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75"/>
  </p:notesMasterIdLst>
  <p:sldIdLst>
    <p:sldId id="256" r:id="rId2"/>
    <p:sldId id="257" r:id="rId3"/>
    <p:sldId id="30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B7939-CCE6-4706-B624-1231CD791FC9}" type="datetimeFigureOut">
              <a:rPr lang="en-IN" smtClean="0"/>
              <a:t>29-09-2021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07D2E-AAE1-4ED1-901D-48F5AB747F82}" type="slidenum">
              <a:rPr lang="en-IN" smtClean="0"/>
              <a:t>‹#›</a:t>
            </a:fld>
            <a:endParaRPr lang="en-IN"/>
          </a:p>
        </p:txBody>
      </p:sp>
    </p:spTree>
    <p:extLst>
      <p:ext uri="{BB962C8B-B14F-4D97-AF65-F5344CB8AC3E}">
        <p14:creationId xmlns:p14="http://schemas.microsoft.com/office/powerpoint/2010/main" val="3302021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507D2E-AAE1-4ED1-901D-48F5AB747F82}" type="slidenum">
              <a:rPr lang="en-IN" smtClean="0"/>
              <a:t>29</a:t>
            </a:fld>
            <a:endParaRPr lang="en-IN"/>
          </a:p>
        </p:txBody>
      </p:sp>
    </p:spTree>
    <p:extLst>
      <p:ext uri="{BB962C8B-B14F-4D97-AF65-F5344CB8AC3E}">
        <p14:creationId xmlns:p14="http://schemas.microsoft.com/office/powerpoint/2010/main" val="3606862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63FBAAA-42D4-42FB-B6CB-135DC8C73B5B}" type="datetimeFigureOut">
              <a:rPr lang="en-IN" smtClean="0"/>
              <a:t>29-09-2021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23301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3FBAAA-42D4-42FB-B6CB-135DC8C73B5B}" type="datetimeFigureOut">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291641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3FBAAA-42D4-42FB-B6CB-135DC8C73B5B}"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91511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3FBAAA-42D4-42FB-B6CB-135DC8C73B5B}"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1880370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FBAAA-42D4-42FB-B6CB-135DC8C73B5B}"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1995870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3FBAAA-42D4-42FB-B6CB-135DC8C73B5B}" type="datetimeFigureOut">
              <a:rPr lang="en-IN" smtClean="0"/>
              <a:t>29-09-2021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4137028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3FBAAA-42D4-42FB-B6CB-135DC8C73B5B}" type="datetimeFigureOut">
              <a:rPr lang="en-IN" smtClean="0"/>
              <a:t>29-09-2021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767604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63FBAAA-42D4-42FB-B6CB-135DC8C73B5B}"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150868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63FBAAA-42D4-42FB-B6CB-135DC8C73B5B}"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80400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FBAAA-42D4-42FB-B6CB-135DC8C73B5B}"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195723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FBAAA-42D4-42FB-B6CB-135DC8C73B5B}"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399691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3FBAAA-42D4-42FB-B6CB-135DC8C73B5B}" type="datetimeFigureOut">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74044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3FBAAA-42D4-42FB-B6CB-135DC8C73B5B}" type="datetimeFigureOut">
              <a:rPr lang="en-IN" smtClean="0"/>
              <a:t>29-09-2021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231582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3FBAAA-42D4-42FB-B6CB-135DC8C73B5B}" type="datetimeFigureOut">
              <a:rPr lang="en-IN" smtClean="0"/>
              <a:t>29-09-2021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286844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FBAAA-42D4-42FB-B6CB-135DC8C73B5B}" type="datetimeFigureOut">
              <a:rPr lang="en-IN" smtClean="0"/>
              <a:t>29-09-2021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321599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3FBAAA-42D4-42FB-B6CB-135DC8C73B5B}" type="datetimeFigureOut">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3931965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3FBAAA-42D4-42FB-B6CB-135DC8C73B5B}" type="datetimeFigureOut">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A4B012-9CFE-4E0C-B3C2-C64B38285FFA}" type="slidenum">
              <a:rPr lang="en-IN" smtClean="0"/>
              <a:t>‹#›</a:t>
            </a:fld>
            <a:endParaRPr lang="en-IN"/>
          </a:p>
        </p:txBody>
      </p:sp>
    </p:spTree>
    <p:extLst>
      <p:ext uri="{BB962C8B-B14F-4D97-AF65-F5344CB8AC3E}">
        <p14:creationId xmlns:p14="http://schemas.microsoft.com/office/powerpoint/2010/main" val="226089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63FBAAA-42D4-42FB-B6CB-135DC8C73B5B}" type="datetimeFigureOut">
              <a:rPr lang="en-IN" smtClean="0"/>
              <a:t>29-09-2021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7A4B012-9CFE-4E0C-B3C2-C64B38285FFA}" type="slidenum">
              <a:rPr lang="en-IN" smtClean="0"/>
              <a:t>‹#›</a:t>
            </a:fld>
            <a:endParaRPr lang="en-IN"/>
          </a:p>
        </p:txBody>
      </p:sp>
    </p:spTree>
    <p:extLst>
      <p:ext uri="{BB962C8B-B14F-4D97-AF65-F5344CB8AC3E}">
        <p14:creationId xmlns:p14="http://schemas.microsoft.com/office/powerpoint/2010/main" val="753563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geeksforgeeks.org/understanding-extern-keyword-in-c/"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geeksforgeeks.org/understanding-register-keyword/" TargetMode="External"/><Relationship Id="rId2" Type="http://schemas.openxmlformats.org/officeDocument/2006/relationships/hyperlink" Target="https://www.geeksforgeeks.org/static-variables-in-c/"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86F6-BE3C-4648-BBFA-D281E5F937F2}"/>
              </a:ext>
            </a:extLst>
          </p:cNvPr>
          <p:cNvSpPr>
            <a:spLocks noGrp="1"/>
          </p:cNvSpPr>
          <p:nvPr>
            <p:ph type="ctrTitle"/>
          </p:nvPr>
        </p:nvSpPr>
        <p:spPr/>
        <p:txBody>
          <a:bodyPr/>
          <a:lstStyle/>
          <a:p>
            <a:r>
              <a:rPr lang="en-IN" dirty="0"/>
              <a:t>C LANGUAGE REPORT</a:t>
            </a:r>
          </a:p>
        </p:txBody>
      </p:sp>
      <p:sp>
        <p:nvSpPr>
          <p:cNvPr id="3" name="Subtitle 2">
            <a:extLst>
              <a:ext uri="{FF2B5EF4-FFF2-40B4-BE49-F238E27FC236}">
                <a16:creationId xmlns:a16="http://schemas.microsoft.com/office/drawing/2014/main" id="{A3A5AD35-BCDC-419B-BCC6-D3C1C87C1B1C}"/>
              </a:ext>
            </a:extLst>
          </p:cNvPr>
          <p:cNvSpPr>
            <a:spLocks noGrp="1"/>
          </p:cNvSpPr>
          <p:nvPr>
            <p:ph type="subTitle" idx="1"/>
          </p:nvPr>
        </p:nvSpPr>
        <p:spPr/>
        <p:txBody>
          <a:bodyPr/>
          <a:lstStyle/>
          <a:p>
            <a:r>
              <a:rPr lang="en-IN" dirty="0"/>
              <a:t>SUBMITTED BY – Aman </a:t>
            </a:r>
            <a:r>
              <a:rPr lang="en-IN" dirty="0" err="1"/>
              <a:t>sharma</a:t>
            </a:r>
            <a:endParaRPr lang="en-IN" dirty="0"/>
          </a:p>
        </p:txBody>
      </p:sp>
    </p:spTree>
    <p:extLst>
      <p:ext uri="{BB962C8B-B14F-4D97-AF65-F5344CB8AC3E}">
        <p14:creationId xmlns:p14="http://schemas.microsoft.com/office/powerpoint/2010/main" val="185334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F9134-BF70-434D-A8D1-36728012C0A3}"/>
              </a:ext>
            </a:extLst>
          </p:cNvPr>
          <p:cNvSpPr>
            <a:spLocks noGrp="1"/>
          </p:cNvSpPr>
          <p:nvPr>
            <p:ph idx="1"/>
          </p:nvPr>
        </p:nvSpPr>
        <p:spPr>
          <a:xfrm>
            <a:off x="1154954" y="2603500"/>
            <a:ext cx="10293707" cy="3416300"/>
          </a:xfrm>
        </p:spPr>
        <p:txBody>
          <a:bodyPr>
            <a:normAutofit/>
          </a:bodyPr>
          <a:lstStyle/>
          <a:p>
            <a:pPr algn="just"/>
            <a:r>
              <a:rPr lang="en-US" sz="1600" b="0" i="0" u="sng" dirty="0">
                <a:solidFill>
                  <a:srgbClr val="610B4B"/>
                </a:solidFill>
                <a:effectLst/>
              </a:rPr>
              <a:t>Local Variable</a:t>
            </a:r>
            <a:r>
              <a:rPr lang="en-US" sz="1600" b="0" i="0" dirty="0">
                <a:solidFill>
                  <a:srgbClr val="610B4B"/>
                </a:solidFill>
                <a:effectLst/>
              </a:rPr>
              <a:t>: </a:t>
            </a:r>
            <a:r>
              <a:rPr lang="en-US" sz="1600" b="0" i="0" dirty="0">
                <a:solidFill>
                  <a:srgbClr val="333333"/>
                </a:solidFill>
                <a:effectLst/>
              </a:rPr>
              <a:t>A variable that is declared inside the function or block is called a local variable. It must be declared at the start of the block. Eg:</a:t>
            </a:r>
          </a:p>
          <a:p>
            <a:pPr marL="0" indent="0" algn="just">
              <a:buNone/>
            </a:pPr>
            <a:r>
              <a:rPr lang="en-US" sz="1600" b="1" i="0" dirty="0">
                <a:solidFill>
                  <a:srgbClr val="006699"/>
                </a:solidFill>
                <a:effectLst/>
              </a:rPr>
              <a:t>	void</a:t>
            </a:r>
            <a:r>
              <a:rPr lang="en-US" sz="1600" b="0" i="0" dirty="0">
                <a:solidFill>
                  <a:srgbClr val="000000"/>
                </a:solidFill>
                <a:effectLst/>
              </a:rPr>
              <a:t> function1(){  </a:t>
            </a:r>
            <a:r>
              <a:rPr lang="en-US" sz="1600" b="1" i="0" dirty="0">
                <a:solidFill>
                  <a:srgbClr val="2E8B57"/>
                </a:solidFill>
                <a:effectLst/>
              </a:rPr>
              <a:t>int</a:t>
            </a:r>
            <a:r>
              <a:rPr lang="en-US" sz="1600" b="0" i="0" dirty="0">
                <a:solidFill>
                  <a:srgbClr val="000000"/>
                </a:solidFill>
                <a:effectLst/>
              </a:rPr>
              <a:t> x=10;</a:t>
            </a:r>
            <a:r>
              <a:rPr lang="en-US" sz="1600" b="0" i="0" dirty="0">
                <a:solidFill>
                  <a:srgbClr val="008200"/>
                </a:solidFill>
                <a:effectLst/>
              </a:rPr>
              <a:t>//local variable </a:t>
            </a:r>
            <a:r>
              <a:rPr lang="en-US" sz="1600" b="0" i="0" dirty="0">
                <a:solidFill>
                  <a:srgbClr val="000000"/>
                </a:solidFill>
                <a:effectLst/>
              </a:rPr>
              <a:t>}  </a:t>
            </a:r>
          </a:p>
          <a:p>
            <a:pPr marL="0" indent="0" algn="just">
              <a:buNone/>
            </a:pPr>
            <a:r>
              <a:rPr lang="en-US" sz="1600" b="0" i="0" dirty="0">
                <a:solidFill>
                  <a:srgbClr val="333333"/>
                </a:solidFill>
                <a:effectLst/>
              </a:rPr>
              <a:t>	You must have to initialize the local variable before it is used.</a:t>
            </a:r>
          </a:p>
          <a:p>
            <a:pPr algn="just"/>
            <a:r>
              <a:rPr lang="en-US" sz="1600" b="0" i="0" u="sng" dirty="0">
                <a:solidFill>
                  <a:srgbClr val="610B4B"/>
                </a:solidFill>
                <a:effectLst/>
              </a:rPr>
              <a:t>Global Variable</a:t>
            </a:r>
            <a:r>
              <a:rPr lang="en-US" sz="1600" b="0" i="0" dirty="0">
                <a:solidFill>
                  <a:srgbClr val="610B4B"/>
                </a:solidFill>
                <a:effectLst/>
              </a:rPr>
              <a:t>: </a:t>
            </a:r>
            <a:r>
              <a:rPr lang="en-US" sz="1600" b="0" i="0" dirty="0">
                <a:solidFill>
                  <a:srgbClr val="333333"/>
                </a:solidFill>
                <a:effectLst/>
              </a:rPr>
              <a:t>A variable that is declared outside the function or block is called a global variable. Any function can change the value of the global variable. It is available to all the functions. It must be declared at the start of the block. Eg:</a:t>
            </a:r>
          </a:p>
          <a:p>
            <a:pPr marL="0" indent="0" algn="just">
              <a:buNone/>
            </a:pPr>
            <a:r>
              <a:rPr lang="en-US" sz="1600" b="1" i="0" dirty="0">
                <a:solidFill>
                  <a:srgbClr val="2E8B57"/>
                </a:solidFill>
                <a:effectLst/>
              </a:rPr>
              <a:t>	int</a:t>
            </a:r>
            <a:r>
              <a:rPr lang="en-US" sz="1600" b="0" i="0" dirty="0">
                <a:solidFill>
                  <a:srgbClr val="000000"/>
                </a:solidFill>
                <a:effectLst/>
              </a:rPr>
              <a:t> value=20;</a:t>
            </a:r>
            <a:r>
              <a:rPr lang="en-US" sz="1600" b="0" i="0" dirty="0">
                <a:solidFill>
                  <a:srgbClr val="008200"/>
                </a:solidFill>
                <a:effectLst/>
              </a:rPr>
              <a:t>//global variable</a:t>
            </a:r>
            <a:r>
              <a:rPr lang="en-US" sz="1600" b="0" i="0" dirty="0">
                <a:solidFill>
                  <a:srgbClr val="000000"/>
                </a:solidFill>
                <a:effectLst/>
              </a:rPr>
              <a:t>  </a:t>
            </a:r>
          </a:p>
          <a:p>
            <a:pPr marL="0" indent="0" algn="just">
              <a:buNone/>
            </a:pPr>
            <a:r>
              <a:rPr lang="en-US" sz="1600" b="1" i="0" dirty="0">
                <a:solidFill>
                  <a:srgbClr val="006699"/>
                </a:solidFill>
                <a:effectLst/>
              </a:rPr>
              <a:t>	void</a:t>
            </a:r>
            <a:r>
              <a:rPr lang="en-US" sz="1600" b="0" i="0" dirty="0">
                <a:solidFill>
                  <a:srgbClr val="000000"/>
                </a:solidFill>
                <a:effectLst/>
              </a:rPr>
              <a:t> function1(){  </a:t>
            </a:r>
            <a:r>
              <a:rPr lang="en-US" sz="1600" b="1" i="0" dirty="0">
                <a:solidFill>
                  <a:srgbClr val="2E8B57"/>
                </a:solidFill>
                <a:effectLst/>
              </a:rPr>
              <a:t>int</a:t>
            </a:r>
            <a:r>
              <a:rPr lang="en-US" sz="1600" b="0" i="0" dirty="0">
                <a:solidFill>
                  <a:srgbClr val="000000"/>
                </a:solidFill>
                <a:effectLst/>
              </a:rPr>
              <a:t> x=10;</a:t>
            </a:r>
            <a:r>
              <a:rPr lang="en-US" sz="1600" b="0" i="0" dirty="0">
                <a:solidFill>
                  <a:srgbClr val="008200"/>
                </a:solidFill>
                <a:effectLst/>
              </a:rPr>
              <a:t>//local variable </a:t>
            </a:r>
            <a:r>
              <a:rPr lang="en-US" sz="1600" b="0" i="0" dirty="0">
                <a:solidFill>
                  <a:srgbClr val="000000"/>
                </a:solidFill>
                <a:effectLst/>
              </a:rPr>
              <a:t>}  </a:t>
            </a:r>
          </a:p>
          <a:p>
            <a:endParaRPr lang="en-IN" dirty="0"/>
          </a:p>
        </p:txBody>
      </p:sp>
    </p:spTree>
    <p:extLst>
      <p:ext uri="{BB962C8B-B14F-4D97-AF65-F5344CB8AC3E}">
        <p14:creationId xmlns:p14="http://schemas.microsoft.com/office/powerpoint/2010/main" val="352325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8B093-7A02-421F-BE07-7F4A8D8902D6}"/>
              </a:ext>
            </a:extLst>
          </p:cNvPr>
          <p:cNvSpPr>
            <a:spLocks noGrp="1"/>
          </p:cNvSpPr>
          <p:nvPr>
            <p:ph idx="1"/>
          </p:nvPr>
        </p:nvSpPr>
        <p:spPr>
          <a:xfrm>
            <a:off x="1154954" y="2603500"/>
            <a:ext cx="10051111" cy="3974582"/>
          </a:xfrm>
        </p:spPr>
        <p:txBody>
          <a:bodyPr>
            <a:normAutofit/>
          </a:bodyPr>
          <a:lstStyle/>
          <a:p>
            <a:pPr algn="just"/>
            <a:r>
              <a:rPr lang="en-US" sz="1600" b="0" i="0" u="sng" dirty="0">
                <a:solidFill>
                  <a:srgbClr val="610B4B"/>
                </a:solidFill>
                <a:effectLst/>
              </a:rPr>
              <a:t>Static Variable</a:t>
            </a:r>
            <a:r>
              <a:rPr lang="en-US" sz="1600" b="0" i="0" dirty="0">
                <a:solidFill>
                  <a:srgbClr val="610B4B"/>
                </a:solidFill>
                <a:effectLst/>
              </a:rPr>
              <a:t>: </a:t>
            </a:r>
            <a:r>
              <a:rPr lang="en-US" sz="1600" b="0" i="0" dirty="0">
                <a:solidFill>
                  <a:srgbClr val="333333"/>
                </a:solidFill>
                <a:effectLst/>
              </a:rPr>
              <a:t>A variable that is declared with the static keyword is called static variable. It retains its value between multiple function calls. Eg:</a:t>
            </a:r>
          </a:p>
          <a:p>
            <a:pPr marL="0" indent="0" algn="just">
              <a:buNone/>
            </a:pPr>
            <a:r>
              <a:rPr lang="en-US" sz="1600" b="1" i="0" dirty="0">
                <a:solidFill>
                  <a:srgbClr val="006699"/>
                </a:solidFill>
                <a:effectLst/>
              </a:rPr>
              <a:t>	void</a:t>
            </a:r>
            <a:r>
              <a:rPr lang="en-US" sz="1600" b="0" i="0" dirty="0">
                <a:solidFill>
                  <a:srgbClr val="000000"/>
                </a:solidFill>
                <a:effectLst/>
              </a:rPr>
              <a:t> function1(){ </a:t>
            </a:r>
            <a:r>
              <a:rPr lang="en-US" sz="1600" b="1" i="0" dirty="0">
                <a:solidFill>
                  <a:srgbClr val="2E8B57"/>
                </a:solidFill>
                <a:effectLst/>
              </a:rPr>
              <a:t>int</a:t>
            </a:r>
            <a:r>
              <a:rPr lang="en-US" sz="1600" b="0" i="0" dirty="0">
                <a:solidFill>
                  <a:srgbClr val="000000"/>
                </a:solidFill>
                <a:effectLst/>
              </a:rPr>
              <a:t> x=10;</a:t>
            </a:r>
            <a:r>
              <a:rPr lang="en-US" sz="1600" b="0" i="0" dirty="0">
                <a:solidFill>
                  <a:srgbClr val="008200"/>
                </a:solidFill>
                <a:effectLst/>
              </a:rPr>
              <a:t>//local variable</a:t>
            </a:r>
            <a:r>
              <a:rPr lang="en-US" sz="1600" b="0" i="0" dirty="0">
                <a:solidFill>
                  <a:srgbClr val="000000"/>
                </a:solidFill>
                <a:effectLst/>
              </a:rPr>
              <a:t> </a:t>
            </a:r>
            <a:r>
              <a:rPr lang="en-US" sz="1600" b="1" i="0" dirty="0">
                <a:solidFill>
                  <a:srgbClr val="006699"/>
                </a:solidFill>
                <a:effectLst/>
              </a:rPr>
              <a:t>static</a:t>
            </a:r>
            <a:r>
              <a:rPr lang="en-US" sz="1600" b="0" i="0" dirty="0">
                <a:solidFill>
                  <a:srgbClr val="000000"/>
                </a:solidFill>
                <a:effectLst/>
              </a:rPr>
              <a:t> </a:t>
            </a:r>
            <a:r>
              <a:rPr lang="en-US" sz="1600" b="1" i="0" dirty="0">
                <a:solidFill>
                  <a:srgbClr val="2E8B57"/>
                </a:solidFill>
                <a:effectLst/>
              </a:rPr>
              <a:t>int</a:t>
            </a:r>
            <a:r>
              <a:rPr lang="en-US" sz="1600" b="0" i="0" dirty="0">
                <a:solidFill>
                  <a:srgbClr val="000000"/>
                </a:solidFill>
                <a:effectLst/>
              </a:rPr>
              <a:t> y=10;</a:t>
            </a:r>
            <a:r>
              <a:rPr lang="en-US" sz="1600" b="0" i="0" dirty="0">
                <a:solidFill>
                  <a:srgbClr val="008200"/>
                </a:solidFill>
                <a:effectLst/>
              </a:rPr>
              <a:t>//static variable</a:t>
            </a:r>
            <a:r>
              <a:rPr lang="en-US" sz="1600" b="0" i="0" dirty="0">
                <a:solidFill>
                  <a:srgbClr val="000000"/>
                </a:solidFill>
                <a:effectLst/>
              </a:rPr>
              <a:t>  </a:t>
            </a:r>
          </a:p>
          <a:p>
            <a:pPr marL="0" indent="0" algn="just">
              <a:buNone/>
            </a:pPr>
            <a:r>
              <a:rPr lang="en-US" sz="1600" b="0" i="0" dirty="0">
                <a:solidFill>
                  <a:srgbClr val="000000"/>
                </a:solidFill>
                <a:effectLst/>
              </a:rPr>
              <a:t>	x=x+1; y=y+1; </a:t>
            </a:r>
            <a:r>
              <a:rPr lang="en-US" sz="1600" b="0" i="0" dirty="0" err="1">
                <a:solidFill>
                  <a:srgbClr val="000000"/>
                </a:solidFill>
                <a:effectLst/>
              </a:rPr>
              <a:t>printf</a:t>
            </a:r>
            <a:r>
              <a:rPr lang="en-US" sz="1600" b="0" i="0" dirty="0">
                <a:solidFill>
                  <a:srgbClr val="000000"/>
                </a:solidFill>
                <a:effectLst/>
              </a:rPr>
              <a:t>(</a:t>
            </a:r>
            <a:r>
              <a:rPr lang="en-US" sz="1600" b="0" i="0" dirty="0">
                <a:solidFill>
                  <a:srgbClr val="0000FF"/>
                </a:solidFill>
                <a:effectLst/>
              </a:rPr>
              <a:t>"%d,%d"</a:t>
            </a:r>
            <a:r>
              <a:rPr lang="en-US" sz="1600" b="0" i="0" dirty="0">
                <a:solidFill>
                  <a:srgbClr val="000000"/>
                </a:solidFill>
                <a:effectLst/>
              </a:rPr>
              <a:t>,</a:t>
            </a:r>
            <a:r>
              <a:rPr lang="en-US" sz="1600" b="0" i="0" dirty="0" err="1">
                <a:solidFill>
                  <a:srgbClr val="000000"/>
                </a:solidFill>
                <a:effectLst/>
              </a:rPr>
              <a:t>x,y</a:t>
            </a:r>
            <a:r>
              <a:rPr lang="en-US" sz="1600" b="0" i="0" dirty="0">
                <a:solidFill>
                  <a:srgbClr val="000000"/>
                </a:solidFill>
                <a:effectLst/>
              </a:rPr>
              <a:t>); }  </a:t>
            </a:r>
          </a:p>
          <a:p>
            <a:pPr algn="just"/>
            <a:r>
              <a:rPr lang="en-IN" sz="1600" b="0" i="0" u="sng" dirty="0">
                <a:solidFill>
                  <a:srgbClr val="610B4B"/>
                </a:solidFill>
                <a:effectLst/>
              </a:rPr>
              <a:t>Automatic Variable</a:t>
            </a:r>
            <a:r>
              <a:rPr lang="en-IN" sz="1600" b="0" i="0" dirty="0">
                <a:solidFill>
                  <a:srgbClr val="610B4B"/>
                </a:solidFill>
                <a:effectLst/>
              </a:rPr>
              <a:t>: </a:t>
            </a:r>
            <a:r>
              <a:rPr lang="en-IN" sz="1600" b="0" i="0" dirty="0">
                <a:solidFill>
                  <a:srgbClr val="333333"/>
                </a:solidFill>
                <a:effectLst/>
              </a:rPr>
              <a:t>All variables in C that are declared inside the block, are automatic variables by default. We can explicitly declare an automatic variable using </a:t>
            </a:r>
            <a:r>
              <a:rPr lang="en-IN" sz="1600" b="1" i="0" dirty="0">
                <a:solidFill>
                  <a:srgbClr val="333333"/>
                </a:solidFill>
                <a:effectLst/>
              </a:rPr>
              <a:t>auto keyword</a:t>
            </a:r>
            <a:r>
              <a:rPr lang="en-IN" sz="1600" b="0" i="0" dirty="0">
                <a:solidFill>
                  <a:srgbClr val="333333"/>
                </a:solidFill>
                <a:effectLst/>
              </a:rPr>
              <a:t>. </a:t>
            </a:r>
            <a:r>
              <a:rPr lang="en-IN" sz="1600" b="0" i="0" dirty="0" err="1">
                <a:solidFill>
                  <a:srgbClr val="333333"/>
                </a:solidFill>
                <a:effectLst/>
              </a:rPr>
              <a:t>Eg</a:t>
            </a:r>
            <a:r>
              <a:rPr lang="en-IN" sz="1600" b="0" i="0" dirty="0">
                <a:solidFill>
                  <a:srgbClr val="333333"/>
                </a:solidFill>
                <a:effectLst/>
              </a:rPr>
              <a:t>: </a:t>
            </a:r>
          </a:p>
          <a:p>
            <a:pPr marL="0" indent="0" algn="just">
              <a:buNone/>
            </a:pPr>
            <a:r>
              <a:rPr lang="en-IN" sz="1600" b="1" i="0" dirty="0">
                <a:solidFill>
                  <a:srgbClr val="006699"/>
                </a:solidFill>
                <a:effectLst/>
              </a:rPr>
              <a:t>	void</a:t>
            </a:r>
            <a:r>
              <a:rPr lang="en-IN" sz="1600" b="0" i="0" dirty="0">
                <a:solidFill>
                  <a:srgbClr val="000000"/>
                </a:solidFill>
                <a:effectLst/>
              </a:rPr>
              <a:t> main(){  </a:t>
            </a:r>
            <a:r>
              <a:rPr lang="en-IN" sz="1600" b="1" i="0" dirty="0">
                <a:solidFill>
                  <a:srgbClr val="2E8B57"/>
                </a:solidFill>
                <a:effectLst/>
              </a:rPr>
              <a:t>int</a:t>
            </a:r>
            <a:r>
              <a:rPr lang="en-IN" sz="1600" b="0" i="0" dirty="0">
                <a:solidFill>
                  <a:srgbClr val="000000"/>
                </a:solidFill>
                <a:effectLst/>
              </a:rPr>
              <a:t> x=10;</a:t>
            </a:r>
            <a:r>
              <a:rPr lang="en-IN" sz="1600" b="0" i="0" dirty="0">
                <a:solidFill>
                  <a:srgbClr val="008200"/>
                </a:solidFill>
                <a:effectLst/>
              </a:rPr>
              <a:t>//local variable (also automatic)</a:t>
            </a:r>
            <a:r>
              <a:rPr lang="en-IN" sz="1600" b="0" i="0" dirty="0">
                <a:solidFill>
                  <a:srgbClr val="000000"/>
                </a:solidFill>
                <a:effectLst/>
              </a:rPr>
              <a:t>  auto </a:t>
            </a:r>
            <a:r>
              <a:rPr lang="en-IN" sz="1600" b="1" i="0" dirty="0">
                <a:solidFill>
                  <a:srgbClr val="2E8B57"/>
                </a:solidFill>
                <a:effectLst/>
              </a:rPr>
              <a:t>int</a:t>
            </a:r>
            <a:r>
              <a:rPr lang="en-IN" sz="1600" b="0" i="0" dirty="0">
                <a:solidFill>
                  <a:srgbClr val="000000"/>
                </a:solidFill>
                <a:effectLst/>
              </a:rPr>
              <a:t> y=20;</a:t>
            </a:r>
            <a:r>
              <a:rPr lang="en-IN" sz="1600" b="0" i="0" dirty="0">
                <a:solidFill>
                  <a:srgbClr val="008200"/>
                </a:solidFill>
                <a:effectLst/>
              </a:rPr>
              <a:t>//automatic variable</a:t>
            </a:r>
            <a:r>
              <a:rPr lang="en-IN" sz="1600" b="0" i="0" dirty="0">
                <a:solidFill>
                  <a:srgbClr val="000000"/>
                </a:solidFill>
                <a:effectLst/>
              </a:rPr>
              <a:t> }  </a:t>
            </a:r>
          </a:p>
          <a:p>
            <a:pPr algn="just"/>
            <a:r>
              <a:rPr lang="en-US" sz="1600" b="0" i="0" u="sng" dirty="0">
                <a:solidFill>
                  <a:srgbClr val="610B4B"/>
                </a:solidFill>
                <a:effectLst/>
              </a:rPr>
              <a:t>External Variable</a:t>
            </a:r>
            <a:r>
              <a:rPr lang="en-US" sz="1600" b="0" i="0" dirty="0">
                <a:solidFill>
                  <a:srgbClr val="610B4B"/>
                </a:solidFill>
                <a:effectLst/>
              </a:rPr>
              <a:t>: </a:t>
            </a:r>
            <a:r>
              <a:rPr lang="en-US" sz="1600" b="0" i="0" dirty="0">
                <a:solidFill>
                  <a:srgbClr val="333333"/>
                </a:solidFill>
                <a:effectLst/>
              </a:rPr>
              <a:t>We can share a variable in multiple C source files by using an external variable. To declare an external variable, you need to use </a:t>
            </a:r>
            <a:r>
              <a:rPr lang="en-US" sz="1600" b="1" i="0" dirty="0">
                <a:solidFill>
                  <a:srgbClr val="333333"/>
                </a:solidFill>
                <a:effectLst/>
              </a:rPr>
              <a:t>extern keyword</a:t>
            </a:r>
            <a:r>
              <a:rPr lang="en-US" sz="1600" b="0" i="0" dirty="0">
                <a:solidFill>
                  <a:srgbClr val="333333"/>
                </a:solidFill>
                <a:effectLst/>
              </a:rPr>
              <a:t>. Eg:</a:t>
            </a:r>
          </a:p>
          <a:p>
            <a:pPr marL="0" indent="0" algn="just">
              <a:buNone/>
            </a:pPr>
            <a:r>
              <a:rPr lang="en-IN" sz="1600" b="1" i="0" dirty="0">
                <a:solidFill>
                  <a:srgbClr val="006699"/>
                </a:solidFill>
                <a:effectLst/>
              </a:rPr>
              <a:t>	extern</a:t>
            </a:r>
            <a:r>
              <a:rPr lang="en-IN" sz="1600" b="0" i="0" dirty="0">
                <a:solidFill>
                  <a:srgbClr val="000000"/>
                </a:solidFill>
                <a:effectLst/>
              </a:rPr>
              <a:t> </a:t>
            </a:r>
            <a:r>
              <a:rPr lang="en-IN" sz="1600" b="1" i="0" dirty="0">
                <a:solidFill>
                  <a:srgbClr val="2E8B57"/>
                </a:solidFill>
                <a:effectLst/>
              </a:rPr>
              <a:t>int</a:t>
            </a:r>
            <a:r>
              <a:rPr lang="en-IN" sz="1600" b="0" i="0" dirty="0">
                <a:solidFill>
                  <a:srgbClr val="000000"/>
                </a:solidFill>
                <a:effectLst/>
              </a:rPr>
              <a:t> x=10;</a:t>
            </a:r>
            <a:r>
              <a:rPr lang="en-IN" sz="1600" b="0" i="0" dirty="0">
                <a:solidFill>
                  <a:srgbClr val="008200"/>
                </a:solidFill>
                <a:effectLst/>
              </a:rPr>
              <a:t>//external variable (also global)</a:t>
            </a:r>
            <a:r>
              <a:rPr lang="en-IN" sz="1600" b="0" i="0" dirty="0">
                <a:solidFill>
                  <a:srgbClr val="000000"/>
                </a:solidFill>
                <a:effectLst/>
              </a:rPr>
              <a:t> </a:t>
            </a:r>
            <a:endParaRPr lang="en-US" sz="1600" b="0" i="0" dirty="0">
              <a:solidFill>
                <a:srgbClr val="333333"/>
              </a:solidFill>
              <a:effectLst/>
            </a:endParaRPr>
          </a:p>
          <a:p>
            <a:pPr algn="just"/>
            <a:endParaRPr lang="en-US" sz="1600" b="0" i="0" dirty="0">
              <a:solidFill>
                <a:srgbClr val="333333"/>
              </a:solidFill>
              <a:effectLst/>
            </a:endParaRPr>
          </a:p>
          <a:p>
            <a:pPr marL="0" indent="0" algn="just">
              <a:buNone/>
            </a:pPr>
            <a:endParaRPr lang="en-IN" sz="1600" b="0" i="0" dirty="0">
              <a:solidFill>
                <a:srgbClr val="000000"/>
              </a:solidFill>
              <a:effectLst/>
            </a:endParaRPr>
          </a:p>
          <a:p>
            <a:pPr algn="just"/>
            <a:endParaRPr lang="en-US" sz="1600" b="0" i="0" dirty="0">
              <a:solidFill>
                <a:srgbClr val="000000"/>
              </a:solidFill>
              <a:effectLst/>
            </a:endParaRPr>
          </a:p>
          <a:p>
            <a:pPr marL="0" indent="0" algn="just">
              <a:buNone/>
            </a:pPr>
            <a:endParaRPr lang="en-US" sz="1600" b="0" i="0" dirty="0">
              <a:solidFill>
                <a:srgbClr val="000000"/>
              </a:solidFill>
              <a:effectLst/>
            </a:endParaRPr>
          </a:p>
          <a:p>
            <a:pPr marL="0" indent="0" algn="just">
              <a:buNone/>
            </a:pPr>
            <a:endParaRPr lang="en-US" sz="1600" b="0" i="0" dirty="0">
              <a:solidFill>
                <a:srgbClr val="000000"/>
              </a:solidFill>
              <a:effectLst/>
            </a:endParaRPr>
          </a:p>
          <a:p>
            <a:pPr marL="0" indent="0" algn="just">
              <a:buNone/>
            </a:pPr>
            <a:endParaRPr lang="en-US" b="0" i="0" dirty="0">
              <a:solidFill>
                <a:srgbClr val="000000"/>
              </a:solidFill>
              <a:effectLst/>
            </a:endParaRPr>
          </a:p>
          <a:p>
            <a:endParaRPr lang="en-IN" dirty="0"/>
          </a:p>
        </p:txBody>
      </p:sp>
    </p:spTree>
    <p:extLst>
      <p:ext uri="{BB962C8B-B14F-4D97-AF65-F5344CB8AC3E}">
        <p14:creationId xmlns:p14="http://schemas.microsoft.com/office/powerpoint/2010/main" val="23014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2418-2743-4274-A0C0-CFB1D041C24D}"/>
              </a:ext>
            </a:extLst>
          </p:cNvPr>
          <p:cNvSpPr>
            <a:spLocks noGrp="1"/>
          </p:cNvSpPr>
          <p:nvPr>
            <p:ph type="title"/>
          </p:nvPr>
        </p:nvSpPr>
        <p:spPr/>
        <p:txBody>
          <a:bodyPr/>
          <a:lstStyle/>
          <a:p>
            <a:r>
              <a:rPr lang="en-IN" dirty="0"/>
              <a:t>Functions in C</a:t>
            </a:r>
          </a:p>
        </p:txBody>
      </p:sp>
      <p:sp>
        <p:nvSpPr>
          <p:cNvPr id="3" name="Content Placeholder 2">
            <a:extLst>
              <a:ext uri="{FF2B5EF4-FFF2-40B4-BE49-F238E27FC236}">
                <a16:creationId xmlns:a16="http://schemas.microsoft.com/office/drawing/2014/main" id="{44637F1B-750E-428C-B6CA-B7B576BFEB5F}"/>
              </a:ext>
            </a:extLst>
          </p:cNvPr>
          <p:cNvSpPr>
            <a:spLocks noGrp="1"/>
          </p:cNvSpPr>
          <p:nvPr>
            <p:ph idx="1"/>
          </p:nvPr>
        </p:nvSpPr>
        <p:spPr>
          <a:xfrm>
            <a:off x="1154954" y="2603500"/>
            <a:ext cx="10172409" cy="3834622"/>
          </a:xfrm>
        </p:spPr>
        <p:txBody>
          <a:bodyPr/>
          <a:lstStyle/>
          <a:p>
            <a:pPr algn="just"/>
            <a:r>
              <a:rPr lang="en-US" sz="1600" b="0" i="0" dirty="0">
                <a:solidFill>
                  <a:srgbClr val="000000"/>
                </a:solidFill>
                <a:effectLst/>
              </a:rPr>
              <a:t>A function is a group of statements that together perform a task. Every C program has at least one function, which is </a:t>
            </a:r>
            <a:r>
              <a:rPr lang="en-US" sz="1600" b="1" i="0" dirty="0">
                <a:solidFill>
                  <a:srgbClr val="000000"/>
                </a:solidFill>
                <a:effectLst/>
              </a:rPr>
              <a:t>main()</a:t>
            </a:r>
            <a:r>
              <a:rPr lang="en-US" sz="1600" b="0" i="0" dirty="0">
                <a:solidFill>
                  <a:srgbClr val="000000"/>
                </a:solidFill>
                <a:effectLst/>
              </a:rPr>
              <a:t>, and all the most trivial programs can define additional functions. A function </a:t>
            </a:r>
            <a:r>
              <a:rPr lang="en-US" sz="1600" b="1" i="0" dirty="0">
                <a:solidFill>
                  <a:srgbClr val="000000"/>
                </a:solidFill>
                <a:effectLst/>
              </a:rPr>
              <a:t>declaration</a:t>
            </a:r>
            <a:r>
              <a:rPr lang="en-US" sz="1600" b="0" i="0" dirty="0">
                <a:solidFill>
                  <a:srgbClr val="000000"/>
                </a:solidFill>
                <a:effectLst/>
              </a:rPr>
              <a:t> tells the compiler about a function's name, return type, and parameters. A function </a:t>
            </a:r>
            <a:r>
              <a:rPr lang="en-US" sz="1600" b="1" i="0" dirty="0">
                <a:solidFill>
                  <a:srgbClr val="000000"/>
                </a:solidFill>
                <a:effectLst/>
              </a:rPr>
              <a:t>definition</a:t>
            </a:r>
            <a:r>
              <a:rPr lang="en-US" sz="1600" b="0" i="0" dirty="0">
                <a:solidFill>
                  <a:srgbClr val="000000"/>
                </a:solidFill>
                <a:effectLst/>
              </a:rPr>
              <a:t> provides the actual body of the function.</a:t>
            </a:r>
          </a:p>
          <a:p>
            <a:pPr algn="just"/>
            <a:r>
              <a:rPr lang="en-US" sz="1600" b="0" i="0" dirty="0">
                <a:solidFill>
                  <a:srgbClr val="000000"/>
                </a:solidFill>
                <a:effectLst/>
              </a:rPr>
              <a:t>The C standard library provides numerous built-in functions that your program can call. For example, </a:t>
            </a:r>
            <a:r>
              <a:rPr lang="en-US" sz="1600" b="1" i="0" dirty="0" err="1">
                <a:solidFill>
                  <a:srgbClr val="000000"/>
                </a:solidFill>
                <a:effectLst/>
              </a:rPr>
              <a:t>strcat</a:t>
            </a:r>
            <a:r>
              <a:rPr lang="en-US" sz="1600" b="1" i="0" dirty="0">
                <a:solidFill>
                  <a:srgbClr val="000000"/>
                </a:solidFill>
                <a:effectLst/>
              </a:rPr>
              <a:t>()</a:t>
            </a:r>
            <a:r>
              <a:rPr lang="en-US" sz="1600" b="0" i="0" dirty="0">
                <a:solidFill>
                  <a:srgbClr val="000000"/>
                </a:solidFill>
                <a:effectLst/>
              </a:rPr>
              <a:t> to concatenate two strings, </a:t>
            </a:r>
            <a:r>
              <a:rPr lang="en-US" sz="1600" b="1" i="0" dirty="0" err="1">
                <a:solidFill>
                  <a:srgbClr val="000000"/>
                </a:solidFill>
                <a:effectLst/>
              </a:rPr>
              <a:t>memcpy</a:t>
            </a:r>
            <a:r>
              <a:rPr lang="en-US" sz="1600" b="1" i="0" dirty="0">
                <a:solidFill>
                  <a:srgbClr val="000000"/>
                </a:solidFill>
                <a:effectLst/>
              </a:rPr>
              <a:t>()</a:t>
            </a:r>
            <a:r>
              <a:rPr lang="en-US" sz="1600" b="0" i="0" dirty="0">
                <a:solidFill>
                  <a:srgbClr val="000000"/>
                </a:solidFill>
                <a:effectLst/>
              </a:rPr>
              <a:t> to copy one memory location to another location, and many more functions. A function can also be referred as a method or a sub-routine or a procedure, etc.</a:t>
            </a:r>
          </a:p>
          <a:p>
            <a:r>
              <a:rPr lang="en-US" sz="1600" b="1" i="0" u="sng" dirty="0">
                <a:solidFill>
                  <a:srgbClr val="000000"/>
                </a:solidFill>
                <a:effectLst/>
              </a:rPr>
              <a:t>Defining a Function</a:t>
            </a:r>
            <a:r>
              <a:rPr lang="en-US" sz="1600" b="0" i="0" dirty="0">
                <a:solidFill>
                  <a:srgbClr val="000000"/>
                </a:solidFill>
                <a:effectLst/>
              </a:rPr>
              <a:t>:</a:t>
            </a:r>
          </a:p>
          <a:p>
            <a:pPr marL="0" indent="0">
              <a:buNone/>
            </a:pPr>
            <a:r>
              <a:rPr kumimoji="0" lang="en-US" altLang="en-US" sz="1600" b="0" i="0" u="none" strike="noStrike" cap="none" normalizeH="0" baseline="0" dirty="0">
                <a:ln>
                  <a:noFill/>
                </a:ln>
                <a:solidFill>
                  <a:srgbClr val="000000"/>
                </a:solidFill>
                <a:effectLst/>
                <a:cs typeface="Arial" panose="020B0604020202020204" pitchFamily="34" charset="0"/>
              </a:rPr>
              <a:t>	The general form of a function definition in C programming language is as follows −</a:t>
            </a:r>
          </a:p>
          <a:p>
            <a:pPr marL="0" indent="0">
              <a:buNone/>
            </a:pPr>
            <a:r>
              <a:rPr lang="en-US" altLang="en-US" sz="1600" dirty="0">
                <a:solidFill>
                  <a:srgbClr val="000000"/>
                </a:solidFill>
                <a:cs typeface="Arial" panose="020B0604020202020204" pitchFamily="34" charset="0"/>
              </a:rPr>
              <a:t>	</a:t>
            </a:r>
            <a:r>
              <a:rPr kumimoji="0" lang="en-US" altLang="en-US" sz="1600" b="0" i="0" u="none" strike="noStrike" cap="none" normalizeH="0" baseline="0" dirty="0" err="1">
                <a:ln>
                  <a:noFill/>
                </a:ln>
                <a:solidFill>
                  <a:srgbClr val="000000"/>
                </a:solidFill>
                <a:effectLst/>
                <a:cs typeface="Courier New" panose="02070309020205020404" pitchFamily="49" charset="0"/>
              </a:rPr>
              <a:t>return_type</a:t>
            </a: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err="1">
                <a:ln>
                  <a:noFill/>
                </a:ln>
                <a:solidFill>
                  <a:srgbClr val="000000"/>
                </a:solidFill>
                <a:effectLst/>
                <a:cs typeface="Courier New" panose="02070309020205020404" pitchFamily="49" charset="0"/>
              </a:rPr>
              <a:t>function_name</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rgbClr val="000000"/>
                </a:solidFill>
                <a:effectLst/>
                <a:cs typeface="Courier New" panose="02070309020205020404" pitchFamily="49" charset="0"/>
              </a:rPr>
              <a:t> parameter list </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rgbClr val="000000"/>
                </a:solidFill>
                <a:effectLst/>
                <a:cs typeface="Courier New" panose="02070309020205020404" pitchFamily="49" charset="0"/>
              </a:rPr>
              <a:t> body </a:t>
            </a:r>
            <a:r>
              <a:rPr kumimoji="0" lang="en-US" altLang="en-US" sz="1600" b="0" i="0" u="none" strike="noStrike" cap="none" normalizeH="0" baseline="0" dirty="0">
                <a:ln>
                  <a:noFill/>
                </a:ln>
                <a:solidFill>
                  <a:srgbClr val="000088"/>
                </a:solidFill>
                <a:effectLst/>
                <a:cs typeface="Courier New" panose="02070309020205020404" pitchFamily="49" charset="0"/>
              </a:rPr>
              <a:t>of</a:t>
            </a:r>
            <a:r>
              <a:rPr kumimoji="0" lang="en-US" altLang="en-US" sz="1600" b="0" i="0" u="none" strike="noStrike" cap="none" normalizeH="0" baseline="0" dirty="0">
                <a:ln>
                  <a:noFill/>
                </a:ln>
                <a:solidFill>
                  <a:srgbClr val="000000"/>
                </a:solidFill>
                <a:effectLst/>
                <a:cs typeface="Courier New" panose="02070309020205020404" pitchFamily="49" charset="0"/>
              </a:rPr>
              <a:t> the </a:t>
            </a:r>
            <a:r>
              <a:rPr kumimoji="0" lang="en-US" altLang="en-US" sz="1600" b="0" i="0" u="none" strike="noStrike" cap="none" normalizeH="0" baseline="0" dirty="0">
                <a:ln>
                  <a:noFill/>
                </a:ln>
                <a:solidFill>
                  <a:srgbClr val="000088"/>
                </a:solidFill>
                <a:effectLst/>
                <a:cs typeface="Courier New" panose="02070309020205020404" pitchFamily="49" charset="0"/>
              </a:rPr>
              <a:t>function</a:t>
            </a: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1600" b="0" i="0" u="none" strike="noStrike" cap="none" normalizeH="0" baseline="0" dirty="0">
              <a:ln>
                <a:noFill/>
              </a:ln>
              <a:solidFill>
                <a:srgbClr val="000000"/>
              </a:solidFill>
              <a:effectLst/>
              <a:cs typeface="Courier New" panose="02070309020205020404" pitchFamily="49" charset="0"/>
            </a:endParaRPr>
          </a:p>
          <a:p>
            <a:endParaRPr lang="en-US" sz="1600" b="0" i="0" dirty="0">
              <a:solidFill>
                <a:srgbClr val="000000"/>
              </a:solidFill>
              <a:effectLst/>
            </a:endParaRPr>
          </a:p>
          <a:p>
            <a:endParaRPr lang="en-IN" dirty="0"/>
          </a:p>
        </p:txBody>
      </p:sp>
    </p:spTree>
    <p:extLst>
      <p:ext uri="{BB962C8B-B14F-4D97-AF65-F5344CB8AC3E}">
        <p14:creationId xmlns:p14="http://schemas.microsoft.com/office/powerpoint/2010/main" val="417406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408D0A-AECF-4872-B570-74AD95C0D20C}"/>
              </a:ext>
            </a:extLst>
          </p:cNvPr>
          <p:cNvSpPr>
            <a:spLocks noGrp="1"/>
          </p:cNvSpPr>
          <p:nvPr>
            <p:ph idx="1"/>
          </p:nvPr>
        </p:nvSpPr>
        <p:spPr>
          <a:xfrm>
            <a:off x="1154954" y="2603499"/>
            <a:ext cx="10265715" cy="3722655"/>
          </a:xfrm>
        </p:spPr>
        <p:txBody>
          <a:bodyPr>
            <a:noAutofit/>
          </a:bodyPr>
          <a:lstStyle/>
          <a:p>
            <a:pPr algn="just"/>
            <a:r>
              <a:rPr lang="en-US" sz="1600" b="0" i="0" dirty="0">
                <a:solidFill>
                  <a:srgbClr val="000000"/>
                </a:solidFill>
                <a:effectLst/>
              </a:rPr>
              <a:t>A function definition in C programming consists of a </a:t>
            </a:r>
            <a:r>
              <a:rPr lang="en-US" sz="1600" b="0" i="1" dirty="0">
                <a:solidFill>
                  <a:srgbClr val="000000"/>
                </a:solidFill>
                <a:effectLst/>
              </a:rPr>
              <a:t>function header</a:t>
            </a:r>
            <a:r>
              <a:rPr lang="en-US" sz="1600" b="0" i="0" dirty="0">
                <a:solidFill>
                  <a:srgbClr val="000000"/>
                </a:solidFill>
                <a:effectLst/>
              </a:rPr>
              <a:t> and a </a:t>
            </a:r>
            <a:r>
              <a:rPr lang="en-US" sz="1600" b="0" i="1" dirty="0">
                <a:solidFill>
                  <a:srgbClr val="000000"/>
                </a:solidFill>
                <a:effectLst/>
              </a:rPr>
              <a:t>function body</a:t>
            </a:r>
            <a:r>
              <a:rPr lang="en-US" sz="1600" b="0" i="0" dirty="0">
                <a:solidFill>
                  <a:srgbClr val="000000"/>
                </a:solidFill>
                <a:effectLst/>
              </a:rPr>
              <a:t>. Here are all the parts of a function −</a:t>
            </a:r>
          </a:p>
          <a:p>
            <a:pPr algn="just">
              <a:buFont typeface="Arial" panose="020B0604020202020204" pitchFamily="34" charset="0"/>
              <a:buChar char="•"/>
            </a:pPr>
            <a:r>
              <a:rPr lang="en-US" sz="1600" b="1" i="0" u="sng" dirty="0">
                <a:solidFill>
                  <a:srgbClr val="000000"/>
                </a:solidFill>
                <a:effectLst/>
              </a:rPr>
              <a:t>Return Type </a:t>
            </a:r>
            <a:r>
              <a:rPr lang="en-US" sz="1600" b="0" i="0" dirty="0">
                <a:solidFill>
                  <a:srgbClr val="000000"/>
                </a:solidFill>
                <a:effectLst/>
              </a:rPr>
              <a:t>− A function may return a value. The </a:t>
            </a:r>
            <a:r>
              <a:rPr lang="en-US" sz="1600" i="0" dirty="0">
                <a:solidFill>
                  <a:srgbClr val="000000"/>
                </a:solidFill>
                <a:effectLst/>
              </a:rPr>
              <a:t>return type</a:t>
            </a:r>
            <a:r>
              <a:rPr lang="en-US" sz="1600" b="0" i="0" dirty="0">
                <a:solidFill>
                  <a:srgbClr val="000000"/>
                </a:solidFill>
                <a:effectLst/>
              </a:rPr>
              <a:t> is the data type of the value the function returns. Some functions perform the desired operations without returning a value. In this case, the return type is the keyword </a:t>
            </a:r>
            <a:r>
              <a:rPr lang="en-US" sz="1600" b="1" i="0" dirty="0">
                <a:solidFill>
                  <a:srgbClr val="000000"/>
                </a:solidFill>
                <a:effectLst/>
              </a:rPr>
              <a:t>void</a:t>
            </a:r>
            <a:r>
              <a:rPr lang="en-US" sz="1600" b="0" i="0" dirty="0">
                <a:solidFill>
                  <a:srgbClr val="000000"/>
                </a:solidFill>
                <a:effectLst/>
              </a:rPr>
              <a:t>.</a:t>
            </a:r>
          </a:p>
          <a:p>
            <a:pPr algn="just">
              <a:buFont typeface="Arial" panose="020B0604020202020204" pitchFamily="34" charset="0"/>
              <a:buChar char="•"/>
            </a:pPr>
            <a:r>
              <a:rPr lang="en-US" sz="1600" b="1" i="0" u="sng" dirty="0">
                <a:solidFill>
                  <a:srgbClr val="000000"/>
                </a:solidFill>
                <a:effectLst/>
              </a:rPr>
              <a:t>Function Name</a:t>
            </a:r>
            <a:r>
              <a:rPr lang="en-US" sz="1600" b="0" i="0" dirty="0">
                <a:solidFill>
                  <a:srgbClr val="000000"/>
                </a:solidFill>
                <a:effectLst/>
              </a:rPr>
              <a:t> − This is the actual name of the function. The function name and the parameter list together constitute the function signature.</a:t>
            </a:r>
          </a:p>
          <a:p>
            <a:pPr algn="just">
              <a:buFont typeface="Arial" panose="020B0604020202020204" pitchFamily="34" charset="0"/>
              <a:buChar char="•"/>
            </a:pPr>
            <a:r>
              <a:rPr lang="en-US" sz="1600" b="1" i="0" u="sng" dirty="0">
                <a:solidFill>
                  <a:srgbClr val="000000"/>
                </a:solidFill>
                <a:effectLst/>
              </a:rPr>
              <a:t>Parameters</a:t>
            </a:r>
            <a:r>
              <a:rPr lang="en-US" sz="1600" b="0" i="0" dirty="0">
                <a:solidFill>
                  <a:srgbClr val="000000"/>
                </a:solidFill>
                <a:effectLst/>
              </a:rPr>
              <a:t> − A parameter is like a placeholder. When a function is invoked, you pass a value to the parameter. This value is referred to as actual parameter or argument. The parameter list refers to the type, order, and number of the parameters of a function. </a:t>
            </a:r>
          </a:p>
          <a:p>
            <a:pPr algn="just">
              <a:buFont typeface="Arial" panose="020B0604020202020204" pitchFamily="34" charset="0"/>
              <a:buChar char="•"/>
            </a:pPr>
            <a:r>
              <a:rPr lang="en-US" sz="1600" b="1" i="0" u="sng" dirty="0">
                <a:solidFill>
                  <a:srgbClr val="000000"/>
                </a:solidFill>
                <a:effectLst/>
              </a:rPr>
              <a:t>Function Body</a:t>
            </a:r>
            <a:r>
              <a:rPr lang="en-US" sz="1600" b="0" i="0" dirty="0">
                <a:solidFill>
                  <a:srgbClr val="000000"/>
                </a:solidFill>
                <a:effectLst/>
              </a:rPr>
              <a:t> − The function body contains a collection of statements that define what the function does.</a:t>
            </a:r>
          </a:p>
          <a:p>
            <a:endParaRPr lang="en-IN" sz="1600" dirty="0"/>
          </a:p>
        </p:txBody>
      </p:sp>
    </p:spTree>
    <p:extLst>
      <p:ext uri="{BB962C8B-B14F-4D97-AF65-F5344CB8AC3E}">
        <p14:creationId xmlns:p14="http://schemas.microsoft.com/office/powerpoint/2010/main" val="351573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A9BDC-6265-4458-A364-C0AC59FE7344}"/>
              </a:ext>
            </a:extLst>
          </p:cNvPr>
          <p:cNvSpPr>
            <a:spLocks noGrp="1"/>
          </p:cNvSpPr>
          <p:nvPr>
            <p:ph idx="1"/>
          </p:nvPr>
        </p:nvSpPr>
        <p:spPr>
          <a:xfrm>
            <a:off x="1154953" y="2468032"/>
            <a:ext cx="10163079" cy="3895446"/>
          </a:xfrm>
        </p:spPr>
        <p:txBody>
          <a:bodyPr>
            <a:normAutofit lnSpcReduction="10000"/>
          </a:bodyPr>
          <a:lstStyle/>
          <a:p>
            <a:r>
              <a:rPr lang="en-IN" b="1" u="sng" dirty="0"/>
              <a:t>Function Declaration</a:t>
            </a:r>
            <a:r>
              <a:rPr lang="en-IN" dirty="0"/>
              <a:t>:</a:t>
            </a:r>
          </a:p>
          <a:p>
            <a:pPr marL="0" indent="0">
              <a:buNone/>
            </a:pPr>
            <a:r>
              <a:rPr lang="en-US" b="0" i="0" dirty="0">
                <a:solidFill>
                  <a:srgbClr val="000000"/>
                </a:solidFill>
                <a:effectLst/>
                <a:latin typeface="Arial" panose="020B0604020202020204" pitchFamily="34" charset="0"/>
              </a:rPr>
              <a:t>	</a:t>
            </a:r>
            <a:r>
              <a:rPr lang="en-US" sz="1600" b="0" i="0" dirty="0">
                <a:solidFill>
                  <a:srgbClr val="000000"/>
                </a:solidFill>
                <a:effectLst/>
              </a:rPr>
              <a:t>A function </a:t>
            </a:r>
            <a:r>
              <a:rPr lang="en-US" sz="1600" b="1" i="0" dirty="0">
                <a:solidFill>
                  <a:srgbClr val="000000"/>
                </a:solidFill>
                <a:effectLst/>
              </a:rPr>
              <a:t>declaration</a:t>
            </a:r>
            <a:r>
              <a:rPr lang="en-US" sz="1600" b="0" i="0" dirty="0">
                <a:solidFill>
                  <a:srgbClr val="000000"/>
                </a:solidFill>
                <a:effectLst/>
              </a:rPr>
              <a:t> tells the compiler about a function name and how to call the function. The actual body of the function can be defined separately. A function declaration has the following parts − </a:t>
            </a:r>
            <a:r>
              <a:rPr kumimoji="0" lang="en-US" altLang="en-US" sz="1600" b="0" i="0" u="none" strike="noStrike" cap="none" normalizeH="0" baseline="0" dirty="0" err="1">
                <a:ln>
                  <a:noFill/>
                </a:ln>
                <a:solidFill>
                  <a:schemeClr val="tx1"/>
                </a:solidFill>
                <a:effectLst/>
                <a:cs typeface="Courier New" panose="02070309020205020404" pitchFamily="49" charset="0"/>
              </a:rPr>
              <a:t>return_type</a:t>
            </a:r>
            <a:r>
              <a:rPr kumimoji="0" lang="en-US" altLang="en-US" sz="1600" b="0" i="0" u="none" strike="noStrike" cap="none" normalizeH="0" baseline="0" dirty="0">
                <a:ln>
                  <a:noFill/>
                </a:ln>
                <a:solidFill>
                  <a:schemeClr val="tx1"/>
                </a:solidFill>
                <a:effectLst/>
                <a:cs typeface="Courier New" panose="02070309020205020404" pitchFamily="49" charset="0"/>
              </a:rPr>
              <a:t> </a:t>
            </a:r>
            <a:r>
              <a:rPr kumimoji="0" lang="en-US" altLang="en-US" sz="1600" b="0" i="0" u="none" strike="noStrike" cap="none" normalizeH="0" baseline="0" dirty="0" err="1">
                <a:ln>
                  <a:noFill/>
                </a:ln>
                <a:solidFill>
                  <a:schemeClr val="tx1"/>
                </a:solidFill>
                <a:effectLst/>
                <a:cs typeface="Courier New" panose="02070309020205020404" pitchFamily="49" charset="0"/>
              </a:rPr>
              <a:t>function_name</a:t>
            </a:r>
            <a:r>
              <a:rPr kumimoji="0" lang="en-US" altLang="en-US" sz="1600" b="0" i="0" u="none" strike="noStrike" cap="none" normalizeH="0" baseline="0" dirty="0">
                <a:ln>
                  <a:noFill/>
                </a:ln>
                <a:solidFill>
                  <a:schemeClr val="tx1"/>
                </a:solidFill>
                <a:effectLst/>
                <a:cs typeface="Courier New" panose="02070309020205020404" pitchFamily="49" charset="0"/>
              </a:rPr>
              <a:t>( parameter list );</a:t>
            </a:r>
            <a:r>
              <a:rPr kumimoji="0" lang="en-US" altLang="en-US" sz="1600" b="0" i="0" u="none" strike="noStrike" cap="none" normalizeH="0" baseline="0" dirty="0">
                <a:ln>
                  <a:noFill/>
                </a:ln>
                <a:solidFill>
                  <a:schemeClr val="tx1"/>
                </a:solidFill>
                <a:effectLst/>
              </a:rPr>
              <a:t> </a:t>
            </a:r>
          </a:p>
          <a:p>
            <a:r>
              <a:rPr lang="en-US" sz="1600" b="0" i="0" dirty="0">
                <a:solidFill>
                  <a:srgbClr val="000000"/>
                </a:solidFill>
                <a:effectLst/>
              </a:rPr>
              <a:t>Parameter names are not important in function declaration only their type is required, so the following is also a valid declaration − int max(int num1, int num 2);</a:t>
            </a:r>
            <a:endParaRPr lang="en-IN" sz="1600" dirty="0"/>
          </a:p>
          <a:p>
            <a:pPr algn="l"/>
            <a:r>
              <a:rPr lang="en-US" sz="1600" b="1" i="0" u="sng" dirty="0">
                <a:effectLst/>
              </a:rPr>
              <a:t>Calling a Function</a:t>
            </a:r>
            <a:r>
              <a:rPr lang="en-US" sz="1600" b="0" i="0" dirty="0">
                <a:effectLst/>
              </a:rPr>
              <a:t>:</a:t>
            </a:r>
          </a:p>
          <a:p>
            <a:pPr marL="0" indent="0" algn="just">
              <a:buNone/>
            </a:pPr>
            <a:r>
              <a:rPr lang="en-US" sz="1600" b="0" i="0" dirty="0">
                <a:solidFill>
                  <a:srgbClr val="000000"/>
                </a:solidFill>
                <a:effectLst/>
              </a:rPr>
              <a:t>	While creating a C function, you give a definition of what the function has to do. To use a function, you will have to call that function to perform the defined task. When a program calls a function, the program control is transferred to the called function. A called function performs a defined task and when its return statement is executed or when its function-ending closing brace is reached, it returns the program control back to the main program. To call a function, you simply need to pass the required parameters along with the function name, and if the function returns a value, then you can store the returned value. </a:t>
            </a:r>
          </a:p>
          <a:p>
            <a:pPr algn="just"/>
            <a:endParaRPr lang="en-US" sz="1600" b="0" i="0" dirty="0">
              <a:solidFill>
                <a:srgbClr val="000000"/>
              </a:solidFill>
              <a:effectLst/>
              <a:latin typeface="Arial" panose="020B0604020202020204" pitchFamily="34" charset="0"/>
            </a:endParaRPr>
          </a:p>
          <a:p>
            <a:endParaRPr lang="en-IN" sz="1600" dirty="0"/>
          </a:p>
          <a:p>
            <a:pPr marL="0" indent="0" algn="just">
              <a:buNone/>
            </a:pPr>
            <a:endParaRPr kumimoji="0" lang="en-US" altLang="en-US" sz="1600" b="0" i="0" u="none" strike="noStrike" cap="none" normalizeH="0" baseline="0" dirty="0">
              <a:ln>
                <a:noFill/>
              </a:ln>
              <a:solidFill>
                <a:schemeClr val="tx1"/>
              </a:solidFill>
              <a:effectLst/>
            </a:endParaRPr>
          </a:p>
          <a:p>
            <a:pPr marL="0" indent="0" algn="just">
              <a:buNone/>
            </a:pPr>
            <a:endParaRPr kumimoji="0" lang="en-US" altLang="en-US" sz="1600" b="0" i="0" u="none" strike="noStrike" cap="none" normalizeH="0" baseline="0" dirty="0">
              <a:ln>
                <a:noFill/>
              </a:ln>
              <a:solidFill>
                <a:schemeClr val="tx1"/>
              </a:solidFill>
              <a:effectLst/>
            </a:endParaRPr>
          </a:p>
          <a:p>
            <a:pPr marL="0" indent="0" algn="just">
              <a:buNone/>
            </a:pPr>
            <a:endParaRPr lang="en-US" b="0" i="0" dirty="0">
              <a:solidFill>
                <a:srgbClr val="000000"/>
              </a:solidFill>
              <a:effectLst/>
              <a:latin typeface="Arial" panose="020B0604020202020204" pitchFamily="34" charset="0"/>
            </a:endParaRPr>
          </a:p>
          <a:p>
            <a:pPr marL="0" indent="0" algn="just">
              <a:buNone/>
            </a:pP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05670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E00A9-10C9-43AE-80DE-B623239A79AE}"/>
              </a:ext>
            </a:extLst>
          </p:cNvPr>
          <p:cNvSpPr>
            <a:spLocks noGrp="1"/>
          </p:cNvSpPr>
          <p:nvPr>
            <p:ph idx="1"/>
          </p:nvPr>
        </p:nvSpPr>
        <p:spPr>
          <a:xfrm>
            <a:off x="1154954" y="2482202"/>
            <a:ext cx="10247054" cy="3890606"/>
          </a:xfrm>
        </p:spPr>
        <p:txBody>
          <a:bodyPr>
            <a:normAutofit lnSpcReduction="10000"/>
          </a:bodyPr>
          <a:lstStyle/>
          <a:p>
            <a:pPr algn="l"/>
            <a:r>
              <a:rPr lang="en-US" sz="1600" b="1" i="0" u="sng" dirty="0">
                <a:effectLst/>
              </a:rPr>
              <a:t>Function Arguments</a:t>
            </a:r>
            <a:r>
              <a:rPr lang="en-US" sz="1600" b="0" i="0" dirty="0">
                <a:effectLst/>
              </a:rPr>
              <a:t>:</a:t>
            </a:r>
          </a:p>
          <a:p>
            <a:pPr marL="0" indent="0" algn="just">
              <a:buNone/>
            </a:pPr>
            <a:r>
              <a:rPr lang="en-US" sz="1600" b="0" i="0" dirty="0">
                <a:solidFill>
                  <a:srgbClr val="000000"/>
                </a:solidFill>
                <a:effectLst/>
              </a:rPr>
              <a:t>	If a function is to use arguments, it must declare variables that accept the values of the arguments. These variables are called the </a:t>
            </a:r>
            <a:r>
              <a:rPr lang="en-US" sz="1600" b="1" i="0" dirty="0">
                <a:solidFill>
                  <a:srgbClr val="000000"/>
                </a:solidFill>
                <a:effectLst/>
              </a:rPr>
              <a:t>formal parameters</a:t>
            </a:r>
            <a:r>
              <a:rPr lang="en-US" sz="1600" b="0" i="0" dirty="0">
                <a:solidFill>
                  <a:srgbClr val="000000"/>
                </a:solidFill>
                <a:effectLst/>
              </a:rPr>
              <a:t> of the function. Formal parameters behave like other local variables inside the function and are created upon entry into the function and destroyed upon exit. While calling a function, there are two ways in which arguments can be passed to a function −</a:t>
            </a:r>
          </a:p>
          <a:p>
            <a:pPr algn="just"/>
            <a:r>
              <a:rPr lang="en-US" sz="1600" b="1" u="sng" dirty="0">
                <a:solidFill>
                  <a:srgbClr val="000000"/>
                </a:solidFill>
              </a:rPr>
              <a:t>Call by Value</a:t>
            </a:r>
            <a:r>
              <a:rPr lang="en-US" sz="1600" dirty="0">
                <a:solidFill>
                  <a:srgbClr val="000000"/>
                </a:solidFill>
              </a:rPr>
              <a:t>: </a:t>
            </a:r>
            <a:r>
              <a:rPr lang="en-US" sz="1600" b="0" i="0" dirty="0">
                <a:solidFill>
                  <a:srgbClr val="000000"/>
                </a:solidFill>
                <a:effectLst/>
              </a:rPr>
              <a:t>This method copies the actual value of an argument into the formal parameter of the function. In this case, changes made to the parameter inside the function have no effect on the argument.</a:t>
            </a:r>
          </a:p>
          <a:p>
            <a:pPr algn="just"/>
            <a:r>
              <a:rPr lang="en-US" sz="1600" b="1" u="sng" dirty="0">
                <a:solidFill>
                  <a:srgbClr val="000000"/>
                </a:solidFill>
              </a:rPr>
              <a:t>Call by Reference</a:t>
            </a:r>
            <a:r>
              <a:rPr lang="en-US" sz="1600" dirty="0">
                <a:solidFill>
                  <a:srgbClr val="000000"/>
                </a:solidFill>
              </a:rPr>
              <a:t>: </a:t>
            </a:r>
            <a:r>
              <a:rPr lang="en-US" sz="1600" b="0" i="0" dirty="0">
                <a:solidFill>
                  <a:srgbClr val="000000"/>
                </a:solidFill>
                <a:effectLst/>
              </a:rPr>
              <a:t>This method copies the address of an argument into the formal parameter. Inside the function, the address is used to access the actual argument used in the call. This means that changes made to the parameter affect the argument.</a:t>
            </a:r>
          </a:p>
          <a:p>
            <a:pPr algn="just"/>
            <a:r>
              <a:rPr lang="en-US" sz="1600" b="0" i="0" dirty="0">
                <a:solidFill>
                  <a:srgbClr val="000000"/>
                </a:solidFill>
                <a:effectLst/>
              </a:rPr>
              <a:t>By default, C uses </a:t>
            </a:r>
            <a:r>
              <a:rPr lang="en-US" sz="1600" b="1" i="0" dirty="0">
                <a:solidFill>
                  <a:srgbClr val="000000"/>
                </a:solidFill>
                <a:effectLst/>
              </a:rPr>
              <a:t>call by value</a:t>
            </a:r>
            <a:r>
              <a:rPr lang="en-US" sz="1600" b="0" i="0" dirty="0">
                <a:solidFill>
                  <a:srgbClr val="000000"/>
                </a:solidFill>
                <a:effectLst/>
              </a:rPr>
              <a:t> to pass arguments. In general, it means the code within a function cannot alter the arguments used to call the function.</a:t>
            </a:r>
          </a:p>
          <a:p>
            <a:pPr algn="just"/>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2594016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28D2-74DE-491D-9BB4-1847D4240BE1}"/>
              </a:ext>
            </a:extLst>
          </p:cNvPr>
          <p:cNvSpPr>
            <a:spLocks noGrp="1"/>
          </p:cNvSpPr>
          <p:nvPr>
            <p:ph type="title"/>
          </p:nvPr>
        </p:nvSpPr>
        <p:spPr/>
        <p:txBody>
          <a:bodyPr/>
          <a:lstStyle/>
          <a:p>
            <a:r>
              <a:rPr lang="en-IN" dirty="0"/>
              <a:t>Library and IDE</a:t>
            </a:r>
          </a:p>
        </p:txBody>
      </p:sp>
      <p:sp>
        <p:nvSpPr>
          <p:cNvPr id="3" name="Content Placeholder 2">
            <a:extLst>
              <a:ext uri="{FF2B5EF4-FFF2-40B4-BE49-F238E27FC236}">
                <a16:creationId xmlns:a16="http://schemas.microsoft.com/office/drawing/2014/main" id="{465D10A7-0049-4B0C-ACFF-FD0899CF9A28}"/>
              </a:ext>
            </a:extLst>
          </p:cNvPr>
          <p:cNvSpPr>
            <a:spLocks noGrp="1"/>
          </p:cNvSpPr>
          <p:nvPr>
            <p:ph idx="1"/>
          </p:nvPr>
        </p:nvSpPr>
        <p:spPr>
          <a:xfrm>
            <a:off x="1154954" y="2468031"/>
            <a:ext cx="10153748" cy="4184696"/>
          </a:xfrm>
        </p:spPr>
        <p:txBody>
          <a:bodyPr>
            <a:normAutofit fontScale="25000" lnSpcReduction="20000"/>
          </a:bodyPr>
          <a:lstStyle/>
          <a:p>
            <a:r>
              <a:rPr lang="en-US" sz="6400" b="1" i="0" dirty="0">
                <a:solidFill>
                  <a:srgbClr val="000000"/>
                </a:solidFill>
                <a:effectLst/>
              </a:rPr>
              <a:t>What is the C library and what it contains?</a:t>
            </a:r>
          </a:p>
          <a:p>
            <a:pPr marL="0" indent="0">
              <a:buNone/>
            </a:pPr>
            <a:r>
              <a:rPr lang="en-US" sz="6400" dirty="0">
                <a:solidFill>
                  <a:srgbClr val="000000"/>
                </a:solidFill>
              </a:rPr>
              <a:t>	A</a:t>
            </a:r>
            <a:r>
              <a:rPr lang="en-US" sz="6400" b="0" i="0" dirty="0">
                <a:solidFill>
                  <a:srgbClr val="000000"/>
                </a:solidFill>
                <a:effectLst/>
              </a:rPr>
              <a:t> library is a collection of header files or you can C library is a collection of header files where each header file contains some predefined functions and methods. In a library, so many predefined things are available and so many predefined functions and predefined variables are available in the C language. All these are divided into related groups called header files in C Language. Some of the header files available in C Language are as follows:</a:t>
            </a:r>
            <a:endParaRPr lang="en-US" sz="6400" b="0" i="0" dirty="0">
              <a:solidFill>
                <a:srgbClr val="212529"/>
              </a:solidFill>
              <a:effectLst/>
            </a:endParaRPr>
          </a:p>
          <a:p>
            <a:pPr marL="400050" lvl="1" indent="0" algn="just" fontAlgn="base">
              <a:buNone/>
            </a:pPr>
            <a:r>
              <a:rPr lang="en-US" sz="6200" b="1" i="0" u="sng" dirty="0" err="1">
                <a:solidFill>
                  <a:srgbClr val="000000"/>
                </a:solidFill>
                <a:effectLst/>
              </a:rPr>
              <a:t>Stdio.h</a:t>
            </a:r>
            <a:r>
              <a:rPr lang="en-US" sz="6200" b="1" i="0" dirty="0">
                <a:solidFill>
                  <a:srgbClr val="000000"/>
                </a:solidFill>
                <a:effectLst/>
              </a:rPr>
              <a:t>:</a:t>
            </a:r>
            <a:r>
              <a:rPr lang="en-US" sz="6200" b="0" i="0" dirty="0">
                <a:solidFill>
                  <a:srgbClr val="000000"/>
                </a:solidFill>
                <a:effectLst/>
              </a:rPr>
              <a:t> standard input/output header file contains some of the standard functions. To print a message on the console we can use the predefined </a:t>
            </a:r>
            <a:r>
              <a:rPr lang="en-US" sz="6200" b="0" i="0" dirty="0" err="1">
                <a:solidFill>
                  <a:srgbClr val="000000"/>
                </a:solidFill>
                <a:effectLst/>
              </a:rPr>
              <a:t>printf</a:t>
            </a:r>
            <a:r>
              <a:rPr lang="en-US" sz="6200" b="0" i="0" dirty="0">
                <a:solidFill>
                  <a:srgbClr val="000000"/>
                </a:solidFill>
                <a:effectLst/>
              </a:rPr>
              <a:t>() function. No need to write the code once again, the </a:t>
            </a:r>
            <a:r>
              <a:rPr lang="en-US" sz="6200" b="0" i="0" dirty="0" err="1">
                <a:solidFill>
                  <a:srgbClr val="000000"/>
                </a:solidFill>
                <a:effectLst/>
              </a:rPr>
              <a:t>printf</a:t>
            </a:r>
            <a:r>
              <a:rPr lang="en-US" sz="6200" b="0" i="0" dirty="0">
                <a:solidFill>
                  <a:srgbClr val="000000"/>
                </a:solidFill>
                <a:effectLst/>
              </a:rPr>
              <a:t> function is already ready. I just want to print a message on the output screen from my program. So, directly we can use the </a:t>
            </a:r>
            <a:r>
              <a:rPr lang="en-US" sz="6200" b="0" i="0" dirty="0" err="1">
                <a:solidFill>
                  <a:srgbClr val="000000"/>
                </a:solidFill>
                <a:effectLst/>
              </a:rPr>
              <a:t>printf</a:t>
            </a:r>
            <a:r>
              <a:rPr lang="en-US" sz="6200" b="0" i="0" dirty="0">
                <a:solidFill>
                  <a:srgbClr val="000000"/>
                </a:solidFill>
                <a:effectLst/>
              </a:rPr>
              <a:t> function. If you want to read something from the end-user for scanning purpose, the </a:t>
            </a:r>
            <a:r>
              <a:rPr lang="en-US" sz="6200" b="0" i="0" dirty="0" err="1">
                <a:solidFill>
                  <a:srgbClr val="000000"/>
                </a:solidFill>
                <a:effectLst/>
              </a:rPr>
              <a:t>scanf</a:t>
            </a:r>
            <a:r>
              <a:rPr lang="en-US" sz="6200" b="0" i="0" dirty="0">
                <a:solidFill>
                  <a:srgbClr val="000000"/>
                </a:solidFill>
                <a:effectLst/>
              </a:rPr>
              <a:t>() function they have given.</a:t>
            </a:r>
            <a:endParaRPr lang="en-US" sz="6200" b="0" i="0" dirty="0">
              <a:solidFill>
                <a:srgbClr val="212529"/>
              </a:solidFill>
              <a:effectLst/>
            </a:endParaRPr>
          </a:p>
          <a:p>
            <a:pPr marL="400050" lvl="1" indent="0" algn="just" fontAlgn="base">
              <a:buNone/>
            </a:pPr>
            <a:r>
              <a:rPr lang="en-US" sz="6200" b="1" i="0" u="sng" dirty="0" err="1">
                <a:solidFill>
                  <a:srgbClr val="000000"/>
                </a:solidFill>
                <a:effectLst/>
              </a:rPr>
              <a:t>Conio.h</a:t>
            </a:r>
            <a:r>
              <a:rPr lang="en-US" sz="6200" b="1" i="0" dirty="0">
                <a:solidFill>
                  <a:srgbClr val="000000"/>
                </a:solidFill>
                <a:effectLst/>
              </a:rPr>
              <a:t>:</a:t>
            </a:r>
            <a:r>
              <a:rPr lang="en-US" sz="6200" b="0" i="0" dirty="0">
                <a:solidFill>
                  <a:srgbClr val="000000"/>
                </a:solidFill>
                <a:effectLst/>
              </a:rPr>
              <a:t>  Console input/output header file. This contains console-related functions. For example, if you want to clear the console, clear the console means clear the output window, </a:t>
            </a:r>
            <a:r>
              <a:rPr lang="en-US" sz="6200" b="0" i="0" dirty="0" err="1">
                <a:solidFill>
                  <a:srgbClr val="000000"/>
                </a:solidFill>
                <a:effectLst/>
              </a:rPr>
              <a:t>clrscr</a:t>
            </a:r>
            <a:r>
              <a:rPr lang="en-US" sz="6200" b="0" i="0" dirty="0">
                <a:solidFill>
                  <a:srgbClr val="000000"/>
                </a:solidFill>
                <a:effectLst/>
              </a:rPr>
              <a:t>() predefined function is available. If you want to read a character from the console, then have provided </a:t>
            </a:r>
            <a:r>
              <a:rPr lang="en-US" sz="6200" b="0" i="0" dirty="0" err="1">
                <a:solidFill>
                  <a:srgbClr val="000000"/>
                </a:solidFill>
                <a:effectLst/>
              </a:rPr>
              <a:t>getch</a:t>
            </a:r>
            <a:r>
              <a:rPr lang="en-US" sz="6200" b="0" i="0" dirty="0">
                <a:solidFill>
                  <a:srgbClr val="000000"/>
                </a:solidFill>
                <a:effectLst/>
              </a:rPr>
              <a:t>() predefined function.</a:t>
            </a:r>
            <a:endParaRPr lang="en-US" sz="6200" b="0" i="0" dirty="0">
              <a:solidFill>
                <a:srgbClr val="212529"/>
              </a:solidFill>
              <a:effectLst/>
            </a:endParaRPr>
          </a:p>
          <a:p>
            <a:pPr marL="0" indent="0">
              <a:buNone/>
            </a:pPr>
            <a:endParaRPr lang="en-US" b="0" i="0" dirty="0">
              <a:solidFill>
                <a:srgbClr val="3A3A3A"/>
              </a:solidFill>
              <a:effectLst/>
              <a:latin typeface="-apple-system"/>
            </a:endParaRPr>
          </a:p>
          <a:p>
            <a:pPr marL="0" indent="0">
              <a:buNone/>
            </a:pPr>
            <a:r>
              <a:rPr lang="en-IN" dirty="0"/>
              <a:t>	</a:t>
            </a:r>
          </a:p>
        </p:txBody>
      </p:sp>
    </p:spTree>
    <p:extLst>
      <p:ext uri="{BB962C8B-B14F-4D97-AF65-F5344CB8AC3E}">
        <p14:creationId xmlns:p14="http://schemas.microsoft.com/office/powerpoint/2010/main" val="3116643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BBA9F-2363-4290-8FEA-68EFA41537F0}"/>
              </a:ext>
            </a:extLst>
          </p:cNvPr>
          <p:cNvSpPr>
            <a:spLocks noGrp="1"/>
          </p:cNvSpPr>
          <p:nvPr>
            <p:ph idx="1"/>
          </p:nvPr>
        </p:nvSpPr>
        <p:spPr>
          <a:xfrm>
            <a:off x="1154954" y="2426219"/>
            <a:ext cx="10191070" cy="3983912"/>
          </a:xfrm>
        </p:spPr>
        <p:txBody>
          <a:bodyPr>
            <a:noAutofit/>
          </a:bodyPr>
          <a:lstStyle/>
          <a:p>
            <a:pPr marL="0" indent="0" algn="just" fontAlgn="base">
              <a:buNone/>
            </a:pPr>
            <a:r>
              <a:rPr lang="en-US" sz="1600" b="1" i="0" u="sng" dirty="0" err="1">
                <a:solidFill>
                  <a:srgbClr val="000000"/>
                </a:solidFill>
                <a:effectLst/>
              </a:rPr>
              <a:t>String.h</a:t>
            </a:r>
            <a:r>
              <a:rPr lang="en-US" sz="1600" b="1" i="0" dirty="0">
                <a:solidFill>
                  <a:srgbClr val="000000"/>
                </a:solidFill>
                <a:effectLst/>
              </a:rPr>
              <a:t>:</a:t>
            </a:r>
            <a:r>
              <a:rPr lang="en-US" sz="1600" b="0" i="0" dirty="0">
                <a:solidFill>
                  <a:srgbClr val="000000"/>
                </a:solidFill>
                <a:effectLst/>
              </a:rPr>
              <a:t> This header file contains methods to manipulate the string. For example, if you want to find the length of a string, then you can use the predefined </a:t>
            </a:r>
            <a:r>
              <a:rPr lang="en-US" sz="1600" b="0" i="0" dirty="0" err="1">
                <a:solidFill>
                  <a:srgbClr val="000000"/>
                </a:solidFill>
                <a:effectLst/>
              </a:rPr>
              <a:t>strlen</a:t>
            </a:r>
            <a:r>
              <a:rPr lang="en-US" sz="1600" b="0" i="0" dirty="0">
                <a:solidFill>
                  <a:srgbClr val="000000"/>
                </a:solidFill>
                <a:effectLst/>
              </a:rPr>
              <a:t>() function and if you want to reverse the character of a string, then you can use the </a:t>
            </a:r>
            <a:r>
              <a:rPr lang="en-US" sz="1600" b="0" i="0" dirty="0" err="1">
                <a:solidFill>
                  <a:srgbClr val="000000"/>
                </a:solidFill>
                <a:effectLst/>
              </a:rPr>
              <a:t>strren</a:t>
            </a:r>
            <a:r>
              <a:rPr lang="en-US" sz="1600" b="0" i="0" dirty="0">
                <a:solidFill>
                  <a:srgbClr val="000000"/>
                </a:solidFill>
                <a:effectLst/>
              </a:rPr>
              <a:t>() function.</a:t>
            </a:r>
            <a:endParaRPr lang="en-US" sz="1600" b="0" i="0" dirty="0">
              <a:solidFill>
                <a:srgbClr val="212529"/>
              </a:solidFill>
              <a:effectLst/>
            </a:endParaRPr>
          </a:p>
          <a:p>
            <a:pPr marL="0" indent="0" algn="just" fontAlgn="base">
              <a:buNone/>
            </a:pPr>
            <a:r>
              <a:rPr lang="en-US" sz="1600" b="1" i="0" u="sng" dirty="0" err="1">
                <a:solidFill>
                  <a:srgbClr val="000000"/>
                </a:solidFill>
                <a:effectLst/>
              </a:rPr>
              <a:t>Graphics.h</a:t>
            </a:r>
            <a:r>
              <a:rPr lang="en-US" sz="1600" b="1" i="0" dirty="0">
                <a:solidFill>
                  <a:srgbClr val="000000"/>
                </a:solidFill>
                <a:effectLst/>
              </a:rPr>
              <a:t>:</a:t>
            </a:r>
            <a:r>
              <a:rPr lang="en-US" sz="1600" b="0" i="0" dirty="0">
                <a:solidFill>
                  <a:srgbClr val="000000"/>
                </a:solidFill>
                <a:effectLst/>
              </a:rPr>
              <a:t> C language allows writing graphical programming also. Some 2D games we can develop using c programming also. For example, if you want to set the color, you can use </a:t>
            </a:r>
            <a:r>
              <a:rPr lang="en-US" sz="1600" b="0" i="0" dirty="0" err="1">
                <a:solidFill>
                  <a:srgbClr val="000000"/>
                </a:solidFill>
                <a:effectLst/>
              </a:rPr>
              <a:t>setcolor</a:t>
            </a:r>
            <a:r>
              <a:rPr lang="en-US" sz="1600" b="0" i="0" dirty="0">
                <a:solidFill>
                  <a:srgbClr val="000000"/>
                </a:solidFill>
                <a:effectLst/>
              </a:rPr>
              <a:t>() function and if you want to set the background color, then you can use </a:t>
            </a:r>
            <a:r>
              <a:rPr lang="en-US" sz="1600" b="0" i="0" dirty="0" err="1">
                <a:solidFill>
                  <a:srgbClr val="000000"/>
                </a:solidFill>
                <a:effectLst/>
              </a:rPr>
              <a:t>setbkcolor</a:t>
            </a:r>
            <a:r>
              <a:rPr lang="en-US" sz="1600" b="0" i="0" dirty="0">
                <a:solidFill>
                  <a:srgbClr val="000000"/>
                </a:solidFill>
                <a:effectLst/>
              </a:rPr>
              <a:t> predefined functions. There are so many functions available in the Graphics header file.</a:t>
            </a:r>
            <a:endParaRPr lang="en-US" sz="1600" b="0" i="0" dirty="0">
              <a:solidFill>
                <a:srgbClr val="212529"/>
              </a:solidFill>
              <a:effectLst/>
            </a:endParaRPr>
          </a:p>
          <a:p>
            <a:pPr marL="0" indent="0" algn="just" fontAlgn="base">
              <a:buNone/>
            </a:pPr>
            <a:r>
              <a:rPr lang="en-US" sz="1600" b="1" i="0" u="sng" dirty="0" err="1">
                <a:solidFill>
                  <a:srgbClr val="000000"/>
                </a:solidFill>
                <a:effectLst/>
              </a:rPr>
              <a:t>Math.h</a:t>
            </a:r>
            <a:r>
              <a:rPr lang="en-US" sz="1600" b="1" i="0" dirty="0">
                <a:solidFill>
                  <a:srgbClr val="000000"/>
                </a:solidFill>
                <a:effectLst/>
              </a:rPr>
              <a:t>:</a:t>
            </a:r>
            <a:r>
              <a:rPr lang="en-US" sz="1600" b="0" i="0" dirty="0">
                <a:solidFill>
                  <a:srgbClr val="000000"/>
                </a:solidFill>
                <a:effectLst/>
              </a:rPr>
              <a:t> This header file provides functions and variables to perform math operations. For example, if you want to generate a random number, you can use the predefined rand() function and if you want to calculate the power of a number, then you can use pow() function.</a:t>
            </a:r>
            <a:endParaRPr lang="en-US" sz="1600" b="0" i="0" dirty="0">
              <a:solidFill>
                <a:srgbClr val="212529"/>
              </a:solidFill>
              <a:effectLst/>
            </a:endParaRPr>
          </a:p>
          <a:p>
            <a:pPr marL="0" indent="0" algn="just" fontAlgn="base">
              <a:buNone/>
            </a:pPr>
            <a:r>
              <a:rPr lang="en-US" sz="1600" b="1" i="0" u="sng" dirty="0" err="1">
                <a:solidFill>
                  <a:srgbClr val="000000"/>
                </a:solidFill>
                <a:effectLst/>
              </a:rPr>
              <a:t>Dos.h</a:t>
            </a:r>
            <a:r>
              <a:rPr lang="en-US" sz="1600" b="1" i="0" dirty="0">
                <a:solidFill>
                  <a:srgbClr val="000000"/>
                </a:solidFill>
                <a:effectLst/>
              </a:rPr>
              <a:t>:</a:t>
            </a:r>
            <a:r>
              <a:rPr lang="en-US" sz="1600" b="0" i="0" dirty="0">
                <a:solidFill>
                  <a:srgbClr val="000000"/>
                </a:solidFill>
                <a:effectLst/>
              </a:rPr>
              <a:t> This header file contains functions that you can use to access operating system information. Dos stands for disk operating system. Operating system-related information if you want to access from your c program, then you can go for </a:t>
            </a:r>
            <a:r>
              <a:rPr lang="en-US" sz="1600" b="0" i="0" dirty="0" err="1">
                <a:solidFill>
                  <a:srgbClr val="000000"/>
                </a:solidFill>
                <a:effectLst/>
              </a:rPr>
              <a:t>dos.h</a:t>
            </a:r>
            <a:r>
              <a:rPr lang="en-US" sz="1600" b="0" i="0" dirty="0">
                <a:solidFill>
                  <a:srgbClr val="000000"/>
                </a:solidFill>
                <a:effectLst/>
              </a:rPr>
              <a:t> header file. For example, to get the date, you can use </a:t>
            </a:r>
            <a:r>
              <a:rPr lang="en-US" sz="1600" b="0" i="0" dirty="0" err="1">
                <a:solidFill>
                  <a:srgbClr val="000000"/>
                </a:solidFill>
                <a:effectLst/>
              </a:rPr>
              <a:t>getdate</a:t>
            </a:r>
            <a:r>
              <a:rPr lang="en-US" sz="1600" b="0" i="0" dirty="0">
                <a:solidFill>
                  <a:srgbClr val="000000"/>
                </a:solidFill>
                <a:effectLst/>
              </a:rPr>
              <a:t> function and to get the time you can use </a:t>
            </a:r>
            <a:r>
              <a:rPr lang="en-US" sz="1600" b="0" i="0" dirty="0" err="1">
                <a:solidFill>
                  <a:srgbClr val="000000"/>
                </a:solidFill>
                <a:effectLst/>
              </a:rPr>
              <a:t>gettime</a:t>
            </a:r>
            <a:r>
              <a:rPr lang="en-US" sz="1600" b="0" i="0" dirty="0">
                <a:solidFill>
                  <a:srgbClr val="000000"/>
                </a:solidFill>
                <a:effectLst/>
              </a:rPr>
              <a:t> predefined function.</a:t>
            </a:r>
            <a:endParaRPr lang="en-US" sz="1600" b="0" i="0" dirty="0">
              <a:solidFill>
                <a:srgbClr val="212529"/>
              </a:solidFill>
              <a:effectLst/>
            </a:endParaRPr>
          </a:p>
          <a:p>
            <a:endParaRPr lang="en-IN" sz="1600" dirty="0"/>
          </a:p>
        </p:txBody>
      </p:sp>
    </p:spTree>
    <p:extLst>
      <p:ext uri="{BB962C8B-B14F-4D97-AF65-F5344CB8AC3E}">
        <p14:creationId xmlns:p14="http://schemas.microsoft.com/office/powerpoint/2010/main" val="365119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7A56D-5361-47D1-9BB0-E7C0F5EC4610}"/>
              </a:ext>
            </a:extLst>
          </p:cNvPr>
          <p:cNvSpPr>
            <a:spLocks noGrp="1"/>
          </p:cNvSpPr>
          <p:nvPr>
            <p:ph idx="1"/>
          </p:nvPr>
        </p:nvSpPr>
        <p:spPr>
          <a:xfrm>
            <a:off x="1164284" y="2407557"/>
            <a:ext cx="10237724" cy="4161194"/>
          </a:xfrm>
        </p:spPr>
        <p:txBody>
          <a:bodyPr>
            <a:normAutofit/>
          </a:bodyPr>
          <a:lstStyle/>
          <a:p>
            <a:pPr algn="just" fontAlgn="base"/>
            <a:r>
              <a:rPr lang="en-US" sz="1600" b="1" i="0" dirty="0">
                <a:solidFill>
                  <a:srgbClr val="000000"/>
                </a:solidFill>
                <a:effectLst/>
              </a:rPr>
              <a:t>IDE (Integrated Development Environment):</a:t>
            </a:r>
            <a:endParaRPr lang="en-US" sz="1600" b="0" i="0" dirty="0">
              <a:solidFill>
                <a:srgbClr val="3A3A3A"/>
              </a:solidFill>
              <a:effectLst/>
            </a:endParaRPr>
          </a:p>
          <a:p>
            <a:pPr algn="just" fontAlgn="base"/>
            <a:r>
              <a:rPr lang="en-US" sz="1600" b="0" i="0" dirty="0">
                <a:solidFill>
                  <a:srgbClr val="000000"/>
                </a:solidFill>
                <a:effectLst/>
              </a:rPr>
              <a:t>IDE stands for Integrated Development Environment. Generally, if you want to execute any program, one environment setup is required. IDE is a duplicate environment where we can easily write, compile, and run applications. The best example easily we can understand is a blue screen where we can easily write, compile and run C applications. </a:t>
            </a:r>
            <a:endParaRPr lang="en-US" sz="1600" b="0" i="0" dirty="0">
              <a:solidFill>
                <a:srgbClr val="212529"/>
              </a:solidFill>
              <a:effectLst/>
            </a:endParaRPr>
          </a:p>
          <a:p>
            <a:pPr algn="just" fontAlgn="base"/>
            <a:r>
              <a:rPr lang="en-US" sz="1600" b="0" i="0" dirty="0">
                <a:solidFill>
                  <a:srgbClr val="000000"/>
                </a:solidFill>
                <a:effectLst/>
              </a:rPr>
              <a:t>Here, if you want to write the program using the blue screen software when you open the blue-screen, an editor will open and that editor is in blue color. We can divide the blue screen into two parts, the blue screen is called editor. So, whatever the screen which appears in blue color is called the editor, and the next one where we can see the output is called a console. This is a black screen. So, using this blue screen editor as a basic c programmer or as a learner, easily we can develop applications.</a:t>
            </a:r>
            <a:endParaRPr lang="en-US" sz="1600" b="0" i="0" dirty="0">
              <a:solidFill>
                <a:srgbClr val="212529"/>
              </a:solidFill>
              <a:effectLst/>
            </a:endParaRPr>
          </a:p>
          <a:p>
            <a:pPr algn="just" fontAlgn="base"/>
            <a:r>
              <a:rPr lang="en-US" sz="1600" b="0" i="0" dirty="0">
                <a:solidFill>
                  <a:srgbClr val="000000"/>
                </a:solidFill>
                <a:effectLst/>
              </a:rPr>
              <a:t>In the editor, you can directly write the program. After writing the program, if you want to save, a shortcut they have given and you can press a functional key F2. Wherever you press the F2 functional key, then automatically it will ask what is the name of the application including path, so directly you can save your application with a dot C extension.</a:t>
            </a:r>
            <a:endParaRPr lang="en-US" sz="1600" b="0" i="0" dirty="0">
              <a:solidFill>
                <a:srgbClr val="212529"/>
              </a:solidFill>
              <a:effectLst/>
            </a:endParaRPr>
          </a:p>
          <a:p>
            <a:pPr algn="just" fontAlgn="base"/>
            <a:endParaRPr lang="en-US" sz="1600" b="0" i="0" dirty="0">
              <a:solidFill>
                <a:srgbClr val="212529"/>
              </a:solidFill>
              <a:effectLst/>
            </a:endParaRPr>
          </a:p>
          <a:p>
            <a:endParaRPr lang="en-IN" sz="1600" dirty="0"/>
          </a:p>
        </p:txBody>
      </p:sp>
    </p:spTree>
    <p:extLst>
      <p:ext uri="{BB962C8B-B14F-4D97-AF65-F5344CB8AC3E}">
        <p14:creationId xmlns:p14="http://schemas.microsoft.com/office/powerpoint/2010/main" val="3526522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6FA8A-993A-4E1C-AC89-51F3257749EB}"/>
              </a:ext>
            </a:extLst>
          </p:cNvPr>
          <p:cNvSpPr>
            <a:spLocks noGrp="1"/>
          </p:cNvSpPr>
          <p:nvPr>
            <p:ph idx="1"/>
          </p:nvPr>
        </p:nvSpPr>
        <p:spPr>
          <a:xfrm>
            <a:off x="1154954" y="2416629"/>
            <a:ext cx="10135087" cy="3844212"/>
          </a:xfrm>
        </p:spPr>
        <p:txBody>
          <a:bodyPr>
            <a:noAutofit/>
          </a:bodyPr>
          <a:lstStyle/>
          <a:p>
            <a:pPr algn="just" fontAlgn="base"/>
            <a:r>
              <a:rPr lang="en-US" sz="1600" b="0" i="0" dirty="0">
                <a:solidFill>
                  <a:srgbClr val="000000"/>
                </a:solidFill>
                <a:effectLst/>
              </a:rPr>
              <a:t>After saving, next, we need to compile. To compile, they have given a shortcut by holding the alt button and press the F9 key. So, with the functional key F9 with the help of the alt button, we can compile our C program.</a:t>
            </a:r>
            <a:endParaRPr lang="en-US" sz="1600" b="0" i="0" dirty="0">
              <a:solidFill>
                <a:srgbClr val="212529"/>
              </a:solidFill>
              <a:effectLst/>
            </a:endParaRPr>
          </a:p>
          <a:p>
            <a:pPr algn="just" fontAlgn="base"/>
            <a:r>
              <a:rPr lang="en-US" sz="1600" b="0" i="0" dirty="0">
                <a:solidFill>
                  <a:srgbClr val="000000"/>
                </a:solidFill>
                <a:effectLst/>
              </a:rPr>
              <a:t>If you want to run the program, you can do it by holding the ctrl button and have to press the F9 button. So, whenever you press the shortcut ctrl + F9, what is happening in the background is a bit complex process and that we will understand in our upcoming articles.</a:t>
            </a:r>
            <a:endParaRPr lang="en-US" sz="1600" b="0" i="0" dirty="0">
              <a:solidFill>
                <a:srgbClr val="212529"/>
              </a:solidFill>
              <a:effectLst/>
            </a:endParaRPr>
          </a:p>
          <a:p>
            <a:pPr algn="just" fontAlgn="base"/>
            <a:r>
              <a:rPr lang="en-US" sz="1600" b="0" i="0" dirty="0">
                <a:solidFill>
                  <a:srgbClr val="000000"/>
                </a:solidFill>
                <a:effectLst/>
              </a:rPr>
              <a:t>If you want to see the output of the program, you have to maximize the console, then only you can see the output. To maximize the console, we need to press the ALT + F5 shortcut key. So, when you press the ALT + F5 shortcut key, automatically the black screen will open, the black screen will maximize and you can see the output of the program.</a:t>
            </a:r>
          </a:p>
          <a:p>
            <a:pPr algn="just" fontAlgn="base"/>
            <a:r>
              <a:rPr lang="en-US" sz="1600" b="0" i="0" dirty="0">
                <a:solidFill>
                  <a:srgbClr val="000000"/>
                </a:solidFill>
                <a:effectLst/>
              </a:rPr>
              <a:t>Whenever the Blue screen minimizes mode, then the console is in maximize mode. Whenever Console in minimize mode, then the blue screen is in maximize mode. So, at a time, we can open only one screen. either blue screen or black screen in this IDE.</a:t>
            </a:r>
            <a:endParaRPr lang="en-US" sz="1600" b="0" i="0" dirty="0">
              <a:solidFill>
                <a:srgbClr val="212529"/>
              </a:solidFill>
              <a:effectLst/>
            </a:endParaRPr>
          </a:p>
          <a:p>
            <a:endParaRPr lang="en-IN" sz="1600" dirty="0"/>
          </a:p>
        </p:txBody>
      </p:sp>
    </p:spTree>
    <p:extLst>
      <p:ext uri="{BB962C8B-B14F-4D97-AF65-F5344CB8AC3E}">
        <p14:creationId xmlns:p14="http://schemas.microsoft.com/office/powerpoint/2010/main" val="110863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6A82-B464-4D88-96B9-9C1EB8E93994}"/>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A88E73CC-0525-4F26-80AE-ADCA9DE82397}"/>
              </a:ext>
            </a:extLst>
          </p:cNvPr>
          <p:cNvSpPr>
            <a:spLocks noGrp="1"/>
          </p:cNvSpPr>
          <p:nvPr>
            <p:ph idx="1"/>
          </p:nvPr>
        </p:nvSpPr>
        <p:spPr>
          <a:xfrm>
            <a:off x="1154954" y="2425959"/>
            <a:ext cx="10191070" cy="4142792"/>
          </a:xfrm>
        </p:spPr>
        <p:txBody>
          <a:bodyPr/>
          <a:lstStyle/>
          <a:p>
            <a:r>
              <a:rPr lang="en-IN" sz="1600" dirty="0"/>
              <a:t>What is C language?		</a:t>
            </a:r>
          </a:p>
          <a:p>
            <a:r>
              <a:rPr lang="en-IN" sz="1600" dirty="0"/>
              <a:t>Benefits of using C language</a:t>
            </a:r>
          </a:p>
          <a:p>
            <a:r>
              <a:rPr lang="en-IN" sz="1600" dirty="0"/>
              <a:t>Platform Dependency in C</a:t>
            </a:r>
          </a:p>
          <a:p>
            <a:r>
              <a:rPr lang="en-IN" sz="1600" dirty="0"/>
              <a:t>Variables in C</a:t>
            </a:r>
          </a:p>
          <a:p>
            <a:r>
              <a:rPr lang="en-IN" sz="1600" dirty="0"/>
              <a:t>Functions in C</a:t>
            </a:r>
          </a:p>
          <a:p>
            <a:r>
              <a:rPr lang="en-IN" sz="1600" dirty="0"/>
              <a:t>Library and IDE</a:t>
            </a:r>
          </a:p>
          <a:p>
            <a:r>
              <a:rPr lang="en-IN" sz="1600" dirty="0"/>
              <a:t>Data Types in C</a:t>
            </a:r>
          </a:p>
          <a:p>
            <a:r>
              <a:rPr lang="en-IN" sz="1600" dirty="0"/>
              <a:t>Modify Operators in C</a:t>
            </a:r>
          </a:p>
          <a:p>
            <a:r>
              <a:rPr lang="en-IN" sz="1600" dirty="0"/>
              <a:t>Control Statements in C</a:t>
            </a:r>
          </a:p>
          <a:p>
            <a:r>
              <a:rPr lang="en-IN" sz="1600" dirty="0"/>
              <a:t>Recursion in C</a:t>
            </a:r>
          </a:p>
          <a:p>
            <a:r>
              <a:rPr lang="en-IN" sz="1600" dirty="0"/>
              <a:t>Arrays in C</a:t>
            </a:r>
          </a:p>
          <a:p>
            <a:endParaRPr lang="en-IN" sz="1600" dirty="0"/>
          </a:p>
          <a:p>
            <a:endParaRPr lang="en-IN" dirty="0"/>
          </a:p>
        </p:txBody>
      </p:sp>
    </p:spTree>
    <p:extLst>
      <p:ext uri="{BB962C8B-B14F-4D97-AF65-F5344CB8AC3E}">
        <p14:creationId xmlns:p14="http://schemas.microsoft.com/office/powerpoint/2010/main" val="366950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179C-798C-41A2-9DAA-01B6BDDBC79B}"/>
              </a:ext>
            </a:extLst>
          </p:cNvPr>
          <p:cNvSpPr>
            <a:spLocks noGrp="1"/>
          </p:cNvSpPr>
          <p:nvPr>
            <p:ph type="title"/>
          </p:nvPr>
        </p:nvSpPr>
        <p:spPr/>
        <p:txBody>
          <a:bodyPr/>
          <a:lstStyle/>
          <a:p>
            <a:r>
              <a:rPr lang="en-IN" dirty="0"/>
              <a:t>Data Types in C</a:t>
            </a:r>
          </a:p>
        </p:txBody>
      </p:sp>
      <p:sp>
        <p:nvSpPr>
          <p:cNvPr id="3" name="Content Placeholder 2">
            <a:extLst>
              <a:ext uri="{FF2B5EF4-FFF2-40B4-BE49-F238E27FC236}">
                <a16:creationId xmlns:a16="http://schemas.microsoft.com/office/drawing/2014/main" id="{A22CF9B7-06CE-40E5-8F07-03D752EFCA66}"/>
              </a:ext>
            </a:extLst>
          </p:cNvPr>
          <p:cNvSpPr>
            <a:spLocks noGrp="1"/>
          </p:cNvSpPr>
          <p:nvPr>
            <p:ph idx="1"/>
          </p:nvPr>
        </p:nvSpPr>
        <p:spPr>
          <a:xfrm>
            <a:off x="1154954" y="2435290"/>
            <a:ext cx="10181740" cy="4058816"/>
          </a:xfrm>
        </p:spPr>
        <p:txBody>
          <a:bodyPr>
            <a:normAutofit/>
          </a:bodyPr>
          <a:lstStyle/>
          <a:p>
            <a:pPr algn="just"/>
            <a:r>
              <a:rPr lang="en-US" sz="1600" b="0" i="0" dirty="0">
                <a:solidFill>
                  <a:srgbClr val="000000"/>
                </a:solidFill>
                <a:effectLst/>
              </a:rPr>
              <a:t>Data types in c refer to an extensive system used for declaring variables or functions of different types. The type of a variable determines how much space it occupies in storage and how the bit pattern stored is interpreted. The types in C can be classified as follows −</a:t>
            </a:r>
          </a:p>
          <a:p>
            <a:pPr algn="just"/>
            <a:r>
              <a:rPr lang="en-US" sz="1600" b="1" i="0" dirty="0">
                <a:solidFill>
                  <a:srgbClr val="000000"/>
                </a:solidFill>
                <a:effectLst/>
              </a:rPr>
              <a:t>Basic Types: </a:t>
            </a:r>
            <a:r>
              <a:rPr lang="en-US" sz="1600" b="0" i="0" dirty="0">
                <a:solidFill>
                  <a:srgbClr val="000000"/>
                </a:solidFill>
                <a:effectLst/>
              </a:rPr>
              <a:t>They are arithmetic types and are further classified into: (a) integer types and (b) floating-point types.</a:t>
            </a:r>
          </a:p>
          <a:p>
            <a:pPr algn="just"/>
            <a:r>
              <a:rPr lang="en-US" sz="1600" b="1" i="0" dirty="0">
                <a:solidFill>
                  <a:srgbClr val="000000"/>
                </a:solidFill>
                <a:effectLst/>
              </a:rPr>
              <a:t>Enumerated types: </a:t>
            </a:r>
            <a:r>
              <a:rPr lang="en-US" sz="1600" b="0" i="0" dirty="0">
                <a:solidFill>
                  <a:srgbClr val="000000"/>
                </a:solidFill>
                <a:effectLst/>
              </a:rPr>
              <a:t>They are again arithmetic types and they are used to define variables that can only assign certain discrete integer values throughout the program.</a:t>
            </a:r>
          </a:p>
          <a:p>
            <a:pPr algn="just"/>
            <a:r>
              <a:rPr lang="en-US" sz="1600" b="1" i="0" dirty="0">
                <a:solidFill>
                  <a:srgbClr val="000000"/>
                </a:solidFill>
                <a:effectLst/>
              </a:rPr>
              <a:t>The type void: </a:t>
            </a:r>
            <a:r>
              <a:rPr lang="en-US" sz="1600" b="0" i="0" dirty="0">
                <a:solidFill>
                  <a:srgbClr val="000000"/>
                </a:solidFill>
                <a:effectLst/>
              </a:rPr>
              <a:t>The type specifier </a:t>
            </a:r>
            <a:r>
              <a:rPr lang="en-US" sz="1600" b="0" i="1" dirty="0">
                <a:solidFill>
                  <a:srgbClr val="000000"/>
                </a:solidFill>
                <a:effectLst/>
              </a:rPr>
              <a:t>void</a:t>
            </a:r>
            <a:r>
              <a:rPr lang="en-US" sz="1600" b="0" i="0" dirty="0">
                <a:solidFill>
                  <a:srgbClr val="000000"/>
                </a:solidFill>
                <a:effectLst/>
              </a:rPr>
              <a:t> indicates that no value is available.</a:t>
            </a:r>
          </a:p>
          <a:p>
            <a:pPr algn="just"/>
            <a:r>
              <a:rPr lang="en-US" sz="1600" b="1" i="0" dirty="0">
                <a:solidFill>
                  <a:srgbClr val="000000"/>
                </a:solidFill>
                <a:effectLst/>
              </a:rPr>
              <a:t>Derived types: </a:t>
            </a:r>
            <a:r>
              <a:rPr lang="en-US" sz="1600" b="0" i="0" dirty="0">
                <a:solidFill>
                  <a:srgbClr val="000000"/>
                </a:solidFill>
                <a:effectLst/>
              </a:rPr>
              <a:t>They include (a) Pointer types, (b) Array types, (c) Structure types, (d) Union types and (e) Function types.</a:t>
            </a:r>
          </a:p>
          <a:p>
            <a:pPr marL="0" indent="0" algn="just">
              <a:buNone/>
            </a:pPr>
            <a:endParaRPr lang="en-US" sz="1600" b="0" i="0" dirty="0">
              <a:solidFill>
                <a:srgbClr val="000000"/>
              </a:solidFill>
              <a:effectLst/>
            </a:endParaRPr>
          </a:p>
          <a:p>
            <a:pPr algn="just"/>
            <a:endParaRPr lang="en-US" sz="1600" b="0" i="0" dirty="0">
              <a:solidFill>
                <a:srgbClr val="000000"/>
              </a:solidFill>
              <a:effectLst/>
            </a:endParaRPr>
          </a:p>
          <a:p>
            <a:pPr algn="just"/>
            <a:endParaRPr lang="en-US" sz="1600" b="0" i="0" dirty="0">
              <a:solidFill>
                <a:srgbClr val="000000"/>
              </a:solidFill>
              <a:effectLst/>
            </a:endParaRPr>
          </a:p>
          <a:p>
            <a:pPr algn="just"/>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41681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112DC-30C7-4D5A-A7A2-8137533FD0B1}"/>
              </a:ext>
            </a:extLst>
          </p:cNvPr>
          <p:cNvSpPr>
            <a:spLocks noGrp="1"/>
          </p:cNvSpPr>
          <p:nvPr>
            <p:ph idx="1"/>
          </p:nvPr>
        </p:nvSpPr>
        <p:spPr>
          <a:xfrm>
            <a:off x="1154954" y="2444620"/>
            <a:ext cx="8825659" cy="4114800"/>
          </a:xfrm>
        </p:spPr>
        <p:txBody>
          <a:bodyPr/>
          <a:lstStyle/>
          <a:p>
            <a:pPr marL="0" indent="0" algn="ctr">
              <a:buNone/>
            </a:pPr>
            <a:r>
              <a:rPr lang="en-US" b="1" i="0" u="sng" dirty="0">
                <a:effectLst/>
                <a:latin typeface="Arial" panose="020B0604020202020204" pitchFamily="34" charset="0"/>
              </a:rPr>
              <a:t>Integer Types</a:t>
            </a:r>
            <a:r>
              <a:rPr lang="en-US" b="0" i="0" dirty="0">
                <a:effectLst/>
                <a:latin typeface="Arial" panose="020B0604020202020204" pitchFamily="34" charset="0"/>
              </a:rPr>
              <a:t>:</a:t>
            </a:r>
          </a:p>
          <a:p>
            <a:pPr algn="just"/>
            <a:endParaRPr lang="en-US" b="0" i="0" dirty="0">
              <a:solidFill>
                <a:srgbClr val="000000"/>
              </a:solidFill>
              <a:effectLst/>
              <a:latin typeface="Arial"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id="{E5FA2BC3-BF0A-4C22-A9FC-4603F0DD5EE6}"/>
              </a:ext>
            </a:extLst>
          </p:cNvPr>
          <p:cNvGraphicFramePr>
            <a:graphicFrameLocks noGrp="1"/>
          </p:cNvGraphicFramePr>
          <p:nvPr>
            <p:extLst>
              <p:ext uri="{D42A27DB-BD31-4B8C-83A1-F6EECF244321}">
                <p14:modId xmlns:p14="http://schemas.microsoft.com/office/powerpoint/2010/main" val="1900035447"/>
              </p:ext>
            </p:extLst>
          </p:nvPr>
        </p:nvGraphicFramePr>
        <p:xfrm>
          <a:off x="1716833" y="2892490"/>
          <a:ext cx="8263781" cy="3721944"/>
        </p:xfrm>
        <a:graphic>
          <a:graphicData uri="http://schemas.openxmlformats.org/drawingml/2006/table">
            <a:tbl>
              <a:tblPr>
                <a:tableStyleId>{35758FB7-9AC5-4552-8A53-C91805E547FA}</a:tableStyleId>
              </a:tblPr>
              <a:tblGrid>
                <a:gridCol w="1701945">
                  <a:extLst>
                    <a:ext uri="{9D8B030D-6E8A-4147-A177-3AD203B41FA5}">
                      <a16:colId xmlns:a16="http://schemas.microsoft.com/office/drawing/2014/main" val="3308382234"/>
                    </a:ext>
                  </a:extLst>
                </a:gridCol>
                <a:gridCol w="1454277">
                  <a:extLst>
                    <a:ext uri="{9D8B030D-6E8A-4147-A177-3AD203B41FA5}">
                      <a16:colId xmlns:a16="http://schemas.microsoft.com/office/drawing/2014/main" val="2331504884"/>
                    </a:ext>
                  </a:extLst>
                </a:gridCol>
                <a:gridCol w="5107559">
                  <a:extLst>
                    <a:ext uri="{9D8B030D-6E8A-4147-A177-3AD203B41FA5}">
                      <a16:colId xmlns:a16="http://schemas.microsoft.com/office/drawing/2014/main" val="590173249"/>
                    </a:ext>
                  </a:extLst>
                </a:gridCol>
              </a:tblGrid>
              <a:tr h="332928">
                <a:tc>
                  <a:txBody>
                    <a:bodyPr/>
                    <a:lstStyle/>
                    <a:p>
                      <a:pPr algn="ctr" fontAlgn="t"/>
                      <a:r>
                        <a:rPr lang="en-IN" sz="1600" dirty="0">
                          <a:effectLst/>
                        </a:rPr>
                        <a:t>Type</a:t>
                      </a:r>
                    </a:p>
                  </a:txBody>
                  <a:tcPr marL="28708" marR="28708" marT="28708" marB="28708"/>
                </a:tc>
                <a:tc>
                  <a:txBody>
                    <a:bodyPr/>
                    <a:lstStyle/>
                    <a:p>
                      <a:pPr algn="ctr" fontAlgn="t"/>
                      <a:r>
                        <a:rPr lang="en-IN" sz="1600">
                          <a:effectLst/>
                        </a:rPr>
                        <a:t>Storage size</a:t>
                      </a:r>
                    </a:p>
                  </a:txBody>
                  <a:tcPr marL="28708" marR="28708" marT="28708" marB="28708"/>
                </a:tc>
                <a:tc>
                  <a:txBody>
                    <a:bodyPr/>
                    <a:lstStyle/>
                    <a:p>
                      <a:pPr algn="ctr" fontAlgn="t"/>
                      <a:r>
                        <a:rPr lang="en-IN" sz="1600">
                          <a:effectLst/>
                        </a:rPr>
                        <a:t>Value range</a:t>
                      </a:r>
                    </a:p>
                  </a:txBody>
                  <a:tcPr marL="28708" marR="28708" marT="28708" marB="28708"/>
                </a:tc>
                <a:extLst>
                  <a:ext uri="{0D108BD9-81ED-4DB2-BD59-A6C34878D82A}">
                    <a16:rowId xmlns:a16="http://schemas.microsoft.com/office/drawing/2014/main" val="1717930126"/>
                  </a:ext>
                </a:extLst>
              </a:tr>
              <a:tr h="262323">
                <a:tc>
                  <a:txBody>
                    <a:bodyPr/>
                    <a:lstStyle/>
                    <a:p>
                      <a:pPr algn="ctr" fontAlgn="t"/>
                      <a:r>
                        <a:rPr lang="en-IN" sz="1600" dirty="0">
                          <a:effectLst/>
                        </a:rPr>
                        <a:t>char</a:t>
                      </a:r>
                    </a:p>
                  </a:txBody>
                  <a:tcPr marL="28708" marR="28708" marT="28708" marB="28708"/>
                </a:tc>
                <a:tc>
                  <a:txBody>
                    <a:bodyPr/>
                    <a:lstStyle/>
                    <a:p>
                      <a:pPr algn="ctr" fontAlgn="t"/>
                      <a:r>
                        <a:rPr lang="en-IN" sz="1600">
                          <a:effectLst/>
                        </a:rPr>
                        <a:t>1 byte</a:t>
                      </a:r>
                    </a:p>
                  </a:txBody>
                  <a:tcPr marL="28708" marR="28708" marT="28708" marB="28708"/>
                </a:tc>
                <a:tc>
                  <a:txBody>
                    <a:bodyPr/>
                    <a:lstStyle/>
                    <a:p>
                      <a:pPr algn="ctr" fontAlgn="t"/>
                      <a:r>
                        <a:rPr lang="en-US" sz="1600" dirty="0">
                          <a:effectLst/>
                        </a:rPr>
                        <a:t>-128 to 127 or 0 to 255</a:t>
                      </a:r>
                    </a:p>
                  </a:txBody>
                  <a:tcPr marL="28708" marR="28708" marT="28708" marB="28708"/>
                </a:tc>
                <a:extLst>
                  <a:ext uri="{0D108BD9-81ED-4DB2-BD59-A6C34878D82A}">
                    <a16:rowId xmlns:a16="http://schemas.microsoft.com/office/drawing/2014/main" val="2941491386"/>
                  </a:ext>
                </a:extLst>
              </a:tr>
              <a:tr h="332928">
                <a:tc>
                  <a:txBody>
                    <a:bodyPr/>
                    <a:lstStyle/>
                    <a:p>
                      <a:pPr algn="ctr" fontAlgn="t"/>
                      <a:r>
                        <a:rPr lang="en-IN" sz="1600">
                          <a:effectLst/>
                        </a:rPr>
                        <a:t>unsigned char</a:t>
                      </a:r>
                    </a:p>
                  </a:txBody>
                  <a:tcPr marL="28708" marR="28708" marT="28708" marB="28708"/>
                </a:tc>
                <a:tc>
                  <a:txBody>
                    <a:bodyPr/>
                    <a:lstStyle/>
                    <a:p>
                      <a:pPr algn="ctr" fontAlgn="t"/>
                      <a:r>
                        <a:rPr lang="en-IN" sz="1600" dirty="0">
                          <a:effectLst/>
                        </a:rPr>
                        <a:t>1 byte</a:t>
                      </a:r>
                    </a:p>
                  </a:txBody>
                  <a:tcPr marL="28708" marR="28708" marT="28708" marB="28708"/>
                </a:tc>
                <a:tc>
                  <a:txBody>
                    <a:bodyPr/>
                    <a:lstStyle/>
                    <a:p>
                      <a:pPr algn="ctr" fontAlgn="t"/>
                      <a:r>
                        <a:rPr lang="en-IN" sz="1600">
                          <a:effectLst/>
                        </a:rPr>
                        <a:t>0 to 255</a:t>
                      </a:r>
                    </a:p>
                  </a:txBody>
                  <a:tcPr marL="28708" marR="28708" marT="28708" marB="28708"/>
                </a:tc>
                <a:extLst>
                  <a:ext uri="{0D108BD9-81ED-4DB2-BD59-A6C34878D82A}">
                    <a16:rowId xmlns:a16="http://schemas.microsoft.com/office/drawing/2014/main" val="678548148"/>
                  </a:ext>
                </a:extLst>
              </a:tr>
              <a:tr h="332928">
                <a:tc>
                  <a:txBody>
                    <a:bodyPr/>
                    <a:lstStyle/>
                    <a:p>
                      <a:pPr algn="ctr" fontAlgn="t"/>
                      <a:r>
                        <a:rPr lang="en-IN" sz="1600">
                          <a:effectLst/>
                        </a:rPr>
                        <a:t>signed char</a:t>
                      </a:r>
                    </a:p>
                  </a:txBody>
                  <a:tcPr marL="28708" marR="28708" marT="28708" marB="28708"/>
                </a:tc>
                <a:tc>
                  <a:txBody>
                    <a:bodyPr/>
                    <a:lstStyle/>
                    <a:p>
                      <a:pPr algn="ctr" fontAlgn="t"/>
                      <a:r>
                        <a:rPr lang="en-IN" sz="1600" dirty="0">
                          <a:effectLst/>
                        </a:rPr>
                        <a:t>1 byte</a:t>
                      </a:r>
                    </a:p>
                  </a:txBody>
                  <a:tcPr marL="28708" marR="28708" marT="28708" marB="28708"/>
                </a:tc>
                <a:tc>
                  <a:txBody>
                    <a:bodyPr/>
                    <a:lstStyle/>
                    <a:p>
                      <a:pPr algn="ctr" fontAlgn="t"/>
                      <a:r>
                        <a:rPr lang="en-IN" sz="1600">
                          <a:effectLst/>
                        </a:rPr>
                        <a:t>-128 to 127</a:t>
                      </a:r>
                    </a:p>
                  </a:txBody>
                  <a:tcPr marL="28708" marR="28708" marT="28708" marB="28708"/>
                </a:tc>
                <a:extLst>
                  <a:ext uri="{0D108BD9-81ED-4DB2-BD59-A6C34878D82A}">
                    <a16:rowId xmlns:a16="http://schemas.microsoft.com/office/drawing/2014/main" val="4032349744"/>
                  </a:ext>
                </a:extLst>
              </a:tr>
              <a:tr h="332928">
                <a:tc>
                  <a:txBody>
                    <a:bodyPr/>
                    <a:lstStyle/>
                    <a:p>
                      <a:pPr algn="ctr" fontAlgn="ctr"/>
                      <a:r>
                        <a:rPr lang="en-IN" sz="1600">
                          <a:effectLst/>
                        </a:rPr>
                        <a:t>int</a:t>
                      </a:r>
                    </a:p>
                  </a:txBody>
                  <a:tcPr marL="28708" marR="28708" marT="28708" marB="28708" anchor="ctr"/>
                </a:tc>
                <a:tc>
                  <a:txBody>
                    <a:bodyPr/>
                    <a:lstStyle/>
                    <a:p>
                      <a:pPr algn="ctr" fontAlgn="ctr"/>
                      <a:r>
                        <a:rPr lang="en-IN" sz="1600" dirty="0">
                          <a:effectLst/>
                        </a:rPr>
                        <a:t>2 or 4 bytes</a:t>
                      </a:r>
                    </a:p>
                  </a:txBody>
                  <a:tcPr marL="28708" marR="28708" marT="28708" marB="28708" anchor="ctr"/>
                </a:tc>
                <a:tc>
                  <a:txBody>
                    <a:bodyPr/>
                    <a:lstStyle/>
                    <a:p>
                      <a:pPr algn="ctr" fontAlgn="t"/>
                      <a:r>
                        <a:rPr lang="en-US" sz="1600" dirty="0">
                          <a:effectLst/>
                        </a:rPr>
                        <a:t>-32,768 to 32,767 or -2,147,483,648 to 2,147,483,647</a:t>
                      </a:r>
                    </a:p>
                  </a:txBody>
                  <a:tcPr marL="28708" marR="28708" marT="28708" marB="28708"/>
                </a:tc>
                <a:extLst>
                  <a:ext uri="{0D108BD9-81ED-4DB2-BD59-A6C34878D82A}">
                    <a16:rowId xmlns:a16="http://schemas.microsoft.com/office/drawing/2014/main" val="1238718407"/>
                  </a:ext>
                </a:extLst>
              </a:tr>
              <a:tr h="332928">
                <a:tc>
                  <a:txBody>
                    <a:bodyPr/>
                    <a:lstStyle/>
                    <a:p>
                      <a:pPr algn="ctr" fontAlgn="t"/>
                      <a:r>
                        <a:rPr lang="en-IN" sz="1600">
                          <a:effectLst/>
                        </a:rPr>
                        <a:t>unsigned int</a:t>
                      </a:r>
                    </a:p>
                  </a:txBody>
                  <a:tcPr marL="28708" marR="28708" marT="28708" marB="28708"/>
                </a:tc>
                <a:tc>
                  <a:txBody>
                    <a:bodyPr/>
                    <a:lstStyle/>
                    <a:p>
                      <a:pPr algn="ctr" fontAlgn="t"/>
                      <a:r>
                        <a:rPr lang="en-IN" sz="1600">
                          <a:effectLst/>
                        </a:rPr>
                        <a:t>2 or 4 bytes</a:t>
                      </a:r>
                    </a:p>
                  </a:txBody>
                  <a:tcPr marL="28708" marR="28708" marT="28708" marB="28708"/>
                </a:tc>
                <a:tc>
                  <a:txBody>
                    <a:bodyPr/>
                    <a:lstStyle/>
                    <a:p>
                      <a:pPr algn="ctr" fontAlgn="t"/>
                      <a:r>
                        <a:rPr lang="en-US" sz="1600" dirty="0">
                          <a:effectLst/>
                        </a:rPr>
                        <a:t>0 to 65,535 or 0 to 4,294,967,295</a:t>
                      </a:r>
                    </a:p>
                  </a:txBody>
                  <a:tcPr marL="28708" marR="28708" marT="28708" marB="28708"/>
                </a:tc>
                <a:extLst>
                  <a:ext uri="{0D108BD9-81ED-4DB2-BD59-A6C34878D82A}">
                    <a16:rowId xmlns:a16="http://schemas.microsoft.com/office/drawing/2014/main" val="3597604809"/>
                  </a:ext>
                </a:extLst>
              </a:tr>
              <a:tr h="262323">
                <a:tc>
                  <a:txBody>
                    <a:bodyPr/>
                    <a:lstStyle/>
                    <a:p>
                      <a:pPr algn="ctr" fontAlgn="t"/>
                      <a:r>
                        <a:rPr lang="en-IN" sz="1600">
                          <a:effectLst/>
                        </a:rPr>
                        <a:t>short</a:t>
                      </a:r>
                    </a:p>
                  </a:txBody>
                  <a:tcPr marL="28708" marR="28708" marT="28708" marB="28708"/>
                </a:tc>
                <a:tc>
                  <a:txBody>
                    <a:bodyPr/>
                    <a:lstStyle/>
                    <a:p>
                      <a:pPr algn="ctr" fontAlgn="t"/>
                      <a:r>
                        <a:rPr lang="en-IN" sz="1600">
                          <a:effectLst/>
                        </a:rPr>
                        <a:t>2 bytes</a:t>
                      </a:r>
                    </a:p>
                  </a:txBody>
                  <a:tcPr marL="28708" marR="28708" marT="28708" marB="28708"/>
                </a:tc>
                <a:tc>
                  <a:txBody>
                    <a:bodyPr/>
                    <a:lstStyle/>
                    <a:p>
                      <a:pPr algn="ctr" fontAlgn="t"/>
                      <a:r>
                        <a:rPr lang="en-IN" sz="1600" dirty="0">
                          <a:effectLst/>
                        </a:rPr>
                        <a:t>-32,768 to 32,767</a:t>
                      </a:r>
                    </a:p>
                  </a:txBody>
                  <a:tcPr marL="28708" marR="28708" marT="28708" marB="28708"/>
                </a:tc>
                <a:extLst>
                  <a:ext uri="{0D108BD9-81ED-4DB2-BD59-A6C34878D82A}">
                    <a16:rowId xmlns:a16="http://schemas.microsoft.com/office/drawing/2014/main" val="3580898892"/>
                  </a:ext>
                </a:extLst>
              </a:tr>
              <a:tr h="332928">
                <a:tc>
                  <a:txBody>
                    <a:bodyPr/>
                    <a:lstStyle/>
                    <a:p>
                      <a:pPr algn="ctr" fontAlgn="t"/>
                      <a:r>
                        <a:rPr lang="en-IN" sz="1600">
                          <a:effectLst/>
                        </a:rPr>
                        <a:t>unsigned short</a:t>
                      </a:r>
                    </a:p>
                  </a:txBody>
                  <a:tcPr marL="28708" marR="28708" marT="28708" marB="28708"/>
                </a:tc>
                <a:tc>
                  <a:txBody>
                    <a:bodyPr/>
                    <a:lstStyle/>
                    <a:p>
                      <a:pPr algn="ctr" fontAlgn="t"/>
                      <a:r>
                        <a:rPr lang="en-IN" sz="1600">
                          <a:effectLst/>
                        </a:rPr>
                        <a:t>2 bytes</a:t>
                      </a:r>
                    </a:p>
                  </a:txBody>
                  <a:tcPr marL="28708" marR="28708" marT="28708" marB="28708"/>
                </a:tc>
                <a:tc>
                  <a:txBody>
                    <a:bodyPr/>
                    <a:lstStyle/>
                    <a:p>
                      <a:pPr algn="ctr" fontAlgn="t"/>
                      <a:r>
                        <a:rPr lang="en-IN" sz="1600" dirty="0">
                          <a:effectLst/>
                        </a:rPr>
                        <a:t>0 to 65,535</a:t>
                      </a:r>
                    </a:p>
                  </a:txBody>
                  <a:tcPr marL="28708" marR="28708" marT="28708" marB="28708"/>
                </a:tc>
                <a:extLst>
                  <a:ext uri="{0D108BD9-81ED-4DB2-BD59-A6C34878D82A}">
                    <a16:rowId xmlns:a16="http://schemas.microsoft.com/office/drawing/2014/main" val="1031199113"/>
                  </a:ext>
                </a:extLst>
              </a:tr>
              <a:tr h="737144">
                <a:tc>
                  <a:txBody>
                    <a:bodyPr/>
                    <a:lstStyle/>
                    <a:p>
                      <a:pPr algn="ctr" fontAlgn="t"/>
                      <a:r>
                        <a:rPr lang="en-IN" sz="1600">
                          <a:effectLst/>
                        </a:rPr>
                        <a:t>long</a:t>
                      </a:r>
                    </a:p>
                  </a:txBody>
                  <a:tcPr marL="28708" marR="28708" marT="28708" marB="28708"/>
                </a:tc>
                <a:tc>
                  <a:txBody>
                    <a:bodyPr/>
                    <a:lstStyle/>
                    <a:p>
                      <a:pPr algn="ctr" fontAlgn="t"/>
                      <a:r>
                        <a:rPr lang="en-IN" sz="1600">
                          <a:effectLst/>
                        </a:rPr>
                        <a:t>8 bytes or (4bytes for 32 bit OS)</a:t>
                      </a:r>
                    </a:p>
                  </a:txBody>
                  <a:tcPr marL="28708" marR="28708" marT="28708" marB="28708"/>
                </a:tc>
                <a:tc>
                  <a:txBody>
                    <a:bodyPr/>
                    <a:lstStyle/>
                    <a:p>
                      <a:pPr algn="ctr" fontAlgn="t"/>
                      <a:r>
                        <a:rPr lang="en-IN" sz="1600" dirty="0">
                          <a:effectLst/>
                        </a:rPr>
                        <a:t>-9223372036854775808 to 9223372036854775807</a:t>
                      </a:r>
                    </a:p>
                  </a:txBody>
                  <a:tcPr marL="28708" marR="28708" marT="28708" marB="28708"/>
                </a:tc>
                <a:extLst>
                  <a:ext uri="{0D108BD9-81ED-4DB2-BD59-A6C34878D82A}">
                    <a16:rowId xmlns:a16="http://schemas.microsoft.com/office/drawing/2014/main" val="3134598370"/>
                  </a:ext>
                </a:extLst>
              </a:tr>
              <a:tr h="332928">
                <a:tc>
                  <a:txBody>
                    <a:bodyPr/>
                    <a:lstStyle/>
                    <a:p>
                      <a:pPr algn="ctr" fontAlgn="t"/>
                      <a:r>
                        <a:rPr lang="en-IN" sz="1600">
                          <a:effectLst/>
                        </a:rPr>
                        <a:t>unsigned long</a:t>
                      </a:r>
                    </a:p>
                  </a:txBody>
                  <a:tcPr marL="28708" marR="28708" marT="28708" marB="28708"/>
                </a:tc>
                <a:tc>
                  <a:txBody>
                    <a:bodyPr/>
                    <a:lstStyle/>
                    <a:p>
                      <a:pPr algn="ctr" fontAlgn="t"/>
                      <a:r>
                        <a:rPr lang="en-IN" sz="1600">
                          <a:effectLst/>
                        </a:rPr>
                        <a:t>8 bytes</a:t>
                      </a:r>
                    </a:p>
                  </a:txBody>
                  <a:tcPr marL="28708" marR="28708" marT="28708" marB="28708"/>
                </a:tc>
                <a:tc>
                  <a:txBody>
                    <a:bodyPr/>
                    <a:lstStyle/>
                    <a:p>
                      <a:pPr algn="ctr" fontAlgn="t"/>
                      <a:r>
                        <a:rPr lang="en-IN" sz="1600" dirty="0">
                          <a:effectLst/>
                        </a:rPr>
                        <a:t>0 to 18446744073709551615</a:t>
                      </a:r>
                    </a:p>
                  </a:txBody>
                  <a:tcPr marL="28708" marR="28708" marT="28708" marB="28708"/>
                </a:tc>
                <a:extLst>
                  <a:ext uri="{0D108BD9-81ED-4DB2-BD59-A6C34878D82A}">
                    <a16:rowId xmlns:a16="http://schemas.microsoft.com/office/drawing/2014/main" val="2677443184"/>
                  </a:ext>
                </a:extLst>
              </a:tr>
            </a:tbl>
          </a:graphicData>
        </a:graphic>
      </p:graphicFrame>
    </p:spTree>
    <p:extLst>
      <p:ext uri="{BB962C8B-B14F-4D97-AF65-F5344CB8AC3E}">
        <p14:creationId xmlns:p14="http://schemas.microsoft.com/office/powerpoint/2010/main" val="908023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1B1C6-04E6-45E0-B637-22F64AEDD2A6}"/>
              </a:ext>
            </a:extLst>
          </p:cNvPr>
          <p:cNvSpPr>
            <a:spLocks noGrp="1"/>
          </p:cNvSpPr>
          <p:nvPr>
            <p:ph idx="1"/>
          </p:nvPr>
        </p:nvSpPr>
        <p:spPr>
          <a:xfrm>
            <a:off x="1154954" y="2603500"/>
            <a:ext cx="8825659" cy="3918598"/>
          </a:xfrm>
        </p:spPr>
        <p:txBody>
          <a:bodyPr/>
          <a:lstStyle/>
          <a:p>
            <a:pPr marL="0" indent="0" algn="ctr">
              <a:buNone/>
            </a:pPr>
            <a:r>
              <a:rPr lang="en-IN" b="1" u="sng" dirty="0"/>
              <a:t>Floating-Point Types</a:t>
            </a:r>
            <a:r>
              <a:rPr lang="en-IN" b="1" dirty="0"/>
              <a:t>:</a:t>
            </a:r>
          </a:p>
          <a:p>
            <a:pPr marL="0" indent="0" algn="ctr">
              <a:buNone/>
            </a:pPr>
            <a:endParaRPr lang="en-IN" b="1" dirty="0"/>
          </a:p>
        </p:txBody>
      </p:sp>
      <p:graphicFrame>
        <p:nvGraphicFramePr>
          <p:cNvPr id="4" name="Table 3">
            <a:extLst>
              <a:ext uri="{FF2B5EF4-FFF2-40B4-BE49-F238E27FC236}">
                <a16:creationId xmlns:a16="http://schemas.microsoft.com/office/drawing/2014/main" id="{52E1F106-AD30-427F-A05C-D3B6B6327808}"/>
              </a:ext>
            </a:extLst>
          </p:cNvPr>
          <p:cNvGraphicFramePr>
            <a:graphicFrameLocks noGrp="1"/>
          </p:cNvGraphicFramePr>
          <p:nvPr>
            <p:extLst>
              <p:ext uri="{D42A27DB-BD31-4B8C-83A1-F6EECF244321}">
                <p14:modId xmlns:p14="http://schemas.microsoft.com/office/powerpoint/2010/main" val="789221370"/>
              </p:ext>
            </p:extLst>
          </p:nvPr>
        </p:nvGraphicFramePr>
        <p:xfrm>
          <a:off x="2211387" y="3131949"/>
          <a:ext cx="7156548" cy="2709015"/>
        </p:xfrm>
        <a:graphic>
          <a:graphicData uri="http://schemas.openxmlformats.org/drawingml/2006/table">
            <a:tbl>
              <a:tblPr>
                <a:tableStyleId>{35758FB7-9AC5-4552-8A53-C91805E547FA}</a:tableStyleId>
              </a:tblPr>
              <a:tblGrid>
                <a:gridCol w="1789137">
                  <a:extLst>
                    <a:ext uri="{9D8B030D-6E8A-4147-A177-3AD203B41FA5}">
                      <a16:colId xmlns:a16="http://schemas.microsoft.com/office/drawing/2014/main" val="1807512246"/>
                    </a:ext>
                  </a:extLst>
                </a:gridCol>
                <a:gridCol w="1789137">
                  <a:extLst>
                    <a:ext uri="{9D8B030D-6E8A-4147-A177-3AD203B41FA5}">
                      <a16:colId xmlns:a16="http://schemas.microsoft.com/office/drawing/2014/main" val="58908735"/>
                    </a:ext>
                  </a:extLst>
                </a:gridCol>
                <a:gridCol w="1789137">
                  <a:extLst>
                    <a:ext uri="{9D8B030D-6E8A-4147-A177-3AD203B41FA5}">
                      <a16:colId xmlns:a16="http://schemas.microsoft.com/office/drawing/2014/main" val="809545031"/>
                    </a:ext>
                  </a:extLst>
                </a:gridCol>
                <a:gridCol w="1789137">
                  <a:extLst>
                    <a:ext uri="{9D8B030D-6E8A-4147-A177-3AD203B41FA5}">
                      <a16:colId xmlns:a16="http://schemas.microsoft.com/office/drawing/2014/main" val="2290160142"/>
                    </a:ext>
                  </a:extLst>
                </a:gridCol>
              </a:tblGrid>
              <a:tr h="480632">
                <a:tc>
                  <a:txBody>
                    <a:bodyPr/>
                    <a:lstStyle/>
                    <a:p>
                      <a:pPr algn="ctr" fontAlgn="t"/>
                      <a:r>
                        <a:rPr lang="en-IN" sz="1600" dirty="0">
                          <a:effectLst/>
                        </a:rPr>
                        <a:t>Type</a:t>
                      </a:r>
                    </a:p>
                  </a:txBody>
                  <a:tcPr marL="60960" marR="60960" marT="60960" marB="60960"/>
                </a:tc>
                <a:tc>
                  <a:txBody>
                    <a:bodyPr/>
                    <a:lstStyle/>
                    <a:p>
                      <a:pPr algn="ctr" fontAlgn="t"/>
                      <a:r>
                        <a:rPr lang="en-IN" sz="1600" dirty="0">
                          <a:effectLst/>
                        </a:rPr>
                        <a:t>Storage size</a:t>
                      </a:r>
                    </a:p>
                  </a:txBody>
                  <a:tcPr marL="60960" marR="60960" marT="60960" marB="60960"/>
                </a:tc>
                <a:tc>
                  <a:txBody>
                    <a:bodyPr/>
                    <a:lstStyle/>
                    <a:p>
                      <a:pPr algn="ctr" fontAlgn="t"/>
                      <a:r>
                        <a:rPr lang="en-IN" sz="1600" dirty="0">
                          <a:effectLst/>
                        </a:rPr>
                        <a:t>Value range</a:t>
                      </a:r>
                    </a:p>
                  </a:txBody>
                  <a:tcPr marL="60960" marR="60960" marT="60960" marB="60960"/>
                </a:tc>
                <a:tc>
                  <a:txBody>
                    <a:bodyPr/>
                    <a:lstStyle/>
                    <a:p>
                      <a:pPr algn="ctr" fontAlgn="t"/>
                      <a:r>
                        <a:rPr lang="en-IN" sz="1600">
                          <a:effectLst/>
                        </a:rPr>
                        <a:t>Precision</a:t>
                      </a:r>
                    </a:p>
                  </a:txBody>
                  <a:tcPr marL="60960" marR="60960" marT="60960" marB="60960"/>
                </a:tc>
                <a:extLst>
                  <a:ext uri="{0D108BD9-81ED-4DB2-BD59-A6C34878D82A}">
                    <a16:rowId xmlns:a16="http://schemas.microsoft.com/office/drawing/2014/main" val="3181674856"/>
                  </a:ext>
                </a:extLst>
              </a:tr>
              <a:tr h="677254">
                <a:tc>
                  <a:txBody>
                    <a:bodyPr/>
                    <a:lstStyle/>
                    <a:p>
                      <a:pPr algn="ctr" fontAlgn="t"/>
                      <a:r>
                        <a:rPr lang="en-IN" sz="1600">
                          <a:effectLst/>
                        </a:rPr>
                        <a:t>float</a:t>
                      </a:r>
                    </a:p>
                  </a:txBody>
                  <a:tcPr marL="60960" marR="60960" marT="60960" marB="60960"/>
                </a:tc>
                <a:tc>
                  <a:txBody>
                    <a:bodyPr/>
                    <a:lstStyle/>
                    <a:p>
                      <a:pPr algn="ctr" fontAlgn="t"/>
                      <a:r>
                        <a:rPr lang="en-IN" sz="1600" dirty="0">
                          <a:effectLst/>
                        </a:rPr>
                        <a:t>4 byte</a:t>
                      </a:r>
                    </a:p>
                  </a:txBody>
                  <a:tcPr marL="60960" marR="60960" marT="60960" marB="60960"/>
                </a:tc>
                <a:tc>
                  <a:txBody>
                    <a:bodyPr/>
                    <a:lstStyle/>
                    <a:p>
                      <a:pPr algn="ctr" fontAlgn="t"/>
                      <a:r>
                        <a:rPr lang="en-IN" sz="1600" dirty="0">
                          <a:effectLst/>
                        </a:rPr>
                        <a:t>1.2E-38 to 3.4E+38</a:t>
                      </a:r>
                    </a:p>
                  </a:txBody>
                  <a:tcPr marL="60960" marR="60960" marT="60960" marB="60960"/>
                </a:tc>
                <a:tc>
                  <a:txBody>
                    <a:bodyPr/>
                    <a:lstStyle/>
                    <a:p>
                      <a:pPr algn="ctr" fontAlgn="t"/>
                      <a:r>
                        <a:rPr lang="en-IN" sz="1600">
                          <a:effectLst/>
                        </a:rPr>
                        <a:t>6 decimal places</a:t>
                      </a:r>
                    </a:p>
                  </a:txBody>
                  <a:tcPr marL="60960" marR="60960" marT="60960" marB="60960"/>
                </a:tc>
                <a:extLst>
                  <a:ext uri="{0D108BD9-81ED-4DB2-BD59-A6C34878D82A}">
                    <a16:rowId xmlns:a16="http://schemas.microsoft.com/office/drawing/2014/main" val="836420536"/>
                  </a:ext>
                </a:extLst>
              </a:tr>
              <a:tr h="677254">
                <a:tc>
                  <a:txBody>
                    <a:bodyPr/>
                    <a:lstStyle/>
                    <a:p>
                      <a:pPr algn="ctr" fontAlgn="t"/>
                      <a:r>
                        <a:rPr lang="en-IN" sz="1600">
                          <a:effectLst/>
                        </a:rPr>
                        <a:t>double</a:t>
                      </a:r>
                    </a:p>
                  </a:txBody>
                  <a:tcPr marL="60960" marR="60960" marT="60960" marB="60960"/>
                </a:tc>
                <a:tc>
                  <a:txBody>
                    <a:bodyPr/>
                    <a:lstStyle/>
                    <a:p>
                      <a:pPr algn="ctr" fontAlgn="t"/>
                      <a:r>
                        <a:rPr lang="en-IN" sz="1600">
                          <a:effectLst/>
                        </a:rPr>
                        <a:t>8 byte</a:t>
                      </a:r>
                    </a:p>
                  </a:txBody>
                  <a:tcPr marL="60960" marR="60960" marT="60960" marB="60960"/>
                </a:tc>
                <a:tc>
                  <a:txBody>
                    <a:bodyPr/>
                    <a:lstStyle/>
                    <a:p>
                      <a:pPr algn="ctr" fontAlgn="t"/>
                      <a:r>
                        <a:rPr lang="en-IN" sz="1600" dirty="0">
                          <a:effectLst/>
                        </a:rPr>
                        <a:t>2.3E-308 to 1.7E+308</a:t>
                      </a:r>
                    </a:p>
                  </a:txBody>
                  <a:tcPr marL="60960" marR="60960" marT="60960" marB="60960"/>
                </a:tc>
                <a:tc>
                  <a:txBody>
                    <a:bodyPr/>
                    <a:lstStyle/>
                    <a:p>
                      <a:pPr algn="ctr" fontAlgn="t"/>
                      <a:r>
                        <a:rPr lang="en-IN" sz="1600">
                          <a:effectLst/>
                        </a:rPr>
                        <a:t>15 decimal places</a:t>
                      </a:r>
                    </a:p>
                  </a:txBody>
                  <a:tcPr marL="60960" marR="60960" marT="60960" marB="60960"/>
                </a:tc>
                <a:extLst>
                  <a:ext uri="{0D108BD9-81ED-4DB2-BD59-A6C34878D82A}">
                    <a16:rowId xmlns:a16="http://schemas.microsoft.com/office/drawing/2014/main" val="4147347136"/>
                  </a:ext>
                </a:extLst>
              </a:tr>
              <a:tr h="873875">
                <a:tc>
                  <a:txBody>
                    <a:bodyPr/>
                    <a:lstStyle/>
                    <a:p>
                      <a:pPr algn="ctr" fontAlgn="t"/>
                      <a:r>
                        <a:rPr lang="en-IN" sz="1600">
                          <a:effectLst/>
                        </a:rPr>
                        <a:t>long double</a:t>
                      </a:r>
                    </a:p>
                  </a:txBody>
                  <a:tcPr marL="60960" marR="60960" marT="60960" marB="60960"/>
                </a:tc>
                <a:tc>
                  <a:txBody>
                    <a:bodyPr/>
                    <a:lstStyle/>
                    <a:p>
                      <a:pPr algn="ctr" fontAlgn="t"/>
                      <a:r>
                        <a:rPr lang="en-IN" sz="1600" dirty="0">
                          <a:effectLst/>
                        </a:rPr>
                        <a:t>10 byte</a:t>
                      </a:r>
                    </a:p>
                  </a:txBody>
                  <a:tcPr marL="60960" marR="60960" marT="60960" marB="60960"/>
                </a:tc>
                <a:tc>
                  <a:txBody>
                    <a:bodyPr/>
                    <a:lstStyle/>
                    <a:p>
                      <a:pPr algn="ctr" fontAlgn="t"/>
                      <a:r>
                        <a:rPr lang="en-IN" sz="1600">
                          <a:effectLst/>
                        </a:rPr>
                        <a:t>3.4E-4932 to 1.1E+4932</a:t>
                      </a:r>
                    </a:p>
                  </a:txBody>
                  <a:tcPr marL="60960" marR="60960" marT="60960" marB="60960"/>
                </a:tc>
                <a:tc>
                  <a:txBody>
                    <a:bodyPr/>
                    <a:lstStyle/>
                    <a:p>
                      <a:pPr algn="ctr" fontAlgn="t"/>
                      <a:r>
                        <a:rPr lang="en-IN" sz="1600" dirty="0">
                          <a:effectLst/>
                        </a:rPr>
                        <a:t>19 decimal places</a:t>
                      </a:r>
                    </a:p>
                  </a:txBody>
                  <a:tcPr marL="60960" marR="60960" marT="60960" marB="60960"/>
                </a:tc>
                <a:extLst>
                  <a:ext uri="{0D108BD9-81ED-4DB2-BD59-A6C34878D82A}">
                    <a16:rowId xmlns:a16="http://schemas.microsoft.com/office/drawing/2014/main" val="3143682937"/>
                  </a:ext>
                </a:extLst>
              </a:tr>
            </a:tbl>
          </a:graphicData>
        </a:graphic>
      </p:graphicFrame>
    </p:spTree>
    <p:extLst>
      <p:ext uri="{BB962C8B-B14F-4D97-AF65-F5344CB8AC3E}">
        <p14:creationId xmlns:p14="http://schemas.microsoft.com/office/powerpoint/2010/main" val="578938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E0071-2C01-491D-8999-3B4359843E2C}"/>
              </a:ext>
            </a:extLst>
          </p:cNvPr>
          <p:cNvSpPr>
            <a:spLocks noGrp="1"/>
          </p:cNvSpPr>
          <p:nvPr>
            <p:ph idx="1"/>
          </p:nvPr>
        </p:nvSpPr>
        <p:spPr>
          <a:xfrm>
            <a:off x="1154954" y="2603500"/>
            <a:ext cx="10135087" cy="3416300"/>
          </a:xfrm>
        </p:spPr>
        <p:txBody>
          <a:bodyPr>
            <a:normAutofit/>
          </a:bodyPr>
          <a:lstStyle/>
          <a:p>
            <a:r>
              <a:rPr lang="en-IN" sz="1600" b="1" u="sng" dirty="0"/>
              <a:t>The Void Type</a:t>
            </a:r>
            <a:r>
              <a:rPr lang="en-IN" sz="1600" dirty="0"/>
              <a:t>:</a:t>
            </a:r>
          </a:p>
          <a:p>
            <a:pPr algn="just"/>
            <a:r>
              <a:rPr lang="en-US" sz="1600" b="1" i="0" u="sng" dirty="0">
                <a:solidFill>
                  <a:srgbClr val="000000"/>
                </a:solidFill>
                <a:effectLst/>
              </a:rPr>
              <a:t>Function returns as void</a:t>
            </a:r>
            <a:r>
              <a:rPr lang="en-US" sz="1600" b="1" i="0" dirty="0">
                <a:solidFill>
                  <a:srgbClr val="000000"/>
                </a:solidFill>
                <a:effectLst/>
              </a:rPr>
              <a:t>: </a:t>
            </a:r>
            <a:r>
              <a:rPr lang="en-US" sz="1600" b="0" i="0" dirty="0">
                <a:solidFill>
                  <a:srgbClr val="000000"/>
                </a:solidFill>
                <a:effectLst/>
              </a:rPr>
              <a:t>There are various functions in C which do not return any value or you can say they return void. A function with no return value has the return type as void. For example, </a:t>
            </a:r>
            <a:r>
              <a:rPr lang="en-US" sz="1600" b="1" i="0" dirty="0">
                <a:solidFill>
                  <a:srgbClr val="000000"/>
                </a:solidFill>
                <a:effectLst/>
              </a:rPr>
              <a:t>void exit (int status);</a:t>
            </a:r>
          </a:p>
          <a:p>
            <a:pPr algn="just"/>
            <a:r>
              <a:rPr lang="en-US" sz="1600" b="1" i="0" u="sng" dirty="0">
                <a:solidFill>
                  <a:srgbClr val="000000"/>
                </a:solidFill>
                <a:effectLst/>
              </a:rPr>
              <a:t>Function arguments as void</a:t>
            </a:r>
            <a:r>
              <a:rPr lang="en-US" sz="1600" b="1" i="0" dirty="0">
                <a:solidFill>
                  <a:srgbClr val="000000"/>
                </a:solidFill>
                <a:effectLst/>
              </a:rPr>
              <a:t>: </a:t>
            </a:r>
            <a:r>
              <a:rPr lang="en-US" sz="1600" b="0" i="0" dirty="0">
                <a:solidFill>
                  <a:srgbClr val="000000"/>
                </a:solidFill>
                <a:effectLst/>
              </a:rPr>
              <a:t>There are various functions in C which do not accept any parameter. A function with no parameter can accept a void. For example, </a:t>
            </a:r>
            <a:r>
              <a:rPr lang="en-US" sz="1600" b="1" i="0" dirty="0">
                <a:solidFill>
                  <a:srgbClr val="000000"/>
                </a:solidFill>
                <a:effectLst/>
              </a:rPr>
              <a:t>int rand(void);</a:t>
            </a:r>
          </a:p>
          <a:p>
            <a:pPr algn="just"/>
            <a:r>
              <a:rPr lang="en-US" sz="1600" b="1" i="0" u="sng" dirty="0">
                <a:solidFill>
                  <a:srgbClr val="000000"/>
                </a:solidFill>
                <a:effectLst/>
              </a:rPr>
              <a:t>Pointers to void</a:t>
            </a:r>
            <a:r>
              <a:rPr lang="en-US" sz="1600" b="1" i="0" dirty="0">
                <a:solidFill>
                  <a:srgbClr val="000000"/>
                </a:solidFill>
                <a:effectLst/>
              </a:rPr>
              <a:t>: </a:t>
            </a:r>
            <a:r>
              <a:rPr lang="en-US" sz="1600" b="0" i="0" dirty="0">
                <a:solidFill>
                  <a:srgbClr val="000000"/>
                </a:solidFill>
                <a:effectLst/>
              </a:rPr>
              <a:t>A pointer of type void * represents the address of an object, but not its type. For example, a memory allocation function </a:t>
            </a:r>
            <a:r>
              <a:rPr lang="en-US" sz="1600" b="1" i="0" dirty="0">
                <a:solidFill>
                  <a:srgbClr val="000000"/>
                </a:solidFill>
                <a:effectLst/>
              </a:rPr>
              <a:t>void *malloc( </a:t>
            </a:r>
            <a:r>
              <a:rPr lang="en-US" sz="1600" b="1" i="0" dirty="0" err="1">
                <a:solidFill>
                  <a:srgbClr val="000000"/>
                </a:solidFill>
                <a:effectLst/>
              </a:rPr>
              <a:t>size_t</a:t>
            </a:r>
            <a:r>
              <a:rPr lang="en-US" sz="1600" b="1" i="0" dirty="0">
                <a:solidFill>
                  <a:srgbClr val="000000"/>
                </a:solidFill>
                <a:effectLst/>
              </a:rPr>
              <a:t> size );</a:t>
            </a:r>
            <a:r>
              <a:rPr lang="en-US" sz="1600" b="0" i="0" dirty="0">
                <a:solidFill>
                  <a:srgbClr val="000000"/>
                </a:solidFill>
                <a:effectLst/>
              </a:rPr>
              <a:t> returns a pointer to void which can be casted to any data type.</a:t>
            </a:r>
          </a:p>
          <a:p>
            <a:pPr algn="just"/>
            <a:endParaRPr lang="en-US" sz="1600" b="0" i="0" dirty="0">
              <a:solidFill>
                <a:srgbClr val="000000"/>
              </a:solidFill>
              <a:effectLst/>
            </a:endParaRPr>
          </a:p>
          <a:p>
            <a:pPr algn="just"/>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3329076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BBAC-1840-4888-BABF-44BC0A7E6511}"/>
              </a:ext>
            </a:extLst>
          </p:cNvPr>
          <p:cNvSpPr>
            <a:spLocks noGrp="1"/>
          </p:cNvSpPr>
          <p:nvPr>
            <p:ph type="title"/>
          </p:nvPr>
        </p:nvSpPr>
        <p:spPr/>
        <p:txBody>
          <a:bodyPr/>
          <a:lstStyle/>
          <a:p>
            <a:r>
              <a:rPr lang="en-IN" dirty="0"/>
              <a:t>Modify Operators in C</a:t>
            </a:r>
          </a:p>
        </p:txBody>
      </p:sp>
      <p:sp>
        <p:nvSpPr>
          <p:cNvPr id="3" name="Content Placeholder 2">
            <a:extLst>
              <a:ext uri="{FF2B5EF4-FFF2-40B4-BE49-F238E27FC236}">
                <a16:creationId xmlns:a16="http://schemas.microsoft.com/office/drawing/2014/main" id="{5327CE81-42A6-4A58-B31B-1B32EE3C0F78}"/>
              </a:ext>
            </a:extLst>
          </p:cNvPr>
          <p:cNvSpPr>
            <a:spLocks noGrp="1"/>
          </p:cNvSpPr>
          <p:nvPr>
            <p:ph idx="1"/>
          </p:nvPr>
        </p:nvSpPr>
        <p:spPr/>
        <p:txBody>
          <a:bodyPr>
            <a:normAutofit/>
          </a:bodyPr>
          <a:lstStyle/>
          <a:p>
            <a:pPr algn="just"/>
            <a:r>
              <a:rPr lang="en-US" sz="1600" b="0" i="0" dirty="0">
                <a:solidFill>
                  <a:srgbClr val="000000"/>
                </a:solidFill>
                <a:effectLst/>
              </a:rPr>
              <a:t>An operator is a symbol that tells the compiler to perform specific mathematical or logical functions. C language is rich in built-in operators and provides the following types of operators −</a:t>
            </a:r>
          </a:p>
          <a:p>
            <a:pPr algn="l">
              <a:buFont typeface="Arial" panose="020B0604020202020204" pitchFamily="34" charset="0"/>
              <a:buChar char="•"/>
            </a:pPr>
            <a:r>
              <a:rPr lang="en-US" sz="1600" b="0" i="0" dirty="0">
                <a:effectLst/>
              </a:rPr>
              <a:t>Arithmetic Operators</a:t>
            </a:r>
          </a:p>
          <a:p>
            <a:pPr algn="l">
              <a:buFont typeface="Arial" panose="020B0604020202020204" pitchFamily="34" charset="0"/>
              <a:buChar char="•"/>
            </a:pPr>
            <a:r>
              <a:rPr lang="en-US" sz="1600" b="0" i="0" dirty="0">
                <a:effectLst/>
              </a:rPr>
              <a:t>Relational Operators</a:t>
            </a:r>
          </a:p>
          <a:p>
            <a:pPr algn="l">
              <a:buFont typeface="Arial" panose="020B0604020202020204" pitchFamily="34" charset="0"/>
              <a:buChar char="•"/>
            </a:pPr>
            <a:r>
              <a:rPr lang="en-US" sz="1600" b="0" i="0" dirty="0">
                <a:effectLst/>
              </a:rPr>
              <a:t>Logical Operators</a:t>
            </a:r>
          </a:p>
          <a:p>
            <a:pPr algn="l">
              <a:buFont typeface="Arial" panose="020B0604020202020204" pitchFamily="34" charset="0"/>
              <a:buChar char="•"/>
            </a:pPr>
            <a:r>
              <a:rPr lang="en-US" sz="1600" b="0" i="0" dirty="0">
                <a:effectLst/>
              </a:rPr>
              <a:t>Bitwise Operators</a:t>
            </a:r>
          </a:p>
          <a:p>
            <a:pPr algn="l">
              <a:buFont typeface="Arial" panose="020B0604020202020204" pitchFamily="34" charset="0"/>
              <a:buChar char="•"/>
            </a:pPr>
            <a:r>
              <a:rPr lang="en-US" sz="1600" b="0" i="0" dirty="0">
                <a:effectLst/>
              </a:rPr>
              <a:t>Assignment Operators</a:t>
            </a:r>
          </a:p>
          <a:p>
            <a:pPr algn="l">
              <a:buFont typeface="Arial" panose="020B0604020202020204" pitchFamily="34" charset="0"/>
              <a:buChar char="•"/>
            </a:pPr>
            <a:r>
              <a:rPr lang="en-US" sz="1600" b="0" i="0" dirty="0">
                <a:effectLst/>
              </a:rPr>
              <a:t>Miscellaneous Operators</a:t>
            </a:r>
          </a:p>
          <a:p>
            <a:endParaRPr lang="en-IN" sz="1600" dirty="0"/>
          </a:p>
        </p:txBody>
      </p:sp>
    </p:spTree>
    <p:extLst>
      <p:ext uri="{BB962C8B-B14F-4D97-AF65-F5344CB8AC3E}">
        <p14:creationId xmlns:p14="http://schemas.microsoft.com/office/powerpoint/2010/main" val="3533090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66A3A-C5CB-4B0F-A8C9-4FCEEF903F14}"/>
              </a:ext>
            </a:extLst>
          </p:cNvPr>
          <p:cNvSpPr>
            <a:spLocks noGrp="1"/>
          </p:cNvSpPr>
          <p:nvPr>
            <p:ph idx="1"/>
          </p:nvPr>
        </p:nvSpPr>
        <p:spPr>
          <a:xfrm>
            <a:off x="541176" y="2435549"/>
            <a:ext cx="10954138" cy="4077218"/>
          </a:xfrm>
        </p:spPr>
        <p:txBody>
          <a:bodyPr/>
          <a:lstStyle/>
          <a:p>
            <a:pPr marL="0" indent="0" algn="ctr">
              <a:buNone/>
            </a:pPr>
            <a:r>
              <a:rPr lang="en-IN" b="1" u="sng" dirty="0"/>
              <a:t>Arithmetic Operators</a:t>
            </a:r>
            <a:r>
              <a:rPr lang="en-IN" dirty="0"/>
              <a:t>:</a:t>
            </a:r>
          </a:p>
          <a:p>
            <a:pPr marL="0" indent="0" algn="ctr">
              <a:buNone/>
            </a:pPr>
            <a:endParaRPr lang="en-IN" dirty="0"/>
          </a:p>
        </p:txBody>
      </p:sp>
      <p:graphicFrame>
        <p:nvGraphicFramePr>
          <p:cNvPr id="4" name="Table 3">
            <a:extLst>
              <a:ext uri="{FF2B5EF4-FFF2-40B4-BE49-F238E27FC236}">
                <a16:creationId xmlns:a16="http://schemas.microsoft.com/office/drawing/2014/main" id="{D7330E21-E130-43B1-9E00-1C01F9A407B4}"/>
              </a:ext>
            </a:extLst>
          </p:cNvPr>
          <p:cNvGraphicFramePr>
            <a:graphicFrameLocks noGrp="1"/>
          </p:cNvGraphicFramePr>
          <p:nvPr>
            <p:extLst>
              <p:ext uri="{D42A27DB-BD31-4B8C-83A1-F6EECF244321}">
                <p14:modId xmlns:p14="http://schemas.microsoft.com/office/powerpoint/2010/main" val="3220268592"/>
              </p:ext>
            </p:extLst>
          </p:nvPr>
        </p:nvGraphicFramePr>
        <p:xfrm>
          <a:off x="1287624" y="2864498"/>
          <a:ext cx="9545218" cy="3665206"/>
        </p:xfrm>
        <a:graphic>
          <a:graphicData uri="http://schemas.openxmlformats.org/drawingml/2006/table">
            <a:tbl>
              <a:tblPr>
                <a:tableStyleId>{35758FB7-9AC5-4552-8A53-C91805E547FA}</a:tableStyleId>
              </a:tblPr>
              <a:tblGrid>
                <a:gridCol w="900172">
                  <a:extLst>
                    <a:ext uri="{9D8B030D-6E8A-4147-A177-3AD203B41FA5}">
                      <a16:colId xmlns:a16="http://schemas.microsoft.com/office/drawing/2014/main" val="762272782"/>
                    </a:ext>
                  </a:extLst>
                </a:gridCol>
                <a:gridCol w="5016051">
                  <a:extLst>
                    <a:ext uri="{9D8B030D-6E8A-4147-A177-3AD203B41FA5}">
                      <a16:colId xmlns:a16="http://schemas.microsoft.com/office/drawing/2014/main" val="3803082849"/>
                    </a:ext>
                  </a:extLst>
                </a:gridCol>
                <a:gridCol w="3628995">
                  <a:extLst>
                    <a:ext uri="{9D8B030D-6E8A-4147-A177-3AD203B41FA5}">
                      <a16:colId xmlns:a16="http://schemas.microsoft.com/office/drawing/2014/main" val="3066947983"/>
                    </a:ext>
                  </a:extLst>
                </a:gridCol>
              </a:tblGrid>
              <a:tr h="532667">
                <a:tc>
                  <a:txBody>
                    <a:bodyPr/>
                    <a:lstStyle/>
                    <a:p>
                      <a:pPr algn="ctr" fontAlgn="t"/>
                      <a:r>
                        <a:rPr lang="en-IN" sz="1600" dirty="0">
                          <a:effectLst/>
                        </a:rPr>
                        <a:t>Operator</a:t>
                      </a:r>
                    </a:p>
                  </a:txBody>
                  <a:tcPr marL="33658" marR="33658" marT="33658" marB="33658"/>
                </a:tc>
                <a:tc>
                  <a:txBody>
                    <a:bodyPr/>
                    <a:lstStyle/>
                    <a:p>
                      <a:pPr algn="ctr" fontAlgn="t"/>
                      <a:r>
                        <a:rPr lang="en-IN" sz="1600">
                          <a:effectLst/>
                        </a:rPr>
                        <a:t>Description</a:t>
                      </a:r>
                    </a:p>
                  </a:txBody>
                  <a:tcPr marL="33658" marR="33658" marT="33658" marB="33658"/>
                </a:tc>
                <a:tc>
                  <a:txBody>
                    <a:bodyPr/>
                    <a:lstStyle/>
                    <a:p>
                      <a:pPr algn="ctr" fontAlgn="t"/>
                      <a:r>
                        <a:rPr lang="en-IN" sz="1600">
                          <a:effectLst/>
                        </a:rPr>
                        <a:t>Example</a:t>
                      </a:r>
                    </a:p>
                  </a:txBody>
                  <a:tcPr marL="33658" marR="33658" marT="33658" marB="33658"/>
                </a:tc>
                <a:extLst>
                  <a:ext uri="{0D108BD9-81ED-4DB2-BD59-A6C34878D82A}">
                    <a16:rowId xmlns:a16="http://schemas.microsoft.com/office/drawing/2014/main" val="1692074200"/>
                  </a:ext>
                </a:extLst>
              </a:tr>
              <a:tr h="243573">
                <a:tc>
                  <a:txBody>
                    <a:bodyPr/>
                    <a:lstStyle/>
                    <a:p>
                      <a:pPr algn="ctr" fontAlgn="t"/>
                      <a:r>
                        <a:rPr lang="en-IN" sz="1600" dirty="0">
                          <a:effectLst/>
                        </a:rPr>
                        <a:t>+</a:t>
                      </a:r>
                    </a:p>
                  </a:txBody>
                  <a:tcPr marL="33658" marR="33658" marT="33658" marB="33658"/>
                </a:tc>
                <a:tc>
                  <a:txBody>
                    <a:bodyPr/>
                    <a:lstStyle/>
                    <a:p>
                      <a:pPr algn="ctr" fontAlgn="t"/>
                      <a:r>
                        <a:rPr lang="en-IN" sz="1600" dirty="0">
                          <a:effectLst/>
                        </a:rPr>
                        <a:t>Adds two operands.</a:t>
                      </a:r>
                    </a:p>
                  </a:txBody>
                  <a:tcPr marL="33658" marR="33658" marT="33658" marB="33658"/>
                </a:tc>
                <a:tc>
                  <a:txBody>
                    <a:bodyPr/>
                    <a:lstStyle/>
                    <a:p>
                      <a:pPr algn="ctr" fontAlgn="t"/>
                      <a:r>
                        <a:rPr lang="en-IN" sz="1600">
                          <a:effectLst/>
                        </a:rPr>
                        <a:t>A + B = 30</a:t>
                      </a:r>
                    </a:p>
                  </a:txBody>
                  <a:tcPr marL="33658" marR="33658" marT="33658" marB="33658"/>
                </a:tc>
                <a:extLst>
                  <a:ext uri="{0D108BD9-81ED-4DB2-BD59-A6C34878D82A}">
                    <a16:rowId xmlns:a16="http://schemas.microsoft.com/office/drawing/2014/main" val="3630499516"/>
                  </a:ext>
                </a:extLst>
              </a:tr>
              <a:tr h="378022">
                <a:tc>
                  <a:txBody>
                    <a:bodyPr/>
                    <a:lstStyle/>
                    <a:p>
                      <a:pPr algn="ctr" fontAlgn="t"/>
                      <a:r>
                        <a:rPr lang="en-IN" sz="1600">
                          <a:effectLst/>
                        </a:rPr>
                        <a:t>−</a:t>
                      </a:r>
                    </a:p>
                  </a:txBody>
                  <a:tcPr marL="33658" marR="33658" marT="33658" marB="33658"/>
                </a:tc>
                <a:tc>
                  <a:txBody>
                    <a:bodyPr/>
                    <a:lstStyle/>
                    <a:p>
                      <a:pPr algn="ctr" fontAlgn="t"/>
                      <a:r>
                        <a:rPr lang="en-US" sz="1600" dirty="0">
                          <a:effectLst/>
                        </a:rPr>
                        <a:t>Subtracts second operand from the first.</a:t>
                      </a:r>
                    </a:p>
                  </a:txBody>
                  <a:tcPr marL="33658" marR="33658" marT="33658" marB="33658"/>
                </a:tc>
                <a:tc>
                  <a:txBody>
                    <a:bodyPr/>
                    <a:lstStyle/>
                    <a:p>
                      <a:pPr algn="ctr" fontAlgn="t"/>
                      <a:r>
                        <a:rPr lang="en-IN" sz="1600">
                          <a:effectLst/>
                        </a:rPr>
                        <a:t>A − B = -10</a:t>
                      </a:r>
                    </a:p>
                  </a:txBody>
                  <a:tcPr marL="33658" marR="33658" marT="33658" marB="33658"/>
                </a:tc>
                <a:extLst>
                  <a:ext uri="{0D108BD9-81ED-4DB2-BD59-A6C34878D82A}">
                    <a16:rowId xmlns:a16="http://schemas.microsoft.com/office/drawing/2014/main" val="2452114248"/>
                  </a:ext>
                </a:extLst>
              </a:tr>
              <a:tr h="378022">
                <a:tc>
                  <a:txBody>
                    <a:bodyPr/>
                    <a:lstStyle/>
                    <a:p>
                      <a:pPr algn="ctr" fontAlgn="t"/>
                      <a:r>
                        <a:rPr lang="en-IN" sz="1600">
                          <a:effectLst/>
                        </a:rPr>
                        <a:t>*</a:t>
                      </a:r>
                    </a:p>
                  </a:txBody>
                  <a:tcPr marL="33658" marR="33658" marT="33658" marB="33658"/>
                </a:tc>
                <a:tc>
                  <a:txBody>
                    <a:bodyPr/>
                    <a:lstStyle/>
                    <a:p>
                      <a:pPr algn="ctr" fontAlgn="t"/>
                      <a:r>
                        <a:rPr lang="en-IN" sz="1600" dirty="0">
                          <a:effectLst/>
                        </a:rPr>
                        <a:t>Multiplies both operands.</a:t>
                      </a:r>
                    </a:p>
                  </a:txBody>
                  <a:tcPr marL="33658" marR="33658" marT="33658" marB="33658"/>
                </a:tc>
                <a:tc>
                  <a:txBody>
                    <a:bodyPr/>
                    <a:lstStyle/>
                    <a:p>
                      <a:pPr algn="ctr" fontAlgn="t"/>
                      <a:r>
                        <a:rPr lang="en-IN" sz="1600" dirty="0">
                          <a:effectLst/>
                        </a:rPr>
                        <a:t>A * B = 200</a:t>
                      </a:r>
                    </a:p>
                  </a:txBody>
                  <a:tcPr marL="33658" marR="33658" marT="33658" marB="33658"/>
                </a:tc>
                <a:extLst>
                  <a:ext uri="{0D108BD9-81ED-4DB2-BD59-A6C34878D82A}">
                    <a16:rowId xmlns:a16="http://schemas.microsoft.com/office/drawing/2014/main" val="1674047610"/>
                  </a:ext>
                </a:extLst>
              </a:tr>
              <a:tr h="378022">
                <a:tc>
                  <a:txBody>
                    <a:bodyPr/>
                    <a:lstStyle/>
                    <a:p>
                      <a:pPr algn="ctr" fontAlgn="t"/>
                      <a:r>
                        <a:rPr lang="en-IN" sz="1600" dirty="0">
                          <a:effectLst/>
                        </a:rPr>
                        <a:t>/</a:t>
                      </a:r>
                    </a:p>
                  </a:txBody>
                  <a:tcPr marL="33658" marR="33658" marT="33658" marB="33658"/>
                </a:tc>
                <a:tc>
                  <a:txBody>
                    <a:bodyPr/>
                    <a:lstStyle/>
                    <a:p>
                      <a:pPr algn="ctr" fontAlgn="t"/>
                      <a:r>
                        <a:rPr lang="en-IN" sz="1600" dirty="0">
                          <a:effectLst/>
                        </a:rPr>
                        <a:t>Divides numerator by de-numerator.</a:t>
                      </a:r>
                    </a:p>
                  </a:txBody>
                  <a:tcPr marL="33658" marR="33658" marT="33658" marB="33658"/>
                </a:tc>
                <a:tc>
                  <a:txBody>
                    <a:bodyPr/>
                    <a:lstStyle/>
                    <a:p>
                      <a:pPr algn="ctr" fontAlgn="t"/>
                      <a:r>
                        <a:rPr lang="en-IN" sz="1600">
                          <a:effectLst/>
                        </a:rPr>
                        <a:t>B / A = 2</a:t>
                      </a:r>
                    </a:p>
                  </a:txBody>
                  <a:tcPr marL="33658" marR="33658" marT="33658" marB="33658"/>
                </a:tc>
                <a:extLst>
                  <a:ext uri="{0D108BD9-81ED-4DB2-BD59-A6C34878D82A}">
                    <a16:rowId xmlns:a16="http://schemas.microsoft.com/office/drawing/2014/main" val="1121260270"/>
                  </a:ext>
                </a:extLst>
              </a:tr>
              <a:tr h="532667">
                <a:tc>
                  <a:txBody>
                    <a:bodyPr/>
                    <a:lstStyle/>
                    <a:p>
                      <a:pPr algn="ctr" fontAlgn="t"/>
                      <a:r>
                        <a:rPr lang="en-IN" sz="1600" dirty="0">
                          <a:effectLst/>
                        </a:rPr>
                        <a:t>%</a:t>
                      </a:r>
                    </a:p>
                  </a:txBody>
                  <a:tcPr marL="33658" marR="33658" marT="33658" marB="33658"/>
                </a:tc>
                <a:tc>
                  <a:txBody>
                    <a:bodyPr/>
                    <a:lstStyle/>
                    <a:p>
                      <a:pPr algn="ctr" fontAlgn="t"/>
                      <a:r>
                        <a:rPr lang="en-US" sz="1600" dirty="0">
                          <a:effectLst/>
                        </a:rPr>
                        <a:t>Modulus Operator and remainder of after an integer division.</a:t>
                      </a:r>
                    </a:p>
                  </a:txBody>
                  <a:tcPr marL="33658" marR="33658" marT="33658" marB="33658"/>
                </a:tc>
                <a:tc>
                  <a:txBody>
                    <a:bodyPr/>
                    <a:lstStyle/>
                    <a:p>
                      <a:pPr algn="ctr" fontAlgn="t"/>
                      <a:r>
                        <a:rPr lang="en-IN" sz="1600" dirty="0">
                          <a:effectLst/>
                        </a:rPr>
                        <a:t>B % A = 0</a:t>
                      </a:r>
                    </a:p>
                  </a:txBody>
                  <a:tcPr marL="33658" marR="33658" marT="33658" marB="33658"/>
                </a:tc>
                <a:extLst>
                  <a:ext uri="{0D108BD9-81ED-4DB2-BD59-A6C34878D82A}">
                    <a16:rowId xmlns:a16="http://schemas.microsoft.com/office/drawing/2014/main" val="1286360797"/>
                  </a:ext>
                </a:extLst>
              </a:tr>
              <a:tr h="532667">
                <a:tc>
                  <a:txBody>
                    <a:bodyPr/>
                    <a:lstStyle/>
                    <a:p>
                      <a:pPr algn="ctr" fontAlgn="t"/>
                      <a:r>
                        <a:rPr lang="en-IN" sz="1600" dirty="0">
                          <a:effectLst/>
                        </a:rPr>
                        <a:t>++</a:t>
                      </a:r>
                    </a:p>
                  </a:txBody>
                  <a:tcPr marL="33658" marR="33658" marT="33658" marB="33658"/>
                </a:tc>
                <a:tc>
                  <a:txBody>
                    <a:bodyPr/>
                    <a:lstStyle/>
                    <a:p>
                      <a:pPr algn="ctr" fontAlgn="t"/>
                      <a:r>
                        <a:rPr lang="en-US" sz="1600" dirty="0">
                          <a:effectLst/>
                        </a:rPr>
                        <a:t>Increment operator increases the integer value by one.</a:t>
                      </a:r>
                    </a:p>
                  </a:txBody>
                  <a:tcPr marL="33658" marR="33658" marT="33658" marB="33658"/>
                </a:tc>
                <a:tc>
                  <a:txBody>
                    <a:bodyPr/>
                    <a:lstStyle/>
                    <a:p>
                      <a:pPr algn="ctr" fontAlgn="t"/>
                      <a:r>
                        <a:rPr lang="en-IN" sz="1600" dirty="0">
                          <a:effectLst/>
                        </a:rPr>
                        <a:t>A++ = 11</a:t>
                      </a:r>
                    </a:p>
                  </a:txBody>
                  <a:tcPr marL="33658" marR="33658" marT="33658" marB="33658"/>
                </a:tc>
                <a:extLst>
                  <a:ext uri="{0D108BD9-81ED-4DB2-BD59-A6C34878D82A}">
                    <a16:rowId xmlns:a16="http://schemas.microsoft.com/office/drawing/2014/main" val="1889848407"/>
                  </a:ext>
                </a:extLst>
              </a:tr>
              <a:tr h="532667">
                <a:tc>
                  <a:txBody>
                    <a:bodyPr/>
                    <a:lstStyle/>
                    <a:p>
                      <a:pPr algn="ctr" fontAlgn="t"/>
                      <a:r>
                        <a:rPr lang="en-IN" sz="1600" dirty="0">
                          <a:effectLst/>
                        </a:rPr>
                        <a:t>--</a:t>
                      </a:r>
                    </a:p>
                  </a:txBody>
                  <a:tcPr marL="33658" marR="33658" marT="33658" marB="33658"/>
                </a:tc>
                <a:tc>
                  <a:txBody>
                    <a:bodyPr/>
                    <a:lstStyle/>
                    <a:p>
                      <a:pPr algn="ctr" fontAlgn="t"/>
                      <a:r>
                        <a:rPr lang="en-US" sz="1600">
                          <a:effectLst/>
                        </a:rPr>
                        <a:t>Decrement operator decreases the integer value by one.</a:t>
                      </a:r>
                    </a:p>
                  </a:txBody>
                  <a:tcPr marL="33658" marR="33658" marT="33658" marB="33658"/>
                </a:tc>
                <a:tc>
                  <a:txBody>
                    <a:bodyPr/>
                    <a:lstStyle/>
                    <a:p>
                      <a:pPr algn="ctr" fontAlgn="t"/>
                      <a:r>
                        <a:rPr lang="en-IN" sz="1600" dirty="0">
                          <a:effectLst/>
                        </a:rPr>
                        <a:t>A-- = 9</a:t>
                      </a:r>
                    </a:p>
                  </a:txBody>
                  <a:tcPr marL="33658" marR="33658" marT="33658" marB="33658"/>
                </a:tc>
                <a:extLst>
                  <a:ext uri="{0D108BD9-81ED-4DB2-BD59-A6C34878D82A}">
                    <a16:rowId xmlns:a16="http://schemas.microsoft.com/office/drawing/2014/main" val="2782786648"/>
                  </a:ext>
                </a:extLst>
              </a:tr>
            </a:tbl>
          </a:graphicData>
        </a:graphic>
      </p:graphicFrame>
    </p:spTree>
    <p:extLst>
      <p:ext uri="{BB962C8B-B14F-4D97-AF65-F5344CB8AC3E}">
        <p14:creationId xmlns:p14="http://schemas.microsoft.com/office/powerpoint/2010/main" val="3312017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04703-99FB-4F59-AA35-6B300904F331}"/>
              </a:ext>
            </a:extLst>
          </p:cNvPr>
          <p:cNvSpPr>
            <a:spLocks noGrp="1"/>
          </p:cNvSpPr>
          <p:nvPr>
            <p:ph idx="1"/>
          </p:nvPr>
        </p:nvSpPr>
        <p:spPr>
          <a:xfrm>
            <a:off x="569167" y="2370234"/>
            <a:ext cx="10944809" cy="4245170"/>
          </a:xfrm>
        </p:spPr>
        <p:txBody>
          <a:bodyPr/>
          <a:lstStyle/>
          <a:p>
            <a:pPr marL="0" indent="0" algn="ctr">
              <a:buNone/>
            </a:pPr>
            <a:r>
              <a:rPr lang="en-IN" b="1" u="sng" dirty="0"/>
              <a:t>Relational Operators</a:t>
            </a:r>
            <a:r>
              <a:rPr lang="en-IN" dirty="0"/>
              <a:t>:</a:t>
            </a:r>
          </a:p>
          <a:p>
            <a:pPr marL="0" indent="0" algn="ctr">
              <a:buNone/>
            </a:pPr>
            <a:endParaRPr lang="en-IN" dirty="0"/>
          </a:p>
        </p:txBody>
      </p:sp>
      <p:graphicFrame>
        <p:nvGraphicFramePr>
          <p:cNvPr id="4" name="Table 3">
            <a:extLst>
              <a:ext uri="{FF2B5EF4-FFF2-40B4-BE49-F238E27FC236}">
                <a16:creationId xmlns:a16="http://schemas.microsoft.com/office/drawing/2014/main" id="{9A3B4C24-8F5A-4420-B413-B4762EE077C4}"/>
              </a:ext>
            </a:extLst>
          </p:cNvPr>
          <p:cNvGraphicFramePr>
            <a:graphicFrameLocks noGrp="1"/>
          </p:cNvGraphicFramePr>
          <p:nvPr>
            <p:extLst>
              <p:ext uri="{D42A27DB-BD31-4B8C-83A1-F6EECF244321}">
                <p14:modId xmlns:p14="http://schemas.microsoft.com/office/powerpoint/2010/main" val="884269458"/>
              </p:ext>
            </p:extLst>
          </p:nvPr>
        </p:nvGraphicFramePr>
        <p:xfrm>
          <a:off x="1482012" y="2915296"/>
          <a:ext cx="9227976" cy="3482959"/>
        </p:xfrm>
        <a:graphic>
          <a:graphicData uri="http://schemas.openxmlformats.org/drawingml/2006/table">
            <a:tbl>
              <a:tblPr>
                <a:tableStyleId>{35758FB7-9AC5-4552-8A53-C91805E547FA}</a:tableStyleId>
              </a:tblPr>
              <a:tblGrid>
                <a:gridCol w="1119672">
                  <a:extLst>
                    <a:ext uri="{9D8B030D-6E8A-4147-A177-3AD203B41FA5}">
                      <a16:colId xmlns:a16="http://schemas.microsoft.com/office/drawing/2014/main" val="411808623"/>
                    </a:ext>
                  </a:extLst>
                </a:gridCol>
                <a:gridCol w="4599922">
                  <a:extLst>
                    <a:ext uri="{9D8B030D-6E8A-4147-A177-3AD203B41FA5}">
                      <a16:colId xmlns:a16="http://schemas.microsoft.com/office/drawing/2014/main" val="2423084199"/>
                    </a:ext>
                  </a:extLst>
                </a:gridCol>
                <a:gridCol w="3508382">
                  <a:extLst>
                    <a:ext uri="{9D8B030D-6E8A-4147-A177-3AD203B41FA5}">
                      <a16:colId xmlns:a16="http://schemas.microsoft.com/office/drawing/2014/main" val="327031659"/>
                    </a:ext>
                  </a:extLst>
                </a:gridCol>
              </a:tblGrid>
              <a:tr h="691003">
                <a:tc>
                  <a:txBody>
                    <a:bodyPr/>
                    <a:lstStyle/>
                    <a:p>
                      <a:pPr algn="ctr" fontAlgn="t"/>
                      <a:r>
                        <a:rPr lang="en-IN" sz="1600">
                          <a:effectLst/>
                        </a:rPr>
                        <a:t>Operator</a:t>
                      </a:r>
                    </a:p>
                  </a:txBody>
                  <a:tcPr marL="20457" marR="20457" marT="20457" marB="20457"/>
                </a:tc>
                <a:tc>
                  <a:txBody>
                    <a:bodyPr/>
                    <a:lstStyle/>
                    <a:p>
                      <a:pPr algn="ctr" fontAlgn="t"/>
                      <a:r>
                        <a:rPr lang="en-IN" sz="1600" dirty="0">
                          <a:effectLst/>
                        </a:rPr>
                        <a:t>Description</a:t>
                      </a:r>
                    </a:p>
                  </a:txBody>
                  <a:tcPr marL="20457" marR="20457" marT="20457" marB="20457"/>
                </a:tc>
                <a:tc>
                  <a:txBody>
                    <a:bodyPr/>
                    <a:lstStyle/>
                    <a:p>
                      <a:pPr algn="ctr" fontAlgn="t"/>
                      <a:r>
                        <a:rPr lang="en-IN" sz="1600">
                          <a:effectLst/>
                        </a:rPr>
                        <a:t>Example</a:t>
                      </a:r>
                    </a:p>
                  </a:txBody>
                  <a:tcPr marL="20457" marR="20457" marT="20457" marB="20457"/>
                </a:tc>
                <a:extLst>
                  <a:ext uri="{0D108BD9-81ED-4DB2-BD59-A6C34878D82A}">
                    <a16:rowId xmlns:a16="http://schemas.microsoft.com/office/drawing/2014/main" val="2857275775"/>
                  </a:ext>
                </a:extLst>
              </a:tr>
              <a:tr h="691003">
                <a:tc>
                  <a:txBody>
                    <a:bodyPr/>
                    <a:lstStyle/>
                    <a:p>
                      <a:pPr algn="ctr" fontAlgn="t"/>
                      <a:r>
                        <a:rPr lang="en-IN" sz="1600" dirty="0">
                          <a:effectLst/>
                        </a:rPr>
                        <a:t>==</a:t>
                      </a:r>
                    </a:p>
                  </a:txBody>
                  <a:tcPr marL="20457" marR="20457" marT="20457" marB="20457"/>
                </a:tc>
                <a:tc>
                  <a:txBody>
                    <a:bodyPr/>
                    <a:lstStyle/>
                    <a:p>
                      <a:pPr algn="ctr" fontAlgn="t"/>
                      <a:r>
                        <a:rPr lang="en-US" sz="1600">
                          <a:effectLst/>
                        </a:rPr>
                        <a:t>Checks if the values of two operands are equal or not. If yes, then the condition becomes true.</a:t>
                      </a:r>
                    </a:p>
                  </a:txBody>
                  <a:tcPr marL="20457" marR="20457" marT="20457" marB="20457"/>
                </a:tc>
                <a:tc>
                  <a:txBody>
                    <a:bodyPr/>
                    <a:lstStyle/>
                    <a:p>
                      <a:pPr algn="ctr" fontAlgn="t"/>
                      <a:r>
                        <a:rPr lang="en-US" sz="1600" dirty="0">
                          <a:effectLst/>
                        </a:rPr>
                        <a:t>(A == B) is not true.</a:t>
                      </a:r>
                    </a:p>
                  </a:txBody>
                  <a:tcPr marL="20457" marR="20457" marT="20457" marB="20457"/>
                </a:tc>
                <a:extLst>
                  <a:ext uri="{0D108BD9-81ED-4DB2-BD59-A6C34878D82A}">
                    <a16:rowId xmlns:a16="http://schemas.microsoft.com/office/drawing/2014/main" val="236516549"/>
                  </a:ext>
                </a:extLst>
              </a:tr>
              <a:tr h="1009761">
                <a:tc>
                  <a:txBody>
                    <a:bodyPr/>
                    <a:lstStyle/>
                    <a:p>
                      <a:pPr algn="ctr" fontAlgn="t"/>
                      <a:r>
                        <a:rPr lang="en-IN" sz="1600" dirty="0">
                          <a:effectLst/>
                        </a:rPr>
                        <a:t>!=</a:t>
                      </a:r>
                    </a:p>
                  </a:txBody>
                  <a:tcPr marL="20457" marR="20457" marT="20457" marB="20457"/>
                </a:tc>
                <a:tc>
                  <a:txBody>
                    <a:bodyPr/>
                    <a:lstStyle/>
                    <a:p>
                      <a:pPr algn="ctr" fontAlgn="t"/>
                      <a:r>
                        <a:rPr lang="en-US" sz="1600" dirty="0">
                          <a:effectLst/>
                        </a:rPr>
                        <a:t>Checks if the values of two operands are equal or not. If the values are not equal, then the condition becomes true.</a:t>
                      </a:r>
                    </a:p>
                  </a:txBody>
                  <a:tcPr marL="20457" marR="20457" marT="20457" marB="20457"/>
                </a:tc>
                <a:tc>
                  <a:txBody>
                    <a:bodyPr/>
                    <a:lstStyle/>
                    <a:p>
                      <a:pPr algn="ctr" fontAlgn="t"/>
                      <a:r>
                        <a:rPr lang="en-IN" sz="1600" dirty="0">
                          <a:effectLst/>
                        </a:rPr>
                        <a:t>(A != B) is true.</a:t>
                      </a:r>
                    </a:p>
                  </a:txBody>
                  <a:tcPr marL="20457" marR="20457" marT="20457" marB="20457"/>
                </a:tc>
                <a:extLst>
                  <a:ext uri="{0D108BD9-81ED-4DB2-BD59-A6C34878D82A}">
                    <a16:rowId xmlns:a16="http://schemas.microsoft.com/office/drawing/2014/main" val="2405478528"/>
                  </a:ext>
                </a:extLst>
              </a:tr>
              <a:tr h="1009761">
                <a:tc>
                  <a:txBody>
                    <a:bodyPr/>
                    <a:lstStyle/>
                    <a:p>
                      <a:pPr algn="ctr" fontAlgn="t"/>
                      <a:r>
                        <a:rPr lang="en-IN" sz="1600" dirty="0">
                          <a:effectLst/>
                        </a:rPr>
                        <a:t>&gt;</a:t>
                      </a:r>
                    </a:p>
                  </a:txBody>
                  <a:tcPr marL="20457" marR="20457" marT="20457" marB="20457"/>
                </a:tc>
                <a:tc>
                  <a:txBody>
                    <a:bodyPr/>
                    <a:lstStyle/>
                    <a:p>
                      <a:pPr algn="ctr" fontAlgn="t"/>
                      <a:r>
                        <a:rPr lang="en-US" sz="1600" dirty="0">
                          <a:effectLst/>
                        </a:rPr>
                        <a:t>Checks if the value of left operand is greater than the value of right operand. If yes, then the condition becomes true.</a:t>
                      </a:r>
                    </a:p>
                  </a:txBody>
                  <a:tcPr marL="20457" marR="20457" marT="20457" marB="20457"/>
                </a:tc>
                <a:tc>
                  <a:txBody>
                    <a:bodyPr/>
                    <a:lstStyle/>
                    <a:p>
                      <a:pPr algn="ctr" fontAlgn="t"/>
                      <a:r>
                        <a:rPr lang="en-US" sz="1600" dirty="0">
                          <a:effectLst/>
                        </a:rPr>
                        <a:t>(A &gt; B) is not true.</a:t>
                      </a:r>
                    </a:p>
                  </a:txBody>
                  <a:tcPr marL="20457" marR="20457" marT="20457" marB="20457"/>
                </a:tc>
                <a:extLst>
                  <a:ext uri="{0D108BD9-81ED-4DB2-BD59-A6C34878D82A}">
                    <a16:rowId xmlns:a16="http://schemas.microsoft.com/office/drawing/2014/main" val="1043021379"/>
                  </a:ext>
                </a:extLst>
              </a:tr>
            </a:tbl>
          </a:graphicData>
        </a:graphic>
      </p:graphicFrame>
    </p:spTree>
    <p:extLst>
      <p:ext uri="{BB962C8B-B14F-4D97-AF65-F5344CB8AC3E}">
        <p14:creationId xmlns:p14="http://schemas.microsoft.com/office/powerpoint/2010/main" val="2810511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01BD937-C616-4331-89ED-ACE4B2C7004E}"/>
              </a:ext>
            </a:extLst>
          </p:cNvPr>
          <p:cNvGraphicFramePr>
            <a:graphicFrameLocks noGrp="1"/>
          </p:cNvGraphicFramePr>
          <p:nvPr>
            <p:ph idx="1"/>
            <p:extLst>
              <p:ext uri="{D42A27DB-BD31-4B8C-83A1-F6EECF244321}">
                <p14:modId xmlns:p14="http://schemas.microsoft.com/office/powerpoint/2010/main" val="10706176"/>
              </p:ext>
            </p:extLst>
          </p:nvPr>
        </p:nvGraphicFramePr>
        <p:xfrm>
          <a:off x="2211356" y="2466167"/>
          <a:ext cx="8108301" cy="3812886"/>
        </p:xfrm>
        <a:graphic>
          <a:graphicData uri="http://schemas.openxmlformats.org/drawingml/2006/table">
            <a:tbl>
              <a:tblPr>
                <a:tableStyleId>{35758FB7-9AC5-4552-8A53-C91805E547FA}</a:tableStyleId>
              </a:tblPr>
              <a:tblGrid>
                <a:gridCol w="2702767">
                  <a:extLst>
                    <a:ext uri="{9D8B030D-6E8A-4147-A177-3AD203B41FA5}">
                      <a16:colId xmlns:a16="http://schemas.microsoft.com/office/drawing/2014/main" val="1134160707"/>
                    </a:ext>
                  </a:extLst>
                </a:gridCol>
                <a:gridCol w="2702767">
                  <a:extLst>
                    <a:ext uri="{9D8B030D-6E8A-4147-A177-3AD203B41FA5}">
                      <a16:colId xmlns:a16="http://schemas.microsoft.com/office/drawing/2014/main" val="4179000706"/>
                    </a:ext>
                  </a:extLst>
                </a:gridCol>
                <a:gridCol w="2702767">
                  <a:extLst>
                    <a:ext uri="{9D8B030D-6E8A-4147-A177-3AD203B41FA5}">
                      <a16:colId xmlns:a16="http://schemas.microsoft.com/office/drawing/2014/main" val="2246228926"/>
                    </a:ext>
                  </a:extLst>
                </a:gridCol>
              </a:tblGrid>
              <a:tr h="1099945">
                <a:tc>
                  <a:txBody>
                    <a:bodyPr/>
                    <a:lstStyle/>
                    <a:p>
                      <a:pPr algn="ctr" fontAlgn="t"/>
                      <a:r>
                        <a:rPr lang="en-IN" sz="1600" dirty="0">
                          <a:effectLst/>
                        </a:rPr>
                        <a:t>&lt;</a:t>
                      </a:r>
                    </a:p>
                  </a:txBody>
                  <a:tcPr marL="25881" marR="25881" marT="25881" marB="25881"/>
                </a:tc>
                <a:tc>
                  <a:txBody>
                    <a:bodyPr/>
                    <a:lstStyle/>
                    <a:p>
                      <a:pPr algn="ctr" fontAlgn="t"/>
                      <a:r>
                        <a:rPr lang="en-US" sz="1600">
                          <a:effectLst/>
                        </a:rPr>
                        <a:t>Checks if the value of left operand is less than the value of right operand. If yes, then the condition becomes true.</a:t>
                      </a:r>
                    </a:p>
                  </a:txBody>
                  <a:tcPr marL="25881" marR="25881" marT="25881" marB="25881"/>
                </a:tc>
                <a:tc>
                  <a:txBody>
                    <a:bodyPr/>
                    <a:lstStyle/>
                    <a:p>
                      <a:pPr algn="ctr" fontAlgn="t"/>
                      <a:r>
                        <a:rPr lang="en-IN" sz="1600" dirty="0">
                          <a:effectLst/>
                        </a:rPr>
                        <a:t>(A &lt; B) is true.</a:t>
                      </a:r>
                    </a:p>
                  </a:txBody>
                  <a:tcPr marL="25881" marR="25881" marT="25881" marB="25881"/>
                </a:tc>
                <a:extLst>
                  <a:ext uri="{0D108BD9-81ED-4DB2-BD59-A6C34878D82A}">
                    <a16:rowId xmlns:a16="http://schemas.microsoft.com/office/drawing/2014/main" val="2469211898"/>
                  </a:ext>
                </a:extLst>
              </a:tr>
              <a:tr h="1216410">
                <a:tc>
                  <a:txBody>
                    <a:bodyPr/>
                    <a:lstStyle/>
                    <a:p>
                      <a:pPr algn="ctr" fontAlgn="t"/>
                      <a:r>
                        <a:rPr lang="en-IN" sz="1600" dirty="0">
                          <a:effectLst/>
                        </a:rPr>
                        <a:t>&gt;=</a:t>
                      </a:r>
                    </a:p>
                  </a:txBody>
                  <a:tcPr marL="25881" marR="25881" marT="25881" marB="25881"/>
                </a:tc>
                <a:tc>
                  <a:txBody>
                    <a:bodyPr/>
                    <a:lstStyle/>
                    <a:p>
                      <a:pPr algn="ctr" fontAlgn="t"/>
                      <a:r>
                        <a:rPr lang="en-US" sz="1600">
                          <a:effectLst/>
                        </a:rPr>
                        <a:t>Checks if the value of left operand is greater than or equal to the value of right operand. If yes, then the condition becomes true.</a:t>
                      </a:r>
                    </a:p>
                  </a:txBody>
                  <a:tcPr marL="25881" marR="25881" marT="25881" marB="25881"/>
                </a:tc>
                <a:tc>
                  <a:txBody>
                    <a:bodyPr/>
                    <a:lstStyle/>
                    <a:p>
                      <a:pPr algn="ctr" fontAlgn="t"/>
                      <a:r>
                        <a:rPr lang="en-US" sz="1600" dirty="0">
                          <a:effectLst/>
                        </a:rPr>
                        <a:t>(A &gt;= B) is not true.</a:t>
                      </a:r>
                    </a:p>
                  </a:txBody>
                  <a:tcPr marL="25881" marR="25881" marT="25881" marB="25881"/>
                </a:tc>
                <a:extLst>
                  <a:ext uri="{0D108BD9-81ED-4DB2-BD59-A6C34878D82A}">
                    <a16:rowId xmlns:a16="http://schemas.microsoft.com/office/drawing/2014/main" val="825639738"/>
                  </a:ext>
                </a:extLst>
              </a:tr>
              <a:tr h="1099945">
                <a:tc>
                  <a:txBody>
                    <a:bodyPr/>
                    <a:lstStyle/>
                    <a:p>
                      <a:pPr algn="ctr" fontAlgn="t"/>
                      <a:r>
                        <a:rPr lang="en-IN" sz="1600" dirty="0">
                          <a:effectLst/>
                        </a:rPr>
                        <a:t>&lt;=</a:t>
                      </a:r>
                    </a:p>
                  </a:txBody>
                  <a:tcPr marL="25881" marR="25881" marT="25881" marB="25881"/>
                </a:tc>
                <a:tc>
                  <a:txBody>
                    <a:bodyPr/>
                    <a:lstStyle/>
                    <a:p>
                      <a:pPr algn="ctr" fontAlgn="t"/>
                      <a:r>
                        <a:rPr lang="en-US" sz="1600">
                          <a:effectLst/>
                        </a:rPr>
                        <a:t>Checks if the value of left operand is less than or equal to the value of right operand. If yes, then the condition becomes true.</a:t>
                      </a:r>
                    </a:p>
                  </a:txBody>
                  <a:tcPr marL="25881" marR="25881" marT="25881" marB="25881"/>
                </a:tc>
                <a:tc>
                  <a:txBody>
                    <a:bodyPr/>
                    <a:lstStyle/>
                    <a:p>
                      <a:pPr algn="ctr" fontAlgn="t"/>
                      <a:r>
                        <a:rPr lang="en-IN" sz="1600" dirty="0">
                          <a:effectLst/>
                        </a:rPr>
                        <a:t>(A &lt;= B) is true.</a:t>
                      </a:r>
                    </a:p>
                  </a:txBody>
                  <a:tcPr marL="25881" marR="25881" marT="25881" marB="25881"/>
                </a:tc>
                <a:extLst>
                  <a:ext uri="{0D108BD9-81ED-4DB2-BD59-A6C34878D82A}">
                    <a16:rowId xmlns:a16="http://schemas.microsoft.com/office/drawing/2014/main" val="444176264"/>
                  </a:ext>
                </a:extLst>
              </a:tr>
            </a:tbl>
          </a:graphicData>
        </a:graphic>
      </p:graphicFrame>
    </p:spTree>
    <p:extLst>
      <p:ext uri="{BB962C8B-B14F-4D97-AF65-F5344CB8AC3E}">
        <p14:creationId xmlns:p14="http://schemas.microsoft.com/office/powerpoint/2010/main" val="386086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1FD94-4882-4903-9489-FC31F77632A0}"/>
              </a:ext>
            </a:extLst>
          </p:cNvPr>
          <p:cNvSpPr>
            <a:spLocks noGrp="1"/>
          </p:cNvSpPr>
          <p:nvPr>
            <p:ph idx="1"/>
          </p:nvPr>
        </p:nvSpPr>
        <p:spPr>
          <a:xfrm>
            <a:off x="606490" y="2603499"/>
            <a:ext cx="10683551" cy="3927929"/>
          </a:xfrm>
        </p:spPr>
        <p:txBody>
          <a:bodyPr/>
          <a:lstStyle/>
          <a:p>
            <a:pPr marL="0" indent="0" algn="ctr">
              <a:buNone/>
            </a:pPr>
            <a:r>
              <a:rPr lang="en-IN" b="1" u="sng" dirty="0"/>
              <a:t>Logical Operators</a:t>
            </a:r>
            <a:r>
              <a:rPr lang="en-IN" dirty="0"/>
              <a:t>:</a:t>
            </a:r>
          </a:p>
          <a:p>
            <a:pPr marL="0" indent="0" algn="ctr">
              <a:buNone/>
            </a:pPr>
            <a:endParaRPr lang="en-IN" dirty="0"/>
          </a:p>
        </p:txBody>
      </p:sp>
      <p:graphicFrame>
        <p:nvGraphicFramePr>
          <p:cNvPr id="4" name="Table 3">
            <a:extLst>
              <a:ext uri="{FF2B5EF4-FFF2-40B4-BE49-F238E27FC236}">
                <a16:creationId xmlns:a16="http://schemas.microsoft.com/office/drawing/2014/main" id="{ECC46456-890C-4796-B9DA-04B6AEDDCC17}"/>
              </a:ext>
            </a:extLst>
          </p:cNvPr>
          <p:cNvGraphicFramePr>
            <a:graphicFrameLocks noGrp="1"/>
          </p:cNvGraphicFramePr>
          <p:nvPr>
            <p:extLst>
              <p:ext uri="{D42A27DB-BD31-4B8C-83A1-F6EECF244321}">
                <p14:modId xmlns:p14="http://schemas.microsoft.com/office/powerpoint/2010/main" val="3454119430"/>
              </p:ext>
            </p:extLst>
          </p:nvPr>
        </p:nvGraphicFramePr>
        <p:xfrm>
          <a:off x="1735494" y="3023378"/>
          <a:ext cx="8798766" cy="3433367"/>
        </p:xfrm>
        <a:graphic>
          <a:graphicData uri="http://schemas.openxmlformats.org/drawingml/2006/table">
            <a:tbl>
              <a:tblPr>
                <a:tableStyleId>{35758FB7-9AC5-4552-8A53-C91805E547FA}</a:tableStyleId>
              </a:tblPr>
              <a:tblGrid>
                <a:gridCol w="829778">
                  <a:extLst>
                    <a:ext uri="{9D8B030D-6E8A-4147-A177-3AD203B41FA5}">
                      <a16:colId xmlns:a16="http://schemas.microsoft.com/office/drawing/2014/main" val="3926960885"/>
                    </a:ext>
                  </a:extLst>
                </a:gridCol>
                <a:gridCol w="5496377">
                  <a:extLst>
                    <a:ext uri="{9D8B030D-6E8A-4147-A177-3AD203B41FA5}">
                      <a16:colId xmlns:a16="http://schemas.microsoft.com/office/drawing/2014/main" val="4043849155"/>
                    </a:ext>
                  </a:extLst>
                </a:gridCol>
                <a:gridCol w="2472611">
                  <a:extLst>
                    <a:ext uri="{9D8B030D-6E8A-4147-A177-3AD203B41FA5}">
                      <a16:colId xmlns:a16="http://schemas.microsoft.com/office/drawing/2014/main" val="557493490"/>
                    </a:ext>
                  </a:extLst>
                </a:gridCol>
              </a:tblGrid>
              <a:tr h="540333">
                <a:tc>
                  <a:txBody>
                    <a:bodyPr/>
                    <a:lstStyle/>
                    <a:p>
                      <a:pPr algn="ctr" fontAlgn="t"/>
                      <a:r>
                        <a:rPr lang="en-IN" sz="1600" dirty="0">
                          <a:effectLst/>
                        </a:rPr>
                        <a:t>Operator</a:t>
                      </a:r>
                    </a:p>
                  </a:txBody>
                  <a:tcPr marL="34860" marR="34860" marT="34860" marB="34860"/>
                </a:tc>
                <a:tc>
                  <a:txBody>
                    <a:bodyPr/>
                    <a:lstStyle/>
                    <a:p>
                      <a:pPr algn="ctr" fontAlgn="t"/>
                      <a:r>
                        <a:rPr lang="en-IN" sz="1600" dirty="0">
                          <a:effectLst/>
                        </a:rPr>
                        <a:t>Description</a:t>
                      </a:r>
                    </a:p>
                  </a:txBody>
                  <a:tcPr marL="34860" marR="34860" marT="34860" marB="34860"/>
                </a:tc>
                <a:tc>
                  <a:txBody>
                    <a:bodyPr/>
                    <a:lstStyle/>
                    <a:p>
                      <a:pPr algn="ctr" fontAlgn="t"/>
                      <a:r>
                        <a:rPr lang="en-IN" sz="1600">
                          <a:effectLst/>
                        </a:rPr>
                        <a:t>Example</a:t>
                      </a:r>
                    </a:p>
                  </a:txBody>
                  <a:tcPr marL="34860" marR="34860" marT="34860" marB="34860"/>
                </a:tc>
                <a:extLst>
                  <a:ext uri="{0D108BD9-81ED-4DB2-BD59-A6C34878D82A}">
                    <a16:rowId xmlns:a16="http://schemas.microsoft.com/office/drawing/2014/main" val="1264981367"/>
                  </a:ext>
                </a:extLst>
              </a:tr>
              <a:tr h="854075">
                <a:tc>
                  <a:txBody>
                    <a:bodyPr/>
                    <a:lstStyle/>
                    <a:p>
                      <a:pPr algn="ctr" fontAlgn="t"/>
                      <a:r>
                        <a:rPr lang="en-IN" sz="1600" dirty="0">
                          <a:effectLst/>
                        </a:rPr>
                        <a:t>&amp;&amp;</a:t>
                      </a:r>
                    </a:p>
                  </a:txBody>
                  <a:tcPr marL="34860" marR="34860" marT="34860" marB="34860"/>
                </a:tc>
                <a:tc>
                  <a:txBody>
                    <a:bodyPr/>
                    <a:lstStyle/>
                    <a:p>
                      <a:pPr algn="ctr" fontAlgn="t"/>
                      <a:r>
                        <a:rPr lang="en-US" sz="1600" dirty="0">
                          <a:effectLst/>
                        </a:rPr>
                        <a:t>Called Logical AND operator. If both the operands are non-zero, then the condition becomes true.</a:t>
                      </a:r>
                    </a:p>
                  </a:txBody>
                  <a:tcPr marL="34860" marR="34860" marT="34860" marB="34860"/>
                </a:tc>
                <a:tc>
                  <a:txBody>
                    <a:bodyPr/>
                    <a:lstStyle/>
                    <a:p>
                      <a:pPr algn="ctr" fontAlgn="t"/>
                      <a:r>
                        <a:rPr lang="en-IN" sz="1600" dirty="0">
                          <a:effectLst/>
                        </a:rPr>
                        <a:t>(A &amp;&amp; B) is false.</a:t>
                      </a:r>
                    </a:p>
                  </a:txBody>
                  <a:tcPr marL="34860" marR="34860" marT="34860" marB="34860"/>
                </a:tc>
                <a:extLst>
                  <a:ext uri="{0D108BD9-81ED-4DB2-BD59-A6C34878D82A}">
                    <a16:rowId xmlns:a16="http://schemas.microsoft.com/office/drawing/2014/main" val="3812746776"/>
                  </a:ext>
                </a:extLst>
              </a:tr>
              <a:tr h="854075">
                <a:tc>
                  <a:txBody>
                    <a:bodyPr/>
                    <a:lstStyle/>
                    <a:p>
                      <a:pPr algn="ctr" fontAlgn="t"/>
                      <a:r>
                        <a:rPr lang="en-IN" sz="1600" dirty="0">
                          <a:effectLst/>
                        </a:rPr>
                        <a:t>||</a:t>
                      </a:r>
                    </a:p>
                  </a:txBody>
                  <a:tcPr marL="34860" marR="34860" marT="34860" marB="34860"/>
                </a:tc>
                <a:tc>
                  <a:txBody>
                    <a:bodyPr/>
                    <a:lstStyle/>
                    <a:p>
                      <a:pPr algn="ctr" fontAlgn="t"/>
                      <a:r>
                        <a:rPr lang="en-US" sz="1600" dirty="0">
                          <a:effectLst/>
                        </a:rPr>
                        <a:t>Called Logical OR Operator. If any of the two operands is non-zero, then the condition becomes true.</a:t>
                      </a:r>
                    </a:p>
                  </a:txBody>
                  <a:tcPr marL="34860" marR="34860" marT="34860" marB="34860"/>
                </a:tc>
                <a:tc>
                  <a:txBody>
                    <a:bodyPr/>
                    <a:lstStyle/>
                    <a:p>
                      <a:pPr algn="ctr" fontAlgn="t"/>
                      <a:r>
                        <a:rPr lang="en-IN" sz="1600" dirty="0">
                          <a:effectLst/>
                        </a:rPr>
                        <a:t>(A || B) is true.</a:t>
                      </a:r>
                    </a:p>
                  </a:txBody>
                  <a:tcPr marL="34860" marR="34860" marT="34860" marB="34860"/>
                </a:tc>
                <a:extLst>
                  <a:ext uri="{0D108BD9-81ED-4DB2-BD59-A6C34878D82A}">
                    <a16:rowId xmlns:a16="http://schemas.microsoft.com/office/drawing/2014/main" val="3742395306"/>
                  </a:ext>
                </a:extLst>
              </a:tr>
              <a:tr h="1167817">
                <a:tc>
                  <a:txBody>
                    <a:bodyPr/>
                    <a:lstStyle/>
                    <a:p>
                      <a:pPr algn="ctr" fontAlgn="t"/>
                      <a:r>
                        <a:rPr lang="en-IN" sz="1600" dirty="0">
                          <a:effectLst/>
                        </a:rPr>
                        <a:t>!</a:t>
                      </a:r>
                    </a:p>
                  </a:txBody>
                  <a:tcPr marL="34860" marR="34860" marT="34860" marB="34860"/>
                </a:tc>
                <a:tc>
                  <a:txBody>
                    <a:bodyPr/>
                    <a:lstStyle/>
                    <a:p>
                      <a:pPr algn="ctr" fontAlgn="t"/>
                      <a:r>
                        <a:rPr lang="en-US" sz="1600" dirty="0">
                          <a:effectLst/>
                        </a:rPr>
                        <a:t>Called Logical NOT Operator. It is used to reverse the logical state of its operand. If a condition is true, then Logical NOT operator will make it false.</a:t>
                      </a:r>
                    </a:p>
                  </a:txBody>
                  <a:tcPr marL="34860" marR="34860" marT="34860" marB="34860"/>
                </a:tc>
                <a:tc>
                  <a:txBody>
                    <a:bodyPr/>
                    <a:lstStyle/>
                    <a:p>
                      <a:pPr algn="ctr" fontAlgn="t"/>
                      <a:r>
                        <a:rPr lang="en-IN" sz="1600" dirty="0">
                          <a:effectLst/>
                        </a:rPr>
                        <a:t>!(A &amp;&amp; B) is true.</a:t>
                      </a:r>
                    </a:p>
                  </a:txBody>
                  <a:tcPr marL="34860" marR="34860" marT="34860" marB="34860"/>
                </a:tc>
                <a:extLst>
                  <a:ext uri="{0D108BD9-81ED-4DB2-BD59-A6C34878D82A}">
                    <a16:rowId xmlns:a16="http://schemas.microsoft.com/office/drawing/2014/main" val="1157832165"/>
                  </a:ext>
                </a:extLst>
              </a:tr>
            </a:tbl>
          </a:graphicData>
        </a:graphic>
      </p:graphicFrame>
    </p:spTree>
    <p:extLst>
      <p:ext uri="{BB962C8B-B14F-4D97-AF65-F5344CB8AC3E}">
        <p14:creationId xmlns:p14="http://schemas.microsoft.com/office/powerpoint/2010/main" val="3617945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CED55-362C-4476-B888-44915A391345}"/>
              </a:ext>
            </a:extLst>
          </p:cNvPr>
          <p:cNvSpPr>
            <a:spLocks noGrp="1"/>
          </p:cNvSpPr>
          <p:nvPr>
            <p:ph idx="1"/>
          </p:nvPr>
        </p:nvSpPr>
        <p:spPr>
          <a:xfrm>
            <a:off x="811763" y="2454209"/>
            <a:ext cx="10431625" cy="4073051"/>
          </a:xfrm>
        </p:spPr>
        <p:txBody>
          <a:bodyPr/>
          <a:lstStyle/>
          <a:p>
            <a:pPr marL="0" indent="0" algn="ctr">
              <a:buNone/>
            </a:pPr>
            <a:r>
              <a:rPr lang="en-IN" b="1" u="sng" dirty="0"/>
              <a:t>Bitwise Operators</a:t>
            </a:r>
            <a:r>
              <a:rPr lang="en-IN" dirty="0"/>
              <a:t>:</a:t>
            </a:r>
          </a:p>
          <a:p>
            <a:pPr marL="0" indent="0">
              <a:buNone/>
            </a:pPr>
            <a:endParaRPr lang="en-IN" dirty="0"/>
          </a:p>
          <a:p>
            <a:pPr marL="0" indent="0" algn="ctr">
              <a:buNone/>
            </a:pPr>
            <a:endParaRPr lang="en-IN" dirty="0"/>
          </a:p>
          <a:p>
            <a:pPr marL="0" indent="0" algn="ctr">
              <a:buNone/>
            </a:pPr>
            <a:endParaRPr lang="en-IN" dirty="0"/>
          </a:p>
        </p:txBody>
      </p:sp>
      <p:graphicFrame>
        <p:nvGraphicFramePr>
          <p:cNvPr id="9" name="Table 8">
            <a:extLst>
              <a:ext uri="{FF2B5EF4-FFF2-40B4-BE49-F238E27FC236}">
                <a16:creationId xmlns:a16="http://schemas.microsoft.com/office/drawing/2014/main" id="{E9B452DB-A595-47E4-BF12-81444E311647}"/>
              </a:ext>
            </a:extLst>
          </p:cNvPr>
          <p:cNvGraphicFramePr>
            <a:graphicFrameLocks noGrp="1"/>
          </p:cNvGraphicFramePr>
          <p:nvPr>
            <p:extLst>
              <p:ext uri="{D42A27DB-BD31-4B8C-83A1-F6EECF244321}">
                <p14:modId xmlns:p14="http://schemas.microsoft.com/office/powerpoint/2010/main" val="3716217379"/>
              </p:ext>
            </p:extLst>
          </p:nvPr>
        </p:nvGraphicFramePr>
        <p:xfrm>
          <a:off x="1990928" y="2934703"/>
          <a:ext cx="8210144" cy="3450506"/>
        </p:xfrm>
        <a:graphic>
          <a:graphicData uri="http://schemas.openxmlformats.org/drawingml/2006/table">
            <a:tbl>
              <a:tblPr>
                <a:tableStyleId>{35758FB7-9AC5-4552-8A53-C91805E547FA}</a:tableStyleId>
              </a:tblPr>
              <a:tblGrid>
                <a:gridCol w="774266">
                  <a:extLst>
                    <a:ext uri="{9D8B030D-6E8A-4147-A177-3AD203B41FA5}">
                      <a16:colId xmlns:a16="http://schemas.microsoft.com/office/drawing/2014/main" val="2899647534"/>
                    </a:ext>
                  </a:extLst>
                </a:gridCol>
                <a:gridCol w="4314464">
                  <a:extLst>
                    <a:ext uri="{9D8B030D-6E8A-4147-A177-3AD203B41FA5}">
                      <a16:colId xmlns:a16="http://schemas.microsoft.com/office/drawing/2014/main" val="207911696"/>
                    </a:ext>
                  </a:extLst>
                </a:gridCol>
                <a:gridCol w="3121414">
                  <a:extLst>
                    <a:ext uri="{9D8B030D-6E8A-4147-A177-3AD203B41FA5}">
                      <a16:colId xmlns:a16="http://schemas.microsoft.com/office/drawing/2014/main" val="542422440"/>
                    </a:ext>
                  </a:extLst>
                </a:gridCol>
              </a:tblGrid>
              <a:tr h="685518">
                <a:tc>
                  <a:txBody>
                    <a:bodyPr/>
                    <a:lstStyle/>
                    <a:p>
                      <a:pPr algn="ctr" fontAlgn="t"/>
                      <a:r>
                        <a:rPr lang="en-IN" sz="1600">
                          <a:effectLst/>
                        </a:rPr>
                        <a:t>Operator</a:t>
                      </a:r>
                    </a:p>
                  </a:txBody>
                  <a:tcPr marL="44368" marR="44368" marT="44368" marB="44368"/>
                </a:tc>
                <a:tc>
                  <a:txBody>
                    <a:bodyPr/>
                    <a:lstStyle/>
                    <a:p>
                      <a:pPr algn="ctr" fontAlgn="t"/>
                      <a:r>
                        <a:rPr lang="en-IN" sz="1600">
                          <a:effectLst/>
                        </a:rPr>
                        <a:t>Description</a:t>
                      </a:r>
                    </a:p>
                  </a:txBody>
                  <a:tcPr marL="44368" marR="44368" marT="44368" marB="44368"/>
                </a:tc>
                <a:tc>
                  <a:txBody>
                    <a:bodyPr/>
                    <a:lstStyle/>
                    <a:p>
                      <a:pPr algn="ctr" fontAlgn="t"/>
                      <a:r>
                        <a:rPr lang="en-IN" sz="1600">
                          <a:effectLst/>
                        </a:rPr>
                        <a:t>Example</a:t>
                      </a:r>
                    </a:p>
                  </a:txBody>
                  <a:tcPr marL="44368" marR="44368" marT="44368" marB="44368"/>
                </a:tc>
                <a:extLst>
                  <a:ext uri="{0D108BD9-81ED-4DB2-BD59-A6C34878D82A}">
                    <a16:rowId xmlns:a16="http://schemas.microsoft.com/office/drawing/2014/main" val="174690172"/>
                  </a:ext>
                </a:extLst>
              </a:tr>
              <a:tr h="884539">
                <a:tc>
                  <a:txBody>
                    <a:bodyPr/>
                    <a:lstStyle/>
                    <a:p>
                      <a:pPr algn="ctr" fontAlgn="t"/>
                      <a:r>
                        <a:rPr lang="en-IN" sz="1600">
                          <a:effectLst/>
                        </a:rPr>
                        <a:t>&amp;</a:t>
                      </a:r>
                    </a:p>
                  </a:txBody>
                  <a:tcPr marL="44368" marR="44368" marT="44368" marB="44368"/>
                </a:tc>
                <a:tc>
                  <a:txBody>
                    <a:bodyPr/>
                    <a:lstStyle/>
                    <a:p>
                      <a:pPr algn="ctr" fontAlgn="t"/>
                      <a:r>
                        <a:rPr lang="en-US" sz="1600">
                          <a:effectLst/>
                        </a:rPr>
                        <a:t>Binary AND Operator copies a bit to the result if it exists in both operands.</a:t>
                      </a:r>
                    </a:p>
                  </a:txBody>
                  <a:tcPr marL="44368" marR="44368" marT="44368" marB="44368"/>
                </a:tc>
                <a:tc>
                  <a:txBody>
                    <a:bodyPr/>
                    <a:lstStyle/>
                    <a:p>
                      <a:pPr algn="ctr" fontAlgn="t"/>
                      <a:r>
                        <a:rPr lang="en-IN" sz="1600" dirty="0">
                          <a:effectLst/>
                        </a:rPr>
                        <a:t>(A &amp; B) = 12, i.e., 0000 1100</a:t>
                      </a:r>
                    </a:p>
                  </a:txBody>
                  <a:tcPr marL="44368" marR="44368" marT="44368" marB="44368"/>
                </a:tc>
                <a:extLst>
                  <a:ext uri="{0D108BD9-81ED-4DB2-BD59-A6C34878D82A}">
                    <a16:rowId xmlns:a16="http://schemas.microsoft.com/office/drawing/2014/main" val="3528201017"/>
                  </a:ext>
                </a:extLst>
              </a:tr>
              <a:tr h="685518">
                <a:tc>
                  <a:txBody>
                    <a:bodyPr/>
                    <a:lstStyle/>
                    <a:p>
                      <a:pPr algn="ctr" fontAlgn="t"/>
                      <a:r>
                        <a:rPr lang="en-IN" sz="1600">
                          <a:effectLst/>
                        </a:rPr>
                        <a:t>|</a:t>
                      </a:r>
                    </a:p>
                  </a:txBody>
                  <a:tcPr marL="44368" marR="44368" marT="44368" marB="44368"/>
                </a:tc>
                <a:tc>
                  <a:txBody>
                    <a:bodyPr/>
                    <a:lstStyle/>
                    <a:p>
                      <a:pPr algn="ctr" fontAlgn="t"/>
                      <a:r>
                        <a:rPr lang="en-US" sz="1600" dirty="0">
                          <a:effectLst/>
                        </a:rPr>
                        <a:t>Binary OR Operator copies a bit if it exists in either operand.</a:t>
                      </a:r>
                    </a:p>
                  </a:txBody>
                  <a:tcPr marL="44368" marR="44368" marT="44368" marB="44368"/>
                </a:tc>
                <a:tc>
                  <a:txBody>
                    <a:bodyPr/>
                    <a:lstStyle/>
                    <a:p>
                      <a:pPr algn="ctr" fontAlgn="t"/>
                      <a:r>
                        <a:rPr lang="en-IN" sz="1600" dirty="0">
                          <a:effectLst/>
                        </a:rPr>
                        <a:t>(A | B) = 61, i.e., 0011 1101</a:t>
                      </a:r>
                    </a:p>
                  </a:txBody>
                  <a:tcPr marL="44368" marR="44368" marT="44368" marB="44368"/>
                </a:tc>
                <a:extLst>
                  <a:ext uri="{0D108BD9-81ED-4DB2-BD59-A6C34878D82A}">
                    <a16:rowId xmlns:a16="http://schemas.microsoft.com/office/drawing/2014/main" val="1883062646"/>
                  </a:ext>
                </a:extLst>
              </a:tr>
              <a:tr h="884539">
                <a:tc>
                  <a:txBody>
                    <a:bodyPr/>
                    <a:lstStyle/>
                    <a:p>
                      <a:pPr algn="ctr" fontAlgn="t"/>
                      <a:r>
                        <a:rPr lang="en-IN" sz="1600">
                          <a:effectLst/>
                        </a:rPr>
                        <a:t>^</a:t>
                      </a:r>
                    </a:p>
                  </a:txBody>
                  <a:tcPr marL="44368" marR="44368" marT="44368" marB="44368"/>
                </a:tc>
                <a:tc>
                  <a:txBody>
                    <a:bodyPr/>
                    <a:lstStyle/>
                    <a:p>
                      <a:pPr algn="ctr" fontAlgn="t"/>
                      <a:r>
                        <a:rPr lang="en-US" sz="1600">
                          <a:effectLst/>
                        </a:rPr>
                        <a:t>Binary XOR Operator copies the bit if it is set in one operand but not both.</a:t>
                      </a:r>
                    </a:p>
                  </a:txBody>
                  <a:tcPr marL="44368" marR="44368" marT="44368" marB="44368"/>
                </a:tc>
                <a:tc>
                  <a:txBody>
                    <a:bodyPr/>
                    <a:lstStyle/>
                    <a:p>
                      <a:pPr algn="ctr" fontAlgn="t"/>
                      <a:r>
                        <a:rPr lang="en-IN" sz="1600">
                          <a:effectLst/>
                        </a:rPr>
                        <a:t>(A ^ B) = 49, i.e., 0011 0001</a:t>
                      </a:r>
                    </a:p>
                  </a:txBody>
                  <a:tcPr marL="44368" marR="44368" marT="44368" marB="44368"/>
                </a:tc>
                <a:extLst>
                  <a:ext uri="{0D108BD9-81ED-4DB2-BD59-A6C34878D82A}">
                    <a16:rowId xmlns:a16="http://schemas.microsoft.com/office/drawing/2014/main" val="3015253036"/>
                  </a:ext>
                </a:extLst>
              </a:tr>
              <a:tr h="265361">
                <a:tc>
                  <a:txBody>
                    <a:bodyPr/>
                    <a:lstStyle/>
                    <a:p>
                      <a:pPr algn="ctr"/>
                      <a:endParaRPr lang="en-IN" sz="1600"/>
                    </a:p>
                  </a:txBody>
                  <a:tcPr marL="66551" marR="66551" marT="33276" marB="33276"/>
                </a:tc>
                <a:tc>
                  <a:txBody>
                    <a:bodyPr/>
                    <a:lstStyle/>
                    <a:p>
                      <a:pPr algn="ctr"/>
                      <a:endParaRPr lang="en-IN" sz="1600" dirty="0"/>
                    </a:p>
                  </a:txBody>
                  <a:tcPr marL="66551" marR="66551" marT="33276" marB="33276"/>
                </a:tc>
                <a:tc>
                  <a:txBody>
                    <a:bodyPr/>
                    <a:lstStyle/>
                    <a:p>
                      <a:pPr algn="ctr"/>
                      <a:endParaRPr lang="en-IN" sz="1600" dirty="0"/>
                    </a:p>
                  </a:txBody>
                  <a:tcPr marL="66551" marR="66551" marT="33276" marB="33276"/>
                </a:tc>
                <a:extLst>
                  <a:ext uri="{0D108BD9-81ED-4DB2-BD59-A6C34878D82A}">
                    <a16:rowId xmlns:a16="http://schemas.microsoft.com/office/drawing/2014/main" val="2987304027"/>
                  </a:ext>
                </a:extLst>
              </a:tr>
            </a:tbl>
          </a:graphicData>
        </a:graphic>
      </p:graphicFrame>
      <p:sp>
        <p:nvSpPr>
          <p:cNvPr id="10" name="Rectangle 3">
            <a:extLst>
              <a:ext uri="{FF2B5EF4-FFF2-40B4-BE49-F238E27FC236}">
                <a16:creationId xmlns:a16="http://schemas.microsoft.com/office/drawing/2014/main" id="{15DEDBC3-631B-4AF2-B021-34983BAF5549}"/>
              </a:ext>
            </a:extLst>
          </p:cNvPr>
          <p:cNvSpPr>
            <a:spLocks noChangeArrowheads="1"/>
          </p:cNvSpPr>
          <p:nvPr/>
        </p:nvSpPr>
        <p:spPr bwMode="auto">
          <a:xfrm>
            <a:off x="-1341253" y="2303193"/>
            <a:ext cx="251885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20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155B2-96EA-4C80-ACC3-1CFCD6946C20}"/>
              </a:ext>
            </a:extLst>
          </p:cNvPr>
          <p:cNvSpPr>
            <a:spLocks noGrp="1"/>
          </p:cNvSpPr>
          <p:nvPr>
            <p:ph idx="1"/>
          </p:nvPr>
        </p:nvSpPr>
        <p:spPr/>
        <p:txBody>
          <a:bodyPr>
            <a:normAutofit/>
          </a:bodyPr>
          <a:lstStyle/>
          <a:p>
            <a:r>
              <a:rPr lang="en-IN" sz="1600" dirty="0"/>
              <a:t>Structures in C</a:t>
            </a:r>
          </a:p>
          <a:p>
            <a:r>
              <a:rPr lang="en-IN" sz="1600" dirty="0"/>
              <a:t>Pointers in C</a:t>
            </a:r>
          </a:p>
          <a:p>
            <a:r>
              <a:rPr lang="en-IN" sz="1600" dirty="0"/>
              <a:t>Dynamic Memory Allocation in C</a:t>
            </a:r>
          </a:p>
          <a:p>
            <a:r>
              <a:rPr lang="en-IN" sz="1600" dirty="0"/>
              <a:t>File Operations in C</a:t>
            </a:r>
          </a:p>
          <a:p>
            <a:r>
              <a:rPr lang="en-IN" sz="1600" dirty="0"/>
              <a:t>Typedef in C</a:t>
            </a:r>
          </a:p>
          <a:p>
            <a:r>
              <a:rPr lang="en-IN" sz="1600" dirty="0"/>
              <a:t>Storage Classes in C</a:t>
            </a:r>
          </a:p>
          <a:p>
            <a:r>
              <a:rPr lang="en-IN" sz="1600" dirty="0"/>
              <a:t>Command Line Arguments in C</a:t>
            </a:r>
          </a:p>
          <a:p>
            <a:r>
              <a:rPr lang="en-IN" sz="1600" dirty="0"/>
              <a:t>Graphics in C</a:t>
            </a:r>
          </a:p>
          <a:p>
            <a:endParaRPr lang="en-IN" sz="1600" dirty="0"/>
          </a:p>
        </p:txBody>
      </p:sp>
    </p:spTree>
    <p:extLst>
      <p:ext uri="{BB962C8B-B14F-4D97-AF65-F5344CB8AC3E}">
        <p14:creationId xmlns:p14="http://schemas.microsoft.com/office/powerpoint/2010/main" val="174402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6E7737-51D0-4057-9455-C7D0844EA45B}"/>
              </a:ext>
            </a:extLst>
          </p:cNvPr>
          <p:cNvSpPr>
            <a:spLocks noGrp="1"/>
          </p:cNvSpPr>
          <p:nvPr>
            <p:ph idx="1"/>
          </p:nvPr>
        </p:nvSpPr>
        <p:spPr/>
        <p:txBody>
          <a:bodyPr/>
          <a:lstStyle/>
          <a:p>
            <a:pPr marL="0" indent="0">
              <a:buNone/>
            </a:pPr>
            <a:r>
              <a:rPr lang="en-IN" dirty="0"/>
              <a:t> </a:t>
            </a:r>
          </a:p>
        </p:txBody>
      </p:sp>
      <p:graphicFrame>
        <p:nvGraphicFramePr>
          <p:cNvPr id="6" name="Table 5">
            <a:extLst>
              <a:ext uri="{FF2B5EF4-FFF2-40B4-BE49-F238E27FC236}">
                <a16:creationId xmlns:a16="http://schemas.microsoft.com/office/drawing/2014/main" id="{A373033E-AA75-4834-9FC3-E2CD203EF0A6}"/>
              </a:ext>
            </a:extLst>
          </p:cNvPr>
          <p:cNvGraphicFramePr>
            <a:graphicFrameLocks noGrp="1"/>
          </p:cNvGraphicFramePr>
          <p:nvPr>
            <p:extLst>
              <p:ext uri="{D42A27DB-BD31-4B8C-83A1-F6EECF244321}">
                <p14:modId xmlns:p14="http://schemas.microsoft.com/office/powerpoint/2010/main" val="3531550088"/>
              </p:ext>
            </p:extLst>
          </p:nvPr>
        </p:nvGraphicFramePr>
        <p:xfrm>
          <a:off x="1780163" y="2373500"/>
          <a:ext cx="8696529" cy="3959205"/>
        </p:xfrm>
        <a:graphic>
          <a:graphicData uri="http://schemas.openxmlformats.org/drawingml/2006/table">
            <a:tbl>
              <a:tblPr>
                <a:tableStyleId>{35758FB7-9AC5-4552-8A53-C91805E547FA}</a:tableStyleId>
              </a:tblPr>
              <a:tblGrid>
                <a:gridCol w="2898843">
                  <a:extLst>
                    <a:ext uri="{9D8B030D-6E8A-4147-A177-3AD203B41FA5}">
                      <a16:colId xmlns:a16="http://schemas.microsoft.com/office/drawing/2014/main" val="3551689198"/>
                    </a:ext>
                  </a:extLst>
                </a:gridCol>
                <a:gridCol w="2898843">
                  <a:extLst>
                    <a:ext uri="{9D8B030D-6E8A-4147-A177-3AD203B41FA5}">
                      <a16:colId xmlns:a16="http://schemas.microsoft.com/office/drawing/2014/main" val="3832235412"/>
                    </a:ext>
                  </a:extLst>
                </a:gridCol>
                <a:gridCol w="2898843">
                  <a:extLst>
                    <a:ext uri="{9D8B030D-6E8A-4147-A177-3AD203B41FA5}">
                      <a16:colId xmlns:a16="http://schemas.microsoft.com/office/drawing/2014/main" val="2242828499"/>
                    </a:ext>
                  </a:extLst>
                </a:gridCol>
              </a:tblGrid>
              <a:tr h="968919">
                <a:tc>
                  <a:txBody>
                    <a:bodyPr/>
                    <a:lstStyle/>
                    <a:p>
                      <a:pPr algn="ctr" fontAlgn="t"/>
                      <a:r>
                        <a:rPr lang="en-IN" sz="1600" dirty="0">
                          <a:effectLst/>
                        </a:rPr>
                        <a:t>~</a:t>
                      </a:r>
                    </a:p>
                  </a:txBody>
                  <a:tcPr marL="28830" marR="28830" marT="28830" marB="28830"/>
                </a:tc>
                <a:tc>
                  <a:txBody>
                    <a:bodyPr/>
                    <a:lstStyle/>
                    <a:p>
                      <a:pPr algn="ctr" fontAlgn="ctr"/>
                      <a:r>
                        <a:rPr lang="en-US" sz="1600">
                          <a:effectLst/>
                        </a:rPr>
                        <a:t>Binary One's Complement Operator is unary and has the effect of 'flipping' bits.</a:t>
                      </a:r>
                    </a:p>
                  </a:txBody>
                  <a:tcPr marL="28830" marR="28830" marT="28830" marB="28830" anchor="ctr"/>
                </a:tc>
                <a:tc>
                  <a:txBody>
                    <a:bodyPr/>
                    <a:lstStyle/>
                    <a:p>
                      <a:pPr algn="ctr" fontAlgn="t"/>
                      <a:r>
                        <a:rPr lang="en-IN" sz="1600">
                          <a:effectLst/>
                        </a:rPr>
                        <a:t>(~A ) = ~(60), i.e,. -0111101</a:t>
                      </a:r>
                    </a:p>
                  </a:txBody>
                  <a:tcPr marL="28830" marR="28830" marT="28830" marB="28830"/>
                </a:tc>
                <a:extLst>
                  <a:ext uri="{0D108BD9-81ED-4DB2-BD59-A6C34878D82A}">
                    <a16:rowId xmlns:a16="http://schemas.microsoft.com/office/drawing/2014/main" val="4239851989"/>
                  </a:ext>
                </a:extLst>
              </a:tr>
              <a:tr h="1419968">
                <a:tc>
                  <a:txBody>
                    <a:bodyPr/>
                    <a:lstStyle/>
                    <a:p>
                      <a:pPr algn="ctr" fontAlgn="t"/>
                      <a:r>
                        <a:rPr lang="en-IN" sz="1600">
                          <a:effectLst/>
                        </a:rPr>
                        <a:t>&lt;&lt;</a:t>
                      </a:r>
                    </a:p>
                  </a:txBody>
                  <a:tcPr marL="28830" marR="28830" marT="28830" marB="28830"/>
                </a:tc>
                <a:tc>
                  <a:txBody>
                    <a:bodyPr/>
                    <a:lstStyle/>
                    <a:p>
                      <a:pPr algn="ctr" fontAlgn="t"/>
                      <a:r>
                        <a:rPr lang="en-US" sz="1600">
                          <a:effectLst/>
                        </a:rPr>
                        <a:t>Binary Left Shift Operator. The left operands value is moved left by the number of bits specified by the right operand.</a:t>
                      </a:r>
                    </a:p>
                  </a:txBody>
                  <a:tcPr marL="28830" marR="28830" marT="28830" marB="28830"/>
                </a:tc>
                <a:tc>
                  <a:txBody>
                    <a:bodyPr/>
                    <a:lstStyle/>
                    <a:p>
                      <a:pPr algn="ctr" fontAlgn="ctr"/>
                      <a:r>
                        <a:rPr lang="pt-BR" sz="1600">
                          <a:effectLst/>
                        </a:rPr>
                        <a:t>A &lt;&lt; 2 = 240 i.e., 1111 0000</a:t>
                      </a:r>
                    </a:p>
                  </a:txBody>
                  <a:tcPr marL="28830" marR="28830" marT="28830" marB="28830" anchor="ctr"/>
                </a:tc>
                <a:extLst>
                  <a:ext uri="{0D108BD9-81ED-4DB2-BD59-A6C34878D82A}">
                    <a16:rowId xmlns:a16="http://schemas.microsoft.com/office/drawing/2014/main" val="544463580"/>
                  </a:ext>
                </a:extLst>
              </a:tr>
              <a:tr h="1570318">
                <a:tc>
                  <a:txBody>
                    <a:bodyPr/>
                    <a:lstStyle/>
                    <a:p>
                      <a:pPr algn="ctr" fontAlgn="t"/>
                      <a:r>
                        <a:rPr lang="en-IN" sz="1600">
                          <a:effectLst/>
                        </a:rPr>
                        <a:t>&gt;&gt;</a:t>
                      </a:r>
                    </a:p>
                  </a:txBody>
                  <a:tcPr marL="28830" marR="28830" marT="28830" marB="28830"/>
                </a:tc>
                <a:tc>
                  <a:txBody>
                    <a:bodyPr/>
                    <a:lstStyle/>
                    <a:p>
                      <a:pPr algn="ctr" fontAlgn="t"/>
                      <a:r>
                        <a:rPr lang="en-US" sz="1600">
                          <a:effectLst/>
                        </a:rPr>
                        <a:t>Binary Right Shift Operator. The left operands value is moved right by the number of bits specified by the right operand.</a:t>
                      </a:r>
                    </a:p>
                  </a:txBody>
                  <a:tcPr marL="28830" marR="28830" marT="28830" marB="28830"/>
                </a:tc>
                <a:tc>
                  <a:txBody>
                    <a:bodyPr/>
                    <a:lstStyle/>
                    <a:p>
                      <a:pPr algn="ctr" fontAlgn="ctr"/>
                      <a:r>
                        <a:rPr lang="pt-BR" sz="1600" dirty="0">
                          <a:effectLst/>
                        </a:rPr>
                        <a:t>A &gt;&gt; 2 = 15 i.e., 0000 1111</a:t>
                      </a:r>
                    </a:p>
                  </a:txBody>
                  <a:tcPr marL="28830" marR="28830" marT="28830" marB="28830" anchor="ctr"/>
                </a:tc>
                <a:extLst>
                  <a:ext uri="{0D108BD9-81ED-4DB2-BD59-A6C34878D82A}">
                    <a16:rowId xmlns:a16="http://schemas.microsoft.com/office/drawing/2014/main" val="3749744469"/>
                  </a:ext>
                </a:extLst>
              </a:tr>
            </a:tbl>
          </a:graphicData>
        </a:graphic>
      </p:graphicFrame>
      <p:sp>
        <p:nvSpPr>
          <p:cNvPr id="7" name="Rectangle 2">
            <a:extLst>
              <a:ext uri="{FF2B5EF4-FFF2-40B4-BE49-F238E27FC236}">
                <a16:creationId xmlns:a16="http://schemas.microsoft.com/office/drawing/2014/main" id="{CDDB0D31-F412-4418-BB22-1762457525E2}"/>
              </a:ext>
            </a:extLst>
          </p:cNvPr>
          <p:cNvSpPr>
            <a:spLocks noChangeArrowheads="1"/>
          </p:cNvSpPr>
          <p:nvPr/>
        </p:nvSpPr>
        <p:spPr bwMode="auto">
          <a:xfrm>
            <a:off x="-5786644" y="2050148"/>
            <a:ext cx="371109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6021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A01673-C480-4D71-AE61-B438F53248FA}"/>
              </a:ext>
            </a:extLst>
          </p:cNvPr>
          <p:cNvSpPr>
            <a:spLocks noGrp="1"/>
          </p:cNvSpPr>
          <p:nvPr>
            <p:ph idx="1"/>
          </p:nvPr>
        </p:nvSpPr>
        <p:spPr>
          <a:xfrm>
            <a:off x="681135" y="2388895"/>
            <a:ext cx="10562253" cy="3416300"/>
          </a:xfrm>
        </p:spPr>
        <p:txBody>
          <a:bodyPr/>
          <a:lstStyle/>
          <a:p>
            <a:pPr marL="0" indent="0" algn="ctr">
              <a:buNone/>
            </a:pPr>
            <a:r>
              <a:rPr lang="en-IN" b="1" u="sng" dirty="0"/>
              <a:t>Assignment Operators</a:t>
            </a:r>
            <a:r>
              <a:rPr lang="en-IN" dirty="0"/>
              <a:t>:</a:t>
            </a:r>
          </a:p>
          <a:p>
            <a:pPr marL="0" indent="0" algn="ctr">
              <a:buNone/>
            </a:pPr>
            <a:endParaRPr lang="en-IN" dirty="0"/>
          </a:p>
        </p:txBody>
      </p:sp>
      <p:graphicFrame>
        <p:nvGraphicFramePr>
          <p:cNvPr id="4" name="Table 3">
            <a:extLst>
              <a:ext uri="{FF2B5EF4-FFF2-40B4-BE49-F238E27FC236}">
                <a16:creationId xmlns:a16="http://schemas.microsoft.com/office/drawing/2014/main" id="{B1068871-0AAB-4EB7-B270-F1A69A1D7AE3}"/>
              </a:ext>
            </a:extLst>
          </p:cNvPr>
          <p:cNvGraphicFramePr>
            <a:graphicFrameLocks noGrp="1"/>
          </p:cNvGraphicFramePr>
          <p:nvPr>
            <p:extLst>
              <p:ext uri="{D42A27DB-BD31-4B8C-83A1-F6EECF244321}">
                <p14:modId xmlns:p14="http://schemas.microsoft.com/office/powerpoint/2010/main" val="165581569"/>
              </p:ext>
            </p:extLst>
          </p:nvPr>
        </p:nvGraphicFramePr>
        <p:xfrm>
          <a:off x="783771" y="2808513"/>
          <a:ext cx="10870165" cy="3516665"/>
        </p:xfrm>
        <a:graphic>
          <a:graphicData uri="http://schemas.openxmlformats.org/drawingml/2006/table">
            <a:tbl>
              <a:tblPr>
                <a:tableStyleId>{35758FB7-9AC5-4552-8A53-C91805E547FA}</a:tableStyleId>
              </a:tblPr>
              <a:tblGrid>
                <a:gridCol w="1025121">
                  <a:extLst>
                    <a:ext uri="{9D8B030D-6E8A-4147-A177-3AD203B41FA5}">
                      <a16:colId xmlns:a16="http://schemas.microsoft.com/office/drawing/2014/main" val="3772235412"/>
                    </a:ext>
                  </a:extLst>
                </a:gridCol>
                <a:gridCol w="5712316">
                  <a:extLst>
                    <a:ext uri="{9D8B030D-6E8A-4147-A177-3AD203B41FA5}">
                      <a16:colId xmlns:a16="http://schemas.microsoft.com/office/drawing/2014/main" val="2297465569"/>
                    </a:ext>
                  </a:extLst>
                </a:gridCol>
                <a:gridCol w="4132728">
                  <a:extLst>
                    <a:ext uri="{9D8B030D-6E8A-4147-A177-3AD203B41FA5}">
                      <a16:colId xmlns:a16="http://schemas.microsoft.com/office/drawing/2014/main" val="1263567377"/>
                    </a:ext>
                  </a:extLst>
                </a:gridCol>
              </a:tblGrid>
              <a:tr h="229186">
                <a:tc>
                  <a:txBody>
                    <a:bodyPr/>
                    <a:lstStyle/>
                    <a:p>
                      <a:pPr algn="ctr" fontAlgn="t"/>
                      <a:r>
                        <a:rPr lang="en-IN" sz="1500">
                          <a:effectLst/>
                        </a:rPr>
                        <a:t>Operator</a:t>
                      </a:r>
                    </a:p>
                  </a:txBody>
                  <a:tcPr marL="21899" marR="21899" marT="21899" marB="21899"/>
                </a:tc>
                <a:tc>
                  <a:txBody>
                    <a:bodyPr/>
                    <a:lstStyle/>
                    <a:p>
                      <a:pPr algn="ctr" fontAlgn="t"/>
                      <a:r>
                        <a:rPr lang="en-IN" sz="1500" dirty="0">
                          <a:effectLst/>
                        </a:rPr>
                        <a:t>Description</a:t>
                      </a:r>
                    </a:p>
                  </a:txBody>
                  <a:tcPr marL="21899" marR="21899" marT="21899" marB="21899"/>
                </a:tc>
                <a:tc>
                  <a:txBody>
                    <a:bodyPr/>
                    <a:lstStyle/>
                    <a:p>
                      <a:pPr algn="ctr" fontAlgn="t"/>
                      <a:r>
                        <a:rPr lang="en-IN" sz="1500">
                          <a:effectLst/>
                        </a:rPr>
                        <a:t>Example</a:t>
                      </a:r>
                    </a:p>
                  </a:txBody>
                  <a:tcPr marL="21899" marR="21899" marT="21899" marB="21899"/>
                </a:tc>
                <a:extLst>
                  <a:ext uri="{0D108BD9-81ED-4DB2-BD59-A6C34878D82A}">
                    <a16:rowId xmlns:a16="http://schemas.microsoft.com/office/drawing/2014/main" val="2201478378"/>
                  </a:ext>
                </a:extLst>
              </a:tr>
              <a:tr h="380091">
                <a:tc>
                  <a:txBody>
                    <a:bodyPr/>
                    <a:lstStyle/>
                    <a:p>
                      <a:pPr algn="ctr" fontAlgn="t"/>
                      <a:r>
                        <a:rPr lang="en-IN" sz="1500">
                          <a:effectLst/>
                        </a:rPr>
                        <a:t>=</a:t>
                      </a:r>
                    </a:p>
                  </a:txBody>
                  <a:tcPr marL="21899" marR="21899" marT="21899" marB="21899"/>
                </a:tc>
                <a:tc>
                  <a:txBody>
                    <a:bodyPr/>
                    <a:lstStyle/>
                    <a:p>
                      <a:pPr algn="ctr" fontAlgn="t"/>
                      <a:r>
                        <a:rPr lang="en-US" sz="1500" dirty="0">
                          <a:effectLst/>
                        </a:rPr>
                        <a:t>Simple assignment operator. Assigns values from right side operands to left side operand</a:t>
                      </a:r>
                    </a:p>
                  </a:txBody>
                  <a:tcPr marL="21899" marR="21899" marT="21899" marB="21899"/>
                </a:tc>
                <a:tc>
                  <a:txBody>
                    <a:bodyPr/>
                    <a:lstStyle/>
                    <a:p>
                      <a:pPr algn="ctr" fontAlgn="ctr"/>
                      <a:r>
                        <a:rPr lang="en-US" sz="1500">
                          <a:effectLst/>
                        </a:rPr>
                        <a:t>C = A + B will assign the value of A + B to C</a:t>
                      </a:r>
                    </a:p>
                  </a:txBody>
                  <a:tcPr marL="21899" marR="21899" marT="21899" marB="21899" anchor="ctr"/>
                </a:tc>
                <a:extLst>
                  <a:ext uri="{0D108BD9-81ED-4DB2-BD59-A6C34878D82A}">
                    <a16:rowId xmlns:a16="http://schemas.microsoft.com/office/drawing/2014/main" val="3279228957"/>
                  </a:ext>
                </a:extLst>
              </a:tr>
              <a:tr h="554475">
                <a:tc>
                  <a:txBody>
                    <a:bodyPr/>
                    <a:lstStyle/>
                    <a:p>
                      <a:pPr algn="ctr" fontAlgn="t"/>
                      <a:r>
                        <a:rPr lang="en-IN" sz="1500">
                          <a:effectLst/>
                        </a:rPr>
                        <a:t>+=</a:t>
                      </a:r>
                    </a:p>
                  </a:txBody>
                  <a:tcPr marL="21899" marR="21899" marT="21899" marB="21899"/>
                </a:tc>
                <a:tc>
                  <a:txBody>
                    <a:bodyPr/>
                    <a:lstStyle/>
                    <a:p>
                      <a:pPr algn="ctr" fontAlgn="t"/>
                      <a:r>
                        <a:rPr lang="en-US" sz="1500" dirty="0">
                          <a:effectLst/>
                        </a:rPr>
                        <a:t>Add AND assignment operator. It adds the right operand to the left operand and assign the result to the left operand.</a:t>
                      </a:r>
                    </a:p>
                  </a:txBody>
                  <a:tcPr marL="21899" marR="21899" marT="21899" marB="21899"/>
                </a:tc>
                <a:tc>
                  <a:txBody>
                    <a:bodyPr/>
                    <a:lstStyle/>
                    <a:p>
                      <a:pPr algn="ctr" fontAlgn="ctr"/>
                      <a:r>
                        <a:rPr lang="en-US" sz="1500" dirty="0">
                          <a:effectLst/>
                        </a:rPr>
                        <a:t>C += A is equivalent to C = C + A</a:t>
                      </a:r>
                    </a:p>
                  </a:txBody>
                  <a:tcPr marL="21899" marR="21899" marT="21899" marB="21899" anchor="ctr"/>
                </a:tc>
                <a:extLst>
                  <a:ext uri="{0D108BD9-81ED-4DB2-BD59-A6C34878D82A}">
                    <a16:rowId xmlns:a16="http://schemas.microsoft.com/office/drawing/2014/main" val="3643882534"/>
                  </a:ext>
                </a:extLst>
              </a:tr>
              <a:tr h="554475">
                <a:tc>
                  <a:txBody>
                    <a:bodyPr/>
                    <a:lstStyle/>
                    <a:p>
                      <a:pPr algn="ctr" fontAlgn="t"/>
                      <a:r>
                        <a:rPr lang="en-IN" sz="1500">
                          <a:effectLst/>
                        </a:rPr>
                        <a:t>-=</a:t>
                      </a:r>
                    </a:p>
                  </a:txBody>
                  <a:tcPr marL="21899" marR="21899" marT="21899" marB="21899"/>
                </a:tc>
                <a:tc>
                  <a:txBody>
                    <a:bodyPr/>
                    <a:lstStyle/>
                    <a:p>
                      <a:pPr algn="ctr" fontAlgn="t"/>
                      <a:r>
                        <a:rPr lang="en-US" sz="1500">
                          <a:effectLst/>
                        </a:rPr>
                        <a:t>Subtract AND assignment operator. It subtracts the right operand from the left operand and assigns the result to the left operand.</a:t>
                      </a:r>
                    </a:p>
                  </a:txBody>
                  <a:tcPr marL="21899" marR="21899" marT="21899" marB="21899"/>
                </a:tc>
                <a:tc>
                  <a:txBody>
                    <a:bodyPr/>
                    <a:lstStyle/>
                    <a:p>
                      <a:pPr algn="ctr" fontAlgn="ctr"/>
                      <a:r>
                        <a:rPr lang="en-US" sz="1500" dirty="0">
                          <a:effectLst/>
                        </a:rPr>
                        <a:t>C -= A is equivalent to C = C - A</a:t>
                      </a:r>
                    </a:p>
                  </a:txBody>
                  <a:tcPr marL="21899" marR="21899" marT="21899" marB="21899" anchor="ctr"/>
                </a:tc>
                <a:extLst>
                  <a:ext uri="{0D108BD9-81ED-4DB2-BD59-A6C34878D82A}">
                    <a16:rowId xmlns:a16="http://schemas.microsoft.com/office/drawing/2014/main" val="4092846054"/>
                  </a:ext>
                </a:extLst>
              </a:tr>
              <a:tr h="554475">
                <a:tc>
                  <a:txBody>
                    <a:bodyPr/>
                    <a:lstStyle/>
                    <a:p>
                      <a:pPr algn="ctr" fontAlgn="t"/>
                      <a:r>
                        <a:rPr lang="en-IN" sz="1500">
                          <a:effectLst/>
                        </a:rPr>
                        <a:t>*=</a:t>
                      </a:r>
                    </a:p>
                  </a:txBody>
                  <a:tcPr marL="21899" marR="21899" marT="21899" marB="21899"/>
                </a:tc>
                <a:tc>
                  <a:txBody>
                    <a:bodyPr/>
                    <a:lstStyle/>
                    <a:p>
                      <a:pPr algn="ctr" fontAlgn="t"/>
                      <a:r>
                        <a:rPr lang="en-US" sz="1500">
                          <a:effectLst/>
                        </a:rPr>
                        <a:t>Multiply AND assignment operator. It multiplies the right operand with the left operand and assigns the result to the left operand.</a:t>
                      </a:r>
                    </a:p>
                  </a:txBody>
                  <a:tcPr marL="21899" marR="21899" marT="21899" marB="21899"/>
                </a:tc>
                <a:tc>
                  <a:txBody>
                    <a:bodyPr/>
                    <a:lstStyle/>
                    <a:p>
                      <a:pPr algn="ctr" fontAlgn="ctr"/>
                      <a:r>
                        <a:rPr lang="en-US" sz="1500">
                          <a:effectLst/>
                        </a:rPr>
                        <a:t>C *= A is equivalent to C = C * A</a:t>
                      </a:r>
                    </a:p>
                  </a:txBody>
                  <a:tcPr marL="21899" marR="21899" marT="21899" marB="21899" anchor="ctr"/>
                </a:tc>
                <a:extLst>
                  <a:ext uri="{0D108BD9-81ED-4DB2-BD59-A6C34878D82A}">
                    <a16:rowId xmlns:a16="http://schemas.microsoft.com/office/drawing/2014/main" val="1630992293"/>
                  </a:ext>
                </a:extLst>
              </a:tr>
              <a:tr h="554475">
                <a:tc>
                  <a:txBody>
                    <a:bodyPr/>
                    <a:lstStyle/>
                    <a:p>
                      <a:pPr algn="ctr" fontAlgn="t"/>
                      <a:r>
                        <a:rPr lang="en-IN" sz="1500">
                          <a:effectLst/>
                        </a:rPr>
                        <a:t>/=</a:t>
                      </a:r>
                    </a:p>
                  </a:txBody>
                  <a:tcPr marL="21899" marR="21899" marT="21899" marB="21899"/>
                </a:tc>
                <a:tc>
                  <a:txBody>
                    <a:bodyPr/>
                    <a:lstStyle/>
                    <a:p>
                      <a:pPr algn="ctr" fontAlgn="t"/>
                      <a:r>
                        <a:rPr lang="en-US" sz="1500">
                          <a:effectLst/>
                        </a:rPr>
                        <a:t>Divide AND assignment operator. It divides the left operand with the right operand and assigns the result to the left operand.</a:t>
                      </a:r>
                    </a:p>
                  </a:txBody>
                  <a:tcPr marL="21899" marR="21899" marT="21899" marB="21899"/>
                </a:tc>
                <a:tc>
                  <a:txBody>
                    <a:bodyPr/>
                    <a:lstStyle/>
                    <a:p>
                      <a:pPr algn="ctr" fontAlgn="ctr"/>
                      <a:r>
                        <a:rPr lang="en-US" sz="1500" dirty="0">
                          <a:effectLst/>
                        </a:rPr>
                        <a:t>C /= A is equivalent to C = C / A</a:t>
                      </a:r>
                    </a:p>
                  </a:txBody>
                  <a:tcPr marL="21899" marR="21899" marT="21899" marB="21899" anchor="ctr"/>
                </a:tc>
                <a:extLst>
                  <a:ext uri="{0D108BD9-81ED-4DB2-BD59-A6C34878D82A}">
                    <a16:rowId xmlns:a16="http://schemas.microsoft.com/office/drawing/2014/main" val="1400758651"/>
                  </a:ext>
                </a:extLst>
              </a:tr>
            </a:tbl>
          </a:graphicData>
        </a:graphic>
      </p:graphicFrame>
    </p:spTree>
    <p:extLst>
      <p:ext uri="{BB962C8B-B14F-4D97-AF65-F5344CB8AC3E}">
        <p14:creationId xmlns:p14="http://schemas.microsoft.com/office/powerpoint/2010/main" val="4057308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28DE3-6115-4BEA-9394-C68D15BB8442}"/>
              </a:ext>
            </a:extLst>
          </p:cNvPr>
          <p:cNvSpPr>
            <a:spLocks noGrp="1"/>
          </p:cNvSpPr>
          <p:nvPr>
            <p:ph idx="1"/>
          </p:nvPr>
        </p:nvSpPr>
        <p:spPr/>
        <p:txBody>
          <a:bodyPr/>
          <a:lstStyle/>
          <a:p>
            <a:pPr marL="0" indent="0">
              <a:buNone/>
            </a:pPr>
            <a:r>
              <a:rPr lang="en-IN" dirty="0"/>
              <a:t> </a:t>
            </a:r>
          </a:p>
        </p:txBody>
      </p:sp>
      <p:graphicFrame>
        <p:nvGraphicFramePr>
          <p:cNvPr id="4" name="Table 3">
            <a:extLst>
              <a:ext uri="{FF2B5EF4-FFF2-40B4-BE49-F238E27FC236}">
                <a16:creationId xmlns:a16="http://schemas.microsoft.com/office/drawing/2014/main" id="{1ED440A4-60E7-4A5D-8410-D058D9813358}"/>
              </a:ext>
            </a:extLst>
          </p:cNvPr>
          <p:cNvGraphicFramePr>
            <a:graphicFrameLocks noGrp="1"/>
          </p:cNvGraphicFramePr>
          <p:nvPr>
            <p:extLst>
              <p:ext uri="{D42A27DB-BD31-4B8C-83A1-F6EECF244321}">
                <p14:modId xmlns:p14="http://schemas.microsoft.com/office/powerpoint/2010/main" val="577851168"/>
              </p:ext>
            </p:extLst>
          </p:nvPr>
        </p:nvGraphicFramePr>
        <p:xfrm>
          <a:off x="1154954" y="2603500"/>
          <a:ext cx="9509937" cy="3876731"/>
        </p:xfrm>
        <a:graphic>
          <a:graphicData uri="http://schemas.openxmlformats.org/drawingml/2006/table">
            <a:tbl>
              <a:tblPr>
                <a:tableStyleId>{35758FB7-9AC5-4552-8A53-C91805E547FA}</a:tableStyleId>
              </a:tblPr>
              <a:tblGrid>
                <a:gridCol w="3169979">
                  <a:extLst>
                    <a:ext uri="{9D8B030D-6E8A-4147-A177-3AD203B41FA5}">
                      <a16:colId xmlns:a16="http://schemas.microsoft.com/office/drawing/2014/main" val="2486240766"/>
                    </a:ext>
                  </a:extLst>
                </a:gridCol>
                <a:gridCol w="3169979">
                  <a:extLst>
                    <a:ext uri="{9D8B030D-6E8A-4147-A177-3AD203B41FA5}">
                      <a16:colId xmlns:a16="http://schemas.microsoft.com/office/drawing/2014/main" val="3396039140"/>
                    </a:ext>
                  </a:extLst>
                </a:gridCol>
                <a:gridCol w="3169979">
                  <a:extLst>
                    <a:ext uri="{9D8B030D-6E8A-4147-A177-3AD203B41FA5}">
                      <a16:colId xmlns:a16="http://schemas.microsoft.com/office/drawing/2014/main" val="3825809397"/>
                    </a:ext>
                  </a:extLst>
                </a:gridCol>
              </a:tblGrid>
              <a:tr h="1052121">
                <a:tc>
                  <a:txBody>
                    <a:bodyPr/>
                    <a:lstStyle/>
                    <a:p>
                      <a:pPr algn="ctr" fontAlgn="t"/>
                      <a:r>
                        <a:rPr lang="en-IN" sz="1600">
                          <a:effectLst/>
                        </a:rPr>
                        <a:t>%=</a:t>
                      </a:r>
                    </a:p>
                  </a:txBody>
                  <a:tcPr marL="24756" marR="24756" marT="24756" marB="24756"/>
                </a:tc>
                <a:tc>
                  <a:txBody>
                    <a:bodyPr/>
                    <a:lstStyle/>
                    <a:p>
                      <a:pPr algn="ctr" fontAlgn="t"/>
                      <a:r>
                        <a:rPr lang="en-US" sz="1600">
                          <a:effectLst/>
                        </a:rPr>
                        <a:t>Modulus AND assignment operator. It takes modulus using two operands and assigns the result to the left operand.</a:t>
                      </a:r>
                    </a:p>
                  </a:txBody>
                  <a:tcPr marL="24756" marR="24756" marT="24756" marB="24756"/>
                </a:tc>
                <a:tc>
                  <a:txBody>
                    <a:bodyPr/>
                    <a:lstStyle/>
                    <a:p>
                      <a:pPr algn="ctr" fontAlgn="ctr"/>
                      <a:r>
                        <a:rPr lang="en-US" sz="1600">
                          <a:effectLst/>
                        </a:rPr>
                        <a:t>C %= A is equivalent to C = C % A</a:t>
                      </a:r>
                    </a:p>
                  </a:txBody>
                  <a:tcPr marL="24756" marR="24756" marT="24756" marB="24756" anchor="ctr"/>
                </a:tc>
                <a:extLst>
                  <a:ext uri="{0D108BD9-81ED-4DB2-BD59-A6C34878D82A}">
                    <a16:rowId xmlns:a16="http://schemas.microsoft.com/office/drawing/2014/main" val="222124780"/>
                  </a:ext>
                </a:extLst>
              </a:tr>
              <a:tr h="383715">
                <a:tc>
                  <a:txBody>
                    <a:bodyPr/>
                    <a:lstStyle/>
                    <a:p>
                      <a:pPr algn="ctr" fontAlgn="t"/>
                      <a:r>
                        <a:rPr lang="en-IN" sz="1600">
                          <a:effectLst/>
                        </a:rPr>
                        <a:t>&lt;&lt;=</a:t>
                      </a:r>
                    </a:p>
                  </a:txBody>
                  <a:tcPr marL="24756" marR="24756" marT="24756" marB="24756"/>
                </a:tc>
                <a:tc>
                  <a:txBody>
                    <a:bodyPr/>
                    <a:lstStyle/>
                    <a:p>
                      <a:pPr algn="ctr" fontAlgn="t"/>
                      <a:r>
                        <a:rPr lang="en-US" sz="1600">
                          <a:effectLst/>
                        </a:rPr>
                        <a:t>Left shift AND assignment operator.</a:t>
                      </a:r>
                    </a:p>
                  </a:txBody>
                  <a:tcPr marL="24756" marR="24756" marT="24756" marB="24756"/>
                </a:tc>
                <a:tc>
                  <a:txBody>
                    <a:bodyPr/>
                    <a:lstStyle/>
                    <a:p>
                      <a:pPr algn="ctr" fontAlgn="t"/>
                      <a:r>
                        <a:rPr lang="en-US" sz="1600" dirty="0">
                          <a:effectLst/>
                        </a:rPr>
                        <a:t>C &lt;&lt;= 2 is same as C = C &lt;&lt; 2</a:t>
                      </a:r>
                    </a:p>
                  </a:txBody>
                  <a:tcPr marL="24756" marR="24756" marT="24756" marB="24756"/>
                </a:tc>
                <a:extLst>
                  <a:ext uri="{0D108BD9-81ED-4DB2-BD59-A6C34878D82A}">
                    <a16:rowId xmlns:a16="http://schemas.microsoft.com/office/drawing/2014/main" val="4261330954"/>
                  </a:ext>
                </a:extLst>
              </a:tr>
              <a:tr h="383715">
                <a:tc>
                  <a:txBody>
                    <a:bodyPr/>
                    <a:lstStyle/>
                    <a:p>
                      <a:pPr algn="ctr" fontAlgn="t"/>
                      <a:r>
                        <a:rPr lang="en-IN" sz="1600">
                          <a:effectLst/>
                        </a:rPr>
                        <a:t>&gt;&gt;=</a:t>
                      </a:r>
                    </a:p>
                  </a:txBody>
                  <a:tcPr marL="24756" marR="24756" marT="24756" marB="24756"/>
                </a:tc>
                <a:tc>
                  <a:txBody>
                    <a:bodyPr/>
                    <a:lstStyle/>
                    <a:p>
                      <a:pPr algn="ctr" fontAlgn="t"/>
                      <a:r>
                        <a:rPr lang="en-US" sz="1600">
                          <a:effectLst/>
                        </a:rPr>
                        <a:t>Right shift AND assignment operator.</a:t>
                      </a:r>
                    </a:p>
                  </a:txBody>
                  <a:tcPr marL="24756" marR="24756" marT="24756" marB="24756"/>
                </a:tc>
                <a:tc>
                  <a:txBody>
                    <a:bodyPr/>
                    <a:lstStyle/>
                    <a:p>
                      <a:pPr algn="ctr" fontAlgn="t"/>
                      <a:r>
                        <a:rPr lang="en-US" sz="1600">
                          <a:effectLst/>
                        </a:rPr>
                        <a:t>C &gt;&gt;= 2 is same as C = C &gt;&gt; 2</a:t>
                      </a:r>
                    </a:p>
                  </a:txBody>
                  <a:tcPr marL="24756" marR="24756" marT="24756" marB="24756"/>
                </a:tc>
                <a:extLst>
                  <a:ext uri="{0D108BD9-81ED-4DB2-BD59-A6C34878D82A}">
                    <a16:rowId xmlns:a16="http://schemas.microsoft.com/office/drawing/2014/main" val="4163076362"/>
                  </a:ext>
                </a:extLst>
              </a:tr>
              <a:tr h="383715">
                <a:tc>
                  <a:txBody>
                    <a:bodyPr/>
                    <a:lstStyle/>
                    <a:p>
                      <a:pPr algn="ctr" fontAlgn="t"/>
                      <a:r>
                        <a:rPr lang="en-IN" sz="1600">
                          <a:effectLst/>
                        </a:rPr>
                        <a:t>&amp;=</a:t>
                      </a:r>
                    </a:p>
                  </a:txBody>
                  <a:tcPr marL="24756" marR="24756" marT="24756" marB="24756"/>
                </a:tc>
                <a:tc>
                  <a:txBody>
                    <a:bodyPr/>
                    <a:lstStyle/>
                    <a:p>
                      <a:pPr algn="ctr" fontAlgn="t"/>
                      <a:r>
                        <a:rPr lang="en-IN" sz="1600">
                          <a:effectLst/>
                        </a:rPr>
                        <a:t>Bitwise AND assignment operator.</a:t>
                      </a:r>
                    </a:p>
                  </a:txBody>
                  <a:tcPr marL="24756" marR="24756" marT="24756" marB="24756"/>
                </a:tc>
                <a:tc>
                  <a:txBody>
                    <a:bodyPr/>
                    <a:lstStyle/>
                    <a:p>
                      <a:pPr algn="ctr" fontAlgn="t"/>
                      <a:r>
                        <a:rPr lang="en-US" sz="1600">
                          <a:effectLst/>
                        </a:rPr>
                        <a:t>C &amp;= 2 is same as C = C &amp; 2</a:t>
                      </a:r>
                    </a:p>
                  </a:txBody>
                  <a:tcPr marL="24756" marR="24756" marT="24756" marB="24756"/>
                </a:tc>
                <a:extLst>
                  <a:ext uri="{0D108BD9-81ED-4DB2-BD59-A6C34878D82A}">
                    <a16:rowId xmlns:a16="http://schemas.microsoft.com/office/drawing/2014/main" val="1814999244"/>
                  </a:ext>
                </a:extLst>
              </a:tr>
              <a:tr h="606517">
                <a:tc>
                  <a:txBody>
                    <a:bodyPr/>
                    <a:lstStyle/>
                    <a:p>
                      <a:pPr algn="ctr" fontAlgn="t"/>
                      <a:r>
                        <a:rPr lang="en-IN" sz="1600">
                          <a:effectLst/>
                        </a:rPr>
                        <a:t>^=</a:t>
                      </a:r>
                    </a:p>
                  </a:txBody>
                  <a:tcPr marL="24756" marR="24756" marT="24756" marB="24756"/>
                </a:tc>
                <a:tc>
                  <a:txBody>
                    <a:bodyPr/>
                    <a:lstStyle/>
                    <a:p>
                      <a:pPr algn="ctr" fontAlgn="t"/>
                      <a:r>
                        <a:rPr lang="en-US" sz="1600">
                          <a:effectLst/>
                        </a:rPr>
                        <a:t>Bitwise exclusive OR and assignment operator.</a:t>
                      </a:r>
                    </a:p>
                  </a:txBody>
                  <a:tcPr marL="24756" marR="24756" marT="24756" marB="24756"/>
                </a:tc>
                <a:tc>
                  <a:txBody>
                    <a:bodyPr/>
                    <a:lstStyle/>
                    <a:p>
                      <a:pPr algn="ctr" fontAlgn="t"/>
                      <a:r>
                        <a:rPr lang="en-US" sz="1600">
                          <a:effectLst/>
                        </a:rPr>
                        <a:t>C ^= 2 is same as C = C ^ 2</a:t>
                      </a:r>
                    </a:p>
                  </a:txBody>
                  <a:tcPr marL="24756" marR="24756" marT="24756" marB="24756"/>
                </a:tc>
                <a:extLst>
                  <a:ext uri="{0D108BD9-81ED-4DB2-BD59-A6C34878D82A}">
                    <a16:rowId xmlns:a16="http://schemas.microsoft.com/office/drawing/2014/main" val="1250147672"/>
                  </a:ext>
                </a:extLst>
              </a:tr>
              <a:tr h="606517">
                <a:tc>
                  <a:txBody>
                    <a:bodyPr/>
                    <a:lstStyle/>
                    <a:p>
                      <a:pPr algn="ctr" fontAlgn="t"/>
                      <a:r>
                        <a:rPr lang="en-IN" sz="1600">
                          <a:effectLst/>
                        </a:rPr>
                        <a:t>|=</a:t>
                      </a:r>
                    </a:p>
                  </a:txBody>
                  <a:tcPr marL="24756" marR="24756" marT="24756" marB="24756"/>
                </a:tc>
                <a:tc>
                  <a:txBody>
                    <a:bodyPr/>
                    <a:lstStyle/>
                    <a:p>
                      <a:pPr algn="ctr" fontAlgn="t"/>
                      <a:r>
                        <a:rPr lang="en-US" sz="1600">
                          <a:effectLst/>
                        </a:rPr>
                        <a:t>Bitwise inclusive OR and assignment operator.</a:t>
                      </a:r>
                    </a:p>
                  </a:txBody>
                  <a:tcPr marL="24756" marR="24756" marT="24756" marB="24756"/>
                </a:tc>
                <a:tc>
                  <a:txBody>
                    <a:bodyPr/>
                    <a:lstStyle/>
                    <a:p>
                      <a:pPr algn="ctr" fontAlgn="t"/>
                      <a:r>
                        <a:rPr lang="en-US" sz="1600" dirty="0">
                          <a:effectLst/>
                        </a:rPr>
                        <a:t>C |= 2 is same as C = C | 2</a:t>
                      </a:r>
                    </a:p>
                  </a:txBody>
                  <a:tcPr marL="24756" marR="24756" marT="24756" marB="24756"/>
                </a:tc>
                <a:extLst>
                  <a:ext uri="{0D108BD9-81ED-4DB2-BD59-A6C34878D82A}">
                    <a16:rowId xmlns:a16="http://schemas.microsoft.com/office/drawing/2014/main" val="2799221210"/>
                  </a:ext>
                </a:extLst>
              </a:tr>
            </a:tbl>
          </a:graphicData>
        </a:graphic>
      </p:graphicFrame>
    </p:spTree>
    <p:extLst>
      <p:ext uri="{BB962C8B-B14F-4D97-AF65-F5344CB8AC3E}">
        <p14:creationId xmlns:p14="http://schemas.microsoft.com/office/powerpoint/2010/main" val="618562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CD239-E333-4C15-BA88-37E65E132D91}"/>
              </a:ext>
            </a:extLst>
          </p:cNvPr>
          <p:cNvSpPr>
            <a:spLocks noGrp="1"/>
          </p:cNvSpPr>
          <p:nvPr>
            <p:ph idx="1"/>
          </p:nvPr>
        </p:nvSpPr>
        <p:spPr/>
        <p:txBody>
          <a:bodyPr/>
          <a:lstStyle/>
          <a:p>
            <a:pPr marL="0" indent="0" algn="ctr">
              <a:buNone/>
            </a:pPr>
            <a:r>
              <a:rPr lang="en-IN" b="1" u="sng" dirty="0"/>
              <a:t>Miscellaneous Operators</a:t>
            </a:r>
            <a:r>
              <a:rPr lang="en-IN" dirty="0"/>
              <a:t>:</a:t>
            </a:r>
          </a:p>
          <a:p>
            <a:pPr marL="0" indent="0" algn="ctr">
              <a:buNone/>
            </a:pPr>
            <a:endParaRPr lang="en-IN" dirty="0"/>
          </a:p>
        </p:txBody>
      </p:sp>
      <p:graphicFrame>
        <p:nvGraphicFramePr>
          <p:cNvPr id="4" name="Table 3">
            <a:extLst>
              <a:ext uri="{FF2B5EF4-FFF2-40B4-BE49-F238E27FC236}">
                <a16:creationId xmlns:a16="http://schemas.microsoft.com/office/drawing/2014/main" id="{EF1BBB59-27EB-44E2-8188-1923A82A7AE4}"/>
              </a:ext>
            </a:extLst>
          </p:cNvPr>
          <p:cNvGraphicFramePr>
            <a:graphicFrameLocks noGrp="1"/>
          </p:cNvGraphicFramePr>
          <p:nvPr>
            <p:extLst>
              <p:ext uri="{D42A27DB-BD31-4B8C-83A1-F6EECF244321}">
                <p14:modId xmlns:p14="http://schemas.microsoft.com/office/powerpoint/2010/main" val="717449800"/>
              </p:ext>
            </p:extLst>
          </p:nvPr>
        </p:nvGraphicFramePr>
        <p:xfrm>
          <a:off x="1427584" y="3068573"/>
          <a:ext cx="9041363" cy="3416299"/>
        </p:xfrm>
        <a:graphic>
          <a:graphicData uri="http://schemas.openxmlformats.org/drawingml/2006/table">
            <a:tbl>
              <a:tblPr>
                <a:tableStyleId>{35758FB7-9AC5-4552-8A53-C91805E547FA}</a:tableStyleId>
              </a:tblPr>
              <a:tblGrid>
                <a:gridCol w="1343608">
                  <a:extLst>
                    <a:ext uri="{9D8B030D-6E8A-4147-A177-3AD203B41FA5}">
                      <a16:colId xmlns:a16="http://schemas.microsoft.com/office/drawing/2014/main" val="1232032954"/>
                    </a:ext>
                  </a:extLst>
                </a:gridCol>
                <a:gridCol w="3176758">
                  <a:extLst>
                    <a:ext uri="{9D8B030D-6E8A-4147-A177-3AD203B41FA5}">
                      <a16:colId xmlns:a16="http://schemas.microsoft.com/office/drawing/2014/main" val="1871893668"/>
                    </a:ext>
                  </a:extLst>
                </a:gridCol>
                <a:gridCol w="4520997">
                  <a:extLst>
                    <a:ext uri="{9D8B030D-6E8A-4147-A177-3AD203B41FA5}">
                      <a16:colId xmlns:a16="http://schemas.microsoft.com/office/drawing/2014/main" val="3766239583"/>
                    </a:ext>
                  </a:extLst>
                </a:gridCol>
              </a:tblGrid>
              <a:tr h="725484">
                <a:tc>
                  <a:txBody>
                    <a:bodyPr/>
                    <a:lstStyle/>
                    <a:p>
                      <a:pPr algn="ctr" fontAlgn="t"/>
                      <a:r>
                        <a:rPr lang="en-IN" sz="1600">
                          <a:effectLst/>
                        </a:rPr>
                        <a:t>Operator</a:t>
                      </a:r>
                    </a:p>
                  </a:txBody>
                  <a:tcPr marL="49873" marR="49873" marT="49873" marB="49873"/>
                </a:tc>
                <a:tc>
                  <a:txBody>
                    <a:bodyPr/>
                    <a:lstStyle/>
                    <a:p>
                      <a:pPr algn="ctr" fontAlgn="t"/>
                      <a:r>
                        <a:rPr lang="en-IN" sz="1600">
                          <a:effectLst/>
                        </a:rPr>
                        <a:t>Description</a:t>
                      </a:r>
                    </a:p>
                  </a:txBody>
                  <a:tcPr marL="49873" marR="49873" marT="49873" marB="49873"/>
                </a:tc>
                <a:tc>
                  <a:txBody>
                    <a:bodyPr/>
                    <a:lstStyle/>
                    <a:p>
                      <a:pPr algn="ctr" fontAlgn="t"/>
                      <a:r>
                        <a:rPr lang="en-IN" sz="1600">
                          <a:effectLst/>
                        </a:rPr>
                        <a:t>Example</a:t>
                      </a:r>
                    </a:p>
                  </a:txBody>
                  <a:tcPr marL="49873" marR="49873" marT="49873" marB="49873"/>
                </a:tc>
                <a:extLst>
                  <a:ext uri="{0D108BD9-81ED-4DB2-BD59-A6C34878D82A}">
                    <a16:rowId xmlns:a16="http://schemas.microsoft.com/office/drawing/2014/main" val="3378584492"/>
                  </a:ext>
                </a:extLst>
              </a:tr>
              <a:tr h="725484">
                <a:tc>
                  <a:txBody>
                    <a:bodyPr/>
                    <a:lstStyle/>
                    <a:p>
                      <a:pPr algn="ctr" fontAlgn="t"/>
                      <a:r>
                        <a:rPr lang="en-IN" sz="1600">
                          <a:effectLst/>
                        </a:rPr>
                        <a:t>sizeof()</a:t>
                      </a:r>
                    </a:p>
                  </a:txBody>
                  <a:tcPr marL="49873" marR="49873" marT="49873" marB="49873"/>
                </a:tc>
                <a:tc>
                  <a:txBody>
                    <a:bodyPr/>
                    <a:lstStyle/>
                    <a:p>
                      <a:pPr algn="ctr" fontAlgn="ctr"/>
                      <a:r>
                        <a:rPr lang="en-US" sz="1600">
                          <a:effectLst/>
                        </a:rPr>
                        <a:t>Returns the size of a variable.</a:t>
                      </a:r>
                    </a:p>
                  </a:txBody>
                  <a:tcPr marL="49873" marR="49873" marT="49873" marB="49873" anchor="ctr"/>
                </a:tc>
                <a:tc>
                  <a:txBody>
                    <a:bodyPr/>
                    <a:lstStyle/>
                    <a:p>
                      <a:pPr algn="ctr" fontAlgn="t"/>
                      <a:r>
                        <a:rPr lang="en-US" sz="1600">
                          <a:effectLst/>
                        </a:rPr>
                        <a:t>sizeof(a), where a is integer, will return 4.</a:t>
                      </a:r>
                    </a:p>
                  </a:txBody>
                  <a:tcPr marL="49873" marR="49873" marT="49873" marB="49873"/>
                </a:tc>
                <a:extLst>
                  <a:ext uri="{0D108BD9-81ED-4DB2-BD59-A6C34878D82A}">
                    <a16:rowId xmlns:a16="http://schemas.microsoft.com/office/drawing/2014/main" val="353491753"/>
                  </a:ext>
                </a:extLst>
              </a:tr>
              <a:tr h="725484">
                <a:tc>
                  <a:txBody>
                    <a:bodyPr/>
                    <a:lstStyle/>
                    <a:p>
                      <a:pPr algn="ctr" fontAlgn="t"/>
                      <a:r>
                        <a:rPr lang="en-IN" sz="1600">
                          <a:effectLst/>
                        </a:rPr>
                        <a:t>&amp;</a:t>
                      </a:r>
                    </a:p>
                  </a:txBody>
                  <a:tcPr marL="49873" marR="49873" marT="49873" marB="49873"/>
                </a:tc>
                <a:tc>
                  <a:txBody>
                    <a:bodyPr/>
                    <a:lstStyle/>
                    <a:p>
                      <a:pPr algn="ctr" fontAlgn="ctr"/>
                      <a:r>
                        <a:rPr lang="en-US" sz="1600">
                          <a:effectLst/>
                        </a:rPr>
                        <a:t>Returns the address of a variable.</a:t>
                      </a:r>
                    </a:p>
                  </a:txBody>
                  <a:tcPr marL="49873" marR="49873" marT="49873" marB="49873" anchor="ctr"/>
                </a:tc>
                <a:tc>
                  <a:txBody>
                    <a:bodyPr/>
                    <a:lstStyle/>
                    <a:p>
                      <a:pPr algn="ctr" fontAlgn="t"/>
                      <a:r>
                        <a:rPr lang="en-US" sz="1600" dirty="0">
                          <a:effectLst/>
                        </a:rPr>
                        <a:t>&amp;a; returns the actual address of the variable.</a:t>
                      </a:r>
                    </a:p>
                  </a:txBody>
                  <a:tcPr marL="49873" marR="49873" marT="49873" marB="49873"/>
                </a:tc>
                <a:extLst>
                  <a:ext uri="{0D108BD9-81ED-4DB2-BD59-A6C34878D82A}">
                    <a16:rowId xmlns:a16="http://schemas.microsoft.com/office/drawing/2014/main" val="4116715223"/>
                  </a:ext>
                </a:extLst>
              </a:tr>
              <a:tr h="514363">
                <a:tc>
                  <a:txBody>
                    <a:bodyPr/>
                    <a:lstStyle/>
                    <a:p>
                      <a:pPr algn="ctr" fontAlgn="t"/>
                      <a:r>
                        <a:rPr lang="en-IN" sz="1600">
                          <a:effectLst/>
                        </a:rPr>
                        <a:t>*</a:t>
                      </a:r>
                    </a:p>
                  </a:txBody>
                  <a:tcPr marL="49873" marR="49873" marT="49873" marB="49873"/>
                </a:tc>
                <a:tc>
                  <a:txBody>
                    <a:bodyPr/>
                    <a:lstStyle/>
                    <a:p>
                      <a:pPr algn="ctr" fontAlgn="t"/>
                      <a:r>
                        <a:rPr lang="en-IN" sz="1600">
                          <a:effectLst/>
                        </a:rPr>
                        <a:t>Pointer to a variable.</a:t>
                      </a:r>
                    </a:p>
                  </a:txBody>
                  <a:tcPr marL="49873" marR="49873" marT="49873" marB="49873"/>
                </a:tc>
                <a:tc>
                  <a:txBody>
                    <a:bodyPr/>
                    <a:lstStyle/>
                    <a:p>
                      <a:pPr algn="ctr" fontAlgn="t"/>
                      <a:r>
                        <a:rPr lang="en-IN" sz="1600">
                          <a:effectLst/>
                        </a:rPr>
                        <a:t>*a;</a:t>
                      </a:r>
                    </a:p>
                  </a:txBody>
                  <a:tcPr marL="49873" marR="49873" marT="49873" marB="49873"/>
                </a:tc>
                <a:extLst>
                  <a:ext uri="{0D108BD9-81ED-4DB2-BD59-A6C34878D82A}">
                    <a16:rowId xmlns:a16="http://schemas.microsoft.com/office/drawing/2014/main" val="34321576"/>
                  </a:ext>
                </a:extLst>
              </a:tr>
              <a:tr h="725484">
                <a:tc>
                  <a:txBody>
                    <a:bodyPr/>
                    <a:lstStyle/>
                    <a:p>
                      <a:pPr algn="ctr" fontAlgn="t"/>
                      <a:r>
                        <a:rPr lang="en-IN" sz="1600">
                          <a:effectLst/>
                        </a:rPr>
                        <a:t>? :</a:t>
                      </a:r>
                    </a:p>
                  </a:txBody>
                  <a:tcPr marL="49873" marR="49873" marT="49873" marB="49873"/>
                </a:tc>
                <a:tc>
                  <a:txBody>
                    <a:bodyPr/>
                    <a:lstStyle/>
                    <a:p>
                      <a:pPr algn="ctr" fontAlgn="ctr"/>
                      <a:r>
                        <a:rPr lang="en-IN" sz="1600">
                          <a:effectLst/>
                        </a:rPr>
                        <a:t>Conditional Expression.</a:t>
                      </a:r>
                    </a:p>
                  </a:txBody>
                  <a:tcPr marL="49873" marR="49873" marT="49873" marB="49873" anchor="ctr"/>
                </a:tc>
                <a:tc>
                  <a:txBody>
                    <a:bodyPr/>
                    <a:lstStyle/>
                    <a:p>
                      <a:pPr algn="ctr" fontAlgn="t"/>
                      <a:r>
                        <a:rPr lang="en-US" sz="1600" dirty="0">
                          <a:effectLst/>
                        </a:rPr>
                        <a:t>If Condition is true ? then value X : otherwise value Y</a:t>
                      </a:r>
                    </a:p>
                  </a:txBody>
                  <a:tcPr marL="49873" marR="49873" marT="49873" marB="49873"/>
                </a:tc>
                <a:extLst>
                  <a:ext uri="{0D108BD9-81ED-4DB2-BD59-A6C34878D82A}">
                    <a16:rowId xmlns:a16="http://schemas.microsoft.com/office/drawing/2014/main" val="468056912"/>
                  </a:ext>
                </a:extLst>
              </a:tr>
            </a:tbl>
          </a:graphicData>
        </a:graphic>
      </p:graphicFrame>
    </p:spTree>
    <p:extLst>
      <p:ext uri="{BB962C8B-B14F-4D97-AF65-F5344CB8AC3E}">
        <p14:creationId xmlns:p14="http://schemas.microsoft.com/office/powerpoint/2010/main" val="3237701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E0BC-CE5D-4F5A-AB8D-567ABCA76EEF}"/>
              </a:ext>
            </a:extLst>
          </p:cNvPr>
          <p:cNvSpPr>
            <a:spLocks noGrp="1"/>
          </p:cNvSpPr>
          <p:nvPr>
            <p:ph type="title"/>
          </p:nvPr>
        </p:nvSpPr>
        <p:spPr/>
        <p:txBody>
          <a:bodyPr/>
          <a:lstStyle/>
          <a:p>
            <a:r>
              <a:rPr lang="en-IN" dirty="0"/>
              <a:t>Control Statements in C</a:t>
            </a:r>
          </a:p>
        </p:txBody>
      </p:sp>
      <p:sp>
        <p:nvSpPr>
          <p:cNvPr id="3" name="Content Placeholder 2">
            <a:extLst>
              <a:ext uri="{FF2B5EF4-FFF2-40B4-BE49-F238E27FC236}">
                <a16:creationId xmlns:a16="http://schemas.microsoft.com/office/drawing/2014/main" id="{AE10DF4E-99BD-4FFE-AD97-68D750963501}"/>
              </a:ext>
            </a:extLst>
          </p:cNvPr>
          <p:cNvSpPr>
            <a:spLocks noGrp="1"/>
          </p:cNvSpPr>
          <p:nvPr>
            <p:ph idx="1"/>
          </p:nvPr>
        </p:nvSpPr>
        <p:spPr>
          <a:xfrm>
            <a:off x="1154954" y="2603500"/>
            <a:ext cx="9967136" cy="3416300"/>
          </a:xfrm>
        </p:spPr>
        <p:txBody>
          <a:bodyPr>
            <a:normAutofit/>
          </a:bodyPr>
          <a:lstStyle/>
          <a:p>
            <a:r>
              <a:rPr lang="en-US" sz="1600" b="0" i="0" dirty="0">
                <a:solidFill>
                  <a:srgbClr val="4D5968"/>
                </a:solidFill>
                <a:effectLst/>
              </a:rPr>
              <a:t>In C, the control flows from one instruction to the next instruction until now in all programs. This control flow from one command to the next is called sequential control flow. Nonetheless, in most C programs the programmer may want to skip instructions or repeat a set of instructions repeatedly when writing logic. This can be referred to as sequential control flow. The declarations in C let programmers make such decisions which are called decision-making or control declarations. Following are the control statements in C:</a:t>
            </a:r>
          </a:p>
          <a:p>
            <a:pPr lvl="1">
              <a:buFont typeface="+mj-lt"/>
              <a:buAutoNum type="arabicPeriod"/>
            </a:pPr>
            <a:r>
              <a:rPr lang="en-US" b="0" i="0" u="none" strike="noStrike" dirty="0">
                <a:solidFill>
                  <a:schemeClr val="tx1"/>
                </a:solidFill>
                <a:effectLst/>
              </a:rPr>
              <a:t>If statements</a:t>
            </a:r>
            <a:endParaRPr lang="en-US" b="0" i="0" dirty="0">
              <a:solidFill>
                <a:schemeClr val="tx1"/>
              </a:solidFill>
              <a:effectLst/>
            </a:endParaRPr>
          </a:p>
          <a:p>
            <a:pPr lvl="1">
              <a:buFont typeface="+mj-lt"/>
              <a:buAutoNum type="arabicPeriod"/>
            </a:pPr>
            <a:r>
              <a:rPr lang="en-US" b="0" i="0" dirty="0">
                <a:solidFill>
                  <a:schemeClr val="tx1"/>
                </a:solidFill>
                <a:effectLst/>
              </a:rPr>
              <a:t>Switch Statement</a:t>
            </a:r>
          </a:p>
          <a:p>
            <a:pPr lvl="1">
              <a:buFont typeface="+mj-lt"/>
              <a:buAutoNum type="arabicPeriod"/>
            </a:pPr>
            <a:r>
              <a:rPr lang="en-US" b="0" i="0" u="none" strike="noStrike" dirty="0">
                <a:solidFill>
                  <a:schemeClr val="tx1"/>
                </a:solidFill>
                <a:effectLst/>
              </a:rPr>
              <a:t>Conditional Operator Statement</a:t>
            </a:r>
            <a:endParaRPr lang="en-US" b="0" i="0" dirty="0">
              <a:solidFill>
                <a:schemeClr val="tx1"/>
              </a:solidFill>
              <a:effectLst/>
            </a:endParaRPr>
          </a:p>
          <a:p>
            <a:pPr lvl="1">
              <a:buFont typeface="+mj-lt"/>
              <a:buAutoNum type="arabicPeriod"/>
            </a:pPr>
            <a:r>
              <a:rPr lang="en-US" b="0" i="0" u="none" strike="noStrike" dirty="0">
                <a:solidFill>
                  <a:schemeClr val="tx1"/>
                </a:solidFill>
                <a:effectLst/>
              </a:rPr>
              <a:t>Goto Statement</a:t>
            </a:r>
            <a:endParaRPr lang="en-US" b="0" i="0" dirty="0">
              <a:solidFill>
                <a:schemeClr val="tx1"/>
              </a:solidFill>
              <a:effectLst/>
            </a:endParaRPr>
          </a:p>
          <a:p>
            <a:pPr lvl="1">
              <a:buFont typeface="+mj-lt"/>
              <a:buAutoNum type="arabicPeriod"/>
            </a:pPr>
            <a:r>
              <a:rPr lang="en-US" b="0" i="0" dirty="0">
                <a:solidFill>
                  <a:schemeClr val="tx1"/>
                </a:solidFill>
                <a:effectLst/>
              </a:rPr>
              <a:t>Loop Statements</a:t>
            </a:r>
          </a:p>
          <a:p>
            <a:pPr marL="0" indent="0">
              <a:buNone/>
            </a:pPr>
            <a:endParaRPr lang="en-IN" sz="1600" dirty="0"/>
          </a:p>
        </p:txBody>
      </p:sp>
    </p:spTree>
    <p:extLst>
      <p:ext uri="{BB962C8B-B14F-4D97-AF65-F5344CB8AC3E}">
        <p14:creationId xmlns:p14="http://schemas.microsoft.com/office/powerpoint/2010/main" val="3007326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0A9DE-5256-4F4B-AAFA-47CA6DEEA139}"/>
              </a:ext>
            </a:extLst>
          </p:cNvPr>
          <p:cNvSpPr>
            <a:spLocks noGrp="1"/>
          </p:cNvSpPr>
          <p:nvPr>
            <p:ph idx="1"/>
          </p:nvPr>
        </p:nvSpPr>
        <p:spPr>
          <a:xfrm>
            <a:off x="1154954" y="2603500"/>
            <a:ext cx="10107095" cy="3983912"/>
          </a:xfrm>
        </p:spPr>
        <p:txBody>
          <a:bodyPr>
            <a:normAutofit/>
          </a:bodyPr>
          <a:lstStyle/>
          <a:p>
            <a:pPr algn="l"/>
            <a:r>
              <a:rPr lang="en-US" sz="1600" dirty="0">
                <a:solidFill>
                  <a:schemeClr val="tx1"/>
                </a:solidFill>
              </a:rPr>
              <a:t>1. </a:t>
            </a:r>
            <a:r>
              <a:rPr lang="en-US" sz="1600" b="1" u="sng" dirty="0">
                <a:solidFill>
                  <a:schemeClr val="tx1"/>
                </a:solidFill>
              </a:rPr>
              <a:t>If Statements</a:t>
            </a:r>
            <a:r>
              <a:rPr lang="en-US" sz="1600" dirty="0">
                <a:solidFill>
                  <a:schemeClr val="tx1"/>
                </a:solidFill>
              </a:rPr>
              <a:t>: </a:t>
            </a:r>
            <a:r>
              <a:rPr lang="en-US" sz="1600" b="0" i="0" u="none" strike="noStrike" dirty="0">
                <a:solidFill>
                  <a:schemeClr val="tx1"/>
                </a:solidFill>
                <a:effectLst/>
              </a:rPr>
              <a:t>If statement</a:t>
            </a:r>
            <a:r>
              <a:rPr lang="en-US" sz="1600" b="0" i="0" dirty="0">
                <a:solidFill>
                  <a:schemeClr val="tx1"/>
                </a:solidFill>
                <a:effectLst/>
              </a:rPr>
              <a:t> enables the programmer to choose a set of instructions, based on a condition. When the condition is evaluated to true, a set of instructions will be executed and a different set of instructions will be executed when the condition is evaluated to false. We have 4 types of if Statement which are:</a:t>
            </a:r>
            <a:br>
              <a:rPr lang="en-US" sz="1600" b="0" i="0" dirty="0">
                <a:solidFill>
                  <a:schemeClr val="tx1"/>
                </a:solidFill>
                <a:effectLst/>
              </a:rPr>
            </a:br>
            <a:r>
              <a:rPr lang="en-US" sz="1600" b="0" i="0" dirty="0">
                <a:solidFill>
                  <a:schemeClr val="tx1"/>
                </a:solidFill>
                <a:effectLst/>
              </a:rPr>
              <a:t>1. </a:t>
            </a:r>
            <a:r>
              <a:rPr lang="en-US" sz="1600" b="0" i="0" dirty="0" err="1">
                <a:solidFill>
                  <a:schemeClr val="tx1"/>
                </a:solidFill>
                <a:effectLst/>
              </a:rPr>
              <a:t>If..else</a:t>
            </a:r>
            <a:br>
              <a:rPr lang="en-US" sz="1600" b="0" i="0" dirty="0">
                <a:solidFill>
                  <a:schemeClr val="tx1"/>
                </a:solidFill>
                <a:effectLst/>
              </a:rPr>
            </a:br>
            <a:r>
              <a:rPr lang="en-US" sz="1600" b="0" i="0" dirty="0">
                <a:solidFill>
                  <a:schemeClr val="tx1"/>
                </a:solidFill>
                <a:effectLst/>
              </a:rPr>
              <a:t>2. Nested if</a:t>
            </a:r>
            <a:br>
              <a:rPr lang="en-US" sz="1600" b="0" i="0" dirty="0">
                <a:solidFill>
                  <a:schemeClr val="tx1"/>
                </a:solidFill>
                <a:effectLst/>
              </a:rPr>
            </a:br>
            <a:r>
              <a:rPr lang="en-US" sz="1600" b="0" i="0" dirty="0">
                <a:solidFill>
                  <a:schemeClr val="tx1"/>
                </a:solidFill>
                <a:effectLst/>
              </a:rPr>
              <a:t>3. Else if ladder</a:t>
            </a:r>
            <a:br>
              <a:rPr lang="en-US" sz="1600" b="0" i="0" dirty="0">
                <a:solidFill>
                  <a:schemeClr val="tx1"/>
                </a:solidFill>
                <a:effectLst/>
              </a:rPr>
            </a:br>
            <a:r>
              <a:rPr lang="en-US" sz="1600" b="0" i="0" dirty="0">
                <a:solidFill>
                  <a:schemeClr val="tx1"/>
                </a:solidFill>
                <a:effectLst/>
              </a:rPr>
              <a:t>4. Simple if or null else</a:t>
            </a:r>
            <a:br>
              <a:rPr lang="en-US" sz="1600" b="0" i="0" dirty="0">
                <a:solidFill>
                  <a:schemeClr val="tx1"/>
                </a:solidFill>
                <a:effectLst/>
              </a:rPr>
            </a:br>
            <a:r>
              <a:rPr lang="en-US" sz="1600" b="0" i="0" dirty="0">
                <a:solidFill>
                  <a:schemeClr val="tx1"/>
                </a:solidFill>
                <a:effectLst/>
              </a:rPr>
              <a:t>5. Null else or Simple else</a:t>
            </a:r>
          </a:p>
          <a:p>
            <a:pPr algn="l">
              <a:buFont typeface="Arial" panose="020B0604020202020204" pitchFamily="34" charset="0"/>
              <a:buChar char="•"/>
            </a:pPr>
            <a:r>
              <a:rPr lang="en-US" sz="1600" b="1" i="0" u="sng" dirty="0">
                <a:solidFill>
                  <a:schemeClr val="tx1"/>
                </a:solidFill>
                <a:effectLst/>
              </a:rPr>
              <a:t>If…else Statement : </a:t>
            </a:r>
            <a:r>
              <a:rPr lang="en-US" sz="1600" b="0" i="0" dirty="0">
                <a:solidFill>
                  <a:schemeClr val="tx1"/>
                </a:solidFill>
                <a:effectLst/>
              </a:rPr>
              <a:t>In this statement, there are two types of statements execute. First, if the condition is true first statement will execute if the condition is false second condition will be executed.</a:t>
            </a:r>
          </a:p>
          <a:p>
            <a:pPr marL="0" indent="0" algn="l">
              <a:buNone/>
            </a:pPr>
            <a:r>
              <a:rPr lang="en-US" sz="1600" b="0" i="0" dirty="0">
                <a:solidFill>
                  <a:schemeClr val="tx1"/>
                </a:solidFill>
                <a:effectLst/>
              </a:rPr>
              <a:t>	Syntax: If(condition){Statement(s)} else {Statement(s)} statement</a:t>
            </a:r>
          </a:p>
          <a:p>
            <a:endParaRPr lang="en-IN" sz="1600" dirty="0">
              <a:solidFill>
                <a:schemeClr val="tx1"/>
              </a:solidFill>
            </a:endParaRPr>
          </a:p>
        </p:txBody>
      </p:sp>
    </p:spTree>
    <p:extLst>
      <p:ext uri="{BB962C8B-B14F-4D97-AF65-F5344CB8AC3E}">
        <p14:creationId xmlns:p14="http://schemas.microsoft.com/office/powerpoint/2010/main" val="223409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BAC20-69F3-41D2-8EB9-4657CB971E6F}"/>
              </a:ext>
            </a:extLst>
          </p:cNvPr>
          <p:cNvSpPr>
            <a:spLocks noGrp="1"/>
          </p:cNvSpPr>
          <p:nvPr>
            <p:ph idx="1"/>
          </p:nvPr>
        </p:nvSpPr>
        <p:spPr>
          <a:xfrm>
            <a:off x="1154954" y="2603499"/>
            <a:ext cx="10275046" cy="4086549"/>
          </a:xfrm>
        </p:spPr>
        <p:txBody>
          <a:bodyPr/>
          <a:lstStyle/>
          <a:p>
            <a:pPr algn="l">
              <a:buFont typeface="Arial" panose="020B0604020202020204" pitchFamily="34" charset="0"/>
              <a:buChar char="•"/>
            </a:pPr>
            <a:r>
              <a:rPr lang="en-US" sz="1600" b="1" i="0" u="sng" dirty="0">
                <a:solidFill>
                  <a:schemeClr val="tx1"/>
                </a:solidFill>
                <a:effectLst/>
              </a:rPr>
              <a:t>Nested if</a:t>
            </a:r>
            <a:r>
              <a:rPr lang="en-US" sz="1600" b="1" i="0" dirty="0">
                <a:solidFill>
                  <a:schemeClr val="tx1"/>
                </a:solidFill>
                <a:effectLst/>
              </a:rPr>
              <a:t> : </a:t>
            </a:r>
            <a:r>
              <a:rPr lang="en-US" sz="1600" b="0" i="0" dirty="0">
                <a:solidFill>
                  <a:schemeClr val="tx1"/>
                </a:solidFill>
                <a:effectLst/>
              </a:rPr>
              <a:t>If the condition is evaluated to true in the first if statement, then the condition in the second </a:t>
            </a:r>
            <a:r>
              <a:rPr lang="en-US" sz="1600" b="0" i="0" u="none" strike="noStrike" dirty="0">
                <a:solidFill>
                  <a:schemeClr val="tx1"/>
                </a:solidFill>
                <a:effectLst/>
              </a:rPr>
              <a:t>if statement is evaluated</a:t>
            </a:r>
            <a:r>
              <a:rPr lang="en-US" sz="1600" b="0" i="0" dirty="0">
                <a:solidFill>
                  <a:schemeClr val="tx1"/>
                </a:solidFill>
                <a:effectLst/>
              </a:rPr>
              <a:t> and so on.</a:t>
            </a:r>
          </a:p>
          <a:p>
            <a:pPr marL="0" indent="0">
              <a:buNone/>
            </a:pPr>
            <a:r>
              <a:rPr lang="en-US" sz="1600" dirty="0">
                <a:solidFill>
                  <a:schemeClr val="tx1"/>
                </a:solidFill>
              </a:rPr>
              <a:t>	Syntax:  If {</a:t>
            </a:r>
            <a:r>
              <a:rPr lang="en-US" sz="1600" b="0" i="0" dirty="0">
                <a:solidFill>
                  <a:schemeClr val="tx1"/>
                </a:solidFill>
                <a:effectLst/>
              </a:rPr>
              <a:t>If(condition){Statement(s)} else {Statement(s)} }</a:t>
            </a:r>
          </a:p>
          <a:p>
            <a:pPr algn="l">
              <a:buFont typeface="Arial" panose="020B0604020202020204" pitchFamily="34" charset="0"/>
              <a:buChar char="•"/>
            </a:pPr>
            <a:r>
              <a:rPr lang="en-US" sz="1600" b="1" i="0" u="sng" dirty="0">
                <a:solidFill>
                  <a:srgbClr val="4D5968"/>
                </a:solidFill>
                <a:effectLst/>
              </a:rPr>
              <a:t>else if Ladder</a:t>
            </a:r>
            <a:r>
              <a:rPr lang="en-US" sz="1600" b="1" i="0" dirty="0">
                <a:solidFill>
                  <a:srgbClr val="4D5968"/>
                </a:solidFill>
                <a:effectLst/>
              </a:rPr>
              <a:t> : </a:t>
            </a:r>
            <a:r>
              <a:rPr lang="en-US" sz="1600" b="0" i="0" dirty="0">
                <a:solidFill>
                  <a:srgbClr val="4D5968"/>
                </a:solidFill>
                <a:effectLst/>
              </a:rPr>
              <a:t>The corresponding array of instructions is executed when the first condition is correct. If the condition is incorrect, the next condition will be verified. If all the specifications fail, the default block statements will be executed. The remainder of the ladder can be shown as shown below.</a:t>
            </a:r>
          </a:p>
          <a:p>
            <a:pPr marL="0" indent="0" algn="l">
              <a:buNone/>
            </a:pPr>
            <a:r>
              <a:rPr lang="en-US" sz="1600" dirty="0">
                <a:solidFill>
                  <a:srgbClr val="4D5968"/>
                </a:solidFill>
              </a:rPr>
              <a:t>	Syntax: </a:t>
            </a:r>
            <a:r>
              <a:rPr lang="en-US" sz="1600" b="0" i="0" dirty="0">
                <a:solidFill>
                  <a:schemeClr val="tx1"/>
                </a:solidFill>
                <a:effectLst/>
              </a:rPr>
              <a:t>If(condition){Statement(s)} else if(condition){Statement(s)} else {Statement(s)} </a:t>
            </a:r>
          </a:p>
          <a:p>
            <a:pPr algn="l">
              <a:buFont typeface="Arial" panose="020B0604020202020204" pitchFamily="34" charset="0"/>
              <a:buChar char="•"/>
            </a:pPr>
            <a:r>
              <a:rPr lang="en-US" sz="1600" b="1" i="0" u="sng" dirty="0">
                <a:solidFill>
                  <a:srgbClr val="4D5968"/>
                </a:solidFill>
                <a:effectLst/>
              </a:rPr>
              <a:t>Null else or Simple else </a:t>
            </a:r>
            <a:r>
              <a:rPr lang="en-US" sz="1600" b="1" i="0" dirty="0">
                <a:solidFill>
                  <a:srgbClr val="4D5968"/>
                </a:solidFill>
                <a:effectLst/>
              </a:rPr>
              <a:t>: </a:t>
            </a:r>
            <a:r>
              <a:rPr lang="en-US" sz="1600" b="0" i="0" dirty="0">
                <a:solidFill>
                  <a:srgbClr val="4D5968"/>
                </a:solidFill>
                <a:effectLst/>
              </a:rPr>
              <a:t>If the programmer can execute or skip a set of instructions based on the condition value. The simple one-way statement is selected. A set of statements is carried out if the condition is true. If the condition is false, the control will proceed with the following declaration after the if declaration. Syntax:</a:t>
            </a:r>
          </a:p>
          <a:p>
            <a:pPr marL="0" indent="0" algn="l">
              <a:buNone/>
            </a:pPr>
            <a:r>
              <a:rPr lang="en-US" sz="1600" b="0" i="0" dirty="0">
                <a:solidFill>
                  <a:srgbClr val="4D5968"/>
                </a:solidFill>
                <a:effectLst/>
              </a:rPr>
              <a:t>	</a:t>
            </a:r>
            <a:r>
              <a:rPr lang="en-US" sz="1600" b="0" i="0" dirty="0">
                <a:solidFill>
                  <a:schemeClr val="tx1"/>
                </a:solidFill>
                <a:effectLst/>
              </a:rPr>
              <a:t> If(condition){Statement(s)} Statement(s)</a:t>
            </a:r>
            <a:endParaRPr lang="en-US" sz="1600" b="0" i="0" dirty="0">
              <a:solidFill>
                <a:srgbClr val="4D5968"/>
              </a:solidFill>
              <a:effectLst/>
            </a:endParaRPr>
          </a:p>
          <a:p>
            <a:pPr marL="0" indent="0" algn="l">
              <a:buNone/>
            </a:pPr>
            <a:endParaRPr lang="en-US" sz="1600" b="0" i="0" dirty="0">
              <a:solidFill>
                <a:srgbClr val="4D5968"/>
              </a:solidFill>
              <a:effectLst/>
            </a:endParaRPr>
          </a:p>
          <a:p>
            <a:pPr marL="0" indent="0">
              <a:buNone/>
            </a:pPr>
            <a:endParaRPr lang="en-US" sz="1600" b="0" i="0" dirty="0">
              <a:solidFill>
                <a:schemeClr val="tx1"/>
              </a:solidFill>
              <a:effectLst/>
            </a:endParaRPr>
          </a:p>
          <a:p>
            <a:pPr marL="0" indent="0" algn="l">
              <a:buNone/>
            </a:pPr>
            <a:endParaRPr lang="en-US" sz="1600" b="0" i="0" dirty="0">
              <a:solidFill>
                <a:schemeClr val="tx1"/>
              </a:solidFill>
              <a:effectLst/>
            </a:endParaRPr>
          </a:p>
          <a:p>
            <a:endParaRPr lang="en-IN" dirty="0"/>
          </a:p>
        </p:txBody>
      </p:sp>
    </p:spTree>
    <p:extLst>
      <p:ext uri="{BB962C8B-B14F-4D97-AF65-F5344CB8AC3E}">
        <p14:creationId xmlns:p14="http://schemas.microsoft.com/office/powerpoint/2010/main" val="431263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EA194-C2ED-48B1-8AA1-576A31EDC709}"/>
              </a:ext>
            </a:extLst>
          </p:cNvPr>
          <p:cNvSpPr>
            <a:spLocks noGrp="1"/>
          </p:cNvSpPr>
          <p:nvPr>
            <p:ph idx="1"/>
          </p:nvPr>
        </p:nvSpPr>
        <p:spPr/>
        <p:txBody>
          <a:bodyPr/>
          <a:lstStyle/>
          <a:p>
            <a:pPr algn="l"/>
            <a:r>
              <a:rPr lang="en-US" sz="1600" b="1" i="0" dirty="0">
                <a:solidFill>
                  <a:schemeClr val="tx1"/>
                </a:solidFill>
                <a:effectLst/>
              </a:rPr>
              <a:t>2. </a:t>
            </a:r>
            <a:r>
              <a:rPr lang="en-US" sz="1600" b="1" i="0" u="sng" dirty="0">
                <a:solidFill>
                  <a:schemeClr val="tx1"/>
                </a:solidFill>
                <a:effectLst/>
              </a:rPr>
              <a:t>Switch Statement</a:t>
            </a:r>
            <a:r>
              <a:rPr lang="en-US" sz="1600" b="1" i="0" dirty="0">
                <a:solidFill>
                  <a:schemeClr val="tx1"/>
                </a:solidFill>
                <a:effectLst/>
              </a:rPr>
              <a:t>:</a:t>
            </a:r>
          </a:p>
          <a:p>
            <a:pPr marL="0" indent="0" algn="l">
              <a:buNone/>
            </a:pPr>
            <a:r>
              <a:rPr lang="en-US" sz="1600" b="0" i="0" dirty="0">
                <a:solidFill>
                  <a:schemeClr val="tx1"/>
                </a:solidFill>
                <a:effectLst/>
              </a:rPr>
              <a:t>	C offers a selection statement in several ways as if the program becomes less 	readable when the number of conditions increases. C has a multi-way selection 	statement called </a:t>
            </a:r>
            <a:r>
              <a:rPr lang="en-US" sz="1600" b="0" i="0" u="none" strike="noStrike" dirty="0">
                <a:solidFill>
                  <a:schemeClr val="tx1"/>
                </a:solidFill>
                <a:effectLst/>
              </a:rPr>
              <a:t>the switch statement</a:t>
            </a:r>
            <a:r>
              <a:rPr lang="en-US" sz="1600" b="0" i="0" dirty="0">
                <a:solidFill>
                  <a:schemeClr val="tx1"/>
                </a:solidFill>
                <a:effectLst/>
              </a:rPr>
              <a:t> that is easy to understand to resolve this 	problem. The switch declaration is easy to understand if more than 3 	alternatives 	exist. The command switches between the blocks based on the 	expression value. 	Each block will have a corresponding value.</a:t>
            </a:r>
          </a:p>
          <a:p>
            <a:pPr marL="0" indent="0" algn="l">
              <a:buNone/>
            </a:pPr>
            <a:r>
              <a:rPr lang="en-US" sz="1600" b="0" i="0" dirty="0">
                <a:solidFill>
                  <a:schemeClr val="tx1"/>
                </a:solidFill>
                <a:effectLst/>
              </a:rPr>
              <a:t>	Using the case keyword every block is shown and the block label follows the case 	keyword. The default block and </a:t>
            </a:r>
            <a:r>
              <a:rPr lang="en-US" sz="1600" b="0" i="0" u="none" strike="noStrike" dirty="0">
                <a:solidFill>
                  <a:schemeClr val="tx1"/>
                </a:solidFill>
                <a:effectLst/>
              </a:rPr>
              <a:t>the break statement</a:t>
            </a:r>
            <a:r>
              <a:rPr lang="en-US" sz="1600" b="0" i="0" dirty="0">
                <a:solidFill>
                  <a:schemeClr val="tx1"/>
                </a:solidFill>
                <a:effectLst/>
              </a:rPr>
              <a:t> are optional </a:t>
            </a:r>
            <a:r>
              <a:rPr lang="en-US" sz="1600" b="0" i="0" u="none" strike="noStrike" dirty="0">
                <a:solidFill>
                  <a:schemeClr val="tx1"/>
                </a:solidFill>
                <a:effectLst/>
              </a:rPr>
              <a:t>in a switch 	statement</a:t>
            </a:r>
            <a:r>
              <a:rPr lang="en-US" sz="1600" b="0" i="0" dirty="0">
                <a:solidFill>
                  <a:schemeClr val="tx1"/>
                </a:solidFill>
                <a:effectLst/>
              </a:rPr>
              <a:t>.</a:t>
            </a:r>
          </a:p>
          <a:p>
            <a:endParaRPr lang="en-IN" dirty="0"/>
          </a:p>
        </p:txBody>
      </p:sp>
    </p:spTree>
    <p:extLst>
      <p:ext uri="{BB962C8B-B14F-4D97-AF65-F5344CB8AC3E}">
        <p14:creationId xmlns:p14="http://schemas.microsoft.com/office/powerpoint/2010/main" val="171487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C6236-9F6F-4898-90FB-8BC33538A3B2}"/>
              </a:ext>
            </a:extLst>
          </p:cNvPr>
          <p:cNvSpPr>
            <a:spLocks noGrp="1"/>
          </p:cNvSpPr>
          <p:nvPr>
            <p:ph idx="1"/>
          </p:nvPr>
        </p:nvSpPr>
        <p:spPr>
          <a:xfrm>
            <a:off x="1154954" y="2603500"/>
            <a:ext cx="10088434" cy="3834622"/>
          </a:xfrm>
        </p:spPr>
        <p:txBody>
          <a:bodyPr>
            <a:noAutofit/>
          </a:bodyPr>
          <a:lstStyle/>
          <a:p>
            <a:r>
              <a:rPr lang="en-US" sz="1600" b="0" i="0" dirty="0">
                <a:solidFill>
                  <a:srgbClr val="000000"/>
                </a:solidFill>
                <a:effectLst/>
              </a:rPr>
              <a:t>Syntax: </a:t>
            </a:r>
          </a:p>
          <a:p>
            <a:pPr marL="0" indent="0">
              <a:buNone/>
            </a:pPr>
            <a:r>
              <a:rPr lang="en-US" sz="1600" b="0" i="0" dirty="0">
                <a:solidFill>
                  <a:srgbClr val="000000"/>
                </a:solidFill>
                <a:effectLst/>
              </a:rPr>
              <a:t>	Switch(expression)</a:t>
            </a:r>
            <a:br>
              <a:rPr lang="en-US" sz="1600" dirty="0"/>
            </a:br>
            <a:r>
              <a:rPr lang="en-US" sz="1600" dirty="0"/>
              <a:t>	</a:t>
            </a:r>
            <a:r>
              <a:rPr lang="en-US" sz="1600" b="0" i="0" dirty="0">
                <a:solidFill>
                  <a:srgbClr val="000000"/>
                </a:solidFill>
                <a:effectLst/>
              </a:rPr>
              <a:t>{</a:t>
            </a:r>
            <a:br>
              <a:rPr lang="en-US" sz="1600" dirty="0"/>
            </a:br>
            <a:r>
              <a:rPr lang="en-US" sz="1600" dirty="0"/>
              <a:t>	</a:t>
            </a:r>
            <a:r>
              <a:rPr lang="en-US" sz="1600" b="0" i="0" dirty="0">
                <a:solidFill>
                  <a:srgbClr val="000000"/>
                </a:solidFill>
                <a:effectLst/>
              </a:rPr>
              <a:t>Case label1:</a:t>
            </a:r>
            <a:br>
              <a:rPr lang="en-US" sz="1600" dirty="0"/>
            </a:br>
            <a:r>
              <a:rPr lang="en-US" sz="1600" dirty="0"/>
              <a:t>	</a:t>
            </a:r>
            <a:r>
              <a:rPr lang="en-US" sz="1600" b="0" i="0" dirty="0">
                <a:solidFill>
                  <a:srgbClr val="000000"/>
                </a:solidFill>
                <a:effectLst/>
              </a:rPr>
              <a:t>Statement(S);</a:t>
            </a:r>
            <a:br>
              <a:rPr lang="en-US" sz="1600" dirty="0"/>
            </a:br>
            <a:r>
              <a:rPr lang="en-US" sz="1600" dirty="0"/>
              <a:t>	</a:t>
            </a:r>
            <a:r>
              <a:rPr lang="en-US" sz="1600" b="0" i="0" dirty="0">
                <a:solidFill>
                  <a:srgbClr val="000000"/>
                </a:solidFill>
                <a:effectLst/>
              </a:rPr>
              <a:t>Break;</a:t>
            </a:r>
            <a:br>
              <a:rPr lang="en-US" sz="1600" dirty="0"/>
            </a:br>
            <a:r>
              <a:rPr lang="en-US" sz="1600" dirty="0"/>
              <a:t>	</a:t>
            </a:r>
            <a:r>
              <a:rPr lang="en-US" sz="1600" b="0" i="0" dirty="0">
                <a:solidFill>
                  <a:srgbClr val="000000"/>
                </a:solidFill>
                <a:effectLst/>
              </a:rPr>
              <a:t>Case label2:</a:t>
            </a:r>
            <a:br>
              <a:rPr lang="en-US" sz="1600" dirty="0"/>
            </a:br>
            <a:r>
              <a:rPr lang="en-US" sz="1600" dirty="0"/>
              <a:t>	</a:t>
            </a:r>
            <a:r>
              <a:rPr lang="en-US" sz="1600" b="0" i="0" dirty="0">
                <a:solidFill>
                  <a:srgbClr val="000000"/>
                </a:solidFill>
                <a:effectLst/>
              </a:rPr>
              <a:t>Statement(S);</a:t>
            </a:r>
            <a:br>
              <a:rPr lang="en-US" sz="1600" dirty="0"/>
            </a:br>
            <a:r>
              <a:rPr lang="en-US" sz="1600" dirty="0"/>
              <a:t>	</a:t>
            </a:r>
            <a:r>
              <a:rPr lang="en-US" sz="1600" b="0" i="0" dirty="0">
                <a:solidFill>
                  <a:srgbClr val="000000"/>
                </a:solidFill>
                <a:effectLst/>
              </a:rPr>
              <a:t>Break;</a:t>
            </a:r>
            <a:br>
              <a:rPr lang="en-US" sz="1600" dirty="0"/>
            </a:br>
            <a:r>
              <a:rPr lang="en-US" sz="1600" dirty="0"/>
              <a:t>	</a:t>
            </a:r>
            <a:r>
              <a:rPr lang="en-US" sz="1600" b="0" i="0" dirty="0">
                <a:solidFill>
                  <a:srgbClr val="000000"/>
                </a:solidFill>
                <a:effectLst/>
              </a:rPr>
              <a:t>Case label3;</a:t>
            </a:r>
            <a:br>
              <a:rPr lang="en-US" sz="1600" dirty="0"/>
            </a:br>
            <a:r>
              <a:rPr lang="en-US" sz="1600" dirty="0"/>
              <a:t>	</a:t>
            </a:r>
            <a:r>
              <a:rPr lang="en-US" sz="1600" b="0" i="0" dirty="0">
                <a:solidFill>
                  <a:srgbClr val="000000"/>
                </a:solidFill>
                <a:effectLst/>
              </a:rPr>
              <a:t>Statement(s);</a:t>
            </a:r>
            <a:br>
              <a:rPr lang="en-US" sz="1600" dirty="0"/>
            </a:br>
            <a:r>
              <a:rPr lang="en-US" sz="1600" dirty="0"/>
              <a:t>	</a:t>
            </a:r>
            <a:r>
              <a:rPr lang="en-US" sz="1600" b="0" i="0" dirty="0">
                <a:solidFill>
                  <a:srgbClr val="000000"/>
                </a:solidFill>
                <a:effectLst/>
              </a:rPr>
              <a:t>Break;</a:t>
            </a:r>
            <a:br>
              <a:rPr lang="en-US" sz="1600" dirty="0"/>
            </a:br>
            <a:r>
              <a:rPr lang="en-US" sz="1600" dirty="0"/>
              <a:t>	</a:t>
            </a:r>
            <a:r>
              <a:rPr lang="en-US" sz="1600" b="0" i="0" dirty="0">
                <a:solidFill>
                  <a:srgbClr val="000000"/>
                </a:solidFill>
                <a:effectLst/>
              </a:rPr>
              <a:t>….</a:t>
            </a:r>
            <a:br>
              <a:rPr lang="en-US" sz="1600" dirty="0"/>
            </a:br>
            <a:r>
              <a:rPr lang="en-US" sz="1600" dirty="0"/>
              <a:t>	</a:t>
            </a:r>
            <a:r>
              <a:rPr lang="en-US" sz="1600" b="0" i="0" dirty="0">
                <a:solidFill>
                  <a:srgbClr val="000000"/>
                </a:solidFill>
                <a:effectLst/>
              </a:rPr>
              <a:t>Default:</a:t>
            </a:r>
            <a:br>
              <a:rPr lang="en-US" sz="1600" dirty="0"/>
            </a:br>
            <a:r>
              <a:rPr lang="en-US" sz="1600" dirty="0"/>
              <a:t>	</a:t>
            </a:r>
            <a:r>
              <a:rPr lang="en-US" sz="1600" b="0" i="0" dirty="0">
                <a:solidFill>
                  <a:srgbClr val="000000"/>
                </a:solidFill>
                <a:effectLst/>
              </a:rPr>
              <a:t>Statement(s); Break; }</a:t>
            </a:r>
            <a:br>
              <a:rPr lang="en-US" sz="1600" dirty="0"/>
            </a:br>
            <a:br>
              <a:rPr lang="en-US" sz="1600" dirty="0"/>
            </a:br>
            <a:endParaRPr lang="en-IN" sz="1600" dirty="0"/>
          </a:p>
        </p:txBody>
      </p:sp>
    </p:spTree>
    <p:extLst>
      <p:ext uri="{BB962C8B-B14F-4D97-AF65-F5344CB8AC3E}">
        <p14:creationId xmlns:p14="http://schemas.microsoft.com/office/powerpoint/2010/main" val="1866577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3520B5-F3FA-4EEF-8675-EA70A595EEE6}"/>
              </a:ext>
            </a:extLst>
          </p:cNvPr>
          <p:cNvSpPr>
            <a:spLocks noGrp="1"/>
          </p:cNvSpPr>
          <p:nvPr>
            <p:ph idx="1"/>
          </p:nvPr>
        </p:nvSpPr>
        <p:spPr>
          <a:xfrm>
            <a:off x="1154954" y="2603500"/>
            <a:ext cx="10209732" cy="3853284"/>
          </a:xfrm>
        </p:spPr>
        <p:txBody>
          <a:bodyPr/>
          <a:lstStyle/>
          <a:p>
            <a:pPr algn="l"/>
            <a:r>
              <a:rPr lang="en-US" sz="1600" b="1" i="0" dirty="0">
                <a:solidFill>
                  <a:schemeClr val="tx1"/>
                </a:solidFill>
                <a:effectLst/>
              </a:rPr>
              <a:t>3. </a:t>
            </a:r>
            <a:r>
              <a:rPr lang="en-US" sz="1600" b="1" i="0" u="sng" dirty="0">
                <a:solidFill>
                  <a:schemeClr val="tx1"/>
                </a:solidFill>
                <a:effectLst/>
              </a:rPr>
              <a:t>Conditional Operator Statement </a:t>
            </a:r>
            <a:r>
              <a:rPr lang="en-US" sz="1600" b="1" i="0" dirty="0">
                <a:solidFill>
                  <a:schemeClr val="tx1"/>
                </a:solidFill>
                <a:effectLst/>
              </a:rPr>
              <a:t>: </a:t>
            </a:r>
            <a:r>
              <a:rPr lang="en-US" sz="1600" b="0" i="0" dirty="0">
                <a:solidFill>
                  <a:schemeClr val="tx1"/>
                </a:solidFill>
                <a:effectLst/>
              </a:rPr>
              <a:t>C language provides an unusual operator, which is represented as a conditional operator.</a:t>
            </a:r>
          </a:p>
          <a:p>
            <a:pPr marL="0" indent="0" algn="l">
              <a:buNone/>
            </a:pPr>
            <a:r>
              <a:rPr lang="en-US" sz="1600" b="1" i="0" dirty="0">
                <a:solidFill>
                  <a:schemeClr val="tx1"/>
                </a:solidFill>
                <a:effectLst/>
              </a:rPr>
              <a:t>	Syntax: </a:t>
            </a:r>
            <a:r>
              <a:rPr lang="en-IN" sz="1600" b="0" i="0" dirty="0">
                <a:solidFill>
                  <a:schemeClr val="tx1"/>
                </a:solidFill>
                <a:effectLst/>
              </a:rPr>
              <a:t>(condition)? expr1: expr2</a:t>
            </a:r>
          </a:p>
          <a:p>
            <a:pPr marL="0" indent="0" algn="l">
              <a:buNone/>
            </a:pPr>
            <a:r>
              <a:rPr lang="en-IN" sz="1600" dirty="0">
                <a:solidFill>
                  <a:schemeClr val="tx1"/>
                </a:solidFill>
              </a:rPr>
              <a:t>	</a:t>
            </a:r>
            <a:r>
              <a:rPr lang="en-US" sz="1600" b="0" i="0" dirty="0">
                <a:solidFill>
                  <a:schemeClr val="tx1"/>
                </a:solidFill>
                <a:effectLst/>
              </a:rPr>
              <a:t>Expr1 is executed when the condition is valid. Then Expr2 will be executed if the statement is 	incorrect.</a:t>
            </a:r>
          </a:p>
          <a:p>
            <a:pPr algn="l"/>
            <a:r>
              <a:rPr lang="en-US" sz="1600" b="1" i="0" dirty="0">
                <a:solidFill>
                  <a:schemeClr val="tx1"/>
                </a:solidFill>
                <a:effectLst/>
              </a:rPr>
              <a:t>4. </a:t>
            </a:r>
            <a:r>
              <a:rPr lang="en-US" sz="1600" b="1" i="0" u="sng" dirty="0" err="1">
                <a:solidFill>
                  <a:schemeClr val="tx1"/>
                </a:solidFill>
                <a:effectLst/>
              </a:rPr>
              <a:t>goto</a:t>
            </a:r>
            <a:r>
              <a:rPr lang="en-US" sz="1600" b="1" i="0" u="sng" dirty="0">
                <a:solidFill>
                  <a:schemeClr val="tx1"/>
                </a:solidFill>
                <a:effectLst/>
              </a:rPr>
              <a:t> Statement</a:t>
            </a:r>
            <a:r>
              <a:rPr lang="en-US" sz="1600" b="1" i="0" dirty="0">
                <a:solidFill>
                  <a:schemeClr val="tx1"/>
                </a:solidFill>
                <a:effectLst/>
              </a:rPr>
              <a:t> : </a:t>
            </a:r>
            <a:r>
              <a:rPr lang="en-US" sz="1600" b="0" i="0" u="none" strike="noStrike" dirty="0" err="1">
                <a:solidFill>
                  <a:schemeClr val="tx1"/>
                </a:solidFill>
                <a:effectLst/>
              </a:rPr>
              <a:t>goto</a:t>
            </a:r>
            <a:r>
              <a:rPr lang="en-US" sz="1600" b="0" i="0" u="none" strike="noStrike" dirty="0">
                <a:solidFill>
                  <a:schemeClr val="tx1"/>
                </a:solidFill>
                <a:effectLst/>
              </a:rPr>
              <a:t> statement</a:t>
            </a:r>
            <a:r>
              <a:rPr lang="en-US" sz="1600" b="0" i="0" dirty="0">
                <a:solidFill>
                  <a:schemeClr val="tx1"/>
                </a:solidFill>
                <a:effectLst/>
              </a:rPr>
              <a:t> is known for </a:t>
            </a:r>
            <a:r>
              <a:rPr lang="en-US" sz="1600" b="0" i="0" u="none" strike="noStrike" dirty="0">
                <a:solidFill>
                  <a:schemeClr val="tx1"/>
                </a:solidFill>
                <a:effectLst/>
              </a:rPr>
              <a:t>jumping control statements</a:t>
            </a:r>
            <a:r>
              <a:rPr lang="en-US" sz="1600" b="0" i="0" dirty="0">
                <a:solidFill>
                  <a:schemeClr val="tx1"/>
                </a:solidFill>
                <a:effectLst/>
              </a:rPr>
              <a:t>. It is used to transfer the control of the program from one block to another block. </a:t>
            </a:r>
            <a:r>
              <a:rPr lang="en-US" sz="1600" b="0" i="0" dirty="0" err="1">
                <a:solidFill>
                  <a:schemeClr val="tx1"/>
                </a:solidFill>
                <a:effectLst/>
              </a:rPr>
              <a:t>goto</a:t>
            </a:r>
            <a:r>
              <a:rPr lang="en-US" sz="1600" b="0" i="0" dirty="0">
                <a:solidFill>
                  <a:schemeClr val="tx1"/>
                </a:solidFill>
                <a:effectLst/>
              </a:rPr>
              <a:t> keyword is used to </a:t>
            </a:r>
            <a:r>
              <a:rPr lang="en-US" sz="1600" b="0" i="0" u="none" strike="noStrike" dirty="0">
                <a:solidFill>
                  <a:schemeClr val="tx1"/>
                </a:solidFill>
                <a:effectLst/>
              </a:rPr>
              <a:t>declare the </a:t>
            </a:r>
            <a:r>
              <a:rPr lang="en-US" sz="1600" b="0" i="0" u="none" strike="noStrike" dirty="0" err="1">
                <a:solidFill>
                  <a:schemeClr val="tx1"/>
                </a:solidFill>
                <a:effectLst/>
              </a:rPr>
              <a:t>goto</a:t>
            </a:r>
            <a:r>
              <a:rPr lang="en-US" sz="1600" b="0" i="0" u="none" strike="noStrike" dirty="0">
                <a:solidFill>
                  <a:schemeClr val="tx1"/>
                </a:solidFill>
                <a:effectLst/>
              </a:rPr>
              <a:t> statement</a:t>
            </a:r>
            <a:r>
              <a:rPr lang="en-US" sz="1600" b="0" i="0" dirty="0">
                <a:solidFill>
                  <a:schemeClr val="tx1"/>
                </a:solidFill>
                <a:effectLst/>
              </a:rPr>
              <a:t>.</a:t>
            </a:r>
          </a:p>
          <a:p>
            <a:pPr marL="0" indent="0" algn="l">
              <a:buNone/>
            </a:pPr>
            <a:r>
              <a:rPr lang="en-US" sz="1600" b="1" i="0" dirty="0">
                <a:solidFill>
                  <a:schemeClr val="tx1"/>
                </a:solidFill>
                <a:effectLst/>
              </a:rPr>
              <a:t>	Syntax: </a:t>
            </a:r>
            <a:r>
              <a:rPr lang="en-US" sz="1600" i="0" dirty="0" err="1">
                <a:solidFill>
                  <a:schemeClr val="tx1"/>
                </a:solidFill>
                <a:effectLst/>
              </a:rPr>
              <a:t>goto</a:t>
            </a:r>
            <a:r>
              <a:rPr lang="en-US" sz="1600" i="0" dirty="0">
                <a:solidFill>
                  <a:schemeClr val="tx1"/>
                </a:solidFill>
                <a:effectLst/>
              </a:rPr>
              <a:t> </a:t>
            </a:r>
            <a:r>
              <a:rPr lang="en-US" sz="1600" i="0" dirty="0" err="1">
                <a:solidFill>
                  <a:schemeClr val="tx1"/>
                </a:solidFill>
                <a:effectLst/>
              </a:rPr>
              <a:t>labelname</a:t>
            </a:r>
            <a:r>
              <a:rPr lang="en-US" sz="1600" i="0" dirty="0">
                <a:solidFill>
                  <a:schemeClr val="tx1"/>
                </a:solidFill>
                <a:effectLst/>
              </a:rPr>
              <a:t>; </a:t>
            </a:r>
            <a:r>
              <a:rPr lang="en-US" sz="1600" i="0" dirty="0" err="1">
                <a:solidFill>
                  <a:schemeClr val="tx1"/>
                </a:solidFill>
                <a:effectLst/>
              </a:rPr>
              <a:t>labelname</a:t>
            </a:r>
            <a:r>
              <a:rPr lang="en-US" sz="1600" i="0" dirty="0">
                <a:solidFill>
                  <a:schemeClr val="tx1"/>
                </a:solidFill>
                <a:effectLst/>
              </a:rPr>
              <a:t>;</a:t>
            </a:r>
          </a:p>
          <a:p>
            <a:pPr marL="0" indent="0" algn="l">
              <a:buNone/>
            </a:pPr>
            <a:r>
              <a:rPr lang="en-US" sz="1600" b="1" dirty="0">
                <a:solidFill>
                  <a:schemeClr val="tx1"/>
                </a:solidFill>
              </a:rPr>
              <a:t>	</a:t>
            </a:r>
            <a:r>
              <a:rPr lang="en-US" sz="1600" b="0" i="0" dirty="0">
                <a:solidFill>
                  <a:schemeClr val="tx1"/>
                </a:solidFill>
                <a:effectLst/>
              </a:rPr>
              <a:t>In the above syntax, </a:t>
            </a:r>
            <a:r>
              <a:rPr lang="en-US" sz="1600" b="0" i="0" dirty="0" err="1">
                <a:solidFill>
                  <a:schemeClr val="tx1"/>
                </a:solidFill>
                <a:effectLst/>
              </a:rPr>
              <a:t>goto</a:t>
            </a:r>
            <a:r>
              <a:rPr lang="en-US" sz="1600" b="0" i="0" dirty="0">
                <a:solidFill>
                  <a:schemeClr val="tx1"/>
                </a:solidFill>
                <a:effectLst/>
              </a:rPr>
              <a:t> is a keyword that is used to transfer the control to the </a:t>
            </a:r>
            <a:r>
              <a:rPr lang="en-US" sz="1600" b="0" i="0" dirty="0" err="1">
                <a:solidFill>
                  <a:schemeClr val="tx1"/>
                </a:solidFill>
                <a:effectLst/>
              </a:rPr>
              <a:t>labelname</a:t>
            </a:r>
            <a:r>
              <a:rPr lang="en-US" sz="1600" b="0" i="0" dirty="0">
                <a:solidFill>
                  <a:schemeClr val="tx1"/>
                </a:solidFill>
                <a:effectLst/>
              </a:rPr>
              <a:t>. 	</a:t>
            </a:r>
            <a:r>
              <a:rPr lang="en-US" sz="1600" b="0" i="0" dirty="0" err="1">
                <a:solidFill>
                  <a:schemeClr val="tx1"/>
                </a:solidFill>
                <a:effectLst/>
              </a:rPr>
              <a:t>labelname</a:t>
            </a:r>
            <a:r>
              <a:rPr lang="en-US" sz="1600" b="0" i="0" dirty="0">
                <a:solidFill>
                  <a:schemeClr val="tx1"/>
                </a:solidFill>
                <a:effectLst/>
              </a:rPr>
              <a:t> is 	a variable name. In this case, the </a:t>
            </a:r>
            <a:r>
              <a:rPr lang="en-US" sz="1600" b="0" i="0" dirty="0" err="1">
                <a:solidFill>
                  <a:schemeClr val="tx1"/>
                </a:solidFill>
                <a:effectLst/>
              </a:rPr>
              <a:t>goto</a:t>
            </a:r>
            <a:r>
              <a:rPr lang="en-US" sz="1600" b="0" i="0" dirty="0">
                <a:solidFill>
                  <a:schemeClr val="tx1"/>
                </a:solidFill>
                <a:effectLst/>
              </a:rPr>
              <a:t> will transfer the control of the program to 	the </a:t>
            </a:r>
            <a:r>
              <a:rPr lang="en-US" sz="1600" b="0" i="0" dirty="0" err="1">
                <a:solidFill>
                  <a:schemeClr val="tx1"/>
                </a:solidFill>
                <a:effectLst/>
              </a:rPr>
              <a:t>labelname</a:t>
            </a:r>
            <a:r>
              <a:rPr lang="en-US" sz="1600" b="0" i="0" dirty="0">
                <a:solidFill>
                  <a:schemeClr val="tx1"/>
                </a:solidFill>
                <a:effectLst/>
              </a:rPr>
              <a:t> and statements followed by the </a:t>
            </a:r>
            <a:r>
              <a:rPr lang="en-US" sz="1600" b="0" i="0" dirty="0" err="1">
                <a:solidFill>
                  <a:schemeClr val="tx1"/>
                </a:solidFill>
                <a:effectLst/>
              </a:rPr>
              <a:t>labelname</a:t>
            </a:r>
            <a:r>
              <a:rPr lang="en-US" sz="1600" b="0" i="0" dirty="0">
                <a:solidFill>
                  <a:schemeClr val="tx1"/>
                </a:solidFill>
                <a:effectLst/>
              </a:rPr>
              <a:t> will be executed.</a:t>
            </a:r>
          </a:p>
          <a:p>
            <a:pPr marL="0" indent="0" algn="l">
              <a:buNone/>
            </a:pPr>
            <a:endParaRPr lang="en-US" sz="1600" b="0" i="0" dirty="0">
              <a:solidFill>
                <a:schemeClr val="tx1"/>
              </a:solidFill>
              <a:effectLst/>
            </a:endParaRPr>
          </a:p>
          <a:p>
            <a:endParaRPr lang="en-IN" dirty="0">
              <a:solidFill>
                <a:schemeClr val="tx1"/>
              </a:solidFill>
            </a:endParaRPr>
          </a:p>
        </p:txBody>
      </p:sp>
    </p:spTree>
    <p:extLst>
      <p:ext uri="{BB962C8B-B14F-4D97-AF65-F5344CB8AC3E}">
        <p14:creationId xmlns:p14="http://schemas.microsoft.com/office/powerpoint/2010/main" val="2234692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18F7-A541-4DE7-8D92-9321C37B8D7C}"/>
              </a:ext>
            </a:extLst>
          </p:cNvPr>
          <p:cNvSpPr>
            <a:spLocks noGrp="1"/>
          </p:cNvSpPr>
          <p:nvPr>
            <p:ph type="title"/>
          </p:nvPr>
        </p:nvSpPr>
        <p:spPr/>
        <p:txBody>
          <a:bodyPr/>
          <a:lstStyle/>
          <a:p>
            <a:r>
              <a:rPr lang="en-IN" dirty="0"/>
              <a:t>What is C language?</a:t>
            </a:r>
          </a:p>
        </p:txBody>
      </p:sp>
      <p:sp>
        <p:nvSpPr>
          <p:cNvPr id="3" name="Content Placeholder 2">
            <a:extLst>
              <a:ext uri="{FF2B5EF4-FFF2-40B4-BE49-F238E27FC236}">
                <a16:creationId xmlns:a16="http://schemas.microsoft.com/office/drawing/2014/main" id="{939833E8-1E1C-412D-9056-D433756B4B3E}"/>
              </a:ext>
            </a:extLst>
          </p:cNvPr>
          <p:cNvSpPr>
            <a:spLocks noGrp="1"/>
          </p:cNvSpPr>
          <p:nvPr>
            <p:ph idx="1"/>
          </p:nvPr>
        </p:nvSpPr>
        <p:spPr>
          <a:xfrm>
            <a:off x="1154954" y="2603500"/>
            <a:ext cx="10107095" cy="3416300"/>
          </a:xfrm>
        </p:spPr>
        <p:txBody>
          <a:bodyPr>
            <a:normAutofit/>
          </a:bodyPr>
          <a:lstStyle/>
          <a:p>
            <a:r>
              <a:rPr lang="en-US" sz="1600" b="0" i="0" dirty="0">
                <a:solidFill>
                  <a:schemeClr val="tx1"/>
                </a:solidFill>
                <a:effectLst/>
                <a:cs typeface="Times New Roman" panose="02020603050405020304" pitchFamily="18" charset="0"/>
              </a:rPr>
              <a:t>C is a procedural programming language. It was initially developed by Dennis Ritchie between 1969 and 1973. It was mainly developed as a system programming language to write operating system. The main features of C language include low-level access to memory, simple set of keywords, and clean style, these features make C language suitable for system programming like operating system or compiler development. C is a procedural programming language. It was initially developed by Dennis Ritchie between 1969 and 1973. It was mainly developed as a system programming language to write operating system. The main features of C language include low-level access to memory, simple set of keywords, and clean style, these features make C language suitable for system programming like operating system or compiler development.</a:t>
            </a:r>
            <a:endParaRPr lang="en-IN" sz="16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826405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2EA92-3AFF-4993-807B-6DD4DC6147C5}"/>
              </a:ext>
            </a:extLst>
          </p:cNvPr>
          <p:cNvSpPr>
            <a:spLocks noGrp="1"/>
          </p:cNvSpPr>
          <p:nvPr>
            <p:ph idx="1"/>
          </p:nvPr>
        </p:nvSpPr>
        <p:spPr>
          <a:xfrm>
            <a:off x="1192277" y="2416886"/>
            <a:ext cx="10032450" cy="4105211"/>
          </a:xfrm>
        </p:spPr>
        <p:txBody>
          <a:bodyPr>
            <a:normAutofit/>
          </a:bodyPr>
          <a:lstStyle/>
          <a:p>
            <a:pPr algn="l"/>
            <a:r>
              <a:rPr lang="en-US" sz="1600" b="1" i="0" dirty="0">
                <a:solidFill>
                  <a:schemeClr val="tx1"/>
                </a:solidFill>
                <a:effectLst/>
              </a:rPr>
              <a:t>5. </a:t>
            </a:r>
            <a:r>
              <a:rPr lang="en-US" sz="1600" b="1" i="0" u="sng" dirty="0">
                <a:solidFill>
                  <a:schemeClr val="tx1"/>
                </a:solidFill>
                <a:effectLst/>
              </a:rPr>
              <a:t>Loop Statements </a:t>
            </a:r>
            <a:r>
              <a:rPr lang="en-US" sz="1600" b="1" i="0" dirty="0">
                <a:solidFill>
                  <a:schemeClr val="tx1"/>
                </a:solidFill>
                <a:effectLst/>
              </a:rPr>
              <a:t>: </a:t>
            </a:r>
            <a:r>
              <a:rPr lang="en-US" sz="1600" b="0" i="0" dirty="0">
                <a:solidFill>
                  <a:schemeClr val="tx1"/>
                </a:solidFill>
                <a:effectLst/>
              </a:rPr>
              <a:t>The programmer may want to repeat several instructions when writing C programs until some requirements are met. To that end, C makes looping declarations for decision-making. We have three types of loops, For Loop, While Loop, </a:t>
            </a:r>
            <a:r>
              <a:rPr lang="en-US" sz="1600" b="0" i="0" u="none" strike="noStrike" dirty="0">
                <a:solidFill>
                  <a:schemeClr val="tx1"/>
                </a:solidFill>
                <a:effectLst/>
              </a:rPr>
              <a:t>Do While Loop</a:t>
            </a:r>
            <a:endParaRPr lang="en-US" sz="1600" b="0" i="0" dirty="0">
              <a:solidFill>
                <a:schemeClr val="tx1"/>
              </a:solidFill>
              <a:effectLst/>
            </a:endParaRPr>
          </a:p>
          <a:p>
            <a:pPr algn="l"/>
            <a:r>
              <a:rPr lang="en-US" sz="1600" b="1" i="0" u="sng" dirty="0">
                <a:solidFill>
                  <a:schemeClr val="tx1"/>
                </a:solidFill>
                <a:effectLst/>
              </a:rPr>
              <a:t>For Loop </a:t>
            </a:r>
            <a:r>
              <a:rPr lang="en-US" sz="1600" b="1" i="0" dirty="0">
                <a:solidFill>
                  <a:schemeClr val="tx1"/>
                </a:solidFill>
                <a:effectLst/>
              </a:rPr>
              <a:t>: </a:t>
            </a:r>
            <a:r>
              <a:rPr lang="en-US" sz="1600" b="0" i="0" dirty="0">
                <a:solidFill>
                  <a:schemeClr val="tx1"/>
                </a:solidFill>
                <a:effectLst/>
              </a:rPr>
              <a:t>In the For loop, the initialization statement is executed only one time. After that, the condition is checked and if the result of condition is true it will execute the loop. If it is false, then for loop is terminated. However, the result of condition evaluation is true, statements inside the body of for loop gets executed, and the expression is updated. After that, the condition is checked again. This process goes on until the result of the condition becomes false. When the condition is false, the loop terminates.</a:t>
            </a:r>
          </a:p>
          <a:p>
            <a:pPr marL="0" indent="0" algn="l">
              <a:buNone/>
            </a:pPr>
            <a:r>
              <a:rPr lang="en-US" sz="1600" dirty="0">
                <a:solidFill>
                  <a:schemeClr val="tx1"/>
                </a:solidFill>
              </a:rPr>
              <a:t>	Syntax :</a:t>
            </a:r>
          </a:p>
          <a:p>
            <a:pPr marL="400050" lvl="1" indent="0">
              <a:buNone/>
            </a:pPr>
            <a:r>
              <a:rPr lang="en-US" b="0" i="0" dirty="0">
                <a:solidFill>
                  <a:srgbClr val="000000"/>
                </a:solidFill>
                <a:effectLst/>
              </a:rPr>
              <a:t>for( initialization statement; condition)</a:t>
            </a:r>
            <a:br>
              <a:rPr lang="en-US" dirty="0"/>
            </a:br>
            <a:r>
              <a:rPr lang="en-US" b="0" i="0" dirty="0">
                <a:solidFill>
                  <a:srgbClr val="000000"/>
                </a:solidFill>
                <a:effectLst/>
              </a:rPr>
              <a:t>{</a:t>
            </a:r>
            <a:br>
              <a:rPr lang="en-US" dirty="0"/>
            </a:br>
            <a:r>
              <a:rPr lang="en-US" b="0" i="0" dirty="0">
                <a:solidFill>
                  <a:srgbClr val="000000"/>
                </a:solidFill>
                <a:effectLst/>
              </a:rPr>
              <a:t>//statements inside the loop</a:t>
            </a:r>
            <a:br>
              <a:rPr lang="en-US" dirty="0"/>
            </a:br>
            <a:r>
              <a:rPr lang="en-US" b="0" i="0" dirty="0">
                <a:solidFill>
                  <a:srgbClr val="000000"/>
                </a:solidFill>
                <a:effectLst/>
              </a:rPr>
              <a:t>}</a:t>
            </a:r>
            <a:endParaRPr lang="en-US" b="0" i="0" dirty="0">
              <a:solidFill>
                <a:schemeClr val="tx1"/>
              </a:solidFill>
              <a:effectLst/>
            </a:endParaRPr>
          </a:p>
          <a:p>
            <a:endParaRPr lang="en-IN" dirty="0"/>
          </a:p>
        </p:txBody>
      </p:sp>
    </p:spTree>
    <p:extLst>
      <p:ext uri="{BB962C8B-B14F-4D97-AF65-F5344CB8AC3E}">
        <p14:creationId xmlns:p14="http://schemas.microsoft.com/office/powerpoint/2010/main" val="653119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B9AE8-0100-4068-BDDC-242E2DEC0468}"/>
              </a:ext>
            </a:extLst>
          </p:cNvPr>
          <p:cNvSpPr>
            <a:spLocks noGrp="1"/>
          </p:cNvSpPr>
          <p:nvPr>
            <p:ph idx="1"/>
          </p:nvPr>
        </p:nvSpPr>
        <p:spPr>
          <a:xfrm>
            <a:off x="1173615" y="2444879"/>
            <a:ext cx="10079103" cy="3881276"/>
          </a:xfrm>
        </p:spPr>
        <p:txBody>
          <a:bodyPr>
            <a:normAutofit/>
          </a:bodyPr>
          <a:lstStyle/>
          <a:p>
            <a:pPr algn="l"/>
            <a:r>
              <a:rPr lang="en-US" sz="1600" b="1" i="0" u="sng" dirty="0">
                <a:solidFill>
                  <a:srgbClr val="232C39"/>
                </a:solidFill>
                <a:effectLst/>
              </a:rPr>
              <a:t>While Loop </a:t>
            </a:r>
            <a:r>
              <a:rPr lang="en-US" sz="1600" b="1" i="0" dirty="0">
                <a:solidFill>
                  <a:srgbClr val="232C39"/>
                </a:solidFill>
                <a:effectLst/>
              </a:rPr>
              <a:t>: </a:t>
            </a:r>
            <a:r>
              <a:rPr lang="en-US" sz="1600" b="0" i="0" dirty="0">
                <a:solidFill>
                  <a:srgbClr val="4D5968"/>
                </a:solidFill>
                <a:effectLst/>
              </a:rPr>
              <a:t>In C, the while loop is a guided entry loop. The body of the while loops is only performed if the condition is valid. The loop structure is not executed if the condition scores to incorrect. The while loops are usually used when several instructions have to be repeated for an indefinite time.</a:t>
            </a:r>
          </a:p>
          <a:p>
            <a:pPr marL="0" indent="0" algn="l">
              <a:buNone/>
            </a:pPr>
            <a:r>
              <a:rPr lang="en-US" sz="1600" b="1" dirty="0">
                <a:solidFill>
                  <a:srgbClr val="4D5968"/>
                </a:solidFill>
              </a:rPr>
              <a:t>	</a:t>
            </a:r>
            <a:r>
              <a:rPr lang="en-US" sz="1600" b="1" i="0" dirty="0">
                <a:solidFill>
                  <a:srgbClr val="4D5968"/>
                </a:solidFill>
                <a:effectLst/>
              </a:rPr>
              <a:t>Syntax:</a:t>
            </a:r>
          </a:p>
          <a:p>
            <a:pPr marL="400050" lvl="1" indent="0">
              <a:buNone/>
            </a:pPr>
            <a:r>
              <a:rPr lang="en-US" b="1" dirty="0">
                <a:solidFill>
                  <a:srgbClr val="4D5968"/>
                </a:solidFill>
              </a:rPr>
              <a:t>	</a:t>
            </a:r>
            <a:r>
              <a:rPr lang="en-US" b="0" i="0" dirty="0">
                <a:solidFill>
                  <a:srgbClr val="000000"/>
                </a:solidFill>
                <a:effectLst/>
              </a:rPr>
              <a:t>While(condition) { // statements inside the loop }</a:t>
            </a:r>
          </a:p>
          <a:p>
            <a:pPr algn="l"/>
            <a:r>
              <a:rPr lang="en-US" sz="1600" b="1" i="0" u="sng" dirty="0">
                <a:solidFill>
                  <a:srgbClr val="232C39"/>
                </a:solidFill>
                <a:effectLst/>
              </a:rPr>
              <a:t>Do While Loop</a:t>
            </a:r>
            <a:r>
              <a:rPr lang="en-US" sz="1600" b="1" i="0" dirty="0">
                <a:solidFill>
                  <a:srgbClr val="232C39"/>
                </a:solidFill>
                <a:effectLst/>
              </a:rPr>
              <a:t> : </a:t>
            </a:r>
            <a:r>
              <a:rPr lang="en-US" sz="1600" b="0" i="0" dirty="0">
                <a:solidFill>
                  <a:srgbClr val="4D5968"/>
                </a:solidFill>
                <a:effectLst/>
              </a:rPr>
              <a:t>Unlike while loop, the body of the do is the difference between while and … while loop is guaranteed to be done once at a time.</a:t>
            </a:r>
          </a:p>
          <a:p>
            <a:pPr marL="0" indent="0" algn="l">
              <a:buNone/>
            </a:pPr>
            <a:r>
              <a:rPr lang="en-US" sz="1600" b="1" dirty="0">
                <a:solidFill>
                  <a:srgbClr val="4D5968"/>
                </a:solidFill>
              </a:rPr>
              <a:t>	</a:t>
            </a:r>
            <a:r>
              <a:rPr lang="en-US" sz="1600" b="1" i="0" dirty="0">
                <a:solidFill>
                  <a:srgbClr val="4D5968"/>
                </a:solidFill>
                <a:effectLst/>
              </a:rPr>
              <a:t>Syntax: </a:t>
            </a:r>
          </a:p>
          <a:p>
            <a:pPr marL="0" indent="0" algn="l">
              <a:buNone/>
            </a:pPr>
            <a:r>
              <a:rPr lang="en-US" sz="1600" b="1" dirty="0">
                <a:solidFill>
                  <a:srgbClr val="4D5968"/>
                </a:solidFill>
              </a:rPr>
              <a:t>	</a:t>
            </a:r>
            <a:r>
              <a:rPr lang="en-US" sz="1600" b="0" i="0" dirty="0">
                <a:solidFill>
                  <a:srgbClr val="000000"/>
                </a:solidFill>
                <a:effectLst/>
              </a:rPr>
              <a:t>Do { // statements inside the loop }</a:t>
            </a:r>
            <a:br>
              <a:rPr lang="en-US" sz="1600" dirty="0"/>
            </a:br>
            <a:r>
              <a:rPr lang="en-US" sz="1600" dirty="0"/>
              <a:t>	</a:t>
            </a:r>
            <a:r>
              <a:rPr lang="en-US" sz="1600" b="0" i="0" dirty="0">
                <a:solidFill>
                  <a:srgbClr val="000000"/>
                </a:solidFill>
                <a:effectLst/>
              </a:rPr>
              <a:t>While(condition);</a:t>
            </a:r>
            <a:endParaRPr lang="en-US" sz="1600" b="1" i="0" dirty="0">
              <a:solidFill>
                <a:srgbClr val="4D5968"/>
              </a:solidFill>
              <a:effectLst/>
            </a:endParaRPr>
          </a:p>
          <a:p>
            <a:r>
              <a:rPr lang="en-US" sz="1600" b="1" dirty="0">
                <a:solidFill>
                  <a:srgbClr val="4D5968"/>
                </a:solidFill>
              </a:rPr>
              <a:t>	Break</a:t>
            </a:r>
            <a:r>
              <a:rPr lang="en-US" sz="1600" dirty="0">
                <a:solidFill>
                  <a:srgbClr val="4D5968"/>
                </a:solidFill>
              </a:rPr>
              <a:t> keyword is used to exit a loop when a certain condition is met</a:t>
            </a:r>
            <a:endParaRPr lang="en-US" sz="1600" b="0" i="0" dirty="0">
              <a:solidFill>
                <a:srgbClr val="4D5968"/>
              </a:solidFill>
              <a:effectLst/>
            </a:endParaRPr>
          </a:p>
          <a:p>
            <a:pPr marL="400050" lvl="1" indent="0">
              <a:buNone/>
            </a:pPr>
            <a:endParaRPr lang="en-US" b="0" i="0" dirty="0">
              <a:solidFill>
                <a:srgbClr val="4D5968"/>
              </a:solidFill>
              <a:effectLst/>
            </a:endParaRPr>
          </a:p>
          <a:p>
            <a:endParaRPr lang="en-IN" sz="1600" dirty="0"/>
          </a:p>
        </p:txBody>
      </p:sp>
    </p:spTree>
    <p:extLst>
      <p:ext uri="{BB962C8B-B14F-4D97-AF65-F5344CB8AC3E}">
        <p14:creationId xmlns:p14="http://schemas.microsoft.com/office/powerpoint/2010/main" val="407718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8A03-4D7A-463B-97ED-9D1E7A7198B1}"/>
              </a:ext>
            </a:extLst>
          </p:cNvPr>
          <p:cNvSpPr>
            <a:spLocks noGrp="1"/>
          </p:cNvSpPr>
          <p:nvPr>
            <p:ph type="title"/>
          </p:nvPr>
        </p:nvSpPr>
        <p:spPr/>
        <p:txBody>
          <a:bodyPr/>
          <a:lstStyle/>
          <a:p>
            <a:r>
              <a:rPr lang="en-US" dirty="0"/>
              <a:t>Recursion in C</a:t>
            </a:r>
            <a:endParaRPr lang="en-IN" dirty="0"/>
          </a:p>
        </p:txBody>
      </p:sp>
      <p:sp>
        <p:nvSpPr>
          <p:cNvPr id="3" name="Content Placeholder 2">
            <a:extLst>
              <a:ext uri="{FF2B5EF4-FFF2-40B4-BE49-F238E27FC236}">
                <a16:creationId xmlns:a16="http://schemas.microsoft.com/office/drawing/2014/main" id="{589ACAC2-8D52-4969-93BB-B1E74FC3C1C3}"/>
              </a:ext>
            </a:extLst>
          </p:cNvPr>
          <p:cNvSpPr>
            <a:spLocks noGrp="1"/>
          </p:cNvSpPr>
          <p:nvPr>
            <p:ph idx="1"/>
          </p:nvPr>
        </p:nvSpPr>
        <p:spPr>
          <a:xfrm>
            <a:off x="1154954" y="2416886"/>
            <a:ext cx="10153748" cy="4198517"/>
          </a:xfrm>
        </p:spPr>
        <p:txBody>
          <a:bodyPr>
            <a:normAutofit/>
          </a:bodyPr>
          <a:lstStyle/>
          <a:p>
            <a:r>
              <a:rPr lang="en-US" sz="1600" b="0" i="0" dirty="0">
                <a:solidFill>
                  <a:srgbClr val="000000"/>
                </a:solidFill>
                <a:effectLst/>
              </a:rPr>
              <a:t>Recursion is the process of repeating items in a self-similar way. In programming languages, if a program allows you to call a function inside the same function, then it is called a recursive call of the function.</a:t>
            </a:r>
          </a:p>
          <a:p>
            <a:pPr marL="0" indent="0">
              <a:buNone/>
            </a:pPr>
            <a:r>
              <a:rPr kumimoji="0" lang="en-US" altLang="en-US" sz="1600" b="0" i="0" u="none" strike="noStrike" cap="none" normalizeH="0" baseline="0" dirty="0">
                <a:ln>
                  <a:noFill/>
                </a:ln>
                <a:solidFill>
                  <a:srgbClr val="000088"/>
                </a:solidFill>
                <a:effectLst/>
                <a:cs typeface="Courier New" panose="02070309020205020404" pitchFamily="49" charset="0"/>
              </a:rPr>
              <a:t>	void</a:t>
            </a:r>
            <a:r>
              <a:rPr kumimoji="0" lang="en-US" altLang="en-US" sz="1600" b="0" i="0" u="none" strike="noStrike" cap="none" normalizeH="0" baseline="0" dirty="0">
                <a:ln>
                  <a:noFill/>
                </a:ln>
                <a:solidFill>
                  <a:srgbClr val="000000"/>
                </a:solidFill>
                <a:effectLst/>
                <a:cs typeface="Courier New" panose="02070309020205020404" pitchFamily="49" charset="0"/>
              </a:rPr>
              <a:t> recursion</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rgbClr val="000000"/>
                </a:solidFill>
                <a:effectLst/>
                <a:cs typeface="Courier New" panose="02070309020205020404" pitchFamily="49" charset="0"/>
              </a:rPr>
              <a:t> recursion</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a:ln>
                  <a:noFill/>
                </a:ln>
                <a:solidFill>
                  <a:srgbClr val="880000"/>
                </a:solidFill>
                <a:effectLst/>
                <a:cs typeface="Courier New" panose="02070309020205020404" pitchFamily="49" charset="0"/>
              </a:rPr>
              <a:t>/* function calls itself */</a:t>
            </a: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rgbClr val="000000"/>
                </a:solidFill>
                <a:effectLst/>
                <a:cs typeface="Courier New" panose="02070309020205020404" pitchFamily="49" charset="0"/>
              </a:rPr>
              <a:t> </a:t>
            </a:r>
          </a:p>
          <a:p>
            <a:pPr marL="0" indent="0">
              <a:buNone/>
            </a:pPr>
            <a:r>
              <a:rPr kumimoji="0" lang="en-US" altLang="en-US" sz="1600" b="0" i="0" u="none" strike="noStrike" cap="none" normalizeH="0" baseline="0" dirty="0">
                <a:ln>
                  <a:noFill/>
                </a:ln>
                <a:solidFill>
                  <a:srgbClr val="000088"/>
                </a:solidFill>
                <a:effectLst/>
                <a:cs typeface="Courier New" panose="02070309020205020404" pitchFamily="49" charset="0"/>
              </a:rPr>
              <a:t>	int</a:t>
            </a:r>
            <a:r>
              <a:rPr kumimoji="0" lang="en-US" altLang="en-US" sz="1600" b="0" i="0" u="none" strike="noStrike" cap="none" normalizeH="0" baseline="0" dirty="0">
                <a:ln>
                  <a:noFill/>
                </a:ln>
                <a:solidFill>
                  <a:srgbClr val="000000"/>
                </a:solidFill>
                <a:effectLst/>
                <a:cs typeface="Courier New" panose="02070309020205020404" pitchFamily="49" charset="0"/>
              </a:rPr>
              <a:t> main</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rgbClr val="000000"/>
                </a:solidFill>
                <a:effectLst/>
                <a:cs typeface="Courier New" panose="02070309020205020404" pitchFamily="49" charset="0"/>
              </a:rPr>
              <a:t> recursion</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p>
          <a:p>
            <a:pPr algn="just"/>
            <a:r>
              <a:rPr lang="en-US" altLang="en-US" sz="1600" dirty="0">
                <a:solidFill>
                  <a:schemeClr val="tx1"/>
                </a:solidFill>
              </a:rPr>
              <a:t>	</a:t>
            </a:r>
            <a:r>
              <a:rPr lang="en-US" sz="1600" b="0" i="0" dirty="0">
                <a:solidFill>
                  <a:srgbClr val="000000"/>
                </a:solidFill>
                <a:effectLst/>
              </a:rPr>
              <a:t>The C programming language supports recursion, i.e., a function to call itself. But while using recursion, programmers need to be careful to define an exit condition from the function, otherwise it will go into an infinite loop.</a:t>
            </a:r>
          </a:p>
          <a:p>
            <a:pPr algn="just"/>
            <a:r>
              <a:rPr lang="en-US" sz="1600" b="0" i="0" dirty="0">
                <a:solidFill>
                  <a:srgbClr val="000000"/>
                </a:solidFill>
                <a:effectLst/>
              </a:rPr>
              <a:t>Recursive functions are very useful to solve many mathematical problems, such as calculating the factorial of a number, generating Fibonacci series, etc.</a:t>
            </a:r>
          </a:p>
          <a:p>
            <a:pPr marL="0" indent="0">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695907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7ECE-558B-4C71-9E64-448BCCEED26C}"/>
              </a:ext>
            </a:extLst>
          </p:cNvPr>
          <p:cNvSpPr>
            <a:spLocks noGrp="1"/>
          </p:cNvSpPr>
          <p:nvPr>
            <p:ph type="title"/>
          </p:nvPr>
        </p:nvSpPr>
        <p:spPr/>
        <p:txBody>
          <a:bodyPr/>
          <a:lstStyle/>
          <a:p>
            <a:r>
              <a:rPr lang="en-IN" dirty="0"/>
              <a:t>Arrays in C</a:t>
            </a:r>
          </a:p>
        </p:txBody>
      </p:sp>
      <p:sp>
        <p:nvSpPr>
          <p:cNvPr id="3" name="Content Placeholder 2">
            <a:extLst>
              <a:ext uri="{FF2B5EF4-FFF2-40B4-BE49-F238E27FC236}">
                <a16:creationId xmlns:a16="http://schemas.microsoft.com/office/drawing/2014/main" id="{65C4018D-503A-4229-B4B3-FAD6F894C7D6}"/>
              </a:ext>
            </a:extLst>
          </p:cNvPr>
          <p:cNvSpPr>
            <a:spLocks noGrp="1"/>
          </p:cNvSpPr>
          <p:nvPr>
            <p:ph idx="1"/>
          </p:nvPr>
        </p:nvSpPr>
        <p:spPr>
          <a:xfrm>
            <a:off x="709128" y="2603500"/>
            <a:ext cx="10618236" cy="3955920"/>
          </a:xfrm>
        </p:spPr>
        <p:txBody>
          <a:bodyPr>
            <a:normAutofit lnSpcReduction="10000"/>
          </a:bodyPr>
          <a:lstStyle/>
          <a:p>
            <a:pPr algn="just"/>
            <a:r>
              <a:rPr lang="en-US" sz="1600" b="0" i="0" dirty="0">
                <a:solidFill>
                  <a:srgbClr val="000000"/>
                </a:solidFill>
                <a:effectLst/>
              </a:rPr>
              <a:t>Arrays a kind of data structure that can store a fixed-size sequential collection of elements of the same type. An array is used to store a collection of data, but it is often more useful to think of an array as a collection of variables of the same type.</a:t>
            </a:r>
          </a:p>
          <a:p>
            <a:pPr algn="just"/>
            <a:r>
              <a:rPr lang="en-US" sz="1600" b="0" i="0" dirty="0">
                <a:solidFill>
                  <a:srgbClr val="000000"/>
                </a:solidFill>
                <a:effectLst/>
              </a:rPr>
              <a:t>Instead of declaring individual variables, such as number0, number1, ..., and number99, you declare one array variable such as numbers and use numbers[0], numbers[1], and ..., numbers[99] to represent individual variables. A specific element in an array is accessed by an index. All arrays consist of contiguous memory locations. The lowest address corresponds to the first element and the highest address to the last element.</a:t>
            </a:r>
          </a:p>
          <a:p>
            <a:r>
              <a:rPr lang="en-US" sz="1600" b="1" i="0" u="sng" dirty="0">
                <a:effectLst/>
              </a:rPr>
              <a:t>Declaring Arrays </a:t>
            </a:r>
            <a:r>
              <a:rPr lang="en-US" sz="1600" b="0" i="0" dirty="0">
                <a:effectLst/>
              </a:rPr>
              <a:t>: </a:t>
            </a:r>
            <a:r>
              <a:rPr lang="en-US" sz="1600" b="0" i="0" dirty="0">
                <a:solidFill>
                  <a:srgbClr val="000000"/>
                </a:solidFill>
                <a:effectLst/>
              </a:rPr>
              <a:t>To declare an array in C, a programmer specifies the type of the elements and the number of elements required by an array as follows − </a:t>
            </a:r>
            <a:r>
              <a:rPr kumimoji="0" lang="en-US" altLang="en-US" sz="1600" b="0" i="0" u="none" strike="noStrike" cap="none" normalizeH="0" baseline="0" dirty="0">
                <a:ln>
                  <a:noFill/>
                </a:ln>
                <a:solidFill>
                  <a:schemeClr val="tx1"/>
                </a:solidFill>
                <a:effectLst/>
                <a:cs typeface="Courier New" panose="02070309020205020404" pitchFamily="49" charset="0"/>
              </a:rPr>
              <a:t>type </a:t>
            </a:r>
            <a:r>
              <a:rPr kumimoji="0" lang="en-US" altLang="en-US" sz="1600" b="0" i="0" u="none" strike="noStrike" cap="none" normalizeH="0" baseline="0" dirty="0" err="1">
                <a:ln>
                  <a:noFill/>
                </a:ln>
                <a:solidFill>
                  <a:schemeClr val="tx1"/>
                </a:solidFill>
                <a:effectLst/>
                <a:cs typeface="Courier New" panose="02070309020205020404" pitchFamily="49" charset="0"/>
              </a:rPr>
              <a:t>arrayName</a:t>
            </a:r>
            <a:r>
              <a:rPr kumimoji="0" lang="en-US" altLang="en-US" sz="1600" b="0" i="0" u="none" strike="noStrike" cap="none" normalizeH="0" baseline="0" dirty="0">
                <a:ln>
                  <a:noFill/>
                </a:ln>
                <a:solidFill>
                  <a:schemeClr val="tx1"/>
                </a:solidFill>
                <a:effectLst/>
                <a:cs typeface="Courier New" panose="02070309020205020404" pitchFamily="49" charset="0"/>
              </a:rPr>
              <a:t> [ </a:t>
            </a:r>
            <a:r>
              <a:rPr kumimoji="0" lang="en-US" altLang="en-US" sz="1600" b="0" i="0" u="none" strike="noStrike" cap="none" normalizeH="0" baseline="0" dirty="0" err="1">
                <a:ln>
                  <a:noFill/>
                </a:ln>
                <a:solidFill>
                  <a:schemeClr val="tx1"/>
                </a:solidFill>
                <a:effectLst/>
                <a:cs typeface="Courier New" panose="02070309020205020404" pitchFamily="49" charset="0"/>
              </a:rPr>
              <a:t>arraySize</a:t>
            </a:r>
            <a:r>
              <a:rPr kumimoji="0" lang="en-US" altLang="en-US" sz="1600" b="0" i="0" u="none" strike="noStrike" cap="none" normalizeH="0" baseline="0" dirty="0">
                <a:ln>
                  <a:noFill/>
                </a:ln>
                <a:solidFill>
                  <a:schemeClr val="tx1"/>
                </a:solidFill>
                <a:effectLst/>
                <a:cs typeface="Courier New" panose="02070309020205020404" pitchFamily="49" charset="0"/>
              </a:rPr>
              <a:t> ];</a:t>
            </a:r>
            <a:r>
              <a:rPr kumimoji="0" lang="en-US" altLang="en-US" sz="1600" b="0" i="0" u="none" strike="noStrike" cap="none" normalizeH="0" baseline="0" dirty="0">
                <a:ln>
                  <a:noFill/>
                </a:ln>
                <a:solidFill>
                  <a:schemeClr val="tx1"/>
                </a:solidFill>
                <a:effectLst/>
              </a:rPr>
              <a:t>  </a:t>
            </a:r>
            <a:r>
              <a:rPr lang="en-US" sz="1600" b="0" i="0" dirty="0">
                <a:solidFill>
                  <a:srgbClr val="000000"/>
                </a:solidFill>
                <a:effectLst/>
              </a:rPr>
              <a:t>This is called a </a:t>
            </a:r>
            <a:r>
              <a:rPr lang="en-US" sz="1600" b="0" i="1" dirty="0">
                <a:solidFill>
                  <a:srgbClr val="000000"/>
                </a:solidFill>
                <a:effectLst/>
              </a:rPr>
              <a:t>single-dimensional</a:t>
            </a:r>
            <a:r>
              <a:rPr lang="en-US" sz="1600" b="0" i="0" dirty="0">
                <a:solidFill>
                  <a:srgbClr val="000000"/>
                </a:solidFill>
                <a:effectLst/>
              </a:rPr>
              <a:t> array. The </a:t>
            </a:r>
            <a:r>
              <a:rPr lang="en-US" sz="1600" b="1" i="0" dirty="0" err="1">
                <a:solidFill>
                  <a:srgbClr val="000000"/>
                </a:solidFill>
                <a:effectLst/>
              </a:rPr>
              <a:t>arraySize</a:t>
            </a:r>
            <a:r>
              <a:rPr lang="en-US" sz="1600" b="0" i="0" dirty="0">
                <a:solidFill>
                  <a:srgbClr val="000000"/>
                </a:solidFill>
                <a:effectLst/>
              </a:rPr>
              <a:t> must be an integer constant greater than zero and </a:t>
            </a:r>
            <a:r>
              <a:rPr lang="en-US" sz="1600" b="1" i="0" dirty="0">
                <a:solidFill>
                  <a:srgbClr val="000000"/>
                </a:solidFill>
                <a:effectLst/>
              </a:rPr>
              <a:t>type</a:t>
            </a:r>
            <a:r>
              <a:rPr lang="en-US" sz="1600" b="0" i="0" dirty="0">
                <a:solidFill>
                  <a:srgbClr val="000000"/>
                </a:solidFill>
                <a:effectLst/>
              </a:rPr>
              <a:t> can be any valid C data type. For example, to declare a 10-element array called </a:t>
            </a:r>
            <a:r>
              <a:rPr lang="en-US" sz="1600" b="1" i="0" dirty="0">
                <a:solidFill>
                  <a:srgbClr val="000000"/>
                </a:solidFill>
                <a:effectLst/>
              </a:rPr>
              <a:t>balance</a:t>
            </a:r>
            <a:r>
              <a:rPr lang="en-US" sz="1600" dirty="0">
                <a:solidFill>
                  <a:srgbClr val="000000"/>
                </a:solidFill>
              </a:rPr>
              <a:t> </a:t>
            </a:r>
            <a:r>
              <a:rPr lang="en-US" sz="1600" b="0" i="0" dirty="0">
                <a:solidFill>
                  <a:srgbClr val="000000"/>
                </a:solidFill>
                <a:effectLst/>
              </a:rPr>
              <a:t>of type double, use this statement − double balance[10]; Here </a:t>
            </a:r>
            <a:r>
              <a:rPr lang="en-US" sz="1600" b="0" i="1" dirty="0">
                <a:solidFill>
                  <a:srgbClr val="000000"/>
                </a:solidFill>
                <a:effectLst/>
              </a:rPr>
              <a:t>balance</a:t>
            </a:r>
            <a:r>
              <a:rPr lang="en-US" sz="1600" b="0" i="0" dirty="0">
                <a:solidFill>
                  <a:srgbClr val="000000"/>
                </a:solidFill>
                <a:effectLst/>
              </a:rPr>
              <a:t> is a variable array which is sufficient to hold up to 10 double numbers.</a:t>
            </a:r>
            <a:br>
              <a:rPr lang="en-US" sz="1600" dirty="0"/>
            </a:br>
            <a:endParaRPr kumimoji="0" lang="en-US" altLang="en-US" sz="1600" b="0" i="0" u="none" strike="noStrike" cap="none" normalizeH="0" baseline="0" dirty="0">
              <a:ln>
                <a:noFill/>
              </a:ln>
              <a:solidFill>
                <a:schemeClr val="tx1"/>
              </a:solidFill>
              <a:effectLst/>
            </a:endParaRPr>
          </a:p>
          <a:p>
            <a:pPr algn="l"/>
            <a:endParaRPr lang="en-US" sz="1600" b="0" i="0" dirty="0">
              <a:solidFill>
                <a:srgbClr val="000000"/>
              </a:solidFill>
              <a:effectLst/>
              <a:latin typeface="Arial" panose="020B0604020202020204" pitchFamily="34" charset="0"/>
            </a:endParaRPr>
          </a:p>
          <a:p>
            <a:pPr algn="just"/>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3176417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9C042-B5A2-41E2-BBB7-F209DB9FDC60}"/>
              </a:ext>
            </a:extLst>
          </p:cNvPr>
          <p:cNvSpPr>
            <a:spLocks noGrp="1"/>
          </p:cNvSpPr>
          <p:nvPr>
            <p:ph idx="1"/>
          </p:nvPr>
        </p:nvSpPr>
        <p:spPr>
          <a:xfrm>
            <a:off x="625151" y="2603500"/>
            <a:ext cx="10776857" cy="3741316"/>
          </a:xfrm>
        </p:spPr>
        <p:txBody>
          <a:bodyPr>
            <a:normAutofit/>
          </a:bodyPr>
          <a:lstStyle/>
          <a:p>
            <a:r>
              <a:rPr lang="en-US" sz="1600" b="1" i="0" u="sng" dirty="0">
                <a:effectLst/>
              </a:rPr>
              <a:t>Initializing Arrays </a:t>
            </a:r>
            <a:r>
              <a:rPr lang="en-US" sz="1600" b="0" i="0" dirty="0">
                <a:effectLst/>
              </a:rPr>
              <a:t>: </a:t>
            </a:r>
            <a:r>
              <a:rPr lang="en-US" sz="1600" b="0" i="0" dirty="0">
                <a:solidFill>
                  <a:srgbClr val="000000"/>
                </a:solidFill>
                <a:effectLst/>
              </a:rPr>
              <a:t>You can initialize an array in C either one by one or using a single statement as follows − </a:t>
            </a:r>
            <a:r>
              <a:rPr kumimoji="0" lang="en-US" altLang="en-US" sz="1600" b="0" i="0" u="none" strike="noStrike" cap="none" normalizeH="0" baseline="0" dirty="0">
                <a:ln>
                  <a:noFill/>
                </a:ln>
                <a:solidFill>
                  <a:schemeClr val="tx1"/>
                </a:solidFill>
                <a:effectLst/>
              </a:rPr>
              <a:t>double balance[5] = {1000.0, 2.0, 3.4, 7.0, 50.0}; </a:t>
            </a:r>
          </a:p>
          <a:p>
            <a:pPr marL="0" indent="0" algn="just">
              <a:buNone/>
            </a:pPr>
            <a:r>
              <a:rPr lang="en-US" sz="1600" b="0" i="0" dirty="0">
                <a:solidFill>
                  <a:srgbClr val="000000"/>
                </a:solidFill>
                <a:effectLst/>
              </a:rPr>
              <a:t>	The number of values between braces { } cannot be larger than the number of elements that we 	declare for the array between square brackets [ ]. If you omit the size of the array, an array just big 	enough to hold the initialization is created. Therefore, if you write − </a:t>
            </a:r>
            <a:r>
              <a:rPr kumimoji="0" lang="en-US" altLang="en-US" sz="1600" b="0" i="0" u="none" strike="noStrike" cap="none" normalizeH="0" baseline="0" dirty="0">
                <a:ln>
                  <a:noFill/>
                </a:ln>
                <a:solidFill>
                  <a:schemeClr val="tx1"/>
                </a:solidFill>
                <a:effectLst/>
              </a:rPr>
              <a:t>double balance[5] = {1000.0, 2.0, 	3.4, 7.0, 50.0}; </a:t>
            </a:r>
            <a:endParaRPr lang="en-US" sz="1600" b="0" i="0" dirty="0">
              <a:solidFill>
                <a:srgbClr val="000000"/>
              </a:solidFill>
              <a:effectLst/>
            </a:endParaRPr>
          </a:p>
          <a:p>
            <a:pPr algn="l"/>
            <a:r>
              <a:rPr lang="en-US" sz="1600" b="1" i="0" u="sng" dirty="0">
                <a:effectLst/>
              </a:rPr>
              <a:t>Accessing Array Elements </a:t>
            </a:r>
            <a:r>
              <a:rPr lang="en-US" sz="1600" b="0" i="0" dirty="0">
                <a:effectLst/>
              </a:rPr>
              <a:t>: </a:t>
            </a:r>
            <a:r>
              <a:rPr lang="en-US" sz="1600" b="0" i="0" dirty="0">
                <a:solidFill>
                  <a:srgbClr val="000000"/>
                </a:solidFill>
                <a:effectLst/>
              </a:rPr>
              <a:t>An element is accessed by indexing the array name. This is done by placing the index of the element within square brackets after the name of the array. For example − double salary = balance[9]</a:t>
            </a:r>
          </a:p>
          <a:p>
            <a:pPr marL="0" indent="0">
              <a:buNone/>
            </a:pPr>
            <a:r>
              <a:rPr lang="en-US" sz="1600" b="0" i="0" dirty="0">
                <a:solidFill>
                  <a:srgbClr val="000000"/>
                </a:solidFill>
                <a:effectLst/>
              </a:rPr>
              <a:t>	The above statement will take the 10</a:t>
            </a:r>
            <a:r>
              <a:rPr lang="en-US" sz="1600" b="0" i="0" baseline="30000" dirty="0">
                <a:solidFill>
                  <a:srgbClr val="000000"/>
                </a:solidFill>
                <a:effectLst/>
              </a:rPr>
              <a:t>th</a:t>
            </a:r>
            <a:r>
              <a:rPr lang="en-US" sz="1600" b="0" i="0" dirty="0">
                <a:solidFill>
                  <a:srgbClr val="000000"/>
                </a:solidFill>
                <a:effectLst/>
              </a:rPr>
              <a:t> element from the array and assign the value to salary variable.</a:t>
            </a:r>
            <a:endParaRPr kumimoji="0" lang="en-US" altLang="en-US" sz="1600" b="0" i="0" u="none" strike="noStrike" cap="none" normalizeH="0" baseline="0" dirty="0">
              <a:ln>
                <a:noFill/>
              </a:ln>
              <a:solidFill>
                <a:schemeClr val="tx1"/>
              </a:solidFill>
              <a:effectLst/>
            </a:endParaRPr>
          </a:p>
          <a:p>
            <a:pPr algn="l"/>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93305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4175B-0401-4CDC-AE15-019CA942E626}"/>
              </a:ext>
            </a:extLst>
          </p:cNvPr>
          <p:cNvSpPr>
            <a:spLocks noGrp="1"/>
          </p:cNvSpPr>
          <p:nvPr>
            <p:ph idx="1"/>
          </p:nvPr>
        </p:nvSpPr>
        <p:spPr>
          <a:xfrm>
            <a:off x="1154954" y="2603499"/>
            <a:ext cx="10228393" cy="3871945"/>
          </a:xfrm>
        </p:spPr>
        <p:txBody>
          <a:bodyPr/>
          <a:lstStyle/>
          <a:p>
            <a:pPr marL="0" indent="0" algn="ctr">
              <a:buNone/>
            </a:pPr>
            <a:r>
              <a:rPr lang="en-IN" b="1" u="sng" dirty="0"/>
              <a:t>Arrays in Detail</a:t>
            </a:r>
            <a:r>
              <a:rPr lang="en-IN" dirty="0"/>
              <a:t> :</a:t>
            </a:r>
          </a:p>
          <a:p>
            <a:pPr marL="0" indent="0" algn="ctr">
              <a:buNone/>
            </a:pPr>
            <a:endParaRPr lang="en-IN" dirty="0"/>
          </a:p>
          <a:p>
            <a:pPr marL="0" indent="0" algn="ctr">
              <a:buNone/>
            </a:pPr>
            <a:endParaRPr lang="en-IN" dirty="0"/>
          </a:p>
        </p:txBody>
      </p:sp>
      <p:graphicFrame>
        <p:nvGraphicFramePr>
          <p:cNvPr id="5" name="Table 4">
            <a:extLst>
              <a:ext uri="{FF2B5EF4-FFF2-40B4-BE49-F238E27FC236}">
                <a16:creationId xmlns:a16="http://schemas.microsoft.com/office/drawing/2014/main" id="{55C471FC-5DA5-444A-A1DF-CD1353858292}"/>
              </a:ext>
            </a:extLst>
          </p:cNvPr>
          <p:cNvGraphicFramePr>
            <a:graphicFrameLocks noGrp="1"/>
          </p:cNvGraphicFramePr>
          <p:nvPr>
            <p:extLst>
              <p:ext uri="{D42A27DB-BD31-4B8C-83A1-F6EECF244321}">
                <p14:modId xmlns:p14="http://schemas.microsoft.com/office/powerpoint/2010/main" val="665235861"/>
              </p:ext>
            </p:extLst>
          </p:nvPr>
        </p:nvGraphicFramePr>
        <p:xfrm>
          <a:off x="3069771" y="3046282"/>
          <a:ext cx="6783356" cy="3289902"/>
        </p:xfrm>
        <a:graphic>
          <a:graphicData uri="http://schemas.openxmlformats.org/drawingml/2006/table">
            <a:tbl>
              <a:tblPr>
                <a:tableStyleId>{35758FB7-9AC5-4552-8A53-C91805E547FA}</a:tableStyleId>
              </a:tblPr>
              <a:tblGrid>
                <a:gridCol w="1464906">
                  <a:extLst>
                    <a:ext uri="{9D8B030D-6E8A-4147-A177-3AD203B41FA5}">
                      <a16:colId xmlns:a16="http://schemas.microsoft.com/office/drawing/2014/main" val="568829257"/>
                    </a:ext>
                  </a:extLst>
                </a:gridCol>
                <a:gridCol w="5318450">
                  <a:extLst>
                    <a:ext uri="{9D8B030D-6E8A-4147-A177-3AD203B41FA5}">
                      <a16:colId xmlns:a16="http://schemas.microsoft.com/office/drawing/2014/main" val="4163364683"/>
                    </a:ext>
                  </a:extLst>
                </a:gridCol>
              </a:tblGrid>
              <a:tr h="269746">
                <a:tc>
                  <a:txBody>
                    <a:bodyPr/>
                    <a:lstStyle/>
                    <a:p>
                      <a:pPr algn="ctr" fontAlgn="t"/>
                      <a:r>
                        <a:rPr lang="en-IN" sz="1600">
                          <a:effectLst/>
                        </a:rPr>
                        <a:t>Sr.No.</a:t>
                      </a:r>
                    </a:p>
                  </a:txBody>
                  <a:tcPr marL="28952" marR="28952" marT="28952" marB="28952"/>
                </a:tc>
                <a:tc>
                  <a:txBody>
                    <a:bodyPr/>
                    <a:lstStyle/>
                    <a:p>
                      <a:pPr algn="ctr" fontAlgn="t"/>
                      <a:r>
                        <a:rPr lang="en-IN" sz="1600">
                          <a:effectLst/>
                        </a:rPr>
                        <a:t>Concept &amp; Description</a:t>
                      </a:r>
                    </a:p>
                  </a:txBody>
                  <a:tcPr marL="28952" marR="28952" marT="28952" marB="28952"/>
                </a:tc>
                <a:extLst>
                  <a:ext uri="{0D108BD9-81ED-4DB2-BD59-A6C34878D82A}">
                    <a16:rowId xmlns:a16="http://schemas.microsoft.com/office/drawing/2014/main" val="894332122"/>
                  </a:ext>
                </a:extLst>
              </a:tr>
              <a:tr h="826575">
                <a:tc>
                  <a:txBody>
                    <a:bodyPr/>
                    <a:lstStyle/>
                    <a:p>
                      <a:pPr algn="ctr" fontAlgn="t"/>
                      <a:r>
                        <a:rPr lang="en-IN" sz="1600" dirty="0">
                          <a:effectLst/>
                        </a:rPr>
                        <a:t>1</a:t>
                      </a:r>
                    </a:p>
                  </a:txBody>
                  <a:tcPr marL="28952" marR="28952" marT="28952" marB="28952"/>
                </a:tc>
                <a:tc>
                  <a:txBody>
                    <a:bodyPr/>
                    <a:lstStyle/>
                    <a:p>
                      <a:pPr algn="ctr" fontAlgn="t"/>
                      <a:r>
                        <a:rPr lang="en-US" sz="1600" b="1" u="none" strike="noStrike" dirty="0">
                          <a:solidFill>
                            <a:srgbClr val="313131"/>
                          </a:solidFill>
                          <a:effectLst/>
                        </a:rPr>
                        <a:t>Multi-dimensional arrays </a:t>
                      </a:r>
                      <a:r>
                        <a:rPr lang="en-US" sz="1600" b="0" u="none" strike="noStrike" dirty="0">
                          <a:solidFill>
                            <a:srgbClr val="313131"/>
                          </a:solidFill>
                          <a:effectLst/>
                        </a:rPr>
                        <a:t>: </a:t>
                      </a:r>
                      <a:r>
                        <a:rPr lang="en-US" sz="1600" dirty="0">
                          <a:solidFill>
                            <a:srgbClr val="000000"/>
                          </a:solidFill>
                          <a:effectLst/>
                        </a:rPr>
                        <a:t>C supports multidimensional arrays. The simplest form of the multidimensional array is the two-dimensional array.</a:t>
                      </a:r>
                      <a:endParaRPr lang="en-US" sz="1600" dirty="0">
                        <a:solidFill>
                          <a:srgbClr val="000000"/>
                        </a:solidFill>
                        <a:effectLst/>
                        <a:latin typeface="Arial" panose="020B0604020202020204" pitchFamily="34" charset="0"/>
                      </a:endParaRPr>
                    </a:p>
                  </a:txBody>
                  <a:tcPr marL="28952" marR="28952" marT="28952" marB="28952"/>
                </a:tc>
                <a:extLst>
                  <a:ext uri="{0D108BD9-81ED-4DB2-BD59-A6C34878D82A}">
                    <a16:rowId xmlns:a16="http://schemas.microsoft.com/office/drawing/2014/main" val="2652328454"/>
                  </a:ext>
                </a:extLst>
              </a:tr>
              <a:tr h="715209">
                <a:tc>
                  <a:txBody>
                    <a:bodyPr/>
                    <a:lstStyle/>
                    <a:p>
                      <a:pPr algn="ctr" fontAlgn="t"/>
                      <a:r>
                        <a:rPr lang="en-IN" sz="1600">
                          <a:effectLst/>
                        </a:rPr>
                        <a:t>2</a:t>
                      </a:r>
                    </a:p>
                  </a:txBody>
                  <a:tcPr marL="28952" marR="28952" marT="28952" marB="28952"/>
                </a:tc>
                <a:tc>
                  <a:txBody>
                    <a:bodyPr/>
                    <a:lstStyle/>
                    <a:p>
                      <a:pPr algn="ctr" fontAlgn="t"/>
                      <a:r>
                        <a:rPr lang="en-US" sz="1600" b="1" u="none" strike="noStrike" dirty="0">
                          <a:solidFill>
                            <a:srgbClr val="313131"/>
                          </a:solidFill>
                          <a:effectLst/>
                        </a:rPr>
                        <a:t>Passing arrays to functions </a:t>
                      </a:r>
                      <a:r>
                        <a:rPr lang="en-US" sz="1600" b="0" u="none" strike="noStrike" dirty="0">
                          <a:solidFill>
                            <a:srgbClr val="313131"/>
                          </a:solidFill>
                          <a:effectLst/>
                        </a:rPr>
                        <a:t>: </a:t>
                      </a:r>
                      <a:r>
                        <a:rPr lang="en-US" sz="1600" dirty="0">
                          <a:solidFill>
                            <a:srgbClr val="000000"/>
                          </a:solidFill>
                          <a:effectLst/>
                        </a:rPr>
                        <a:t>You can pass to the function a pointer to an array by specifying the array's name without an index.</a:t>
                      </a:r>
                      <a:endParaRPr lang="en-US" sz="1600" dirty="0">
                        <a:solidFill>
                          <a:srgbClr val="000000"/>
                        </a:solidFill>
                        <a:effectLst/>
                        <a:latin typeface="Arial" panose="020B0604020202020204" pitchFamily="34" charset="0"/>
                      </a:endParaRPr>
                    </a:p>
                  </a:txBody>
                  <a:tcPr marL="28952" marR="28952" marT="28952" marB="28952"/>
                </a:tc>
                <a:extLst>
                  <a:ext uri="{0D108BD9-81ED-4DB2-BD59-A6C34878D82A}">
                    <a16:rowId xmlns:a16="http://schemas.microsoft.com/office/drawing/2014/main" val="1394643576"/>
                  </a:ext>
                </a:extLst>
              </a:tr>
              <a:tr h="492478">
                <a:tc>
                  <a:txBody>
                    <a:bodyPr/>
                    <a:lstStyle/>
                    <a:p>
                      <a:pPr algn="ctr" fontAlgn="t"/>
                      <a:r>
                        <a:rPr lang="en-IN" sz="1600">
                          <a:effectLst/>
                        </a:rPr>
                        <a:t>3</a:t>
                      </a:r>
                    </a:p>
                  </a:txBody>
                  <a:tcPr marL="28952" marR="28952" marT="28952" marB="28952"/>
                </a:tc>
                <a:tc>
                  <a:txBody>
                    <a:bodyPr/>
                    <a:lstStyle/>
                    <a:p>
                      <a:pPr algn="ctr" fontAlgn="t"/>
                      <a:r>
                        <a:rPr lang="en-US" sz="1600" b="1" u="none" strike="noStrike" dirty="0">
                          <a:solidFill>
                            <a:srgbClr val="313131"/>
                          </a:solidFill>
                          <a:effectLst/>
                        </a:rPr>
                        <a:t>Return array from a function </a:t>
                      </a:r>
                      <a:r>
                        <a:rPr lang="en-US" sz="1600" b="0" u="none" strike="noStrike" dirty="0">
                          <a:solidFill>
                            <a:srgbClr val="313131"/>
                          </a:solidFill>
                          <a:effectLst/>
                        </a:rPr>
                        <a:t>: </a:t>
                      </a:r>
                      <a:r>
                        <a:rPr lang="en-US" sz="1600" dirty="0">
                          <a:solidFill>
                            <a:srgbClr val="000000"/>
                          </a:solidFill>
                          <a:effectLst/>
                        </a:rPr>
                        <a:t>C allows a function to return an array.</a:t>
                      </a:r>
                      <a:endParaRPr lang="en-US" sz="1600" dirty="0">
                        <a:solidFill>
                          <a:srgbClr val="000000"/>
                        </a:solidFill>
                        <a:effectLst/>
                        <a:latin typeface="Arial" panose="020B0604020202020204" pitchFamily="34" charset="0"/>
                      </a:endParaRPr>
                    </a:p>
                  </a:txBody>
                  <a:tcPr marL="28952" marR="28952" marT="28952" marB="28952"/>
                </a:tc>
                <a:extLst>
                  <a:ext uri="{0D108BD9-81ED-4DB2-BD59-A6C34878D82A}">
                    <a16:rowId xmlns:a16="http://schemas.microsoft.com/office/drawing/2014/main" val="3728995144"/>
                  </a:ext>
                </a:extLst>
              </a:tr>
              <a:tr h="826575">
                <a:tc>
                  <a:txBody>
                    <a:bodyPr/>
                    <a:lstStyle/>
                    <a:p>
                      <a:pPr algn="ctr" fontAlgn="t"/>
                      <a:r>
                        <a:rPr lang="en-IN" sz="1600">
                          <a:effectLst/>
                        </a:rPr>
                        <a:t>4</a:t>
                      </a:r>
                    </a:p>
                  </a:txBody>
                  <a:tcPr marL="28952" marR="28952" marT="28952" marB="28952"/>
                </a:tc>
                <a:tc>
                  <a:txBody>
                    <a:bodyPr/>
                    <a:lstStyle/>
                    <a:p>
                      <a:pPr algn="ctr" fontAlgn="t"/>
                      <a:r>
                        <a:rPr lang="en-US" sz="1600" b="1" u="none" strike="noStrike" dirty="0">
                          <a:solidFill>
                            <a:srgbClr val="313131"/>
                          </a:solidFill>
                          <a:effectLst/>
                        </a:rPr>
                        <a:t>Pointer to an array </a:t>
                      </a:r>
                      <a:r>
                        <a:rPr lang="en-US" sz="1600" b="0" u="none" strike="noStrike" dirty="0">
                          <a:solidFill>
                            <a:srgbClr val="313131"/>
                          </a:solidFill>
                          <a:effectLst/>
                        </a:rPr>
                        <a:t>: </a:t>
                      </a:r>
                      <a:r>
                        <a:rPr lang="en-US" sz="1600" dirty="0">
                          <a:solidFill>
                            <a:srgbClr val="000000"/>
                          </a:solidFill>
                          <a:effectLst/>
                        </a:rPr>
                        <a:t>You can generate a pointer to the first element of an array by simply specifying the array name, without any index.</a:t>
                      </a:r>
                      <a:endParaRPr lang="en-US" sz="1600" dirty="0">
                        <a:solidFill>
                          <a:srgbClr val="000000"/>
                        </a:solidFill>
                        <a:effectLst/>
                        <a:latin typeface="Arial" panose="020B0604020202020204" pitchFamily="34" charset="0"/>
                      </a:endParaRPr>
                    </a:p>
                  </a:txBody>
                  <a:tcPr marL="28952" marR="28952" marT="28952" marB="28952"/>
                </a:tc>
                <a:extLst>
                  <a:ext uri="{0D108BD9-81ED-4DB2-BD59-A6C34878D82A}">
                    <a16:rowId xmlns:a16="http://schemas.microsoft.com/office/drawing/2014/main" val="3612424262"/>
                  </a:ext>
                </a:extLst>
              </a:tr>
            </a:tbl>
          </a:graphicData>
        </a:graphic>
      </p:graphicFrame>
    </p:spTree>
    <p:extLst>
      <p:ext uri="{BB962C8B-B14F-4D97-AF65-F5344CB8AC3E}">
        <p14:creationId xmlns:p14="http://schemas.microsoft.com/office/powerpoint/2010/main" val="996106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F520-22BC-491B-8F95-E5594C802F47}"/>
              </a:ext>
            </a:extLst>
          </p:cNvPr>
          <p:cNvSpPr>
            <a:spLocks noGrp="1"/>
          </p:cNvSpPr>
          <p:nvPr>
            <p:ph type="title"/>
          </p:nvPr>
        </p:nvSpPr>
        <p:spPr/>
        <p:txBody>
          <a:bodyPr/>
          <a:lstStyle/>
          <a:p>
            <a:r>
              <a:rPr lang="en-IN" dirty="0"/>
              <a:t>Structures in C</a:t>
            </a:r>
          </a:p>
        </p:txBody>
      </p:sp>
      <p:sp>
        <p:nvSpPr>
          <p:cNvPr id="3" name="Content Placeholder 2">
            <a:extLst>
              <a:ext uri="{FF2B5EF4-FFF2-40B4-BE49-F238E27FC236}">
                <a16:creationId xmlns:a16="http://schemas.microsoft.com/office/drawing/2014/main" id="{B926CDB7-EEA2-428B-8AD0-7B900BDDD52F}"/>
              </a:ext>
            </a:extLst>
          </p:cNvPr>
          <p:cNvSpPr>
            <a:spLocks noGrp="1"/>
          </p:cNvSpPr>
          <p:nvPr>
            <p:ph idx="1"/>
          </p:nvPr>
        </p:nvSpPr>
        <p:spPr>
          <a:xfrm>
            <a:off x="746449" y="2472613"/>
            <a:ext cx="10562253" cy="4030824"/>
          </a:xfrm>
        </p:spPr>
        <p:txBody>
          <a:bodyPr>
            <a:normAutofit fontScale="92500" lnSpcReduction="20000"/>
          </a:bodyPr>
          <a:lstStyle/>
          <a:p>
            <a:r>
              <a:rPr lang="en-US" sz="1700" b="1" i="1" dirty="0">
                <a:solidFill>
                  <a:schemeClr val="tx1"/>
                </a:solidFill>
                <a:effectLst/>
              </a:rPr>
              <a:t>What is a structure?</a:t>
            </a:r>
            <a:br>
              <a:rPr lang="en-US" sz="1700" dirty="0">
                <a:solidFill>
                  <a:schemeClr val="tx1"/>
                </a:solidFill>
              </a:rPr>
            </a:br>
            <a:r>
              <a:rPr lang="en-US" sz="1700" b="0" i="0" dirty="0">
                <a:solidFill>
                  <a:schemeClr val="tx1"/>
                </a:solidFill>
                <a:effectLst/>
              </a:rPr>
              <a:t>A structure is a user defined data type in C/C++. A structure creates a data type that can be used to group items of possibly different types into a single type.</a:t>
            </a:r>
          </a:p>
          <a:p>
            <a:r>
              <a:rPr lang="en-US" sz="1700" b="1" i="1" dirty="0">
                <a:solidFill>
                  <a:schemeClr val="tx1"/>
                </a:solidFill>
                <a:effectLst/>
              </a:rPr>
              <a:t>How to create a structure?</a:t>
            </a:r>
            <a:br>
              <a:rPr lang="en-US" sz="1700" dirty="0">
                <a:solidFill>
                  <a:schemeClr val="tx1"/>
                </a:solidFill>
              </a:rPr>
            </a:br>
            <a:r>
              <a:rPr lang="en-US" sz="1700" b="0" i="0" dirty="0">
                <a:solidFill>
                  <a:schemeClr val="tx1"/>
                </a:solidFill>
                <a:effectLst/>
              </a:rPr>
              <a:t>‘struct’ keyword is used to create a structure. Following is an example.</a:t>
            </a:r>
          </a:p>
          <a:p>
            <a:pPr marL="0" indent="0">
              <a:buNone/>
            </a:pPr>
            <a:r>
              <a:rPr lang="en-US" sz="1700" dirty="0">
                <a:solidFill>
                  <a:schemeClr val="tx1"/>
                </a:solidFill>
              </a:rPr>
              <a:t>	struct address</a:t>
            </a:r>
          </a:p>
          <a:p>
            <a:pPr marL="400050" lvl="1" indent="0">
              <a:buNone/>
            </a:pPr>
            <a:r>
              <a:rPr lang="en-US" sz="1700" dirty="0">
                <a:solidFill>
                  <a:schemeClr val="tx1"/>
                </a:solidFill>
              </a:rPr>
              <a:t>{</a:t>
            </a:r>
          </a:p>
          <a:p>
            <a:pPr marL="400050" lvl="1" indent="0">
              <a:buNone/>
            </a:pPr>
            <a:r>
              <a:rPr lang="en-US" sz="1700" dirty="0">
                <a:solidFill>
                  <a:schemeClr val="tx1"/>
                </a:solidFill>
              </a:rPr>
              <a:t>char name[50];</a:t>
            </a:r>
          </a:p>
          <a:p>
            <a:pPr marL="400050" lvl="1" indent="0">
              <a:buNone/>
            </a:pPr>
            <a:r>
              <a:rPr lang="en-US" sz="1700" dirty="0">
                <a:solidFill>
                  <a:schemeClr val="tx1"/>
                </a:solidFill>
              </a:rPr>
              <a:t>char street[100];</a:t>
            </a:r>
          </a:p>
          <a:p>
            <a:pPr marL="400050" lvl="1" indent="0">
              <a:buNone/>
            </a:pPr>
            <a:r>
              <a:rPr lang="en-US" sz="1700" dirty="0">
                <a:solidFill>
                  <a:schemeClr val="tx1"/>
                </a:solidFill>
              </a:rPr>
              <a:t>char city[50];</a:t>
            </a:r>
          </a:p>
          <a:p>
            <a:pPr marL="400050" lvl="1" indent="0">
              <a:buNone/>
            </a:pPr>
            <a:r>
              <a:rPr lang="en-US" sz="1700" dirty="0">
                <a:solidFill>
                  <a:schemeClr val="tx1"/>
                </a:solidFill>
              </a:rPr>
              <a:t>char state[20];</a:t>
            </a:r>
          </a:p>
          <a:p>
            <a:pPr marL="400050" lvl="1" indent="0">
              <a:buNone/>
            </a:pPr>
            <a:r>
              <a:rPr lang="en-US" sz="1700" dirty="0">
                <a:solidFill>
                  <a:schemeClr val="tx1"/>
                </a:solidFill>
              </a:rPr>
              <a:t>int pin;</a:t>
            </a:r>
          </a:p>
          <a:p>
            <a:pPr marL="400050" lvl="1" indent="0">
              <a:buNone/>
            </a:pPr>
            <a:r>
              <a:rPr lang="en-US" sz="1700" dirty="0">
                <a:solidFill>
                  <a:schemeClr val="tx1"/>
                </a:solidFill>
              </a:rPr>
              <a:t>};</a:t>
            </a:r>
          </a:p>
          <a:p>
            <a:pPr marL="0" indent="0">
              <a:buNone/>
            </a:pPr>
            <a:endParaRPr lang="en-IN" dirty="0">
              <a:solidFill>
                <a:schemeClr val="tx1"/>
              </a:solidFill>
            </a:endParaRPr>
          </a:p>
        </p:txBody>
      </p:sp>
    </p:spTree>
    <p:extLst>
      <p:ext uri="{BB962C8B-B14F-4D97-AF65-F5344CB8AC3E}">
        <p14:creationId xmlns:p14="http://schemas.microsoft.com/office/powerpoint/2010/main" val="1960713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8EE0F3-F855-4479-BBCA-CAB60E592034}"/>
              </a:ext>
            </a:extLst>
          </p:cNvPr>
          <p:cNvSpPr>
            <a:spLocks noGrp="1"/>
          </p:cNvSpPr>
          <p:nvPr>
            <p:ph idx="1"/>
          </p:nvPr>
        </p:nvSpPr>
        <p:spPr>
          <a:xfrm>
            <a:off x="1154954" y="2603499"/>
            <a:ext cx="10197225" cy="3943215"/>
          </a:xfrm>
        </p:spPr>
        <p:txBody>
          <a:bodyPr>
            <a:noAutofit/>
          </a:bodyPr>
          <a:lstStyle/>
          <a:p>
            <a:r>
              <a:rPr lang="en-US" sz="1600" b="1" i="1" dirty="0">
                <a:solidFill>
                  <a:schemeClr val="tx1"/>
                </a:solidFill>
                <a:effectLst/>
              </a:rPr>
              <a:t>How to initialize structure members?</a:t>
            </a:r>
            <a:br>
              <a:rPr lang="en-US" sz="1600" dirty="0">
                <a:solidFill>
                  <a:schemeClr val="tx1"/>
                </a:solidFill>
              </a:rPr>
            </a:br>
            <a:r>
              <a:rPr lang="en-US" sz="1600" b="0" i="0" dirty="0">
                <a:solidFill>
                  <a:schemeClr val="tx1"/>
                </a:solidFill>
                <a:effectLst/>
              </a:rPr>
              <a:t>Structure members </a:t>
            </a:r>
            <a:r>
              <a:rPr lang="en-US" sz="1600" b="1" i="0" dirty="0">
                <a:solidFill>
                  <a:schemeClr val="tx1"/>
                </a:solidFill>
                <a:effectLst/>
              </a:rPr>
              <a:t>cannot be</a:t>
            </a:r>
            <a:r>
              <a:rPr lang="en-US" sz="1600" b="0" i="0" dirty="0">
                <a:solidFill>
                  <a:schemeClr val="tx1"/>
                </a:solidFill>
                <a:effectLst/>
              </a:rPr>
              <a:t> initialized with declaration. Structure members </a:t>
            </a:r>
            <a:r>
              <a:rPr lang="en-US" sz="1600" b="1" i="0" dirty="0">
                <a:solidFill>
                  <a:schemeClr val="tx1"/>
                </a:solidFill>
                <a:effectLst/>
              </a:rPr>
              <a:t>can be</a:t>
            </a:r>
            <a:r>
              <a:rPr lang="en-US" sz="1600" b="0" i="0" dirty="0">
                <a:solidFill>
                  <a:schemeClr val="tx1"/>
                </a:solidFill>
                <a:effectLst/>
              </a:rPr>
              <a:t> initialized using curly braces ‘{}’. </a:t>
            </a:r>
          </a:p>
          <a:p>
            <a:pPr marL="400050" lvl="1" indent="0">
              <a:buNone/>
            </a:pPr>
            <a:r>
              <a:rPr lang="en-US" dirty="0">
                <a:solidFill>
                  <a:schemeClr val="tx1"/>
                </a:solidFill>
              </a:rPr>
              <a:t>struct Point</a:t>
            </a:r>
          </a:p>
          <a:p>
            <a:pPr marL="400050" lvl="1" indent="0">
              <a:buNone/>
            </a:pPr>
            <a:r>
              <a:rPr lang="en-US" dirty="0">
                <a:solidFill>
                  <a:schemeClr val="tx1"/>
                </a:solidFill>
              </a:rPr>
              <a:t>{</a:t>
            </a:r>
          </a:p>
          <a:p>
            <a:pPr marL="400050" lvl="1" indent="0">
              <a:buNone/>
            </a:pPr>
            <a:r>
              <a:rPr lang="en-US" dirty="0">
                <a:solidFill>
                  <a:schemeClr val="tx1"/>
                </a:solidFill>
              </a:rPr>
              <a:t>int x, y;</a:t>
            </a:r>
          </a:p>
          <a:p>
            <a:pPr marL="400050" lvl="1" indent="0">
              <a:buNone/>
            </a:pPr>
            <a:r>
              <a:rPr lang="en-US" dirty="0">
                <a:solidFill>
                  <a:schemeClr val="tx1"/>
                </a:solidFill>
              </a:rPr>
              <a:t>};</a:t>
            </a:r>
          </a:p>
          <a:p>
            <a:pPr marL="400050" lvl="1" indent="0">
              <a:buNone/>
            </a:pPr>
            <a:r>
              <a:rPr lang="en-US" dirty="0">
                <a:solidFill>
                  <a:schemeClr val="tx1"/>
                </a:solidFill>
              </a:rPr>
              <a:t>int main() {</a:t>
            </a:r>
          </a:p>
          <a:p>
            <a:pPr marL="400050" lvl="1" indent="0">
              <a:buNone/>
            </a:pPr>
            <a:r>
              <a:rPr lang="en-US" dirty="0">
                <a:solidFill>
                  <a:schemeClr val="tx1"/>
                </a:solidFill>
              </a:rPr>
              <a:t>// A valid initialization. member x gets value 0 and y gets value 1. The order of declaration is followed.</a:t>
            </a:r>
          </a:p>
          <a:p>
            <a:pPr marL="400050" lvl="1" indent="0">
              <a:buNone/>
            </a:pPr>
            <a:r>
              <a:rPr lang="en-US" dirty="0">
                <a:solidFill>
                  <a:schemeClr val="tx1"/>
                </a:solidFill>
              </a:rPr>
              <a:t>struct Point p1 = {0, 1}; }</a:t>
            </a:r>
          </a:p>
          <a:p>
            <a:endParaRPr lang="en-IN" sz="1600" dirty="0">
              <a:solidFill>
                <a:schemeClr val="tx1"/>
              </a:solidFill>
            </a:endParaRPr>
          </a:p>
        </p:txBody>
      </p:sp>
    </p:spTree>
    <p:extLst>
      <p:ext uri="{BB962C8B-B14F-4D97-AF65-F5344CB8AC3E}">
        <p14:creationId xmlns:p14="http://schemas.microsoft.com/office/powerpoint/2010/main" val="4232705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EC5047-26E0-45FD-929C-DC5129425D0B}"/>
              </a:ext>
            </a:extLst>
          </p:cNvPr>
          <p:cNvSpPr>
            <a:spLocks noGrp="1"/>
          </p:cNvSpPr>
          <p:nvPr>
            <p:ph idx="1"/>
          </p:nvPr>
        </p:nvSpPr>
        <p:spPr>
          <a:xfrm>
            <a:off x="1154954" y="2603499"/>
            <a:ext cx="10219062" cy="4021235"/>
          </a:xfrm>
        </p:spPr>
        <p:txBody>
          <a:bodyPr>
            <a:noAutofit/>
          </a:bodyPr>
          <a:lstStyle/>
          <a:p>
            <a:pPr algn="l" fontAlgn="base"/>
            <a:r>
              <a:rPr lang="en-US" sz="1600" b="1" i="1" dirty="0">
                <a:solidFill>
                  <a:schemeClr val="tx1"/>
                </a:solidFill>
                <a:effectLst/>
              </a:rPr>
              <a:t>How to access structure elements?</a:t>
            </a:r>
            <a:br>
              <a:rPr lang="en-US" sz="1600" b="0" i="0" dirty="0">
                <a:solidFill>
                  <a:schemeClr val="tx1"/>
                </a:solidFill>
                <a:effectLst/>
              </a:rPr>
            </a:br>
            <a:r>
              <a:rPr lang="en-US" sz="1600" b="0" i="0" dirty="0">
                <a:solidFill>
                  <a:schemeClr val="tx1"/>
                </a:solidFill>
                <a:effectLst/>
              </a:rPr>
              <a:t>Structure members are accessed using dot (.) operator.</a:t>
            </a:r>
          </a:p>
          <a:p>
            <a:pPr marL="0" indent="0">
              <a:buNone/>
            </a:pPr>
            <a:r>
              <a:rPr lang="en-US" sz="1600" dirty="0">
                <a:solidFill>
                  <a:schemeClr val="tx1"/>
                </a:solidFill>
              </a:rPr>
              <a:t>	#include&lt;stdio.h&gt;</a:t>
            </a:r>
          </a:p>
          <a:p>
            <a:pPr marL="400050" lvl="1" indent="0">
              <a:buNone/>
            </a:pPr>
            <a:r>
              <a:rPr lang="en-US" dirty="0">
                <a:solidFill>
                  <a:schemeClr val="tx1"/>
                </a:solidFill>
              </a:rPr>
              <a:t>struct Point { int x, y; };</a:t>
            </a:r>
          </a:p>
          <a:p>
            <a:pPr marL="400050" lvl="1" indent="0">
              <a:buNone/>
            </a:pPr>
            <a:r>
              <a:rPr lang="en-US" dirty="0">
                <a:solidFill>
                  <a:schemeClr val="tx1"/>
                </a:solidFill>
              </a:rPr>
              <a:t>int main() {</a:t>
            </a:r>
          </a:p>
          <a:p>
            <a:pPr marL="400050" lvl="1" indent="0">
              <a:buNone/>
            </a:pPr>
            <a:r>
              <a:rPr lang="en-US" dirty="0">
                <a:solidFill>
                  <a:schemeClr val="tx1"/>
                </a:solidFill>
              </a:rPr>
              <a:t>struct Point p1 = {0, 1};</a:t>
            </a:r>
          </a:p>
          <a:p>
            <a:pPr marL="400050" lvl="1" indent="0">
              <a:buNone/>
            </a:pPr>
            <a:r>
              <a:rPr lang="en-US" dirty="0">
                <a:solidFill>
                  <a:schemeClr val="tx1"/>
                </a:solidFill>
              </a:rPr>
              <a:t>// Accessing members of point p1</a:t>
            </a:r>
          </a:p>
          <a:p>
            <a:pPr marL="400050" lvl="1" indent="0">
              <a:buNone/>
            </a:pPr>
            <a:r>
              <a:rPr lang="en-US" dirty="0">
                <a:solidFill>
                  <a:schemeClr val="tx1"/>
                </a:solidFill>
              </a:rPr>
              <a:t>p1.x = 20;</a:t>
            </a:r>
          </a:p>
          <a:p>
            <a:pPr marL="400050" lvl="1" indent="0">
              <a:buNone/>
            </a:pPr>
            <a:r>
              <a:rPr lang="en-US" dirty="0" err="1">
                <a:solidFill>
                  <a:schemeClr val="tx1"/>
                </a:solidFill>
              </a:rPr>
              <a:t>printf</a:t>
            </a:r>
            <a:r>
              <a:rPr lang="en-US" dirty="0">
                <a:solidFill>
                  <a:schemeClr val="tx1"/>
                </a:solidFill>
              </a:rPr>
              <a:t> ("x = %d, y = %d", p1.x, p1.y);</a:t>
            </a:r>
          </a:p>
          <a:p>
            <a:pPr marL="400050" lvl="1" indent="0">
              <a:buNone/>
            </a:pPr>
            <a:r>
              <a:rPr lang="en-US" dirty="0">
                <a:solidFill>
                  <a:schemeClr val="tx1"/>
                </a:solidFill>
              </a:rPr>
              <a:t>return 0;</a:t>
            </a:r>
          </a:p>
          <a:p>
            <a:pPr marL="400050" lvl="1" indent="0">
              <a:buNone/>
            </a:pPr>
            <a:r>
              <a:rPr lang="en-US" dirty="0">
                <a:solidFill>
                  <a:schemeClr val="tx1"/>
                </a:solidFill>
              </a:rPr>
              <a:t>}</a:t>
            </a:r>
          </a:p>
          <a:p>
            <a:pPr marL="0" indent="0">
              <a:buNone/>
            </a:pPr>
            <a:br>
              <a:rPr lang="en-US" sz="1600" dirty="0">
                <a:solidFill>
                  <a:schemeClr val="tx1"/>
                </a:solidFill>
              </a:rPr>
            </a:br>
            <a:endParaRPr lang="en-IN" sz="1600" dirty="0">
              <a:solidFill>
                <a:schemeClr val="tx1"/>
              </a:solidFill>
            </a:endParaRPr>
          </a:p>
        </p:txBody>
      </p:sp>
    </p:spTree>
    <p:extLst>
      <p:ext uri="{BB962C8B-B14F-4D97-AF65-F5344CB8AC3E}">
        <p14:creationId xmlns:p14="http://schemas.microsoft.com/office/powerpoint/2010/main" val="1073911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997E-6344-4979-A9D8-DF3145808BBA}"/>
              </a:ext>
            </a:extLst>
          </p:cNvPr>
          <p:cNvSpPr>
            <a:spLocks noGrp="1"/>
          </p:cNvSpPr>
          <p:nvPr>
            <p:ph type="title"/>
          </p:nvPr>
        </p:nvSpPr>
        <p:spPr/>
        <p:txBody>
          <a:bodyPr/>
          <a:lstStyle/>
          <a:p>
            <a:r>
              <a:rPr lang="en-IN" dirty="0"/>
              <a:t>Pointers in C</a:t>
            </a:r>
          </a:p>
        </p:txBody>
      </p:sp>
      <p:sp>
        <p:nvSpPr>
          <p:cNvPr id="3" name="Content Placeholder 2">
            <a:extLst>
              <a:ext uri="{FF2B5EF4-FFF2-40B4-BE49-F238E27FC236}">
                <a16:creationId xmlns:a16="http://schemas.microsoft.com/office/drawing/2014/main" id="{F5548342-2465-4F1A-97EC-7A31632CDBDB}"/>
              </a:ext>
            </a:extLst>
          </p:cNvPr>
          <p:cNvSpPr>
            <a:spLocks noGrp="1"/>
          </p:cNvSpPr>
          <p:nvPr>
            <p:ph idx="1"/>
          </p:nvPr>
        </p:nvSpPr>
        <p:spPr>
          <a:xfrm>
            <a:off x="1154954" y="2603499"/>
            <a:ext cx="10293707" cy="3993243"/>
          </a:xfrm>
        </p:spPr>
        <p:txBody>
          <a:bodyPr>
            <a:normAutofit/>
          </a:bodyPr>
          <a:lstStyle/>
          <a:p>
            <a:pPr algn="just"/>
            <a:r>
              <a:rPr lang="en-US" sz="1600" b="0" i="0" dirty="0">
                <a:solidFill>
                  <a:srgbClr val="000000"/>
                </a:solidFill>
                <a:effectLst/>
              </a:rPr>
              <a:t>A </a:t>
            </a:r>
            <a:r>
              <a:rPr lang="en-US" sz="1600" b="1" i="0" dirty="0">
                <a:solidFill>
                  <a:srgbClr val="000000"/>
                </a:solidFill>
                <a:effectLst/>
              </a:rPr>
              <a:t>pointer</a:t>
            </a:r>
            <a:r>
              <a:rPr lang="en-US" sz="1600" b="0" i="0" dirty="0">
                <a:solidFill>
                  <a:srgbClr val="000000"/>
                </a:solidFill>
                <a:effectLst/>
              </a:rPr>
              <a:t> is a variable whose value is the address of another variable, i.e., direct address of the memory location. Like any variable or constant, you must declare a pointer before using it to store any variable address. The general form of a pointer variable declaration is − </a:t>
            </a:r>
            <a:r>
              <a:rPr kumimoji="0" lang="en-US" altLang="en-US" sz="1600" b="0" i="0" u="none" strike="noStrike" cap="none" normalizeH="0" baseline="0" dirty="0">
                <a:ln>
                  <a:noFill/>
                </a:ln>
                <a:solidFill>
                  <a:schemeClr val="tx1"/>
                </a:solidFill>
                <a:effectLst/>
              </a:rPr>
              <a:t>type *var-name; </a:t>
            </a:r>
          </a:p>
          <a:p>
            <a:pPr algn="just"/>
            <a:r>
              <a:rPr lang="en-US" sz="1600" b="0" i="0" dirty="0">
                <a:solidFill>
                  <a:srgbClr val="000000"/>
                </a:solidFill>
                <a:effectLst/>
              </a:rPr>
              <a:t>Here, </a:t>
            </a:r>
            <a:r>
              <a:rPr lang="en-US" sz="1600" b="1" i="0" dirty="0">
                <a:solidFill>
                  <a:srgbClr val="000000"/>
                </a:solidFill>
                <a:effectLst/>
              </a:rPr>
              <a:t>type</a:t>
            </a:r>
            <a:r>
              <a:rPr lang="en-US" sz="1600" b="0" i="0" dirty="0">
                <a:solidFill>
                  <a:srgbClr val="000000"/>
                </a:solidFill>
                <a:effectLst/>
              </a:rPr>
              <a:t> is the pointer's base type; it must be a valid C data type and </a:t>
            </a:r>
            <a:r>
              <a:rPr lang="en-US" sz="1600" b="1" i="0" dirty="0">
                <a:solidFill>
                  <a:srgbClr val="000000"/>
                </a:solidFill>
                <a:effectLst/>
              </a:rPr>
              <a:t>var-name</a:t>
            </a:r>
            <a:r>
              <a:rPr lang="en-US" sz="1600" b="0" i="0" dirty="0">
                <a:solidFill>
                  <a:srgbClr val="000000"/>
                </a:solidFill>
                <a:effectLst/>
              </a:rPr>
              <a:t> is the name of the pointer variable. The asterisk * used to declare a pointer is the same asterisk used for multiplication. Take a look at some of the valid pointer declarations − </a:t>
            </a:r>
          </a:p>
          <a:p>
            <a:pPr marL="0" indent="0" algn="just">
              <a:buNone/>
            </a:pPr>
            <a:r>
              <a:rPr kumimoji="0" lang="en-US" altLang="en-US" sz="1600" b="0" i="0" u="none" strike="noStrike" cap="none" normalizeH="0" baseline="0" dirty="0">
                <a:ln>
                  <a:noFill/>
                </a:ln>
                <a:solidFill>
                  <a:schemeClr val="tx1"/>
                </a:solidFill>
                <a:effectLst/>
              </a:rPr>
              <a:t>	int *</a:t>
            </a:r>
            <a:r>
              <a:rPr kumimoji="0" lang="en-US" altLang="en-US" sz="1600" b="0" i="0" u="none" strike="noStrike" cap="none" normalizeH="0" baseline="0" dirty="0" err="1">
                <a:ln>
                  <a:noFill/>
                </a:ln>
                <a:solidFill>
                  <a:schemeClr val="tx1"/>
                </a:solidFill>
                <a:effectLst/>
              </a:rPr>
              <a:t>ip</a:t>
            </a:r>
            <a:r>
              <a:rPr kumimoji="0" lang="en-US" altLang="en-US" sz="1600" b="0" i="0" u="none" strike="noStrike" cap="none" normalizeH="0" baseline="0" dirty="0">
                <a:ln>
                  <a:noFill/>
                </a:ln>
                <a:solidFill>
                  <a:schemeClr val="tx1"/>
                </a:solidFill>
                <a:effectLst/>
              </a:rPr>
              <a:t>; /* pointer to an integer */</a:t>
            </a:r>
          </a:p>
          <a:p>
            <a:pPr marL="0" indent="0" algn="just">
              <a:buNone/>
            </a:pPr>
            <a:r>
              <a:rPr kumimoji="0" lang="en-US" altLang="en-US" sz="1600" b="0" i="0" u="none" strike="noStrike" cap="none" normalizeH="0" baseline="0" dirty="0">
                <a:ln>
                  <a:noFill/>
                </a:ln>
                <a:solidFill>
                  <a:schemeClr val="tx1"/>
                </a:solidFill>
                <a:effectLst/>
              </a:rPr>
              <a:t>	double *</a:t>
            </a:r>
            <a:r>
              <a:rPr kumimoji="0" lang="en-US" altLang="en-US" sz="1600" b="0" i="0" u="none" strike="noStrike" cap="none" normalizeH="0" baseline="0" dirty="0" err="1">
                <a:ln>
                  <a:noFill/>
                </a:ln>
                <a:solidFill>
                  <a:schemeClr val="tx1"/>
                </a:solidFill>
                <a:effectLst/>
              </a:rPr>
              <a:t>dp</a:t>
            </a:r>
            <a:r>
              <a:rPr kumimoji="0" lang="en-US" altLang="en-US" sz="1600" b="0" i="0" u="none" strike="noStrike" cap="none" normalizeH="0" baseline="0" dirty="0">
                <a:ln>
                  <a:noFill/>
                </a:ln>
                <a:solidFill>
                  <a:schemeClr val="tx1"/>
                </a:solidFill>
                <a:effectLst/>
              </a:rPr>
              <a:t>; /* pointer to a double */ </a:t>
            </a:r>
          </a:p>
          <a:p>
            <a:pPr marL="0" indent="0" algn="just">
              <a:buNone/>
            </a:pPr>
            <a:r>
              <a:rPr kumimoji="0" lang="en-US" altLang="en-US" sz="1600" b="0" i="0" u="none" strike="noStrike" cap="none" normalizeH="0" baseline="0" dirty="0">
                <a:ln>
                  <a:noFill/>
                </a:ln>
                <a:solidFill>
                  <a:schemeClr val="tx1"/>
                </a:solidFill>
                <a:effectLst/>
              </a:rPr>
              <a:t>	float *</a:t>
            </a:r>
            <a:r>
              <a:rPr kumimoji="0" lang="en-US" altLang="en-US" sz="1600" b="0" i="0" u="none" strike="noStrike" cap="none" normalizeH="0" baseline="0" dirty="0" err="1">
                <a:ln>
                  <a:noFill/>
                </a:ln>
                <a:solidFill>
                  <a:schemeClr val="tx1"/>
                </a:solidFill>
                <a:effectLst/>
              </a:rPr>
              <a:t>fp</a:t>
            </a:r>
            <a:r>
              <a:rPr kumimoji="0" lang="en-US" altLang="en-US" sz="1600" b="0" i="0" u="none" strike="noStrike" cap="none" normalizeH="0" baseline="0" dirty="0">
                <a:ln>
                  <a:noFill/>
                </a:ln>
                <a:solidFill>
                  <a:schemeClr val="tx1"/>
                </a:solidFill>
                <a:effectLst/>
              </a:rPr>
              <a:t>; /* pointer to a float */</a:t>
            </a:r>
          </a:p>
          <a:p>
            <a:pPr marL="0" indent="0" algn="just">
              <a:buNone/>
            </a:pPr>
            <a:r>
              <a:rPr kumimoji="0" lang="en-US" altLang="en-US" sz="1600" b="0" i="0" u="none" strike="noStrike" cap="none" normalizeH="0" baseline="0" dirty="0">
                <a:ln>
                  <a:noFill/>
                </a:ln>
                <a:solidFill>
                  <a:schemeClr val="tx1"/>
                </a:solidFill>
                <a:effectLst/>
              </a:rPr>
              <a:t>	char *</a:t>
            </a:r>
            <a:r>
              <a:rPr kumimoji="0" lang="en-US" altLang="en-US" sz="1600" b="0" i="0" u="none" strike="noStrike" cap="none" normalizeH="0" baseline="0" dirty="0" err="1">
                <a:ln>
                  <a:noFill/>
                </a:ln>
                <a:solidFill>
                  <a:schemeClr val="tx1"/>
                </a:solidFill>
                <a:effectLst/>
              </a:rPr>
              <a:t>ch</a:t>
            </a:r>
            <a:r>
              <a:rPr kumimoji="0" lang="en-US" altLang="en-US" sz="1600" b="0" i="0" u="none" strike="noStrike" cap="none" normalizeH="0" baseline="0" dirty="0">
                <a:ln>
                  <a:noFill/>
                </a:ln>
                <a:solidFill>
                  <a:schemeClr val="tx1"/>
                </a:solidFill>
                <a:effectLst/>
              </a:rPr>
              <a:t> /* pointer to a character */ </a:t>
            </a:r>
          </a:p>
          <a:p>
            <a:pPr algn="just"/>
            <a:r>
              <a:rPr lang="en-US" sz="1600" b="0" i="0" dirty="0">
                <a:solidFill>
                  <a:srgbClr val="000000"/>
                </a:solidFill>
                <a:effectLst/>
              </a:rPr>
              <a:t>The actual data type of the value of all pointers, whether integer, float, character, or otherwise, is the same, a long hexadecimal number that represents a memory address.</a:t>
            </a:r>
          </a:p>
          <a:p>
            <a:pPr algn="just"/>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71292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0EC5-411E-4CFF-8A43-8EE25DA307C5}"/>
              </a:ext>
            </a:extLst>
          </p:cNvPr>
          <p:cNvSpPr>
            <a:spLocks noGrp="1"/>
          </p:cNvSpPr>
          <p:nvPr>
            <p:ph type="title"/>
          </p:nvPr>
        </p:nvSpPr>
        <p:spPr/>
        <p:txBody>
          <a:bodyPr/>
          <a:lstStyle/>
          <a:p>
            <a:r>
              <a:rPr lang="en-IN" dirty="0"/>
              <a:t>Benefits of C language</a:t>
            </a:r>
          </a:p>
        </p:txBody>
      </p:sp>
      <p:sp>
        <p:nvSpPr>
          <p:cNvPr id="3" name="Content Placeholder 2">
            <a:extLst>
              <a:ext uri="{FF2B5EF4-FFF2-40B4-BE49-F238E27FC236}">
                <a16:creationId xmlns:a16="http://schemas.microsoft.com/office/drawing/2014/main" id="{CCF5E587-DF09-4E7B-B514-34024AE40785}"/>
              </a:ext>
            </a:extLst>
          </p:cNvPr>
          <p:cNvSpPr>
            <a:spLocks noGrp="1"/>
          </p:cNvSpPr>
          <p:nvPr>
            <p:ph idx="1"/>
          </p:nvPr>
        </p:nvSpPr>
        <p:spPr>
          <a:xfrm>
            <a:off x="821094" y="2603499"/>
            <a:ext cx="10403633" cy="3965251"/>
          </a:xfrm>
        </p:spPr>
        <p:txBody>
          <a:bodyPr>
            <a:normAutofit fontScale="92500" lnSpcReduction="10000"/>
          </a:bodyPr>
          <a:lstStyle/>
          <a:p>
            <a:pPr algn="l" fontAlgn="base">
              <a:buFont typeface="Arial" panose="020B0604020202020204" pitchFamily="34" charset="0"/>
              <a:buChar char="•"/>
            </a:pPr>
            <a:r>
              <a:rPr lang="en-US" sz="1700" b="1" i="0" u="sng" dirty="0">
                <a:solidFill>
                  <a:schemeClr val="tx1"/>
                </a:solidFill>
                <a:effectLst/>
              </a:rPr>
              <a:t>C is a Middle-Level Language</a:t>
            </a:r>
            <a:r>
              <a:rPr lang="en-US" sz="1700" dirty="0">
                <a:solidFill>
                  <a:schemeClr val="tx1"/>
                </a:solidFill>
              </a:rPr>
              <a:t>:</a:t>
            </a:r>
            <a:r>
              <a:rPr lang="en-US" sz="1700" b="0" i="0" dirty="0">
                <a:solidFill>
                  <a:schemeClr val="tx1"/>
                </a:solidFill>
                <a:effectLst/>
              </a:rPr>
              <a:t> The middle-level languages are somewhere between the </a:t>
            </a:r>
            <a:r>
              <a:rPr lang="en-US" sz="1700" b="0" i="1" dirty="0">
                <a:solidFill>
                  <a:schemeClr val="tx1"/>
                </a:solidFill>
                <a:effectLst/>
              </a:rPr>
              <a:t>Low-level</a:t>
            </a:r>
            <a:r>
              <a:rPr lang="en-US" sz="1700" b="0" i="0" dirty="0">
                <a:solidFill>
                  <a:schemeClr val="tx1"/>
                </a:solidFill>
                <a:effectLst/>
              </a:rPr>
              <a:t> machine understandable assembly languages and </a:t>
            </a:r>
            <a:r>
              <a:rPr lang="en-US" sz="1700" b="0" i="1" dirty="0">
                <a:solidFill>
                  <a:schemeClr val="tx1"/>
                </a:solidFill>
                <a:effectLst/>
              </a:rPr>
              <a:t>High-Level</a:t>
            </a:r>
            <a:r>
              <a:rPr lang="en-US" sz="1700" b="0" i="0" dirty="0">
                <a:solidFill>
                  <a:schemeClr val="tx1"/>
                </a:solidFill>
                <a:effectLst/>
              </a:rPr>
              <a:t> user friendly languages. Being a middle-level language, C reduces the gap between the low-level and high-level languages. It can be used for writing operating systems as well as doing application level programming.</a:t>
            </a:r>
          </a:p>
          <a:p>
            <a:pPr algn="l" fontAlgn="base">
              <a:buFont typeface="Arial" panose="020B0604020202020204" pitchFamily="34" charset="0"/>
              <a:buChar char="•"/>
            </a:pPr>
            <a:r>
              <a:rPr lang="en-US" sz="1700" b="1" i="0" u="sng" dirty="0">
                <a:solidFill>
                  <a:schemeClr val="tx1"/>
                </a:solidFill>
                <a:effectLst/>
              </a:rPr>
              <a:t>Helps to understand the fundamentals of Computer Theories</a:t>
            </a:r>
            <a:r>
              <a:rPr lang="en-US" sz="1700" u="sng" dirty="0">
                <a:solidFill>
                  <a:schemeClr val="tx1"/>
                </a:solidFill>
              </a:rPr>
              <a:t>:</a:t>
            </a:r>
            <a:r>
              <a:rPr lang="en-US" sz="1700" b="0" i="0" dirty="0">
                <a:solidFill>
                  <a:schemeClr val="tx1"/>
                </a:solidFill>
                <a:effectLst/>
              </a:rPr>
              <a:t> Most of the theories related to computers like </a:t>
            </a:r>
            <a:r>
              <a:rPr lang="en-US" sz="1700" b="0" i="1" dirty="0">
                <a:solidFill>
                  <a:schemeClr val="tx1"/>
                </a:solidFill>
                <a:effectLst/>
              </a:rPr>
              <a:t>Computer Networks</a:t>
            </a:r>
            <a:r>
              <a:rPr lang="en-US" sz="1700" b="0" i="0" dirty="0">
                <a:solidFill>
                  <a:schemeClr val="tx1"/>
                </a:solidFill>
                <a:effectLst/>
              </a:rPr>
              <a:t>, </a:t>
            </a:r>
            <a:r>
              <a:rPr lang="en-US" sz="1700" b="0" i="1" dirty="0">
                <a:solidFill>
                  <a:schemeClr val="tx1"/>
                </a:solidFill>
                <a:effectLst/>
              </a:rPr>
              <a:t>Compiler Designing</a:t>
            </a:r>
            <a:r>
              <a:rPr lang="en-US" sz="1700" b="0" i="0" dirty="0">
                <a:solidFill>
                  <a:schemeClr val="tx1"/>
                </a:solidFill>
                <a:effectLst/>
              </a:rPr>
              <a:t>, </a:t>
            </a:r>
            <a:r>
              <a:rPr lang="en-US" sz="1700" b="0" i="1" dirty="0">
                <a:solidFill>
                  <a:schemeClr val="tx1"/>
                </a:solidFill>
                <a:effectLst/>
              </a:rPr>
              <a:t>Computer Architecture</a:t>
            </a:r>
            <a:r>
              <a:rPr lang="en-US" sz="1700" b="0" i="0" dirty="0">
                <a:solidFill>
                  <a:schemeClr val="tx1"/>
                </a:solidFill>
                <a:effectLst/>
              </a:rPr>
              <a:t>, </a:t>
            </a:r>
            <a:r>
              <a:rPr lang="en-US" sz="1700" b="0" i="1" dirty="0">
                <a:solidFill>
                  <a:schemeClr val="tx1"/>
                </a:solidFill>
                <a:effectLst/>
              </a:rPr>
              <a:t>Operating Systems</a:t>
            </a:r>
            <a:r>
              <a:rPr lang="en-US" sz="1700" b="0" i="0" dirty="0">
                <a:solidFill>
                  <a:schemeClr val="tx1"/>
                </a:solidFill>
                <a:effectLst/>
              </a:rPr>
              <a:t> are based on C programming language and requires a good knowledge of C programming if you are working on them. In the modern high level languages, the machine level details are hidden from the user, so in order to work with CPU cache, memory, network adapters, learning C programming is a must.</a:t>
            </a:r>
          </a:p>
          <a:p>
            <a:pPr algn="l" fontAlgn="base">
              <a:buFont typeface="Arial" panose="020B0604020202020204" pitchFamily="34" charset="0"/>
              <a:buChar char="•"/>
            </a:pPr>
            <a:r>
              <a:rPr lang="en-US" sz="1700" b="1" i="0" u="sng" dirty="0">
                <a:solidFill>
                  <a:schemeClr val="tx1"/>
                </a:solidFill>
                <a:effectLst/>
              </a:rPr>
              <a:t>Fewer Libraries</a:t>
            </a:r>
            <a:r>
              <a:rPr lang="en-US" sz="1700" u="sng" dirty="0">
                <a:solidFill>
                  <a:schemeClr val="tx1"/>
                </a:solidFill>
              </a:rPr>
              <a:t>:</a:t>
            </a:r>
            <a:r>
              <a:rPr lang="en-US" sz="1700" b="0" i="0" dirty="0">
                <a:solidFill>
                  <a:schemeClr val="tx1"/>
                </a:solidFill>
                <a:effectLst/>
              </a:rPr>
              <a:t> C programming language has fewer libraries in comparison with other high-level languages. So, learning C programming also clears programming concepts to a great extent as you have to write lot of things from scratch. You will not be dependent on the programming language entirely for implementing some basic operations and implementing them on your own will also help you to build your analytical skills.</a:t>
            </a:r>
          </a:p>
          <a:p>
            <a:endParaRPr lang="en-IN" sz="1400" dirty="0">
              <a:solidFill>
                <a:schemeClr val="tx1"/>
              </a:solidFill>
            </a:endParaRPr>
          </a:p>
        </p:txBody>
      </p:sp>
    </p:spTree>
    <p:extLst>
      <p:ext uri="{BB962C8B-B14F-4D97-AF65-F5344CB8AC3E}">
        <p14:creationId xmlns:p14="http://schemas.microsoft.com/office/powerpoint/2010/main" val="652343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546D2A-FC26-4D34-80DD-FEE0944BAF88}"/>
              </a:ext>
            </a:extLst>
          </p:cNvPr>
          <p:cNvSpPr>
            <a:spLocks noGrp="1"/>
          </p:cNvSpPr>
          <p:nvPr>
            <p:ph idx="1"/>
          </p:nvPr>
        </p:nvSpPr>
        <p:spPr>
          <a:xfrm>
            <a:off x="559837" y="2416629"/>
            <a:ext cx="10814179" cy="4114800"/>
          </a:xfrm>
        </p:spPr>
        <p:txBody>
          <a:bodyPr>
            <a:normAutofit lnSpcReduction="10000"/>
          </a:bodyPr>
          <a:lstStyle/>
          <a:p>
            <a:pPr algn="l"/>
            <a:r>
              <a:rPr lang="en-US" sz="1600" b="1" i="0" u="sng" dirty="0">
                <a:effectLst/>
              </a:rPr>
              <a:t>How to Use Pointers</a:t>
            </a:r>
            <a:r>
              <a:rPr lang="en-US" sz="1600" b="0" i="0" dirty="0">
                <a:effectLst/>
              </a:rPr>
              <a:t> : </a:t>
            </a:r>
            <a:r>
              <a:rPr lang="en-US" sz="1600" b="0" i="0" dirty="0">
                <a:solidFill>
                  <a:srgbClr val="000000"/>
                </a:solidFill>
                <a:effectLst/>
              </a:rPr>
              <a:t>There are a few important operations, which we will do with the help of pointers very frequently. </a:t>
            </a:r>
            <a:r>
              <a:rPr lang="en-US" sz="1600" b="1" i="0" dirty="0">
                <a:solidFill>
                  <a:srgbClr val="000000"/>
                </a:solidFill>
                <a:effectLst/>
              </a:rPr>
              <a:t>(a)</a:t>
            </a:r>
            <a:r>
              <a:rPr lang="en-US" sz="1600" b="0" i="0" dirty="0">
                <a:solidFill>
                  <a:srgbClr val="000000"/>
                </a:solidFill>
                <a:effectLst/>
              </a:rPr>
              <a:t> We define a pointer variable, </a:t>
            </a:r>
            <a:r>
              <a:rPr lang="en-US" sz="1600" b="1" i="0" dirty="0">
                <a:solidFill>
                  <a:srgbClr val="000000"/>
                </a:solidFill>
                <a:effectLst/>
              </a:rPr>
              <a:t>(b)</a:t>
            </a:r>
            <a:r>
              <a:rPr lang="en-US" sz="1600" b="0" i="0" dirty="0">
                <a:solidFill>
                  <a:srgbClr val="000000"/>
                </a:solidFill>
                <a:effectLst/>
              </a:rPr>
              <a:t> assign the address of a variable to a pointer and </a:t>
            </a:r>
            <a:r>
              <a:rPr lang="en-US" sz="1600" b="1" i="0" dirty="0">
                <a:solidFill>
                  <a:srgbClr val="000000"/>
                </a:solidFill>
                <a:effectLst/>
              </a:rPr>
              <a:t>(c)</a:t>
            </a:r>
            <a:r>
              <a:rPr lang="en-US" sz="1600" b="0" i="0" dirty="0">
                <a:solidFill>
                  <a:srgbClr val="000000"/>
                </a:solidFill>
                <a:effectLst/>
              </a:rPr>
              <a:t> finally access the value at the address available in the pointer variable. This is done by using unary operator </a:t>
            </a:r>
            <a:r>
              <a:rPr lang="en-US" sz="1600" b="1" i="0" dirty="0">
                <a:solidFill>
                  <a:srgbClr val="000000"/>
                </a:solidFill>
                <a:effectLst/>
              </a:rPr>
              <a:t>*</a:t>
            </a:r>
            <a:r>
              <a:rPr lang="en-US" sz="1600" b="0" i="0" dirty="0">
                <a:solidFill>
                  <a:srgbClr val="000000"/>
                </a:solidFill>
                <a:effectLst/>
              </a:rPr>
              <a:t> that returns the value of the variable located at the address specified by its operand. The following example makes use of these operations −</a:t>
            </a:r>
          </a:p>
          <a:p>
            <a:r>
              <a:rPr kumimoji="0" lang="en-US" altLang="en-US" sz="1600" b="0" i="0" u="none" strike="noStrike" cap="none" normalizeH="0" baseline="0" dirty="0">
                <a:ln>
                  <a:noFill/>
                </a:ln>
                <a:solidFill>
                  <a:srgbClr val="000088"/>
                </a:solidFill>
                <a:effectLst/>
              </a:rPr>
              <a:t>int</a:t>
            </a:r>
            <a:r>
              <a:rPr kumimoji="0" lang="en-US" altLang="en-US" sz="1600" b="0" i="0" u="none" strike="noStrike" cap="none" normalizeH="0" baseline="0" dirty="0">
                <a:ln>
                  <a:noFill/>
                </a:ln>
                <a:solidFill>
                  <a:srgbClr val="000000"/>
                </a:solidFill>
                <a:effectLst/>
              </a:rPr>
              <a:t> main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p>
          <a:p>
            <a:r>
              <a:rPr kumimoji="0" lang="en-US" altLang="en-US" sz="1600" b="0" i="0" u="none" strike="noStrike" cap="none" normalizeH="0" baseline="0" dirty="0">
                <a:ln>
                  <a:noFill/>
                </a:ln>
                <a:solidFill>
                  <a:srgbClr val="000088"/>
                </a:solidFill>
                <a:effectLst/>
              </a:rPr>
              <a:t>int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0088"/>
                </a:solidFill>
                <a:effectLst/>
              </a:rPr>
              <a:t>var</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6666"/>
                </a:solidFill>
                <a:effectLst/>
              </a:rPr>
              <a:t>20</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880000"/>
                </a:solidFill>
                <a:effectLst/>
              </a:rPr>
              <a:t>/* actual variable declaration */</a:t>
            </a:r>
          </a:p>
          <a:p>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0088"/>
                </a:solidFill>
                <a:effectLst/>
              </a:rPr>
              <a:t>int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err="1">
                <a:ln>
                  <a:noFill/>
                </a:ln>
                <a:solidFill>
                  <a:srgbClr val="000000"/>
                </a:solidFill>
                <a:effectLst/>
              </a:rPr>
              <a:t>ip</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880000"/>
                </a:solidFill>
                <a:effectLst/>
              </a:rPr>
              <a:t>/* pointer variable declaration */</a:t>
            </a:r>
            <a:r>
              <a:rPr kumimoji="0" lang="en-US" altLang="en-US" sz="1600" b="0" i="0" u="none" strike="noStrike" cap="none" normalizeH="0" baseline="0" dirty="0">
                <a:ln>
                  <a:noFill/>
                </a:ln>
                <a:solidFill>
                  <a:srgbClr val="000000"/>
                </a:solidFill>
                <a:effectLst/>
              </a:rPr>
              <a:t> </a:t>
            </a:r>
          </a:p>
          <a:p>
            <a:r>
              <a:rPr kumimoji="0" lang="en-US" altLang="en-US" sz="1600" b="0" i="0" u="none" strike="noStrike" cap="none" normalizeH="0" baseline="0" dirty="0" err="1">
                <a:ln>
                  <a:noFill/>
                </a:ln>
                <a:solidFill>
                  <a:srgbClr val="000000"/>
                </a:solidFill>
                <a:effectLst/>
              </a:rPr>
              <a:t>ip</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&amp;</a:t>
            </a:r>
            <a:r>
              <a:rPr kumimoji="0" lang="en-US" altLang="en-US" sz="1600" b="0" i="0" u="none" strike="noStrike" cap="none" normalizeH="0" baseline="0" dirty="0">
                <a:ln>
                  <a:noFill/>
                </a:ln>
                <a:solidFill>
                  <a:srgbClr val="000088"/>
                </a:solidFill>
                <a:effectLst/>
              </a:rPr>
              <a:t>var</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880000"/>
                </a:solidFill>
                <a:effectLst/>
              </a:rPr>
              <a:t>/* store address of var in pointer variable*/</a:t>
            </a:r>
          </a:p>
          <a:p>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err="1">
                <a:ln>
                  <a:noFill/>
                </a:ln>
                <a:solidFill>
                  <a:srgbClr val="000000"/>
                </a:solidFill>
                <a:effectLst/>
              </a:rPr>
              <a:t>printf</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8800"/>
                </a:solidFill>
                <a:effectLst/>
              </a:rPr>
              <a:t>"Address of var variable: %x\n"</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&amp;</a:t>
            </a:r>
            <a:r>
              <a:rPr kumimoji="0" lang="en-US" altLang="en-US" sz="1600" b="0" i="0" u="none" strike="noStrike" cap="none" normalizeH="0" baseline="0" dirty="0">
                <a:ln>
                  <a:noFill/>
                </a:ln>
                <a:solidFill>
                  <a:srgbClr val="000088"/>
                </a:solidFill>
                <a:effectLst/>
              </a:rPr>
              <a:t>var</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880000"/>
                </a:solidFill>
                <a:effectLst/>
              </a:rPr>
              <a:t>/* address stored in pointer variable */</a:t>
            </a:r>
          </a:p>
          <a:p>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err="1">
                <a:ln>
                  <a:noFill/>
                </a:ln>
                <a:solidFill>
                  <a:srgbClr val="000000"/>
                </a:solidFill>
                <a:effectLst/>
              </a:rPr>
              <a:t>printf</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8800"/>
                </a:solidFill>
                <a:effectLst/>
              </a:rPr>
              <a:t>"Address stored in </a:t>
            </a:r>
            <a:r>
              <a:rPr kumimoji="0" lang="en-US" altLang="en-US" sz="1600" b="0" i="0" u="none" strike="noStrike" cap="none" normalizeH="0" baseline="0" dirty="0" err="1">
                <a:ln>
                  <a:noFill/>
                </a:ln>
                <a:solidFill>
                  <a:srgbClr val="008800"/>
                </a:solidFill>
                <a:effectLst/>
              </a:rPr>
              <a:t>ip</a:t>
            </a:r>
            <a:r>
              <a:rPr kumimoji="0" lang="en-US" altLang="en-US" sz="1600" b="0" i="0" u="none" strike="noStrike" cap="none" normalizeH="0" baseline="0" dirty="0">
                <a:ln>
                  <a:noFill/>
                </a:ln>
                <a:solidFill>
                  <a:srgbClr val="008800"/>
                </a:solidFill>
                <a:effectLst/>
              </a:rPr>
              <a:t> variable: %x\n"</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err="1">
                <a:ln>
                  <a:noFill/>
                </a:ln>
                <a:solidFill>
                  <a:srgbClr val="000000"/>
                </a:solidFill>
                <a:effectLst/>
              </a:rPr>
              <a:t>ip</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880000"/>
                </a:solidFill>
                <a:effectLst/>
              </a:rPr>
              <a:t>/* access the value using the pointer */</a:t>
            </a:r>
          </a:p>
          <a:p>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err="1">
                <a:ln>
                  <a:noFill/>
                </a:ln>
                <a:solidFill>
                  <a:srgbClr val="000000"/>
                </a:solidFill>
                <a:effectLst/>
              </a:rPr>
              <a:t>printf</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8800"/>
                </a:solidFill>
                <a:effectLst/>
              </a:rPr>
              <a:t>"Value of *</a:t>
            </a:r>
            <a:r>
              <a:rPr kumimoji="0" lang="en-US" altLang="en-US" sz="1600" b="0" i="0" u="none" strike="noStrike" cap="none" normalizeH="0" baseline="0" dirty="0" err="1">
                <a:ln>
                  <a:noFill/>
                </a:ln>
                <a:solidFill>
                  <a:srgbClr val="008800"/>
                </a:solidFill>
                <a:effectLst/>
              </a:rPr>
              <a:t>ip</a:t>
            </a:r>
            <a:r>
              <a:rPr kumimoji="0" lang="en-US" altLang="en-US" sz="1600" b="0" i="0" u="none" strike="noStrike" cap="none" normalizeH="0" baseline="0" dirty="0">
                <a:ln>
                  <a:noFill/>
                </a:ln>
                <a:solidFill>
                  <a:srgbClr val="008800"/>
                </a:solidFill>
                <a:effectLst/>
              </a:rPr>
              <a:t> variable: %d\n"</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err="1">
                <a:ln>
                  <a:noFill/>
                </a:ln>
                <a:solidFill>
                  <a:srgbClr val="000000"/>
                </a:solidFill>
                <a:effectLst/>
              </a:rPr>
              <a:t>ip</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p>
          <a:p>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0088"/>
                </a:solidFill>
                <a:effectLst/>
              </a:rPr>
              <a:t>return</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6666"/>
                </a:solidFill>
                <a:effectLst/>
              </a:rPr>
              <a:t>0</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chemeClr val="tx1"/>
                </a:solidFill>
                <a:effectLst/>
              </a:rPr>
              <a:t> </a:t>
            </a:r>
          </a:p>
          <a:p>
            <a:pPr algn="l"/>
            <a:endParaRPr lang="en-US" sz="1600" b="0" i="0" dirty="0">
              <a:solidFill>
                <a:srgbClr val="000000"/>
              </a:solidFill>
              <a:effectLst/>
            </a:endParaRPr>
          </a:p>
          <a:p>
            <a:pPr algn="l"/>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1590814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14A75-367E-45A0-B721-754C45B53913}"/>
              </a:ext>
            </a:extLst>
          </p:cNvPr>
          <p:cNvSpPr>
            <a:spLocks noGrp="1"/>
          </p:cNvSpPr>
          <p:nvPr>
            <p:ph idx="1"/>
          </p:nvPr>
        </p:nvSpPr>
        <p:spPr>
          <a:xfrm>
            <a:off x="569168" y="2360645"/>
            <a:ext cx="10842172" cy="4086808"/>
          </a:xfrm>
        </p:spPr>
        <p:txBody>
          <a:bodyPr>
            <a:normAutofit/>
          </a:bodyPr>
          <a:lstStyle/>
          <a:p>
            <a:pPr algn="l"/>
            <a:r>
              <a:rPr lang="en-US" sz="1600" b="1" i="0" u="sng" dirty="0">
                <a:effectLst/>
              </a:rPr>
              <a:t>NULL Pointers </a:t>
            </a:r>
            <a:r>
              <a:rPr lang="en-US" sz="1600" b="0" i="0" dirty="0">
                <a:effectLst/>
              </a:rPr>
              <a:t>: </a:t>
            </a:r>
            <a:r>
              <a:rPr lang="en-US" sz="1600" b="0" i="0" dirty="0">
                <a:solidFill>
                  <a:srgbClr val="000000"/>
                </a:solidFill>
                <a:effectLst/>
              </a:rPr>
              <a:t>It is always a good practice to assign a NULL value to a pointer variable in case you do not have an exact address to be assigned. This is done at the time of variable declaration. A pointer that is assigned NULL is called a </a:t>
            </a:r>
            <a:r>
              <a:rPr lang="en-US" sz="1600" b="1" i="0" dirty="0">
                <a:solidFill>
                  <a:srgbClr val="000000"/>
                </a:solidFill>
                <a:effectLst/>
              </a:rPr>
              <a:t>null</a:t>
            </a:r>
            <a:r>
              <a:rPr lang="en-US" sz="1600" b="0" i="0" dirty="0">
                <a:solidFill>
                  <a:srgbClr val="000000"/>
                </a:solidFill>
                <a:effectLst/>
              </a:rPr>
              <a:t> pointer. The NULL pointer is a constant with a value of zero defined in several standard libraries. Consider the following program −</a:t>
            </a:r>
          </a:p>
          <a:p>
            <a:pPr marL="0" indent="0">
              <a:buNone/>
            </a:pPr>
            <a:r>
              <a:rPr kumimoji="0" lang="en-US" altLang="en-US" sz="1600" b="0" i="0" u="none" strike="noStrike" cap="none" normalizeH="0" baseline="0" dirty="0">
                <a:ln>
                  <a:noFill/>
                </a:ln>
                <a:solidFill>
                  <a:srgbClr val="880000"/>
                </a:solidFill>
                <a:effectLst/>
                <a:latin typeface="Courier New" panose="02070309020205020404" pitchFamily="49" charset="0"/>
              </a:rPr>
              <a:t>	</a:t>
            </a:r>
            <a:r>
              <a:rPr kumimoji="0" lang="en-US" altLang="en-US" sz="1600" b="0" i="0" u="none" strike="noStrike" cap="none" normalizeH="0" baseline="0" dirty="0">
                <a:ln>
                  <a:noFill/>
                </a:ln>
                <a:solidFill>
                  <a:srgbClr val="880000"/>
                </a:solidFill>
                <a:effectLst/>
              </a:rPr>
              <a:t>#include</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8800"/>
                </a:solidFill>
                <a:effectLst/>
              </a:rPr>
              <a:t>&lt;</a:t>
            </a:r>
            <a:r>
              <a:rPr kumimoji="0" lang="en-US" altLang="en-US" sz="1600" b="0" i="0" u="none" strike="noStrike" cap="none" normalizeH="0" baseline="0" dirty="0" err="1">
                <a:ln>
                  <a:noFill/>
                </a:ln>
                <a:solidFill>
                  <a:srgbClr val="008800"/>
                </a:solidFill>
                <a:effectLst/>
              </a:rPr>
              <a:t>stdio.h</a:t>
            </a:r>
            <a:r>
              <a:rPr kumimoji="0" lang="en-US" altLang="en-US" sz="1600" b="0" i="0" u="none" strike="noStrike" cap="none" normalizeH="0" baseline="0" dirty="0">
                <a:ln>
                  <a:noFill/>
                </a:ln>
                <a:solidFill>
                  <a:srgbClr val="008800"/>
                </a:solidFill>
                <a:effectLst/>
              </a:rPr>
              <a:t>&gt;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0088"/>
                </a:solidFill>
                <a:effectLst/>
              </a:rPr>
              <a:t>int</a:t>
            </a:r>
            <a:r>
              <a:rPr kumimoji="0" lang="en-US" altLang="en-US" sz="1600" b="0" i="0" u="none" strike="noStrike" cap="none" normalizeH="0" baseline="0" dirty="0">
                <a:ln>
                  <a:noFill/>
                </a:ln>
                <a:solidFill>
                  <a:srgbClr val="000000"/>
                </a:solidFill>
                <a:effectLst/>
              </a:rPr>
              <a:t> main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0088"/>
                </a:solidFill>
                <a:effectLst/>
              </a:rPr>
              <a:t>int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err="1">
                <a:ln>
                  <a:noFill/>
                </a:ln>
                <a:solidFill>
                  <a:srgbClr val="000000"/>
                </a:solidFill>
                <a:effectLst/>
              </a:rPr>
              <a:t>ptr</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NULL</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err="1">
                <a:ln>
                  <a:noFill/>
                </a:ln>
                <a:solidFill>
                  <a:srgbClr val="000000"/>
                </a:solidFill>
                <a:effectLst/>
              </a:rPr>
              <a:t>printf</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8800"/>
                </a:solidFill>
                <a:effectLst/>
              </a:rPr>
              <a:t>"The value of </a:t>
            </a:r>
            <a:r>
              <a:rPr kumimoji="0" lang="en-US" altLang="en-US" sz="1600" b="0" i="0" u="none" strike="noStrike" cap="none" normalizeH="0" baseline="0" dirty="0" err="1">
                <a:ln>
                  <a:noFill/>
                </a:ln>
                <a:solidFill>
                  <a:srgbClr val="008800"/>
                </a:solidFill>
                <a:effectLst/>
              </a:rPr>
              <a:t>ptr</a:t>
            </a:r>
            <a:r>
              <a:rPr kumimoji="0" lang="en-US" altLang="en-US" sz="1600" b="0" i="0" u="none" strike="noStrike" cap="none" normalizeH="0" baseline="0" dirty="0">
                <a:ln>
                  <a:noFill/>
                </a:ln>
                <a:solidFill>
                  <a:srgbClr val="008800"/>
                </a:solidFill>
                <a:effectLst/>
              </a:rPr>
              <a:t> is : %x\n"</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err="1">
                <a:ln>
                  <a:noFill/>
                </a:ln>
                <a:solidFill>
                  <a:srgbClr val="000000"/>
                </a:solidFill>
                <a:effectLst/>
              </a:rPr>
              <a:t>ptr</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0088"/>
                </a:solidFill>
                <a:effectLst/>
              </a:rPr>
              <a:t>return</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6666"/>
                </a:solidFill>
                <a:effectLst/>
              </a:rPr>
              <a:t>0</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666600"/>
                </a:solidFill>
                <a:effectLst/>
              </a:rPr>
              <a:t>}</a:t>
            </a:r>
            <a:r>
              <a:rPr kumimoji="0" lang="en-US" altLang="en-US" sz="1600" b="0" i="0" u="none" strike="noStrike" cap="none" normalizeH="0" baseline="0" dirty="0">
                <a:ln>
                  <a:noFill/>
                </a:ln>
                <a:solidFill>
                  <a:schemeClr val="tx1"/>
                </a:solidFill>
                <a:effectLst/>
              </a:rPr>
              <a:t> </a:t>
            </a:r>
          </a:p>
          <a:p>
            <a:r>
              <a:rPr lang="en-US" sz="1600" b="0" i="0" dirty="0">
                <a:solidFill>
                  <a:srgbClr val="000000"/>
                </a:solidFill>
                <a:effectLst/>
              </a:rPr>
              <a:t>In most of the operating systems, programs are not permitted to access memory at address 0 because that memory is reserved by the operating system. However, the memory address 0 has special significance; it signals that the pointer is not intended to point to an accessible memory location. But by convention, if a pointer contains the null (zero) value, it is assumed to point to nothing. To check for a null pointer, you can use an 'if' statement as follows −</a:t>
            </a:r>
          </a:p>
          <a:p>
            <a:pPr marL="0" indent="0">
              <a:buNone/>
            </a:pPr>
            <a:r>
              <a:rPr kumimoji="0" lang="en-US" altLang="en-US" sz="1600" u="none" strike="noStrike" cap="none" normalizeH="0" baseline="0" dirty="0">
                <a:ln>
                  <a:noFill/>
                </a:ln>
                <a:solidFill>
                  <a:srgbClr val="000000"/>
                </a:solidFill>
              </a:rPr>
              <a:t>	</a:t>
            </a:r>
            <a:r>
              <a:rPr kumimoji="0" lang="en-US" altLang="en-US" sz="1600" b="0" i="0" u="none" strike="noStrike" cap="none" normalizeH="0" baseline="0" dirty="0">
                <a:ln>
                  <a:noFill/>
                </a:ln>
                <a:solidFill>
                  <a:schemeClr val="tx1"/>
                </a:solidFill>
                <a:effectLst/>
              </a:rPr>
              <a:t>if(</a:t>
            </a:r>
            <a:r>
              <a:rPr kumimoji="0" lang="en-US" altLang="en-US" sz="1600" b="0" i="0" u="none" strike="noStrike" cap="none" normalizeH="0" baseline="0" dirty="0" err="1">
                <a:ln>
                  <a:noFill/>
                </a:ln>
                <a:solidFill>
                  <a:schemeClr val="tx1"/>
                </a:solidFill>
                <a:effectLst/>
              </a:rPr>
              <a:t>ptr</a:t>
            </a:r>
            <a:r>
              <a:rPr kumimoji="0" lang="en-US" altLang="en-US" sz="1600" b="0" i="0" u="none" strike="noStrike" cap="none" normalizeH="0" baseline="0" dirty="0">
                <a:ln>
                  <a:noFill/>
                </a:ln>
                <a:solidFill>
                  <a:schemeClr val="tx1"/>
                </a:solidFill>
                <a:effectLst/>
              </a:rPr>
              <a:t>) /* succeeds if p is not null */</a:t>
            </a:r>
          </a:p>
          <a:p>
            <a:pPr marL="0" indent="0">
              <a:buNone/>
            </a:pPr>
            <a:r>
              <a:rPr lang="en-US" altLang="en-US" sz="1600" dirty="0">
                <a:solidFill>
                  <a:schemeClr val="tx1"/>
                </a:solidFill>
              </a:rPr>
              <a:t>	</a:t>
            </a:r>
            <a:r>
              <a:rPr kumimoji="0" lang="en-US" altLang="en-US" sz="1600" b="0" i="0" u="none" strike="noStrike" cap="none" normalizeH="0" baseline="0" dirty="0">
                <a:ln>
                  <a:noFill/>
                </a:ln>
                <a:solidFill>
                  <a:schemeClr val="tx1"/>
                </a:solidFill>
                <a:effectLst/>
              </a:rPr>
              <a:t>if(!</a:t>
            </a:r>
            <a:r>
              <a:rPr kumimoji="0" lang="en-US" altLang="en-US" sz="1600" b="0" i="0" u="none" strike="noStrike" cap="none" normalizeH="0" baseline="0" dirty="0" err="1">
                <a:ln>
                  <a:noFill/>
                </a:ln>
                <a:solidFill>
                  <a:schemeClr val="tx1"/>
                </a:solidFill>
                <a:effectLst/>
              </a:rPr>
              <a:t>ptr</a:t>
            </a:r>
            <a:r>
              <a:rPr kumimoji="0" lang="en-US" altLang="en-US" sz="1600" b="0" i="0" u="none" strike="noStrike" cap="none" normalizeH="0" baseline="0" dirty="0">
                <a:ln>
                  <a:noFill/>
                </a:ln>
                <a:solidFill>
                  <a:schemeClr val="tx1"/>
                </a:solidFill>
                <a:effectLst/>
              </a:rPr>
              <a:t>) /* succeeds if p is null */ </a:t>
            </a:r>
          </a:p>
          <a:p>
            <a:pPr marL="0" indent="0">
              <a:buNone/>
            </a:pPr>
            <a:endParaRPr kumimoji="0" lang="en-US" altLang="en-US" sz="1600" b="0" i="0" u="none" strike="noStrike" cap="none" normalizeH="0" baseline="0" dirty="0">
              <a:ln>
                <a:noFill/>
              </a:ln>
              <a:solidFill>
                <a:schemeClr val="tx1"/>
              </a:solidFill>
              <a:effectLst/>
            </a:endParaRPr>
          </a:p>
          <a:p>
            <a:pPr algn="l"/>
            <a:endParaRPr lang="en-US" sz="1600" b="0" i="0" dirty="0">
              <a:solidFill>
                <a:srgbClr val="000000"/>
              </a:solidFill>
              <a:effectLst/>
            </a:endParaRPr>
          </a:p>
          <a:p>
            <a:pPr algn="l"/>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89424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D86568B-804A-4F14-88FB-851CC8D68F36}"/>
              </a:ext>
            </a:extLst>
          </p:cNvPr>
          <p:cNvGraphicFramePr>
            <a:graphicFrameLocks noGrp="1"/>
          </p:cNvGraphicFramePr>
          <p:nvPr>
            <p:ph idx="1"/>
            <p:extLst>
              <p:ext uri="{D42A27DB-BD31-4B8C-83A1-F6EECF244321}">
                <p14:modId xmlns:p14="http://schemas.microsoft.com/office/powerpoint/2010/main" val="1120390881"/>
              </p:ext>
            </p:extLst>
          </p:nvPr>
        </p:nvGraphicFramePr>
        <p:xfrm>
          <a:off x="1754154" y="2603500"/>
          <a:ext cx="8388222" cy="3788297"/>
        </p:xfrm>
        <a:graphic>
          <a:graphicData uri="http://schemas.openxmlformats.org/drawingml/2006/table">
            <a:tbl>
              <a:tblPr>
                <a:tableStyleId>{35758FB7-9AC5-4552-8A53-C91805E547FA}</a:tableStyleId>
              </a:tblPr>
              <a:tblGrid>
                <a:gridCol w="2220687">
                  <a:extLst>
                    <a:ext uri="{9D8B030D-6E8A-4147-A177-3AD203B41FA5}">
                      <a16:colId xmlns:a16="http://schemas.microsoft.com/office/drawing/2014/main" val="2596586364"/>
                    </a:ext>
                  </a:extLst>
                </a:gridCol>
                <a:gridCol w="6167535">
                  <a:extLst>
                    <a:ext uri="{9D8B030D-6E8A-4147-A177-3AD203B41FA5}">
                      <a16:colId xmlns:a16="http://schemas.microsoft.com/office/drawing/2014/main" val="652013363"/>
                    </a:ext>
                  </a:extLst>
                </a:gridCol>
              </a:tblGrid>
              <a:tr h="307651">
                <a:tc>
                  <a:txBody>
                    <a:bodyPr/>
                    <a:lstStyle/>
                    <a:p>
                      <a:pPr algn="ctr" fontAlgn="t"/>
                      <a:r>
                        <a:rPr lang="en-IN" sz="1600">
                          <a:effectLst/>
                        </a:rPr>
                        <a:t>Sr.No.</a:t>
                      </a:r>
                      <a:endParaRPr lang="en-IN" sz="1600">
                        <a:effectLst/>
                        <a:latin typeface="+mn-lt"/>
                      </a:endParaRPr>
                    </a:p>
                  </a:txBody>
                  <a:tcPr marL="23974" marR="23974" marT="23974" marB="23974"/>
                </a:tc>
                <a:tc>
                  <a:txBody>
                    <a:bodyPr/>
                    <a:lstStyle/>
                    <a:p>
                      <a:pPr algn="ctr" fontAlgn="t"/>
                      <a:r>
                        <a:rPr lang="en-IN" sz="1600">
                          <a:effectLst/>
                        </a:rPr>
                        <a:t>Concept &amp; Description</a:t>
                      </a:r>
                      <a:endParaRPr lang="en-IN" sz="1600">
                        <a:effectLst/>
                        <a:latin typeface="+mn-lt"/>
                      </a:endParaRPr>
                    </a:p>
                  </a:txBody>
                  <a:tcPr marL="23974" marR="23974" marT="23974" marB="23974"/>
                </a:tc>
                <a:extLst>
                  <a:ext uri="{0D108BD9-81ED-4DB2-BD59-A6C34878D82A}">
                    <a16:rowId xmlns:a16="http://schemas.microsoft.com/office/drawing/2014/main" val="2143374151"/>
                  </a:ext>
                </a:extLst>
              </a:tr>
              <a:tr h="587364">
                <a:tc>
                  <a:txBody>
                    <a:bodyPr/>
                    <a:lstStyle/>
                    <a:p>
                      <a:pPr algn="ctr" fontAlgn="t"/>
                      <a:r>
                        <a:rPr lang="en-IN" sz="1600" dirty="0">
                          <a:effectLst/>
                        </a:rPr>
                        <a:t>1</a:t>
                      </a:r>
                      <a:endParaRPr lang="en-IN" sz="1600" dirty="0">
                        <a:effectLst/>
                        <a:latin typeface="+mn-lt"/>
                      </a:endParaRPr>
                    </a:p>
                  </a:txBody>
                  <a:tcPr marL="23974" marR="23974" marT="23974" marB="23974"/>
                </a:tc>
                <a:tc>
                  <a:txBody>
                    <a:bodyPr/>
                    <a:lstStyle/>
                    <a:p>
                      <a:pPr algn="ctr" fontAlgn="t"/>
                      <a:r>
                        <a:rPr lang="en-US" sz="1600" b="1" u="sng" strike="noStrike" dirty="0">
                          <a:solidFill>
                            <a:srgbClr val="313131"/>
                          </a:solidFill>
                          <a:effectLst/>
                        </a:rPr>
                        <a:t>Pointer arithmetic </a:t>
                      </a:r>
                      <a:r>
                        <a:rPr lang="en-US" sz="1600" b="0" u="none" strike="noStrike" dirty="0">
                          <a:solidFill>
                            <a:srgbClr val="313131"/>
                          </a:solidFill>
                          <a:effectLst/>
                        </a:rPr>
                        <a:t>: </a:t>
                      </a:r>
                      <a:r>
                        <a:rPr lang="en-US" sz="1600" dirty="0">
                          <a:solidFill>
                            <a:srgbClr val="000000"/>
                          </a:solidFill>
                          <a:effectLst/>
                        </a:rPr>
                        <a:t>There are four arithmetic operators that can be used in pointers: ++, --, +, -</a:t>
                      </a:r>
                      <a:endParaRPr lang="en-US" sz="1600" dirty="0">
                        <a:solidFill>
                          <a:srgbClr val="000000"/>
                        </a:solidFill>
                        <a:effectLst/>
                        <a:latin typeface="+mn-lt"/>
                      </a:endParaRPr>
                    </a:p>
                  </a:txBody>
                  <a:tcPr marL="23974" marR="23974" marT="23974" marB="23974"/>
                </a:tc>
                <a:extLst>
                  <a:ext uri="{0D108BD9-81ED-4DB2-BD59-A6C34878D82A}">
                    <a16:rowId xmlns:a16="http://schemas.microsoft.com/office/drawing/2014/main" val="3504665174"/>
                  </a:ext>
                </a:extLst>
              </a:tr>
              <a:tr h="371598">
                <a:tc>
                  <a:txBody>
                    <a:bodyPr/>
                    <a:lstStyle/>
                    <a:p>
                      <a:pPr algn="ctr" fontAlgn="t"/>
                      <a:r>
                        <a:rPr lang="en-IN" sz="1600">
                          <a:effectLst/>
                        </a:rPr>
                        <a:t>2</a:t>
                      </a:r>
                      <a:endParaRPr lang="en-IN" sz="1600">
                        <a:effectLst/>
                        <a:latin typeface="+mn-lt"/>
                      </a:endParaRPr>
                    </a:p>
                  </a:txBody>
                  <a:tcPr marL="23974" marR="23974" marT="23974" marB="23974"/>
                </a:tc>
                <a:tc>
                  <a:txBody>
                    <a:bodyPr/>
                    <a:lstStyle/>
                    <a:p>
                      <a:pPr algn="ctr" fontAlgn="t"/>
                      <a:r>
                        <a:rPr lang="en-US" sz="1600" b="1" u="sng" strike="noStrike" dirty="0">
                          <a:solidFill>
                            <a:srgbClr val="313131"/>
                          </a:solidFill>
                          <a:effectLst/>
                        </a:rPr>
                        <a:t>Array of pointers</a:t>
                      </a:r>
                      <a:r>
                        <a:rPr lang="en-US" sz="1600" b="0" u="none" strike="noStrike" dirty="0">
                          <a:solidFill>
                            <a:srgbClr val="313131"/>
                          </a:solidFill>
                          <a:effectLst/>
                        </a:rPr>
                        <a:t> : </a:t>
                      </a:r>
                      <a:r>
                        <a:rPr lang="en-US" sz="1600" dirty="0">
                          <a:solidFill>
                            <a:srgbClr val="000000"/>
                          </a:solidFill>
                          <a:effectLst/>
                        </a:rPr>
                        <a:t>You can define arrays to hold a number of pointers.</a:t>
                      </a:r>
                      <a:endParaRPr lang="en-US" sz="1600" dirty="0">
                        <a:solidFill>
                          <a:srgbClr val="000000"/>
                        </a:solidFill>
                        <a:effectLst/>
                        <a:latin typeface="+mn-lt"/>
                      </a:endParaRPr>
                    </a:p>
                  </a:txBody>
                  <a:tcPr marL="23974" marR="23974" marT="23974" marB="23974"/>
                </a:tc>
                <a:extLst>
                  <a:ext uri="{0D108BD9-81ED-4DB2-BD59-A6C34878D82A}">
                    <a16:rowId xmlns:a16="http://schemas.microsoft.com/office/drawing/2014/main" val="819924007"/>
                  </a:ext>
                </a:extLst>
              </a:tr>
              <a:tr h="479481">
                <a:tc>
                  <a:txBody>
                    <a:bodyPr/>
                    <a:lstStyle/>
                    <a:p>
                      <a:pPr algn="ctr" fontAlgn="t"/>
                      <a:r>
                        <a:rPr lang="en-IN" sz="1600" dirty="0">
                          <a:effectLst/>
                        </a:rPr>
                        <a:t>3</a:t>
                      </a:r>
                      <a:endParaRPr lang="en-IN" sz="1600" dirty="0">
                        <a:effectLst/>
                        <a:latin typeface="+mn-lt"/>
                      </a:endParaRPr>
                    </a:p>
                  </a:txBody>
                  <a:tcPr marL="23974" marR="23974" marT="23974" marB="23974"/>
                </a:tc>
                <a:tc>
                  <a:txBody>
                    <a:bodyPr/>
                    <a:lstStyle/>
                    <a:p>
                      <a:pPr algn="ctr" fontAlgn="t"/>
                      <a:r>
                        <a:rPr lang="en-US" sz="1600" b="1" u="sng" strike="noStrike" dirty="0">
                          <a:solidFill>
                            <a:srgbClr val="313131"/>
                          </a:solidFill>
                          <a:effectLst/>
                        </a:rPr>
                        <a:t>Pointer to pointer</a:t>
                      </a:r>
                      <a:r>
                        <a:rPr lang="en-US" sz="1600" b="0" u="none" strike="noStrike" dirty="0">
                          <a:solidFill>
                            <a:srgbClr val="313131"/>
                          </a:solidFill>
                          <a:effectLst/>
                        </a:rPr>
                        <a:t> : </a:t>
                      </a:r>
                      <a:r>
                        <a:rPr lang="en-US" sz="1600" dirty="0">
                          <a:solidFill>
                            <a:srgbClr val="000000"/>
                          </a:solidFill>
                          <a:effectLst/>
                        </a:rPr>
                        <a:t>C allows you to have pointer on a pointer and so on.</a:t>
                      </a:r>
                      <a:endParaRPr lang="en-US" sz="1600" dirty="0">
                        <a:solidFill>
                          <a:srgbClr val="000000"/>
                        </a:solidFill>
                        <a:effectLst/>
                        <a:latin typeface="+mn-lt"/>
                      </a:endParaRPr>
                    </a:p>
                  </a:txBody>
                  <a:tcPr marL="23974" marR="23974" marT="23974" marB="23974"/>
                </a:tc>
                <a:extLst>
                  <a:ext uri="{0D108BD9-81ED-4DB2-BD59-A6C34878D82A}">
                    <a16:rowId xmlns:a16="http://schemas.microsoft.com/office/drawing/2014/main" val="3601812344"/>
                  </a:ext>
                </a:extLst>
              </a:tr>
              <a:tr h="911013">
                <a:tc>
                  <a:txBody>
                    <a:bodyPr/>
                    <a:lstStyle/>
                    <a:p>
                      <a:pPr algn="ctr" fontAlgn="t"/>
                      <a:r>
                        <a:rPr lang="en-IN" sz="1600" dirty="0">
                          <a:effectLst/>
                        </a:rPr>
                        <a:t>4</a:t>
                      </a:r>
                      <a:endParaRPr lang="en-IN" sz="1600" dirty="0">
                        <a:effectLst/>
                        <a:latin typeface="+mn-lt"/>
                      </a:endParaRPr>
                    </a:p>
                  </a:txBody>
                  <a:tcPr marL="23974" marR="23974" marT="23974" marB="23974"/>
                </a:tc>
                <a:tc>
                  <a:txBody>
                    <a:bodyPr/>
                    <a:lstStyle/>
                    <a:p>
                      <a:pPr algn="ctr" fontAlgn="t"/>
                      <a:r>
                        <a:rPr lang="en-US" sz="1600" b="1" u="sng" strike="noStrike" dirty="0">
                          <a:solidFill>
                            <a:srgbClr val="313131"/>
                          </a:solidFill>
                          <a:effectLst/>
                        </a:rPr>
                        <a:t>Passing pointers to functions in C</a:t>
                      </a:r>
                      <a:r>
                        <a:rPr lang="en-US" sz="1600" b="0" u="none" strike="noStrike" dirty="0">
                          <a:solidFill>
                            <a:srgbClr val="313131"/>
                          </a:solidFill>
                          <a:effectLst/>
                        </a:rPr>
                        <a:t> : </a:t>
                      </a:r>
                      <a:r>
                        <a:rPr lang="en-US" sz="1600" dirty="0">
                          <a:solidFill>
                            <a:srgbClr val="000000"/>
                          </a:solidFill>
                          <a:effectLst/>
                        </a:rPr>
                        <a:t>Passing an argument by reference or by address enable the passed argument to be changed in the calling function by the called function.</a:t>
                      </a:r>
                      <a:endParaRPr lang="en-US" sz="1600" dirty="0">
                        <a:solidFill>
                          <a:srgbClr val="000000"/>
                        </a:solidFill>
                        <a:effectLst/>
                        <a:latin typeface="+mn-lt"/>
                      </a:endParaRPr>
                    </a:p>
                  </a:txBody>
                  <a:tcPr marL="23974" marR="23974" marT="23974" marB="23974"/>
                </a:tc>
                <a:extLst>
                  <a:ext uri="{0D108BD9-81ED-4DB2-BD59-A6C34878D82A}">
                    <a16:rowId xmlns:a16="http://schemas.microsoft.com/office/drawing/2014/main" val="77413968"/>
                  </a:ext>
                </a:extLst>
              </a:tr>
              <a:tr h="911013">
                <a:tc>
                  <a:txBody>
                    <a:bodyPr/>
                    <a:lstStyle/>
                    <a:p>
                      <a:pPr algn="ctr" fontAlgn="t"/>
                      <a:r>
                        <a:rPr lang="en-IN" sz="1600">
                          <a:effectLst/>
                        </a:rPr>
                        <a:t>5</a:t>
                      </a:r>
                      <a:endParaRPr lang="en-IN" sz="1600">
                        <a:effectLst/>
                        <a:latin typeface="+mn-lt"/>
                      </a:endParaRPr>
                    </a:p>
                  </a:txBody>
                  <a:tcPr marL="23974" marR="23974" marT="23974" marB="23974"/>
                </a:tc>
                <a:tc>
                  <a:txBody>
                    <a:bodyPr/>
                    <a:lstStyle/>
                    <a:p>
                      <a:pPr algn="ctr" fontAlgn="t"/>
                      <a:r>
                        <a:rPr lang="en-US" sz="1600" b="1" u="sng" strike="noStrike" dirty="0">
                          <a:solidFill>
                            <a:srgbClr val="313131"/>
                          </a:solidFill>
                          <a:effectLst/>
                        </a:rPr>
                        <a:t>Return pointer from functions in C</a:t>
                      </a:r>
                      <a:r>
                        <a:rPr lang="en-US" sz="1600" b="0" u="none" strike="noStrike" dirty="0">
                          <a:solidFill>
                            <a:srgbClr val="313131"/>
                          </a:solidFill>
                          <a:effectLst/>
                        </a:rPr>
                        <a:t> : </a:t>
                      </a:r>
                      <a:r>
                        <a:rPr lang="en-US" sz="1600" dirty="0">
                          <a:solidFill>
                            <a:srgbClr val="000000"/>
                          </a:solidFill>
                          <a:effectLst/>
                        </a:rPr>
                        <a:t>C allows a function to return a pointer to the local variable, static variable, and dynamically allocated memory as well.</a:t>
                      </a:r>
                      <a:endParaRPr lang="en-US" sz="1600" dirty="0">
                        <a:solidFill>
                          <a:srgbClr val="000000"/>
                        </a:solidFill>
                        <a:effectLst/>
                        <a:latin typeface="+mn-lt"/>
                      </a:endParaRPr>
                    </a:p>
                  </a:txBody>
                  <a:tcPr marL="23974" marR="23974" marT="23974" marB="23974"/>
                </a:tc>
                <a:extLst>
                  <a:ext uri="{0D108BD9-81ED-4DB2-BD59-A6C34878D82A}">
                    <a16:rowId xmlns:a16="http://schemas.microsoft.com/office/drawing/2014/main" val="3812996620"/>
                  </a:ext>
                </a:extLst>
              </a:tr>
            </a:tbl>
          </a:graphicData>
        </a:graphic>
      </p:graphicFrame>
    </p:spTree>
    <p:extLst>
      <p:ext uri="{BB962C8B-B14F-4D97-AF65-F5344CB8AC3E}">
        <p14:creationId xmlns:p14="http://schemas.microsoft.com/office/powerpoint/2010/main" val="3001819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43FD-979A-42B3-A440-5E331A91F597}"/>
              </a:ext>
            </a:extLst>
          </p:cNvPr>
          <p:cNvSpPr>
            <a:spLocks noGrp="1"/>
          </p:cNvSpPr>
          <p:nvPr>
            <p:ph type="title"/>
          </p:nvPr>
        </p:nvSpPr>
        <p:spPr/>
        <p:txBody>
          <a:bodyPr/>
          <a:lstStyle/>
          <a:p>
            <a:r>
              <a:rPr lang="en-IN" dirty="0"/>
              <a:t>Dynamic Memory Allocation in C</a:t>
            </a:r>
          </a:p>
        </p:txBody>
      </p:sp>
      <p:sp>
        <p:nvSpPr>
          <p:cNvPr id="3" name="Content Placeholder 2">
            <a:extLst>
              <a:ext uri="{FF2B5EF4-FFF2-40B4-BE49-F238E27FC236}">
                <a16:creationId xmlns:a16="http://schemas.microsoft.com/office/drawing/2014/main" id="{4DD75B04-6937-4DF6-8BD0-3C6D3440EAF9}"/>
              </a:ext>
            </a:extLst>
          </p:cNvPr>
          <p:cNvSpPr>
            <a:spLocks noGrp="1"/>
          </p:cNvSpPr>
          <p:nvPr>
            <p:ph idx="1"/>
          </p:nvPr>
        </p:nvSpPr>
        <p:spPr>
          <a:xfrm>
            <a:off x="1248260" y="2603500"/>
            <a:ext cx="9547258" cy="3416300"/>
          </a:xfrm>
        </p:spPr>
        <p:txBody>
          <a:bodyPr>
            <a:normAutofit/>
          </a:bodyPr>
          <a:lstStyle/>
          <a:p>
            <a:pPr algn="l" fontAlgn="base"/>
            <a:r>
              <a:rPr lang="en-US" sz="1600" b="1" i="0" dirty="0">
                <a:solidFill>
                  <a:schemeClr val="tx1"/>
                </a:solidFill>
                <a:effectLst/>
              </a:rPr>
              <a:t>Dynamic Memory Allocation(DMA) </a:t>
            </a:r>
            <a:r>
              <a:rPr lang="en-US" sz="1600" b="0" i="0" dirty="0">
                <a:solidFill>
                  <a:schemeClr val="tx1"/>
                </a:solidFill>
                <a:effectLst/>
              </a:rPr>
              <a:t>can be defined as the procedure where the memory access of data structures like an array is modified during runtime.</a:t>
            </a:r>
          </a:p>
          <a:p>
            <a:pPr algn="l" fontAlgn="base"/>
            <a:r>
              <a:rPr lang="en-US" sz="1600" b="0" i="0" dirty="0">
                <a:solidFill>
                  <a:schemeClr val="tx1"/>
                </a:solidFill>
                <a:effectLst/>
              </a:rPr>
              <a:t>The use of DMA makes a program more flexible and the chances of having a memory crisis also reduce. To perform the desired memory allocation in C, the standard library, enclosed under the header file </a:t>
            </a:r>
            <a:r>
              <a:rPr lang="en-US" sz="1600" b="1" i="0" dirty="0" err="1">
                <a:solidFill>
                  <a:schemeClr val="tx1"/>
                </a:solidFill>
                <a:effectLst/>
              </a:rPr>
              <a:t>stlib.h</a:t>
            </a:r>
            <a:r>
              <a:rPr lang="en-US" sz="1600" b="1" i="0" dirty="0">
                <a:solidFill>
                  <a:schemeClr val="tx1"/>
                </a:solidFill>
                <a:effectLst/>
              </a:rPr>
              <a:t>,</a:t>
            </a:r>
            <a:r>
              <a:rPr lang="en-US" sz="1600" b="0" i="0" dirty="0">
                <a:solidFill>
                  <a:schemeClr val="tx1"/>
                </a:solidFill>
                <a:effectLst/>
              </a:rPr>
              <a:t> provides 4 inbuilt functions as shown below -</a:t>
            </a:r>
          </a:p>
          <a:p>
            <a:pPr algn="l" fontAlgn="base">
              <a:buFont typeface="Arial" panose="020B0604020202020204" pitchFamily="34" charset="0"/>
              <a:buChar char="•"/>
            </a:pPr>
            <a:r>
              <a:rPr lang="en-US" sz="1600" b="1" i="0" u="sng" dirty="0">
                <a:solidFill>
                  <a:schemeClr val="tx1"/>
                </a:solidFill>
                <a:effectLst/>
              </a:rPr>
              <a:t>malloc() </a:t>
            </a:r>
            <a:r>
              <a:rPr lang="en-US" sz="1600" b="0" i="0" dirty="0">
                <a:solidFill>
                  <a:schemeClr val="tx1"/>
                </a:solidFill>
                <a:effectLst/>
              </a:rPr>
              <a:t>: The </a:t>
            </a:r>
            <a:r>
              <a:rPr lang="en-US" sz="1600" b="0" i="1" dirty="0">
                <a:solidFill>
                  <a:schemeClr val="tx1"/>
                </a:solidFill>
                <a:effectLst/>
              </a:rPr>
              <a:t>malloc() </a:t>
            </a:r>
            <a:r>
              <a:rPr lang="en-US" sz="1600" b="0" i="0" dirty="0">
                <a:solidFill>
                  <a:schemeClr val="tx1"/>
                </a:solidFill>
                <a:effectLst/>
              </a:rPr>
              <a:t>function allocates a single large block of memory of the specified size. It returns a pointer of type </a:t>
            </a:r>
            <a:r>
              <a:rPr lang="en-US" sz="1600" b="0" i="1" dirty="0">
                <a:solidFill>
                  <a:schemeClr val="tx1"/>
                </a:solidFill>
                <a:effectLst/>
              </a:rPr>
              <a:t>void</a:t>
            </a:r>
            <a:r>
              <a:rPr lang="en-US" sz="1600" b="0" i="0" dirty="0">
                <a:solidFill>
                  <a:schemeClr val="tx1"/>
                </a:solidFill>
                <a:effectLst/>
              </a:rPr>
              <a:t> which can be </a:t>
            </a:r>
            <a:r>
              <a:rPr lang="en-US" sz="1600" b="0" i="0" dirty="0" err="1">
                <a:solidFill>
                  <a:schemeClr val="tx1"/>
                </a:solidFill>
                <a:effectLst/>
              </a:rPr>
              <a:t>typecasted</a:t>
            </a:r>
            <a:r>
              <a:rPr lang="en-US" sz="1600" b="0" i="0" dirty="0">
                <a:solidFill>
                  <a:schemeClr val="tx1"/>
                </a:solidFill>
                <a:effectLst/>
              </a:rPr>
              <a:t> into the desired data type henceforth.</a:t>
            </a:r>
          </a:p>
          <a:p>
            <a:pPr marL="0" indent="0" algn="l" fontAlgn="base">
              <a:buNone/>
            </a:pPr>
            <a:r>
              <a:rPr lang="en-US" sz="1600" b="0" i="0" dirty="0">
                <a:solidFill>
                  <a:schemeClr val="tx1"/>
                </a:solidFill>
                <a:effectLst/>
              </a:rPr>
              <a:t>	The syntax for this function is:</a:t>
            </a:r>
          </a:p>
          <a:p>
            <a:pPr marL="0" indent="0" algn="l" fontAlgn="base">
              <a:buNone/>
            </a:pPr>
            <a:r>
              <a:rPr lang="en-US" sz="1600" b="1" i="1" dirty="0">
                <a:solidFill>
                  <a:schemeClr val="tx1"/>
                </a:solidFill>
                <a:effectLst/>
              </a:rPr>
              <a:t>	</a:t>
            </a:r>
            <a:r>
              <a:rPr lang="en-US" sz="1600" b="1" i="1" dirty="0" err="1">
                <a:solidFill>
                  <a:schemeClr val="tx1"/>
                </a:solidFill>
                <a:effectLst/>
              </a:rPr>
              <a:t>ptr</a:t>
            </a:r>
            <a:r>
              <a:rPr lang="en-US" sz="1600" b="1" i="1" dirty="0">
                <a:solidFill>
                  <a:schemeClr val="tx1"/>
                </a:solidFill>
                <a:effectLst/>
              </a:rPr>
              <a:t> = (cast-type*)malloc(byte size);</a:t>
            </a:r>
            <a:endParaRPr lang="en-US" sz="1600" b="0" i="0" dirty="0">
              <a:solidFill>
                <a:schemeClr val="tx1"/>
              </a:solidFill>
              <a:effectLst/>
            </a:endParaRPr>
          </a:p>
          <a:p>
            <a:endParaRPr lang="en-IN" sz="1600" dirty="0">
              <a:solidFill>
                <a:schemeClr val="tx1"/>
              </a:solidFill>
            </a:endParaRPr>
          </a:p>
        </p:txBody>
      </p:sp>
    </p:spTree>
    <p:extLst>
      <p:ext uri="{BB962C8B-B14F-4D97-AF65-F5344CB8AC3E}">
        <p14:creationId xmlns:p14="http://schemas.microsoft.com/office/powerpoint/2010/main" val="1407562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3AE259-4D8D-4411-ABC0-BB0643384299}"/>
              </a:ext>
            </a:extLst>
          </p:cNvPr>
          <p:cNvSpPr>
            <a:spLocks noGrp="1"/>
          </p:cNvSpPr>
          <p:nvPr>
            <p:ph idx="1"/>
          </p:nvPr>
        </p:nvSpPr>
        <p:spPr>
          <a:xfrm>
            <a:off x="597159" y="2603500"/>
            <a:ext cx="10711543" cy="3853284"/>
          </a:xfrm>
        </p:spPr>
        <p:txBody>
          <a:bodyPr>
            <a:normAutofit lnSpcReduction="10000"/>
          </a:bodyPr>
          <a:lstStyle/>
          <a:p>
            <a:pPr algn="l" fontAlgn="base">
              <a:buFont typeface="Arial" panose="020B0604020202020204" pitchFamily="34" charset="0"/>
              <a:buChar char="•"/>
            </a:pPr>
            <a:r>
              <a:rPr lang="en-US" sz="1600" b="1" i="0" u="sng" dirty="0" err="1">
                <a:solidFill>
                  <a:schemeClr val="tx1"/>
                </a:solidFill>
                <a:effectLst/>
              </a:rPr>
              <a:t>calloc</a:t>
            </a:r>
            <a:r>
              <a:rPr lang="en-US" sz="1600" b="1" i="0" u="sng" dirty="0">
                <a:solidFill>
                  <a:schemeClr val="tx1"/>
                </a:solidFill>
                <a:effectLst/>
              </a:rPr>
              <a:t>() </a:t>
            </a:r>
            <a:r>
              <a:rPr lang="en-US" sz="1600" b="0" i="0" dirty="0">
                <a:solidFill>
                  <a:schemeClr val="tx1"/>
                </a:solidFill>
                <a:effectLst/>
              </a:rPr>
              <a:t>: The </a:t>
            </a:r>
            <a:r>
              <a:rPr lang="en-US" sz="1600" b="0" i="1" dirty="0" err="1">
                <a:solidFill>
                  <a:schemeClr val="tx1"/>
                </a:solidFill>
                <a:effectLst/>
              </a:rPr>
              <a:t>calloc</a:t>
            </a:r>
            <a:r>
              <a:rPr lang="en-US" sz="1600" b="0" i="1" dirty="0">
                <a:solidFill>
                  <a:schemeClr val="tx1"/>
                </a:solidFill>
                <a:effectLst/>
              </a:rPr>
              <a:t>()</a:t>
            </a:r>
            <a:r>
              <a:rPr lang="en-US" sz="1600" b="0" i="0" dirty="0">
                <a:solidFill>
                  <a:schemeClr val="tx1"/>
                </a:solidFill>
                <a:effectLst/>
              </a:rPr>
              <a:t> function is used to allocate multiple blocks of memory of specified types. It initializes each block with the value 0. Contrary to malloc(), it has two arguments.</a:t>
            </a:r>
          </a:p>
          <a:p>
            <a:pPr marL="0" indent="0" algn="l" fontAlgn="base">
              <a:buNone/>
            </a:pPr>
            <a:r>
              <a:rPr lang="en-US" sz="1600" b="0" i="0" dirty="0">
                <a:solidFill>
                  <a:schemeClr val="tx1"/>
                </a:solidFill>
                <a:effectLst/>
              </a:rPr>
              <a:t>	The syntax for </a:t>
            </a:r>
            <a:r>
              <a:rPr lang="en-US" sz="1600" b="0" i="0" dirty="0" err="1">
                <a:solidFill>
                  <a:schemeClr val="tx1"/>
                </a:solidFill>
                <a:effectLst/>
              </a:rPr>
              <a:t>calloc</a:t>
            </a:r>
            <a:r>
              <a:rPr lang="en-US" sz="1600" b="0" i="0" dirty="0">
                <a:solidFill>
                  <a:schemeClr val="tx1"/>
                </a:solidFill>
                <a:effectLst/>
              </a:rPr>
              <a:t>() is: </a:t>
            </a:r>
            <a:r>
              <a:rPr lang="en-US" sz="1600" b="1" i="1" dirty="0" err="1">
                <a:solidFill>
                  <a:schemeClr val="tx1"/>
                </a:solidFill>
                <a:effectLst/>
              </a:rPr>
              <a:t>ptr</a:t>
            </a:r>
            <a:r>
              <a:rPr lang="en-US" sz="1600" b="1" i="1" dirty="0">
                <a:solidFill>
                  <a:schemeClr val="tx1"/>
                </a:solidFill>
                <a:effectLst/>
              </a:rPr>
              <a:t> = (cast-type*)</a:t>
            </a:r>
            <a:r>
              <a:rPr lang="en-US" sz="1600" b="1" i="1" dirty="0" err="1">
                <a:solidFill>
                  <a:schemeClr val="tx1"/>
                </a:solidFill>
                <a:effectLst/>
              </a:rPr>
              <a:t>calloc</a:t>
            </a:r>
            <a:r>
              <a:rPr lang="en-US" sz="1600" b="1" i="1" dirty="0">
                <a:solidFill>
                  <a:schemeClr val="tx1"/>
                </a:solidFill>
                <a:effectLst/>
              </a:rPr>
              <a:t>(</a:t>
            </a:r>
            <a:r>
              <a:rPr lang="en-US" sz="1600" b="1" i="1" dirty="0" err="1">
                <a:solidFill>
                  <a:schemeClr val="tx1"/>
                </a:solidFill>
                <a:effectLst/>
              </a:rPr>
              <a:t>n,element</a:t>
            </a:r>
            <a:r>
              <a:rPr lang="en-US" sz="1600" b="1" i="1" dirty="0">
                <a:solidFill>
                  <a:schemeClr val="tx1"/>
                </a:solidFill>
                <a:effectLst/>
              </a:rPr>
              <a:t>-size);</a:t>
            </a:r>
          </a:p>
          <a:p>
            <a:pPr algn="l" fontAlgn="base">
              <a:buFont typeface="Arial" panose="020B0604020202020204" pitchFamily="34" charset="0"/>
              <a:buChar char="•"/>
            </a:pPr>
            <a:r>
              <a:rPr lang="en-US" sz="1600" b="1" i="0" u="sng" dirty="0" err="1">
                <a:solidFill>
                  <a:schemeClr val="tx1"/>
                </a:solidFill>
                <a:effectLst/>
              </a:rPr>
              <a:t>realloc</a:t>
            </a:r>
            <a:r>
              <a:rPr lang="en-US" sz="1600" b="1" i="0" u="sng" dirty="0">
                <a:solidFill>
                  <a:schemeClr val="tx1"/>
                </a:solidFill>
                <a:effectLst/>
              </a:rPr>
              <a:t>() </a:t>
            </a:r>
            <a:r>
              <a:rPr lang="en-US" sz="1600" b="0" i="0" dirty="0">
                <a:solidFill>
                  <a:schemeClr val="tx1"/>
                </a:solidFill>
                <a:effectLst/>
              </a:rPr>
              <a:t>: This function is used to reallocate memory for a previously allocated memory. If the memory allocated by </a:t>
            </a:r>
            <a:r>
              <a:rPr lang="en-US" sz="1600" b="0" i="1" dirty="0">
                <a:solidFill>
                  <a:schemeClr val="tx1"/>
                </a:solidFill>
                <a:effectLst/>
              </a:rPr>
              <a:t>malloc()/</a:t>
            </a:r>
            <a:r>
              <a:rPr lang="en-US" sz="1600" b="0" i="1" dirty="0" err="1">
                <a:solidFill>
                  <a:schemeClr val="tx1"/>
                </a:solidFill>
                <a:effectLst/>
              </a:rPr>
              <a:t>calloc</a:t>
            </a:r>
            <a:r>
              <a:rPr lang="en-US" sz="1600" b="0" i="1" dirty="0">
                <a:solidFill>
                  <a:schemeClr val="tx1"/>
                </a:solidFill>
                <a:effectLst/>
              </a:rPr>
              <a:t>()</a:t>
            </a:r>
            <a:r>
              <a:rPr lang="en-US" sz="1600" b="0" i="0" dirty="0">
                <a:solidFill>
                  <a:schemeClr val="tx1"/>
                </a:solidFill>
                <a:effectLst/>
              </a:rPr>
              <a:t> falls short, </a:t>
            </a:r>
            <a:r>
              <a:rPr lang="en-US" sz="1600" b="0" i="1" dirty="0" err="1">
                <a:solidFill>
                  <a:schemeClr val="tx1"/>
                </a:solidFill>
                <a:effectLst/>
              </a:rPr>
              <a:t>realloc</a:t>
            </a:r>
            <a:r>
              <a:rPr lang="en-US" sz="1600" b="0" i="1" dirty="0">
                <a:solidFill>
                  <a:schemeClr val="tx1"/>
                </a:solidFill>
                <a:effectLst/>
              </a:rPr>
              <a:t>()</a:t>
            </a:r>
            <a:r>
              <a:rPr lang="en-US" sz="1600" b="0" i="0" dirty="0">
                <a:solidFill>
                  <a:schemeClr val="tx1"/>
                </a:solidFill>
                <a:effectLst/>
              </a:rPr>
              <a:t> can be used at any point.</a:t>
            </a:r>
          </a:p>
          <a:p>
            <a:pPr marL="0" indent="0" algn="l" fontAlgn="base">
              <a:buNone/>
            </a:pPr>
            <a:r>
              <a:rPr lang="en-US" sz="1600" b="0" i="0" dirty="0">
                <a:solidFill>
                  <a:schemeClr val="tx1"/>
                </a:solidFill>
                <a:effectLst/>
              </a:rPr>
              <a:t>	The syntax for </a:t>
            </a:r>
            <a:r>
              <a:rPr lang="en-US" sz="1600" b="0" i="0" dirty="0" err="1">
                <a:solidFill>
                  <a:schemeClr val="tx1"/>
                </a:solidFill>
                <a:effectLst/>
              </a:rPr>
              <a:t>realloc</a:t>
            </a:r>
            <a:r>
              <a:rPr lang="en-US" sz="1600" b="0" i="0" dirty="0">
                <a:solidFill>
                  <a:schemeClr val="tx1"/>
                </a:solidFill>
                <a:effectLst/>
              </a:rPr>
              <a:t> function is: </a:t>
            </a:r>
            <a:r>
              <a:rPr lang="en-US" sz="1600" b="1" i="1" dirty="0" err="1">
                <a:solidFill>
                  <a:schemeClr val="tx1"/>
                </a:solidFill>
                <a:effectLst/>
              </a:rPr>
              <a:t>ptr</a:t>
            </a:r>
            <a:r>
              <a:rPr lang="en-US" sz="1600" b="1" i="1" dirty="0">
                <a:solidFill>
                  <a:schemeClr val="tx1"/>
                </a:solidFill>
                <a:effectLst/>
              </a:rPr>
              <a:t> = </a:t>
            </a:r>
            <a:r>
              <a:rPr lang="en-US" sz="1600" b="1" i="1" dirty="0" err="1">
                <a:solidFill>
                  <a:schemeClr val="tx1"/>
                </a:solidFill>
                <a:effectLst/>
              </a:rPr>
              <a:t>realloc</a:t>
            </a:r>
            <a:r>
              <a:rPr lang="en-US" sz="1600" b="1" i="1" dirty="0">
                <a:solidFill>
                  <a:schemeClr val="tx1"/>
                </a:solidFill>
                <a:effectLst/>
              </a:rPr>
              <a:t>(</a:t>
            </a:r>
            <a:r>
              <a:rPr lang="en-US" sz="1600" b="1" i="1" dirty="0" err="1">
                <a:solidFill>
                  <a:schemeClr val="tx1"/>
                </a:solidFill>
                <a:effectLst/>
              </a:rPr>
              <a:t>ptr,new</a:t>
            </a:r>
            <a:r>
              <a:rPr lang="en-US" sz="1600" b="1" i="1" dirty="0">
                <a:solidFill>
                  <a:schemeClr val="tx1"/>
                </a:solidFill>
                <a:effectLst/>
              </a:rPr>
              <a:t>-size);</a:t>
            </a:r>
          </a:p>
          <a:p>
            <a:pPr algn="l" fontAlgn="base"/>
            <a:r>
              <a:rPr lang="en-US" sz="1600" b="1" i="1" dirty="0">
                <a:solidFill>
                  <a:schemeClr val="tx1"/>
                </a:solidFill>
                <a:effectLst/>
              </a:rPr>
              <a:t>Note: </a:t>
            </a:r>
            <a:r>
              <a:rPr lang="en-US" sz="1600" b="0" i="1" dirty="0">
                <a:solidFill>
                  <a:schemeClr val="tx1"/>
                </a:solidFill>
                <a:effectLst/>
              </a:rPr>
              <a:t>for malloc(), </a:t>
            </a:r>
            <a:r>
              <a:rPr lang="en-US" sz="1600" b="0" i="1" dirty="0" err="1">
                <a:solidFill>
                  <a:schemeClr val="tx1"/>
                </a:solidFill>
                <a:effectLst/>
              </a:rPr>
              <a:t>calloc</a:t>
            </a:r>
            <a:r>
              <a:rPr lang="en-US" sz="1600" b="0" i="1" dirty="0">
                <a:solidFill>
                  <a:schemeClr val="tx1"/>
                </a:solidFill>
                <a:effectLst/>
              </a:rPr>
              <a:t>(), and </a:t>
            </a:r>
            <a:r>
              <a:rPr lang="en-US" sz="1600" b="0" i="1" dirty="0" err="1">
                <a:solidFill>
                  <a:schemeClr val="tx1"/>
                </a:solidFill>
                <a:effectLst/>
              </a:rPr>
              <a:t>realloc</a:t>
            </a:r>
            <a:r>
              <a:rPr lang="en-US" sz="1600" b="0" i="1" dirty="0">
                <a:solidFill>
                  <a:schemeClr val="tx1"/>
                </a:solidFill>
                <a:effectLst/>
              </a:rPr>
              <a:t>()functions, if enough memory is not available, allocation fails and a null pointer is returned.</a:t>
            </a:r>
            <a:endParaRPr lang="en-US" sz="1600" b="0" i="0" dirty="0">
              <a:solidFill>
                <a:schemeClr val="tx1"/>
              </a:solidFill>
              <a:effectLst/>
            </a:endParaRPr>
          </a:p>
          <a:p>
            <a:pPr algn="l" fontAlgn="base">
              <a:buFont typeface="Arial" panose="020B0604020202020204" pitchFamily="34" charset="0"/>
              <a:buChar char="•"/>
            </a:pPr>
            <a:r>
              <a:rPr lang="en-US" sz="1600" b="1" i="0" u="sng" dirty="0">
                <a:solidFill>
                  <a:schemeClr val="tx1"/>
                </a:solidFill>
                <a:effectLst/>
              </a:rPr>
              <a:t>free() </a:t>
            </a:r>
            <a:r>
              <a:rPr lang="en-US" sz="1600" b="0" i="0" dirty="0">
                <a:solidFill>
                  <a:schemeClr val="tx1"/>
                </a:solidFill>
                <a:effectLst/>
              </a:rPr>
              <a:t>: </a:t>
            </a:r>
            <a:r>
              <a:rPr lang="en-US" sz="1600" b="0" i="1" dirty="0">
                <a:solidFill>
                  <a:schemeClr val="tx1"/>
                </a:solidFill>
                <a:effectLst/>
              </a:rPr>
              <a:t>free() </a:t>
            </a:r>
            <a:r>
              <a:rPr lang="en-US" sz="1600" b="0" i="0" dirty="0">
                <a:solidFill>
                  <a:schemeClr val="tx1"/>
                </a:solidFill>
                <a:effectLst/>
              </a:rPr>
              <a:t>function in C is used to de-allocate memory at run-time. The memory allocated using </a:t>
            </a:r>
            <a:r>
              <a:rPr lang="en-US" sz="1600" b="0" i="1" dirty="0">
                <a:solidFill>
                  <a:schemeClr val="tx1"/>
                </a:solidFill>
                <a:effectLst/>
              </a:rPr>
              <a:t>malloc()</a:t>
            </a:r>
            <a:r>
              <a:rPr lang="en-US" sz="1600" b="0" i="0" dirty="0">
                <a:solidFill>
                  <a:schemeClr val="tx1"/>
                </a:solidFill>
                <a:effectLst/>
              </a:rPr>
              <a:t> and/or </a:t>
            </a:r>
            <a:r>
              <a:rPr lang="en-US" sz="1600" b="0" i="1" dirty="0" err="1">
                <a:solidFill>
                  <a:schemeClr val="tx1"/>
                </a:solidFill>
                <a:effectLst/>
              </a:rPr>
              <a:t>calloc</a:t>
            </a:r>
            <a:r>
              <a:rPr lang="en-US" sz="1600" b="0" i="1" dirty="0">
                <a:solidFill>
                  <a:schemeClr val="tx1"/>
                </a:solidFill>
                <a:effectLst/>
              </a:rPr>
              <a:t>() </a:t>
            </a:r>
            <a:r>
              <a:rPr lang="en-US" sz="1600" b="0" i="0" dirty="0">
                <a:solidFill>
                  <a:schemeClr val="tx1"/>
                </a:solidFill>
                <a:effectLst/>
              </a:rPr>
              <a:t>function is not de-allocated on their own, hence the need for this function.</a:t>
            </a:r>
          </a:p>
          <a:p>
            <a:pPr marL="0" indent="0" algn="l" fontAlgn="base">
              <a:buNone/>
            </a:pPr>
            <a:r>
              <a:rPr lang="en-US" sz="1600" b="0" i="0" dirty="0">
                <a:solidFill>
                  <a:schemeClr val="tx1"/>
                </a:solidFill>
                <a:effectLst/>
              </a:rPr>
              <a:t>	The syntax for free() is: </a:t>
            </a:r>
            <a:r>
              <a:rPr lang="en-US" sz="1600" b="1" i="1" dirty="0">
                <a:solidFill>
                  <a:schemeClr val="tx1"/>
                </a:solidFill>
                <a:effectLst/>
              </a:rPr>
              <a:t>free(</a:t>
            </a:r>
            <a:r>
              <a:rPr lang="en-US" sz="1600" b="1" i="1" dirty="0" err="1">
                <a:solidFill>
                  <a:schemeClr val="tx1"/>
                </a:solidFill>
                <a:effectLst/>
              </a:rPr>
              <a:t>ptr</a:t>
            </a:r>
            <a:r>
              <a:rPr lang="en-US" sz="1600" b="1" i="1" dirty="0">
                <a:solidFill>
                  <a:schemeClr val="tx1"/>
                </a:solidFill>
                <a:effectLst/>
              </a:rPr>
              <a:t>);</a:t>
            </a:r>
            <a:endParaRPr lang="en-US" sz="1600" b="0" i="0" dirty="0">
              <a:solidFill>
                <a:schemeClr val="tx1"/>
              </a:solidFill>
              <a:effectLst/>
            </a:endParaRPr>
          </a:p>
          <a:p>
            <a:pPr marL="0" indent="0" algn="l" fontAlgn="base">
              <a:buNone/>
            </a:pPr>
            <a:r>
              <a:rPr lang="en-US" sz="1600" b="1" i="1" dirty="0">
                <a:solidFill>
                  <a:schemeClr val="tx1"/>
                </a:solidFill>
                <a:effectLst/>
              </a:rPr>
              <a:t>	 </a:t>
            </a:r>
            <a:r>
              <a:rPr lang="en-US" sz="1600" b="0" i="1" dirty="0">
                <a:solidFill>
                  <a:schemeClr val="tx1"/>
                </a:solidFill>
                <a:effectLst/>
              </a:rPr>
              <a:t>here, </a:t>
            </a:r>
            <a:r>
              <a:rPr lang="en-US" sz="1600" b="0" i="1" dirty="0" err="1">
                <a:solidFill>
                  <a:schemeClr val="tx1"/>
                </a:solidFill>
                <a:effectLst/>
              </a:rPr>
              <a:t>ptr</a:t>
            </a:r>
            <a:r>
              <a:rPr lang="en-US" sz="1600" b="0" i="1" dirty="0">
                <a:solidFill>
                  <a:schemeClr val="tx1"/>
                </a:solidFill>
                <a:effectLst/>
              </a:rPr>
              <a:t> was used to allocate memory dynamically and is then being released</a:t>
            </a:r>
            <a:endParaRPr lang="en-US" sz="1600" b="0" i="0" dirty="0">
              <a:solidFill>
                <a:schemeClr val="tx1"/>
              </a:solidFill>
              <a:effectLst/>
            </a:endParaRPr>
          </a:p>
          <a:p>
            <a:pPr marL="0" indent="0" algn="l" fontAlgn="base">
              <a:buNone/>
            </a:pPr>
            <a:endParaRPr lang="en-US" sz="1600" b="1" i="1" dirty="0">
              <a:solidFill>
                <a:schemeClr val="tx1"/>
              </a:solidFill>
              <a:effectLst/>
            </a:endParaRPr>
          </a:p>
          <a:p>
            <a:pPr marL="0" indent="0" algn="l" fontAlgn="base">
              <a:buNone/>
            </a:pPr>
            <a:endParaRPr lang="en-US" sz="1600" b="0" i="0" dirty="0">
              <a:solidFill>
                <a:schemeClr val="tx1"/>
              </a:solidFill>
              <a:effectLst/>
            </a:endParaRPr>
          </a:p>
          <a:p>
            <a:pPr marL="0" indent="0" algn="l" fontAlgn="base">
              <a:buNone/>
            </a:pPr>
            <a:endParaRPr lang="en-US" sz="1600" b="0" i="0" dirty="0">
              <a:solidFill>
                <a:schemeClr val="tx1"/>
              </a:solidFill>
              <a:effectLst/>
            </a:endParaRPr>
          </a:p>
          <a:p>
            <a:endParaRPr lang="en-IN" sz="1600" dirty="0">
              <a:solidFill>
                <a:schemeClr val="tx1"/>
              </a:solidFill>
            </a:endParaRPr>
          </a:p>
        </p:txBody>
      </p:sp>
    </p:spTree>
    <p:extLst>
      <p:ext uri="{BB962C8B-B14F-4D97-AF65-F5344CB8AC3E}">
        <p14:creationId xmlns:p14="http://schemas.microsoft.com/office/powerpoint/2010/main" val="24454999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B2E9-DC18-442F-B0E7-7D0414E03AD4}"/>
              </a:ext>
            </a:extLst>
          </p:cNvPr>
          <p:cNvSpPr>
            <a:spLocks noGrp="1"/>
          </p:cNvSpPr>
          <p:nvPr>
            <p:ph type="title"/>
          </p:nvPr>
        </p:nvSpPr>
        <p:spPr/>
        <p:txBody>
          <a:bodyPr/>
          <a:lstStyle/>
          <a:p>
            <a:r>
              <a:rPr lang="en-IN" dirty="0"/>
              <a:t>File Operations in C</a:t>
            </a:r>
          </a:p>
        </p:txBody>
      </p:sp>
      <p:sp>
        <p:nvSpPr>
          <p:cNvPr id="3" name="Content Placeholder 2">
            <a:extLst>
              <a:ext uri="{FF2B5EF4-FFF2-40B4-BE49-F238E27FC236}">
                <a16:creationId xmlns:a16="http://schemas.microsoft.com/office/drawing/2014/main" id="{A37331CF-D0E1-41BF-A7CC-15AA1C0AE156}"/>
              </a:ext>
            </a:extLst>
          </p:cNvPr>
          <p:cNvSpPr>
            <a:spLocks noGrp="1"/>
          </p:cNvSpPr>
          <p:nvPr>
            <p:ph idx="1"/>
          </p:nvPr>
        </p:nvSpPr>
        <p:spPr>
          <a:xfrm>
            <a:off x="1154954" y="2603499"/>
            <a:ext cx="10079103" cy="3629349"/>
          </a:xfrm>
        </p:spPr>
        <p:txBody>
          <a:bodyPr>
            <a:normAutofit fontScale="92500" lnSpcReduction="10000"/>
          </a:bodyPr>
          <a:lstStyle/>
          <a:p>
            <a:pPr algn="just"/>
            <a:r>
              <a:rPr lang="en-US" sz="1600" b="0" i="0" dirty="0">
                <a:solidFill>
                  <a:srgbClr val="333333"/>
                </a:solidFill>
                <a:effectLst/>
              </a:rPr>
              <a:t>In programming, we may require some specific input data to be generated several numbers of times. Sometimes, it is not enough to only display the data on the console. The data to be displayed may be very large, and only a limited amount of data can be displayed on the console, and since the memory is volatile, it is impossible to recover the programmatically generated data again and again. However, if we need to do so, we may store it onto the local file system which is volatile and can be accessed every time. Here, comes the need of file handling in C.</a:t>
            </a:r>
          </a:p>
          <a:p>
            <a:pPr algn="just"/>
            <a:r>
              <a:rPr lang="en-US" sz="1600" b="0" i="0" dirty="0">
                <a:solidFill>
                  <a:srgbClr val="333333"/>
                </a:solidFill>
                <a:effectLst/>
              </a:rPr>
              <a:t>File handling in C enables us to create, update, read, and delete the files stored on the local file system through our C program. The following operations can be performed on a file.</a:t>
            </a:r>
          </a:p>
          <a:p>
            <a:pPr algn="just">
              <a:buFont typeface="Arial" panose="020B0604020202020204" pitchFamily="34" charset="0"/>
              <a:buChar char="•"/>
            </a:pPr>
            <a:r>
              <a:rPr lang="en-US" sz="1600" b="0" i="0" dirty="0">
                <a:solidFill>
                  <a:srgbClr val="000000"/>
                </a:solidFill>
                <a:effectLst/>
              </a:rPr>
              <a:t>Creation of the new file</a:t>
            </a:r>
          </a:p>
          <a:p>
            <a:pPr algn="just">
              <a:buFont typeface="Arial" panose="020B0604020202020204" pitchFamily="34" charset="0"/>
              <a:buChar char="•"/>
            </a:pPr>
            <a:r>
              <a:rPr lang="en-US" sz="1600" b="0" i="0" dirty="0">
                <a:solidFill>
                  <a:srgbClr val="000000"/>
                </a:solidFill>
                <a:effectLst/>
              </a:rPr>
              <a:t>Opening an existing file</a:t>
            </a:r>
          </a:p>
          <a:p>
            <a:pPr algn="just">
              <a:buFont typeface="Arial" panose="020B0604020202020204" pitchFamily="34" charset="0"/>
              <a:buChar char="•"/>
            </a:pPr>
            <a:r>
              <a:rPr lang="en-US" sz="1600" b="0" i="0" dirty="0">
                <a:solidFill>
                  <a:srgbClr val="000000"/>
                </a:solidFill>
                <a:effectLst/>
              </a:rPr>
              <a:t>Reading from the file</a:t>
            </a:r>
          </a:p>
          <a:p>
            <a:pPr algn="just">
              <a:buFont typeface="Arial" panose="020B0604020202020204" pitchFamily="34" charset="0"/>
              <a:buChar char="•"/>
            </a:pPr>
            <a:r>
              <a:rPr lang="en-US" sz="1600" b="0" i="0" dirty="0">
                <a:solidFill>
                  <a:srgbClr val="000000"/>
                </a:solidFill>
                <a:effectLst/>
              </a:rPr>
              <a:t>Writing to the file</a:t>
            </a:r>
          </a:p>
          <a:p>
            <a:pPr algn="just">
              <a:buFont typeface="Arial" panose="020B0604020202020204" pitchFamily="34" charset="0"/>
              <a:buChar char="•"/>
            </a:pPr>
            <a:r>
              <a:rPr lang="en-US" sz="1600" b="0" i="0" dirty="0">
                <a:solidFill>
                  <a:srgbClr val="000000"/>
                </a:solidFill>
                <a:effectLst/>
              </a:rPr>
              <a:t>Deleting the file</a:t>
            </a:r>
          </a:p>
          <a:p>
            <a:endParaRPr lang="en-IN" sz="1600" dirty="0"/>
          </a:p>
        </p:txBody>
      </p:sp>
    </p:spTree>
    <p:extLst>
      <p:ext uri="{BB962C8B-B14F-4D97-AF65-F5344CB8AC3E}">
        <p14:creationId xmlns:p14="http://schemas.microsoft.com/office/powerpoint/2010/main" val="297374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259C48D-3BF2-40B2-A19E-3343B5676806}"/>
              </a:ext>
            </a:extLst>
          </p:cNvPr>
          <p:cNvGraphicFramePr>
            <a:graphicFrameLocks noGrp="1"/>
          </p:cNvGraphicFramePr>
          <p:nvPr>
            <p:ph idx="1"/>
            <p:extLst>
              <p:ext uri="{D42A27DB-BD31-4B8C-83A1-F6EECF244321}">
                <p14:modId xmlns:p14="http://schemas.microsoft.com/office/powerpoint/2010/main" val="2209029874"/>
              </p:ext>
            </p:extLst>
          </p:nvPr>
        </p:nvGraphicFramePr>
        <p:xfrm>
          <a:off x="2080728" y="2306188"/>
          <a:ext cx="7147248" cy="4398252"/>
        </p:xfrm>
        <a:graphic>
          <a:graphicData uri="http://schemas.openxmlformats.org/drawingml/2006/table">
            <a:tbl>
              <a:tblPr>
                <a:tableStyleId>{35758FB7-9AC5-4552-8A53-C91805E547FA}</a:tableStyleId>
              </a:tblPr>
              <a:tblGrid>
                <a:gridCol w="2382416">
                  <a:extLst>
                    <a:ext uri="{9D8B030D-6E8A-4147-A177-3AD203B41FA5}">
                      <a16:colId xmlns:a16="http://schemas.microsoft.com/office/drawing/2014/main" val="3679965458"/>
                    </a:ext>
                  </a:extLst>
                </a:gridCol>
                <a:gridCol w="2382416">
                  <a:extLst>
                    <a:ext uri="{9D8B030D-6E8A-4147-A177-3AD203B41FA5}">
                      <a16:colId xmlns:a16="http://schemas.microsoft.com/office/drawing/2014/main" val="3016033824"/>
                    </a:ext>
                  </a:extLst>
                </a:gridCol>
                <a:gridCol w="2382416">
                  <a:extLst>
                    <a:ext uri="{9D8B030D-6E8A-4147-A177-3AD203B41FA5}">
                      <a16:colId xmlns:a16="http://schemas.microsoft.com/office/drawing/2014/main" val="2979518782"/>
                    </a:ext>
                  </a:extLst>
                </a:gridCol>
              </a:tblGrid>
              <a:tr h="248873">
                <a:tc>
                  <a:txBody>
                    <a:bodyPr/>
                    <a:lstStyle/>
                    <a:p>
                      <a:pPr algn="ctr" fontAlgn="t"/>
                      <a:r>
                        <a:rPr lang="en-IN" sz="1200" dirty="0">
                          <a:solidFill>
                            <a:srgbClr val="000000"/>
                          </a:solidFill>
                          <a:effectLst/>
                        </a:rPr>
                        <a:t>No.</a:t>
                      </a:r>
                      <a:endParaRPr lang="en-IN" sz="1200" dirty="0">
                        <a:solidFill>
                          <a:srgbClr val="000000"/>
                        </a:solidFill>
                        <a:effectLst/>
                        <a:latin typeface="times new roman" panose="02020603050405020304" pitchFamily="18" charset="0"/>
                      </a:endParaRPr>
                    </a:p>
                  </a:txBody>
                  <a:tcPr marL="49775" marR="49775" marT="49775" marB="49775"/>
                </a:tc>
                <a:tc>
                  <a:txBody>
                    <a:bodyPr/>
                    <a:lstStyle/>
                    <a:p>
                      <a:pPr algn="ctr" fontAlgn="t"/>
                      <a:r>
                        <a:rPr lang="en-IN" sz="1200">
                          <a:solidFill>
                            <a:srgbClr val="000000"/>
                          </a:solidFill>
                          <a:effectLst/>
                        </a:rPr>
                        <a:t>Function</a:t>
                      </a:r>
                      <a:endParaRPr lang="en-IN" sz="1200">
                        <a:solidFill>
                          <a:srgbClr val="000000"/>
                        </a:solidFill>
                        <a:effectLst/>
                        <a:latin typeface="times new roman" panose="02020603050405020304" pitchFamily="18" charset="0"/>
                      </a:endParaRPr>
                    </a:p>
                  </a:txBody>
                  <a:tcPr marL="49775" marR="49775" marT="49775" marB="49775"/>
                </a:tc>
                <a:tc>
                  <a:txBody>
                    <a:bodyPr/>
                    <a:lstStyle/>
                    <a:p>
                      <a:pPr algn="ctr" fontAlgn="t"/>
                      <a:r>
                        <a:rPr lang="en-IN" sz="1200">
                          <a:solidFill>
                            <a:srgbClr val="000000"/>
                          </a:solidFill>
                          <a:effectLst/>
                        </a:rPr>
                        <a:t>Description</a:t>
                      </a:r>
                      <a:endParaRPr lang="en-IN" sz="1200">
                        <a:solidFill>
                          <a:srgbClr val="000000"/>
                        </a:solidFill>
                        <a:effectLst/>
                        <a:latin typeface="times new roman" panose="02020603050405020304" pitchFamily="18" charset="0"/>
                      </a:endParaRPr>
                    </a:p>
                  </a:txBody>
                  <a:tcPr marL="49775" marR="49775" marT="49775" marB="49775"/>
                </a:tc>
                <a:extLst>
                  <a:ext uri="{0D108BD9-81ED-4DB2-BD59-A6C34878D82A}">
                    <a16:rowId xmlns:a16="http://schemas.microsoft.com/office/drawing/2014/main" val="139729412"/>
                  </a:ext>
                </a:extLst>
              </a:tr>
              <a:tr h="365014">
                <a:tc>
                  <a:txBody>
                    <a:bodyPr/>
                    <a:lstStyle/>
                    <a:p>
                      <a:pPr algn="ctr" fontAlgn="t"/>
                      <a:r>
                        <a:rPr lang="en-IN" sz="1200">
                          <a:solidFill>
                            <a:srgbClr val="333333"/>
                          </a:solidFill>
                          <a:effectLst/>
                        </a:rPr>
                        <a:t>1</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fopen()</a:t>
                      </a:r>
                      <a:endParaRPr lang="en-IN" sz="1200">
                        <a:solidFill>
                          <a:srgbClr val="333333"/>
                        </a:solidFill>
                        <a:effectLst/>
                        <a:latin typeface="inter-regular"/>
                      </a:endParaRPr>
                    </a:p>
                  </a:txBody>
                  <a:tcPr marL="33183" marR="33183" marT="33183" marB="33183"/>
                </a:tc>
                <a:tc>
                  <a:txBody>
                    <a:bodyPr/>
                    <a:lstStyle/>
                    <a:p>
                      <a:pPr algn="ctr" fontAlgn="t"/>
                      <a:r>
                        <a:rPr lang="en-US" sz="1200">
                          <a:solidFill>
                            <a:srgbClr val="333333"/>
                          </a:solidFill>
                          <a:effectLst/>
                        </a:rPr>
                        <a:t>opens new or existing file</a:t>
                      </a:r>
                      <a:endParaRPr lang="en-US" sz="1200">
                        <a:solidFill>
                          <a:srgbClr val="333333"/>
                        </a:solidFill>
                        <a:effectLst/>
                        <a:latin typeface="inter-regular"/>
                      </a:endParaRPr>
                    </a:p>
                  </a:txBody>
                  <a:tcPr marL="33183" marR="33183" marT="33183" marB="33183"/>
                </a:tc>
                <a:extLst>
                  <a:ext uri="{0D108BD9-81ED-4DB2-BD59-A6C34878D82A}">
                    <a16:rowId xmlns:a16="http://schemas.microsoft.com/office/drawing/2014/main" val="2766194089"/>
                  </a:ext>
                </a:extLst>
              </a:tr>
              <a:tr h="365014">
                <a:tc>
                  <a:txBody>
                    <a:bodyPr/>
                    <a:lstStyle/>
                    <a:p>
                      <a:pPr algn="ctr" fontAlgn="t"/>
                      <a:r>
                        <a:rPr lang="en-IN" sz="1200">
                          <a:solidFill>
                            <a:srgbClr val="333333"/>
                          </a:solidFill>
                          <a:effectLst/>
                        </a:rPr>
                        <a:t>2</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fprintf()</a:t>
                      </a:r>
                      <a:endParaRPr lang="en-IN" sz="1200">
                        <a:solidFill>
                          <a:srgbClr val="333333"/>
                        </a:solidFill>
                        <a:effectLst/>
                        <a:latin typeface="inter-regular"/>
                      </a:endParaRPr>
                    </a:p>
                  </a:txBody>
                  <a:tcPr marL="33183" marR="33183" marT="33183" marB="33183"/>
                </a:tc>
                <a:tc>
                  <a:txBody>
                    <a:bodyPr/>
                    <a:lstStyle/>
                    <a:p>
                      <a:pPr algn="ctr" fontAlgn="t"/>
                      <a:r>
                        <a:rPr lang="en-US" sz="1200">
                          <a:solidFill>
                            <a:srgbClr val="333333"/>
                          </a:solidFill>
                          <a:effectLst/>
                        </a:rPr>
                        <a:t>write data into the file</a:t>
                      </a:r>
                      <a:endParaRPr lang="en-US" sz="1200">
                        <a:solidFill>
                          <a:srgbClr val="333333"/>
                        </a:solidFill>
                        <a:effectLst/>
                        <a:latin typeface="inter-regular"/>
                      </a:endParaRPr>
                    </a:p>
                  </a:txBody>
                  <a:tcPr marL="33183" marR="33183" marT="33183" marB="33183"/>
                </a:tc>
                <a:extLst>
                  <a:ext uri="{0D108BD9-81ED-4DB2-BD59-A6C34878D82A}">
                    <a16:rowId xmlns:a16="http://schemas.microsoft.com/office/drawing/2014/main" val="2369918201"/>
                  </a:ext>
                </a:extLst>
              </a:tr>
              <a:tr h="365014">
                <a:tc>
                  <a:txBody>
                    <a:bodyPr/>
                    <a:lstStyle/>
                    <a:p>
                      <a:pPr algn="ctr" fontAlgn="t"/>
                      <a:r>
                        <a:rPr lang="en-IN" sz="1200">
                          <a:solidFill>
                            <a:srgbClr val="333333"/>
                          </a:solidFill>
                          <a:effectLst/>
                        </a:rPr>
                        <a:t>3</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fscanf()</a:t>
                      </a:r>
                      <a:endParaRPr lang="en-IN" sz="1200">
                        <a:solidFill>
                          <a:srgbClr val="333333"/>
                        </a:solidFill>
                        <a:effectLst/>
                        <a:latin typeface="inter-regular"/>
                      </a:endParaRPr>
                    </a:p>
                  </a:txBody>
                  <a:tcPr marL="33183" marR="33183" marT="33183" marB="33183"/>
                </a:tc>
                <a:tc>
                  <a:txBody>
                    <a:bodyPr/>
                    <a:lstStyle/>
                    <a:p>
                      <a:pPr algn="ctr" fontAlgn="t"/>
                      <a:r>
                        <a:rPr lang="en-US" sz="1200">
                          <a:solidFill>
                            <a:srgbClr val="333333"/>
                          </a:solidFill>
                          <a:effectLst/>
                        </a:rPr>
                        <a:t>reads data from the file</a:t>
                      </a:r>
                      <a:endParaRPr lang="en-US" sz="1200">
                        <a:solidFill>
                          <a:srgbClr val="333333"/>
                        </a:solidFill>
                        <a:effectLst/>
                        <a:latin typeface="inter-regular"/>
                      </a:endParaRPr>
                    </a:p>
                  </a:txBody>
                  <a:tcPr marL="33183" marR="33183" marT="33183" marB="33183"/>
                </a:tc>
                <a:extLst>
                  <a:ext uri="{0D108BD9-81ED-4DB2-BD59-A6C34878D82A}">
                    <a16:rowId xmlns:a16="http://schemas.microsoft.com/office/drawing/2014/main" val="893506403"/>
                  </a:ext>
                </a:extLst>
              </a:tr>
              <a:tr h="365014">
                <a:tc>
                  <a:txBody>
                    <a:bodyPr/>
                    <a:lstStyle/>
                    <a:p>
                      <a:pPr algn="ctr" fontAlgn="t"/>
                      <a:r>
                        <a:rPr lang="en-IN" sz="1200">
                          <a:solidFill>
                            <a:srgbClr val="333333"/>
                          </a:solidFill>
                          <a:effectLst/>
                        </a:rPr>
                        <a:t>4</a:t>
                      </a:r>
                      <a:endParaRPr lang="en-IN" sz="1200">
                        <a:solidFill>
                          <a:srgbClr val="333333"/>
                        </a:solidFill>
                        <a:effectLst/>
                        <a:latin typeface="inter-regular"/>
                      </a:endParaRPr>
                    </a:p>
                  </a:txBody>
                  <a:tcPr marL="33183" marR="33183" marT="33183" marB="33183"/>
                </a:tc>
                <a:tc>
                  <a:txBody>
                    <a:bodyPr/>
                    <a:lstStyle/>
                    <a:p>
                      <a:pPr algn="ctr" fontAlgn="t"/>
                      <a:r>
                        <a:rPr lang="en-IN" sz="1200" dirty="0" err="1">
                          <a:solidFill>
                            <a:srgbClr val="333333"/>
                          </a:solidFill>
                          <a:effectLst/>
                        </a:rPr>
                        <a:t>fputc</a:t>
                      </a:r>
                      <a:r>
                        <a:rPr lang="en-IN" sz="1200" dirty="0">
                          <a:solidFill>
                            <a:srgbClr val="333333"/>
                          </a:solidFill>
                          <a:effectLst/>
                        </a:rPr>
                        <a:t>()</a:t>
                      </a:r>
                      <a:endParaRPr lang="en-IN" sz="1200" dirty="0">
                        <a:solidFill>
                          <a:srgbClr val="333333"/>
                        </a:solidFill>
                        <a:effectLst/>
                        <a:latin typeface="inter-regular"/>
                      </a:endParaRPr>
                    </a:p>
                  </a:txBody>
                  <a:tcPr marL="33183" marR="33183" marT="33183" marB="33183"/>
                </a:tc>
                <a:tc>
                  <a:txBody>
                    <a:bodyPr/>
                    <a:lstStyle/>
                    <a:p>
                      <a:pPr algn="ctr" fontAlgn="t"/>
                      <a:r>
                        <a:rPr lang="en-US" sz="1200">
                          <a:solidFill>
                            <a:srgbClr val="333333"/>
                          </a:solidFill>
                          <a:effectLst/>
                        </a:rPr>
                        <a:t>writes a character into the file</a:t>
                      </a:r>
                      <a:endParaRPr lang="en-US" sz="1200">
                        <a:solidFill>
                          <a:srgbClr val="333333"/>
                        </a:solidFill>
                        <a:effectLst/>
                        <a:latin typeface="inter-regular"/>
                      </a:endParaRPr>
                    </a:p>
                  </a:txBody>
                  <a:tcPr marL="33183" marR="33183" marT="33183" marB="33183"/>
                </a:tc>
                <a:extLst>
                  <a:ext uri="{0D108BD9-81ED-4DB2-BD59-A6C34878D82A}">
                    <a16:rowId xmlns:a16="http://schemas.microsoft.com/office/drawing/2014/main" val="384636334"/>
                  </a:ext>
                </a:extLst>
              </a:tr>
              <a:tr h="365014">
                <a:tc>
                  <a:txBody>
                    <a:bodyPr/>
                    <a:lstStyle/>
                    <a:p>
                      <a:pPr algn="ctr" fontAlgn="t"/>
                      <a:r>
                        <a:rPr lang="en-IN" sz="1200">
                          <a:solidFill>
                            <a:srgbClr val="333333"/>
                          </a:solidFill>
                          <a:effectLst/>
                        </a:rPr>
                        <a:t>5</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fgetc()</a:t>
                      </a:r>
                      <a:endParaRPr lang="en-IN" sz="1200">
                        <a:solidFill>
                          <a:srgbClr val="333333"/>
                        </a:solidFill>
                        <a:effectLst/>
                        <a:latin typeface="inter-regular"/>
                      </a:endParaRPr>
                    </a:p>
                  </a:txBody>
                  <a:tcPr marL="33183" marR="33183" marT="33183" marB="33183"/>
                </a:tc>
                <a:tc>
                  <a:txBody>
                    <a:bodyPr/>
                    <a:lstStyle/>
                    <a:p>
                      <a:pPr algn="ctr" fontAlgn="t"/>
                      <a:r>
                        <a:rPr lang="en-US" sz="1200">
                          <a:solidFill>
                            <a:srgbClr val="333333"/>
                          </a:solidFill>
                          <a:effectLst/>
                        </a:rPr>
                        <a:t>reads a character from file</a:t>
                      </a:r>
                      <a:endParaRPr lang="en-US" sz="1200">
                        <a:solidFill>
                          <a:srgbClr val="333333"/>
                        </a:solidFill>
                        <a:effectLst/>
                        <a:latin typeface="inter-regular"/>
                      </a:endParaRPr>
                    </a:p>
                  </a:txBody>
                  <a:tcPr marL="33183" marR="33183" marT="33183" marB="33183"/>
                </a:tc>
                <a:extLst>
                  <a:ext uri="{0D108BD9-81ED-4DB2-BD59-A6C34878D82A}">
                    <a16:rowId xmlns:a16="http://schemas.microsoft.com/office/drawing/2014/main" val="3724721669"/>
                  </a:ext>
                </a:extLst>
              </a:tr>
              <a:tr h="215690">
                <a:tc>
                  <a:txBody>
                    <a:bodyPr/>
                    <a:lstStyle/>
                    <a:p>
                      <a:pPr algn="ctr" fontAlgn="t"/>
                      <a:r>
                        <a:rPr lang="en-IN" sz="1200">
                          <a:solidFill>
                            <a:srgbClr val="333333"/>
                          </a:solidFill>
                          <a:effectLst/>
                        </a:rPr>
                        <a:t>6</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fclose()</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closes the file</a:t>
                      </a:r>
                      <a:endParaRPr lang="en-IN" sz="1200">
                        <a:solidFill>
                          <a:srgbClr val="333333"/>
                        </a:solidFill>
                        <a:effectLst/>
                        <a:latin typeface="inter-regular"/>
                      </a:endParaRPr>
                    </a:p>
                  </a:txBody>
                  <a:tcPr marL="33183" marR="33183" marT="33183" marB="33183"/>
                </a:tc>
                <a:extLst>
                  <a:ext uri="{0D108BD9-81ED-4DB2-BD59-A6C34878D82A}">
                    <a16:rowId xmlns:a16="http://schemas.microsoft.com/office/drawing/2014/main" val="1109148898"/>
                  </a:ext>
                </a:extLst>
              </a:tr>
              <a:tr h="365014">
                <a:tc>
                  <a:txBody>
                    <a:bodyPr/>
                    <a:lstStyle/>
                    <a:p>
                      <a:pPr algn="ctr" fontAlgn="t"/>
                      <a:r>
                        <a:rPr lang="en-IN" sz="1200">
                          <a:solidFill>
                            <a:srgbClr val="333333"/>
                          </a:solidFill>
                          <a:effectLst/>
                        </a:rPr>
                        <a:t>7</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fseek()</a:t>
                      </a:r>
                      <a:endParaRPr lang="en-IN" sz="1200">
                        <a:solidFill>
                          <a:srgbClr val="333333"/>
                        </a:solidFill>
                        <a:effectLst/>
                        <a:latin typeface="inter-regular"/>
                      </a:endParaRPr>
                    </a:p>
                  </a:txBody>
                  <a:tcPr marL="33183" marR="33183" marT="33183" marB="33183"/>
                </a:tc>
                <a:tc>
                  <a:txBody>
                    <a:bodyPr/>
                    <a:lstStyle/>
                    <a:p>
                      <a:pPr algn="ctr" fontAlgn="t"/>
                      <a:r>
                        <a:rPr lang="en-US" sz="1200">
                          <a:solidFill>
                            <a:srgbClr val="333333"/>
                          </a:solidFill>
                          <a:effectLst/>
                        </a:rPr>
                        <a:t>sets the file pointer to given position</a:t>
                      </a:r>
                      <a:endParaRPr lang="en-US" sz="1200">
                        <a:solidFill>
                          <a:srgbClr val="333333"/>
                        </a:solidFill>
                        <a:effectLst/>
                        <a:latin typeface="inter-regular"/>
                      </a:endParaRPr>
                    </a:p>
                  </a:txBody>
                  <a:tcPr marL="33183" marR="33183" marT="33183" marB="33183"/>
                </a:tc>
                <a:extLst>
                  <a:ext uri="{0D108BD9-81ED-4DB2-BD59-A6C34878D82A}">
                    <a16:rowId xmlns:a16="http://schemas.microsoft.com/office/drawing/2014/main" val="958980388"/>
                  </a:ext>
                </a:extLst>
              </a:tr>
              <a:tr h="365014">
                <a:tc>
                  <a:txBody>
                    <a:bodyPr/>
                    <a:lstStyle/>
                    <a:p>
                      <a:pPr algn="ctr" fontAlgn="t"/>
                      <a:r>
                        <a:rPr lang="en-IN" sz="1200">
                          <a:solidFill>
                            <a:srgbClr val="333333"/>
                          </a:solidFill>
                          <a:effectLst/>
                        </a:rPr>
                        <a:t>8</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fputw()</a:t>
                      </a:r>
                      <a:endParaRPr lang="en-IN" sz="1200">
                        <a:solidFill>
                          <a:srgbClr val="333333"/>
                        </a:solidFill>
                        <a:effectLst/>
                        <a:latin typeface="inter-regular"/>
                      </a:endParaRPr>
                    </a:p>
                  </a:txBody>
                  <a:tcPr marL="33183" marR="33183" marT="33183" marB="33183"/>
                </a:tc>
                <a:tc>
                  <a:txBody>
                    <a:bodyPr/>
                    <a:lstStyle/>
                    <a:p>
                      <a:pPr algn="ctr" fontAlgn="t"/>
                      <a:r>
                        <a:rPr lang="en-US" sz="1200">
                          <a:solidFill>
                            <a:srgbClr val="333333"/>
                          </a:solidFill>
                          <a:effectLst/>
                        </a:rPr>
                        <a:t>writes an integer to file</a:t>
                      </a:r>
                      <a:endParaRPr lang="en-US" sz="1200">
                        <a:solidFill>
                          <a:srgbClr val="333333"/>
                        </a:solidFill>
                        <a:effectLst/>
                        <a:latin typeface="inter-regular"/>
                      </a:endParaRPr>
                    </a:p>
                  </a:txBody>
                  <a:tcPr marL="33183" marR="33183" marT="33183" marB="33183"/>
                </a:tc>
                <a:extLst>
                  <a:ext uri="{0D108BD9-81ED-4DB2-BD59-A6C34878D82A}">
                    <a16:rowId xmlns:a16="http://schemas.microsoft.com/office/drawing/2014/main" val="1524786870"/>
                  </a:ext>
                </a:extLst>
              </a:tr>
              <a:tr h="365014">
                <a:tc>
                  <a:txBody>
                    <a:bodyPr/>
                    <a:lstStyle/>
                    <a:p>
                      <a:pPr algn="ctr" fontAlgn="t"/>
                      <a:r>
                        <a:rPr lang="en-IN" sz="1200">
                          <a:solidFill>
                            <a:srgbClr val="333333"/>
                          </a:solidFill>
                          <a:effectLst/>
                        </a:rPr>
                        <a:t>9</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fgetw()</a:t>
                      </a:r>
                      <a:endParaRPr lang="en-IN" sz="1200">
                        <a:solidFill>
                          <a:srgbClr val="333333"/>
                        </a:solidFill>
                        <a:effectLst/>
                        <a:latin typeface="inter-regular"/>
                      </a:endParaRPr>
                    </a:p>
                  </a:txBody>
                  <a:tcPr marL="33183" marR="33183" marT="33183" marB="33183"/>
                </a:tc>
                <a:tc>
                  <a:txBody>
                    <a:bodyPr/>
                    <a:lstStyle/>
                    <a:p>
                      <a:pPr algn="ctr" fontAlgn="t"/>
                      <a:r>
                        <a:rPr lang="en-US" sz="1200">
                          <a:solidFill>
                            <a:srgbClr val="333333"/>
                          </a:solidFill>
                          <a:effectLst/>
                        </a:rPr>
                        <a:t>reads an integer from file</a:t>
                      </a:r>
                      <a:endParaRPr lang="en-US" sz="1200">
                        <a:solidFill>
                          <a:srgbClr val="333333"/>
                        </a:solidFill>
                        <a:effectLst/>
                        <a:latin typeface="inter-regular"/>
                      </a:endParaRPr>
                    </a:p>
                  </a:txBody>
                  <a:tcPr marL="33183" marR="33183" marT="33183" marB="33183"/>
                </a:tc>
                <a:extLst>
                  <a:ext uri="{0D108BD9-81ED-4DB2-BD59-A6C34878D82A}">
                    <a16:rowId xmlns:a16="http://schemas.microsoft.com/office/drawing/2014/main" val="3314423100"/>
                  </a:ext>
                </a:extLst>
              </a:tr>
              <a:tr h="365014">
                <a:tc>
                  <a:txBody>
                    <a:bodyPr/>
                    <a:lstStyle/>
                    <a:p>
                      <a:pPr algn="ctr" fontAlgn="t"/>
                      <a:r>
                        <a:rPr lang="en-IN" sz="1200">
                          <a:solidFill>
                            <a:srgbClr val="333333"/>
                          </a:solidFill>
                          <a:effectLst/>
                        </a:rPr>
                        <a:t>10</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ftell()</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returns current position</a:t>
                      </a:r>
                      <a:endParaRPr lang="en-IN" sz="1200">
                        <a:solidFill>
                          <a:srgbClr val="333333"/>
                        </a:solidFill>
                        <a:effectLst/>
                        <a:latin typeface="inter-regular"/>
                      </a:endParaRPr>
                    </a:p>
                  </a:txBody>
                  <a:tcPr marL="33183" marR="33183" marT="33183" marB="33183"/>
                </a:tc>
                <a:extLst>
                  <a:ext uri="{0D108BD9-81ED-4DB2-BD59-A6C34878D82A}">
                    <a16:rowId xmlns:a16="http://schemas.microsoft.com/office/drawing/2014/main" val="3964774074"/>
                  </a:ext>
                </a:extLst>
              </a:tr>
              <a:tr h="514338">
                <a:tc>
                  <a:txBody>
                    <a:bodyPr/>
                    <a:lstStyle/>
                    <a:p>
                      <a:pPr algn="ctr" fontAlgn="t"/>
                      <a:r>
                        <a:rPr lang="en-IN" sz="1200">
                          <a:solidFill>
                            <a:srgbClr val="333333"/>
                          </a:solidFill>
                          <a:effectLst/>
                        </a:rPr>
                        <a:t>11</a:t>
                      </a:r>
                      <a:endParaRPr lang="en-IN" sz="1200">
                        <a:solidFill>
                          <a:srgbClr val="333333"/>
                        </a:solidFill>
                        <a:effectLst/>
                        <a:latin typeface="inter-regular"/>
                      </a:endParaRPr>
                    </a:p>
                  </a:txBody>
                  <a:tcPr marL="33183" marR="33183" marT="33183" marB="33183"/>
                </a:tc>
                <a:tc>
                  <a:txBody>
                    <a:bodyPr/>
                    <a:lstStyle/>
                    <a:p>
                      <a:pPr algn="ctr" fontAlgn="t"/>
                      <a:r>
                        <a:rPr lang="en-IN" sz="1200">
                          <a:solidFill>
                            <a:srgbClr val="333333"/>
                          </a:solidFill>
                          <a:effectLst/>
                        </a:rPr>
                        <a:t>rewind()</a:t>
                      </a:r>
                      <a:endParaRPr lang="en-IN" sz="1200">
                        <a:solidFill>
                          <a:srgbClr val="333333"/>
                        </a:solidFill>
                        <a:effectLst/>
                        <a:latin typeface="inter-regular"/>
                      </a:endParaRPr>
                    </a:p>
                  </a:txBody>
                  <a:tcPr marL="33183" marR="33183" marT="33183" marB="33183"/>
                </a:tc>
                <a:tc>
                  <a:txBody>
                    <a:bodyPr/>
                    <a:lstStyle/>
                    <a:p>
                      <a:pPr algn="ctr" fontAlgn="t"/>
                      <a:r>
                        <a:rPr lang="en-US" sz="1200" dirty="0">
                          <a:solidFill>
                            <a:srgbClr val="333333"/>
                          </a:solidFill>
                          <a:effectLst/>
                        </a:rPr>
                        <a:t>sets the file pointer to the beginning of the file</a:t>
                      </a:r>
                      <a:endParaRPr lang="en-US" sz="1200" dirty="0">
                        <a:solidFill>
                          <a:srgbClr val="333333"/>
                        </a:solidFill>
                        <a:effectLst/>
                        <a:latin typeface="inter-regular"/>
                      </a:endParaRPr>
                    </a:p>
                  </a:txBody>
                  <a:tcPr marL="33183" marR="33183" marT="33183" marB="33183"/>
                </a:tc>
                <a:extLst>
                  <a:ext uri="{0D108BD9-81ED-4DB2-BD59-A6C34878D82A}">
                    <a16:rowId xmlns:a16="http://schemas.microsoft.com/office/drawing/2014/main" val="2964582618"/>
                  </a:ext>
                </a:extLst>
              </a:tr>
            </a:tbl>
          </a:graphicData>
        </a:graphic>
      </p:graphicFrame>
    </p:spTree>
    <p:extLst>
      <p:ext uri="{BB962C8B-B14F-4D97-AF65-F5344CB8AC3E}">
        <p14:creationId xmlns:p14="http://schemas.microsoft.com/office/powerpoint/2010/main" val="3016917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29AE1-BEF3-44DD-8A24-511CA638E229}"/>
              </a:ext>
            </a:extLst>
          </p:cNvPr>
          <p:cNvSpPr>
            <a:spLocks noGrp="1"/>
          </p:cNvSpPr>
          <p:nvPr>
            <p:ph idx="1"/>
          </p:nvPr>
        </p:nvSpPr>
        <p:spPr>
          <a:xfrm>
            <a:off x="718458" y="2379307"/>
            <a:ext cx="10664890" cy="4133460"/>
          </a:xfrm>
        </p:spPr>
        <p:txBody>
          <a:bodyPr>
            <a:normAutofit fontScale="92500" lnSpcReduction="20000"/>
          </a:bodyPr>
          <a:lstStyle/>
          <a:p>
            <a:pPr algn="just"/>
            <a:r>
              <a:rPr lang="en-US" sz="1600" b="1" i="0" u="sng" dirty="0">
                <a:solidFill>
                  <a:srgbClr val="610B38"/>
                </a:solidFill>
                <a:effectLst/>
              </a:rPr>
              <a:t>Opening File: </a:t>
            </a:r>
            <a:r>
              <a:rPr lang="en-US" sz="1600" b="1" i="0" u="sng" dirty="0" err="1">
                <a:solidFill>
                  <a:srgbClr val="610B38"/>
                </a:solidFill>
                <a:effectLst/>
              </a:rPr>
              <a:t>fopen</a:t>
            </a:r>
            <a:r>
              <a:rPr lang="en-US" sz="1600" b="1" i="0" u="sng" dirty="0">
                <a:solidFill>
                  <a:srgbClr val="610B38"/>
                </a:solidFill>
                <a:effectLst/>
              </a:rPr>
              <a:t>() </a:t>
            </a:r>
            <a:r>
              <a:rPr lang="en-US" sz="1600" b="0" i="0" dirty="0">
                <a:solidFill>
                  <a:srgbClr val="610B38"/>
                </a:solidFill>
                <a:effectLst/>
              </a:rPr>
              <a:t>: </a:t>
            </a:r>
            <a:r>
              <a:rPr lang="en-US" sz="1600" b="0" i="0" dirty="0">
                <a:solidFill>
                  <a:srgbClr val="333333"/>
                </a:solidFill>
                <a:effectLst/>
              </a:rPr>
              <a:t>We must open a file before it can be read, write, or update. The </a:t>
            </a:r>
            <a:r>
              <a:rPr lang="en-US" sz="1600" b="0" i="0" dirty="0" err="1">
                <a:solidFill>
                  <a:srgbClr val="333333"/>
                </a:solidFill>
                <a:effectLst/>
              </a:rPr>
              <a:t>fopen</a:t>
            </a:r>
            <a:r>
              <a:rPr lang="en-US" sz="1600" b="0" i="0" dirty="0">
                <a:solidFill>
                  <a:srgbClr val="333333"/>
                </a:solidFill>
                <a:effectLst/>
              </a:rPr>
              <a:t>() function is used to open a file. The syntax of the </a:t>
            </a:r>
            <a:r>
              <a:rPr lang="en-US" sz="1600" b="0" i="0" dirty="0" err="1">
                <a:solidFill>
                  <a:srgbClr val="333333"/>
                </a:solidFill>
                <a:effectLst/>
              </a:rPr>
              <a:t>fopen</a:t>
            </a:r>
            <a:r>
              <a:rPr lang="en-US" sz="1600" b="0" i="0" dirty="0">
                <a:solidFill>
                  <a:srgbClr val="333333"/>
                </a:solidFill>
                <a:effectLst/>
              </a:rPr>
              <a:t>() is given below - </a:t>
            </a:r>
            <a:r>
              <a:rPr lang="fr-FR" sz="1600" b="1" i="0" dirty="0">
                <a:solidFill>
                  <a:srgbClr val="2E8B57"/>
                </a:solidFill>
                <a:effectLst/>
              </a:rPr>
              <a:t>FILE</a:t>
            </a:r>
            <a:r>
              <a:rPr lang="fr-FR" sz="1600" b="0" i="0" dirty="0">
                <a:solidFill>
                  <a:srgbClr val="000000"/>
                </a:solidFill>
                <a:effectLst/>
              </a:rPr>
              <a:t> *</a:t>
            </a:r>
            <a:r>
              <a:rPr lang="fr-FR" sz="1600" b="0" i="0" dirty="0" err="1">
                <a:solidFill>
                  <a:srgbClr val="000000"/>
                </a:solidFill>
                <a:effectLst/>
              </a:rPr>
              <a:t>fopen</a:t>
            </a:r>
            <a:r>
              <a:rPr lang="fr-FR" sz="1600" b="0" i="0" dirty="0">
                <a:solidFill>
                  <a:srgbClr val="000000"/>
                </a:solidFill>
                <a:effectLst/>
              </a:rPr>
              <a:t>( </a:t>
            </a:r>
            <a:r>
              <a:rPr lang="fr-FR" sz="1600" b="1" i="0" dirty="0" err="1">
                <a:solidFill>
                  <a:srgbClr val="006699"/>
                </a:solidFill>
                <a:effectLst/>
              </a:rPr>
              <a:t>const</a:t>
            </a:r>
            <a:r>
              <a:rPr lang="fr-FR" sz="1600" b="0" i="0" dirty="0">
                <a:solidFill>
                  <a:srgbClr val="000000"/>
                </a:solidFill>
                <a:effectLst/>
              </a:rPr>
              <a:t> </a:t>
            </a:r>
            <a:r>
              <a:rPr lang="fr-FR" sz="1600" b="1" i="0" dirty="0">
                <a:solidFill>
                  <a:srgbClr val="2E8B57"/>
                </a:solidFill>
                <a:effectLst/>
              </a:rPr>
              <a:t>char</a:t>
            </a:r>
            <a:r>
              <a:rPr lang="fr-FR" sz="1600" b="0" i="0" dirty="0">
                <a:solidFill>
                  <a:srgbClr val="000000"/>
                </a:solidFill>
                <a:effectLst/>
              </a:rPr>
              <a:t> * </a:t>
            </a:r>
            <a:r>
              <a:rPr lang="fr-FR" sz="1600" b="0" i="0" dirty="0" err="1">
                <a:solidFill>
                  <a:srgbClr val="000000"/>
                </a:solidFill>
                <a:effectLst/>
              </a:rPr>
              <a:t>filename</a:t>
            </a:r>
            <a:r>
              <a:rPr lang="fr-FR" sz="1600" b="0" i="0" dirty="0">
                <a:solidFill>
                  <a:srgbClr val="000000"/>
                </a:solidFill>
                <a:effectLst/>
              </a:rPr>
              <a:t>, </a:t>
            </a:r>
            <a:r>
              <a:rPr lang="fr-FR" sz="1600" b="1" i="0" dirty="0" err="1">
                <a:solidFill>
                  <a:srgbClr val="006699"/>
                </a:solidFill>
                <a:effectLst/>
              </a:rPr>
              <a:t>const</a:t>
            </a:r>
            <a:r>
              <a:rPr lang="fr-FR" sz="1600" b="0" i="0" dirty="0">
                <a:solidFill>
                  <a:srgbClr val="000000"/>
                </a:solidFill>
                <a:effectLst/>
              </a:rPr>
              <a:t> </a:t>
            </a:r>
            <a:r>
              <a:rPr lang="fr-FR" sz="1600" b="1" i="0" dirty="0">
                <a:solidFill>
                  <a:srgbClr val="2E8B57"/>
                </a:solidFill>
                <a:effectLst/>
              </a:rPr>
              <a:t>char</a:t>
            </a:r>
            <a:r>
              <a:rPr lang="fr-FR" sz="1600" b="0" i="0" dirty="0">
                <a:solidFill>
                  <a:srgbClr val="000000"/>
                </a:solidFill>
                <a:effectLst/>
              </a:rPr>
              <a:t> * mode );  </a:t>
            </a:r>
          </a:p>
          <a:p>
            <a:pPr algn="just"/>
            <a:r>
              <a:rPr lang="en-US" sz="1600" b="1" i="0" u="sng" dirty="0">
                <a:solidFill>
                  <a:srgbClr val="610B38"/>
                </a:solidFill>
                <a:effectLst/>
              </a:rPr>
              <a:t>Closing File: </a:t>
            </a:r>
            <a:r>
              <a:rPr lang="en-US" sz="1600" b="1" i="0" u="sng" dirty="0" err="1">
                <a:solidFill>
                  <a:srgbClr val="610B38"/>
                </a:solidFill>
                <a:effectLst/>
              </a:rPr>
              <a:t>fclose</a:t>
            </a:r>
            <a:r>
              <a:rPr lang="en-US" sz="1600" b="1" i="0" u="sng" dirty="0">
                <a:solidFill>
                  <a:srgbClr val="610B38"/>
                </a:solidFill>
                <a:effectLst/>
              </a:rPr>
              <a:t>() </a:t>
            </a:r>
            <a:r>
              <a:rPr lang="en-US" sz="1600" b="0" i="0" dirty="0">
                <a:solidFill>
                  <a:srgbClr val="610B38"/>
                </a:solidFill>
                <a:effectLst/>
              </a:rPr>
              <a:t>: </a:t>
            </a:r>
            <a:r>
              <a:rPr lang="en-US" sz="1600" b="0" i="0" dirty="0">
                <a:solidFill>
                  <a:srgbClr val="333333"/>
                </a:solidFill>
                <a:effectLst/>
              </a:rPr>
              <a:t>The </a:t>
            </a:r>
            <a:r>
              <a:rPr lang="en-US" sz="1600" b="0" i="0" dirty="0" err="1">
                <a:solidFill>
                  <a:srgbClr val="333333"/>
                </a:solidFill>
                <a:effectLst/>
              </a:rPr>
              <a:t>fclose</a:t>
            </a:r>
            <a:r>
              <a:rPr lang="en-US" sz="1600" b="0" i="0" dirty="0">
                <a:solidFill>
                  <a:srgbClr val="333333"/>
                </a:solidFill>
                <a:effectLst/>
              </a:rPr>
              <a:t>() function is used to close a file. The file must be closed after performing all the operations on it. The syntax of </a:t>
            </a:r>
            <a:r>
              <a:rPr lang="en-US" sz="1600" b="0" i="0" dirty="0" err="1">
                <a:solidFill>
                  <a:srgbClr val="333333"/>
                </a:solidFill>
                <a:effectLst/>
              </a:rPr>
              <a:t>fclose</a:t>
            </a:r>
            <a:r>
              <a:rPr lang="en-US" sz="1600" b="0" i="0" dirty="0">
                <a:solidFill>
                  <a:srgbClr val="333333"/>
                </a:solidFill>
                <a:effectLst/>
              </a:rPr>
              <a:t>() function is given below - </a:t>
            </a:r>
            <a:r>
              <a:rPr lang="en-IN" sz="1600" b="1" i="0" dirty="0">
                <a:solidFill>
                  <a:srgbClr val="2E8B57"/>
                </a:solidFill>
                <a:effectLst/>
              </a:rPr>
              <a:t>int</a:t>
            </a:r>
            <a:r>
              <a:rPr lang="en-IN" sz="1600" b="0" i="0" dirty="0">
                <a:solidFill>
                  <a:srgbClr val="000000"/>
                </a:solidFill>
                <a:effectLst/>
              </a:rPr>
              <a:t> </a:t>
            </a:r>
            <a:r>
              <a:rPr lang="en-IN" sz="1600" b="0" i="0" dirty="0" err="1">
                <a:solidFill>
                  <a:srgbClr val="000000"/>
                </a:solidFill>
                <a:effectLst/>
              </a:rPr>
              <a:t>fclose</a:t>
            </a:r>
            <a:r>
              <a:rPr lang="en-IN" sz="1600" b="0" i="0" dirty="0">
                <a:solidFill>
                  <a:srgbClr val="000000"/>
                </a:solidFill>
                <a:effectLst/>
              </a:rPr>
              <a:t>( </a:t>
            </a:r>
            <a:r>
              <a:rPr lang="en-IN" sz="1600" b="1" i="0" dirty="0">
                <a:solidFill>
                  <a:srgbClr val="2E8B57"/>
                </a:solidFill>
                <a:effectLst/>
              </a:rPr>
              <a:t>FILE</a:t>
            </a:r>
            <a:r>
              <a:rPr lang="en-IN" sz="1600" b="0" i="0" dirty="0">
                <a:solidFill>
                  <a:srgbClr val="000000"/>
                </a:solidFill>
                <a:effectLst/>
              </a:rPr>
              <a:t> *</a:t>
            </a:r>
            <a:r>
              <a:rPr lang="en-IN" sz="1600" b="0" i="0" dirty="0" err="1">
                <a:solidFill>
                  <a:srgbClr val="000000"/>
                </a:solidFill>
                <a:effectLst/>
              </a:rPr>
              <a:t>fp</a:t>
            </a:r>
            <a:r>
              <a:rPr lang="en-IN" sz="1600" b="0" i="0" dirty="0">
                <a:solidFill>
                  <a:srgbClr val="000000"/>
                </a:solidFill>
                <a:effectLst/>
              </a:rPr>
              <a:t> ); </a:t>
            </a:r>
          </a:p>
          <a:p>
            <a:pPr algn="just"/>
            <a:r>
              <a:rPr lang="en-US" sz="1600" b="1" i="0" u="sng" dirty="0">
                <a:solidFill>
                  <a:srgbClr val="610B38"/>
                </a:solidFill>
                <a:effectLst/>
              </a:rPr>
              <a:t>Writing File : </a:t>
            </a:r>
            <a:r>
              <a:rPr lang="en-US" sz="1600" b="1" i="0" u="sng" dirty="0" err="1">
                <a:solidFill>
                  <a:srgbClr val="610B38"/>
                </a:solidFill>
                <a:effectLst/>
              </a:rPr>
              <a:t>fprintf</a:t>
            </a:r>
            <a:r>
              <a:rPr lang="en-US" sz="1600" b="1" i="0" u="sng" dirty="0">
                <a:solidFill>
                  <a:srgbClr val="610B38"/>
                </a:solidFill>
                <a:effectLst/>
              </a:rPr>
              <a:t>() </a:t>
            </a:r>
            <a:r>
              <a:rPr lang="en-US" sz="1600" b="0" i="0" dirty="0">
                <a:solidFill>
                  <a:srgbClr val="610B38"/>
                </a:solidFill>
                <a:effectLst/>
              </a:rPr>
              <a:t>: </a:t>
            </a:r>
            <a:r>
              <a:rPr lang="en-US" sz="1600" b="0" i="0" dirty="0">
                <a:solidFill>
                  <a:srgbClr val="333333"/>
                </a:solidFill>
                <a:effectLst/>
              </a:rPr>
              <a:t>The </a:t>
            </a:r>
            <a:r>
              <a:rPr lang="en-US" sz="1600" b="0" i="0" dirty="0" err="1">
                <a:solidFill>
                  <a:srgbClr val="333333"/>
                </a:solidFill>
                <a:effectLst/>
              </a:rPr>
              <a:t>fprintf</a:t>
            </a:r>
            <a:r>
              <a:rPr lang="en-US" sz="1600" b="0" i="0" dirty="0">
                <a:solidFill>
                  <a:srgbClr val="333333"/>
                </a:solidFill>
                <a:effectLst/>
              </a:rPr>
              <a:t>() function is used to write set of characters into file. It sends formatted output to a stream. Syntax is as follows - </a:t>
            </a:r>
            <a:r>
              <a:rPr lang="en-IN" sz="1600" b="1" i="0" dirty="0">
                <a:solidFill>
                  <a:srgbClr val="2E8B57"/>
                </a:solidFill>
                <a:effectLst/>
              </a:rPr>
              <a:t>int</a:t>
            </a:r>
            <a:r>
              <a:rPr lang="en-IN" sz="1600" b="0" i="0" dirty="0">
                <a:solidFill>
                  <a:srgbClr val="000000"/>
                </a:solidFill>
                <a:effectLst/>
              </a:rPr>
              <a:t> </a:t>
            </a:r>
            <a:r>
              <a:rPr lang="en-IN" sz="1600" b="0" i="0" dirty="0" err="1">
                <a:solidFill>
                  <a:srgbClr val="000000"/>
                </a:solidFill>
                <a:effectLst/>
              </a:rPr>
              <a:t>fprintf</a:t>
            </a:r>
            <a:r>
              <a:rPr lang="en-IN" sz="1600" b="0" i="0" dirty="0">
                <a:solidFill>
                  <a:srgbClr val="000000"/>
                </a:solidFill>
                <a:effectLst/>
              </a:rPr>
              <a:t>(</a:t>
            </a:r>
            <a:r>
              <a:rPr lang="en-IN" sz="1600" b="1" i="0" dirty="0">
                <a:solidFill>
                  <a:srgbClr val="2E8B57"/>
                </a:solidFill>
                <a:effectLst/>
              </a:rPr>
              <a:t>FILE</a:t>
            </a:r>
            <a:r>
              <a:rPr lang="en-IN" sz="1600" b="0" i="0" dirty="0">
                <a:solidFill>
                  <a:srgbClr val="000000"/>
                </a:solidFill>
                <a:effectLst/>
              </a:rPr>
              <a:t> *stream, </a:t>
            </a:r>
            <a:r>
              <a:rPr lang="en-IN" sz="1600" b="1" i="0" dirty="0" err="1">
                <a:solidFill>
                  <a:srgbClr val="006699"/>
                </a:solidFill>
                <a:effectLst/>
              </a:rPr>
              <a:t>const</a:t>
            </a:r>
            <a:r>
              <a:rPr lang="en-IN" sz="1600" b="0" i="0" dirty="0">
                <a:solidFill>
                  <a:srgbClr val="000000"/>
                </a:solidFill>
                <a:effectLst/>
              </a:rPr>
              <a:t> </a:t>
            </a:r>
            <a:r>
              <a:rPr lang="en-IN" sz="1600" b="1" i="0" dirty="0">
                <a:solidFill>
                  <a:srgbClr val="2E8B57"/>
                </a:solidFill>
                <a:effectLst/>
              </a:rPr>
              <a:t>char</a:t>
            </a:r>
            <a:r>
              <a:rPr lang="en-IN" sz="1600" b="0" i="0" dirty="0">
                <a:solidFill>
                  <a:srgbClr val="000000"/>
                </a:solidFill>
                <a:effectLst/>
              </a:rPr>
              <a:t> *format [, argument, ...])  </a:t>
            </a:r>
          </a:p>
          <a:p>
            <a:pPr algn="just"/>
            <a:r>
              <a:rPr lang="en-US" sz="1600" b="1" i="0" u="sng" dirty="0">
                <a:solidFill>
                  <a:srgbClr val="610B38"/>
                </a:solidFill>
                <a:effectLst/>
              </a:rPr>
              <a:t>Reading File : </a:t>
            </a:r>
            <a:r>
              <a:rPr lang="en-US" sz="1600" b="1" i="0" u="sng" dirty="0" err="1">
                <a:solidFill>
                  <a:srgbClr val="610B38"/>
                </a:solidFill>
                <a:effectLst/>
              </a:rPr>
              <a:t>fscanf</a:t>
            </a:r>
            <a:r>
              <a:rPr lang="en-US" sz="1600" b="1" i="0" u="sng" dirty="0">
                <a:solidFill>
                  <a:srgbClr val="610B38"/>
                </a:solidFill>
                <a:effectLst/>
              </a:rPr>
              <a:t>() </a:t>
            </a:r>
            <a:r>
              <a:rPr lang="en-US" sz="1600" b="0" i="0" dirty="0">
                <a:solidFill>
                  <a:srgbClr val="610B38"/>
                </a:solidFill>
                <a:effectLst/>
              </a:rPr>
              <a:t>: </a:t>
            </a:r>
            <a:r>
              <a:rPr lang="en-US" sz="1600" b="0" i="0" dirty="0">
                <a:solidFill>
                  <a:srgbClr val="333333"/>
                </a:solidFill>
                <a:effectLst/>
              </a:rPr>
              <a:t>The </a:t>
            </a:r>
            <a:r>
              <a:rPr lang="en-US" sz="1600" b="0" i="0" dirty="0" err="1">
                <a:solidFill>
                  <a:srgbClr val="333333"/>
                </a:solidFill>
                <a:effectLst/>
              </a:rPr>
              <a:t>fscanf</a:t>
            </a:r>
            <a:r>
              <a:rPr lang="en-US" sz="1600" b="0" i="0" dirty="0">
                <a:solidFill>
                  <a:srgbClr val="333333"/>
                </a:solidFill>
                <a:effectLst/>
              </a:rPr>
              <a:t>() function is used to read set of characters from file. It reads a word from the file and returns EOF at the end of file. Syntax is as follows - </a:t>
            </a:r>
            <a:r>
              <a:rPr lang="en-IN" sz="1600" b="1" i="0" dirty="0">
                <a:solidFill>
                  <a:srgbClr val="2E8B57"/>
                </a:solidFill>
                <a:effectLst/>
              </a:rPr>
              <a:t>int</a:t>
            </a:r>
            <a:r>
              <a:rPr lang="en-IN" sz="1600" b="0" i="0" dirty="0">
                <a:solidFill>
                  <a:srgbClr val="000000"/>
                </a:solidFill>
                <a:effectLst/>
              </a:rPr>
              <a:t> </a:t>
            </a:r>
            <a:r>
              <a:rPr lang="en-IN" sz="1600" b="0" i="0" dirty="0" err="1">
                <a:solidFill>
                  <a:srgbClr val="000000"/>
                </a:solidFill>
                <a:effectLst/>
              </a:rPr>
              <a:t>fscanf</a:t>
            </a:r>
            <a:r>
              <a:rPr lang="en-IN" sz="1600" b="0" i="0" dirty="0">
                <a:solidFill>
                  <a:srgbClr val="000000"/>
                </a:solidFill>
                <a:effectLst/>
              </a:rPr>
              <a:t>(</a:t>
            </a:r>
            <a:r>
              <a:rPr lang="en-IN" sz="1600" b="1" i="0" dirty="0">
                <a:solidFill>
                  <a:srgbClr val="2E8B57"/>
                </a:solidFill>
                <a:effectLst/>
              </a:rPr>
              <a:t>FILE</a:t>
            </a:r>
            <a:r>
              <a:rPr lang="en-IN" sz="1600" b="0" i="0" dirty="0">
                <a:solidFill>
                  <a:srgbClr val="000000"/>
                </a:solidFill>
                <a:effectLst/>
              </a:rPr>
              <a:t> *stream, </a:t>
            </a:r>
            <a:r>
              <a:rPr lang="en-IN" sz="1600" b="1" i="0" dirty="0" err="1">
                <a:solidFill>
                  <a:srgbClr val="006699"/>
                </a:solidFill>
                <a:effectLst/>
              </a:rPr>
              <a:t>const</a:t>
            </a:r>
            <a:r>
              <a:rPr lang="en-IN" sz="1600" b="0" i="0" dirty="0">
                <a:solidFill>
                  <a:srgbClr val="000000"/>
                </a:solidFill>
                <a:effectLst/>
              </a:rPr>
              <a:t> </a:t>
            </a:r>
            <a:r>
              <a:rPr lang="en-IN" sz="1600" b="1" i="0" dirty="0">
                <a:solidFill>
                  <a:srgbClr val="2E8B57"/>
                </a:solidFill>
                <a:effectLst/>
              </a:rPr>
              <a:t>char</a:t>
            </a:r>
            <a:r>
              <a:rPr lang="en-IN" sz="1600" b="0" i="0" dirty="0">
                <a:solidFill>
                  <a:srgbClr val="000000"/>
                </a:solidFill>
                <a:effectLst/>
              </a:rPr>
              <a:t> *format [, argument, ...]) </a:t>
            </a:r>
          </a:p>
          <a:p>
            <a:pPr algn="just"/>
            <a:r>
              <a:rPr lang="en-US" sz="1600" b="1" i="0" u="sng" dirty="0">
                <a:solidFill>
                  <a:srgbClr val="610B38"/>
                </a:solidFill>
                <a:effectLst/>
              </a:rPr>
              <a:t>Writing File : </a:t>
            </a:r>
            <a:r>
              <a:rPr lang="en-US" sz="1600" b="1" i="0" u="sng" dirty="0" err="1">
                <a:solidFill>
                  <a:srgbClr val="610B38"/>
                </a:solidFill>
                <a:effectLst/>
              </a:rPr>
              <a:t>fputc</a:t>
            </a:r>
            <a:r>
              <a:rPr lang="en-US" sz="1600" b="1" i="0" u="sng" dirty="0">
                <a:solidFill>
                  <a:srgbClr val="610B38"/>
                </a:solidFill>
                <a:effectLst/>
              </a:rPr>
              <a:t>() </a:t>
            </a:r>
            <a:r>
              <a:rPr lang="en-US" sz="1600" b="0" i="0" dirty="0">
                <a:solidFill>
                  <a:srgbClr val="610B38"/>
                </a:solidFill>
                <a:effectLst/>
              </a:rPr>
              <a:t>: </a:t>
            </a:r>
            <a:r>
              <a:rPr lang="en-US" sz="1600" b="0" i="0" dirty="0">
                <a:solidFill>
                  <a:srgbClr val="333333"/>
                </a:solidFill>
                <a:effectLst/>
              </a:rPr>
              <a:t>The </a:t>
            </a:r>
            <a:r>
              <a:rPr lang="en-US" sz="1600" b="0" i="0" dirty="0" err="1">
                <a:solidFill>
                  <a:srgbClr val="333333"/>
                </a:solidFill>
                <a:effectLst/>
              </a:rPr>
              <a:t>fputc</a:t>
            </a:r>
            <a:r>
              <a:rPr lang="en-US" sz="1600" b="0" i="0" dirty="0">
                <a:solidFill>
                  <a:srgbClr val="333333"/>
                </a:solidFill>
                <a:effectLst/>
              </a:rPr>
              <a:t>() function is used to write a single character into file. It outputs a character to a stream. Syntax is as follows - </a:t>
            </a:r>
            <a:r>
              <a:rPr lang="en-US" sz="1600" b="1" i="0" dirty="0">
                <a:solidFill>
                  <a:srgbClr val="2E8B57"/>
                </a:solidFill>
                <a:effectLst/>
              </a:rPr>
              <a:t>int</a:t>
            </a:r>
            <a:r>
              <a:rPr lang="en-US" sz="1600" b="0" i="0" dirty="0">
                <a:solidFill>
                  <a:srgbClr val="000000"/>
                </a:solidFill>
                <a:effectLst/>
              </a:rPr>
              <a:t> </a:t>
            </a:r>
            <a:r>
              <a:rPr lang="en-US" sz="1600" b="0" i="0" dirty="0" err="1">
                <a:solidFill>
                  <a:srgbClr val="000000"/>
                </a:solidFill>
                <a:effectLst/>
              </a:rPr>
              <a:t>fputc</a:t>
            </a:r>
            <a:r>
              <a:rPr lang="en-US" sz="1600" b="0" i="0" dirty="0">
                <a:solidFill>
                  <a:srgbClr val="000000"/>
                </a:solidFill>
                <a:effectLst/>
              </a:rPr>
              <a:t>(</a:t>
            </a:r>
            <a:r>
              <a:rPr lang="en-US" sz="1600" b="1" i="0" dirty="0">
                <a:solidFill>
                  <a:srgbClr val="2E8B57"/>
                </a:solidFill>
                <a:effectLst/>
              </a:rPr>
              <a:t>int</a:t>
            </a:r>
            <a:r>
              <a:rPr lang="en-US" sz="1600" b="0" i="0" dirty="0">
                <a:solidFill>
                  <a:srgbClr val="000000"/>
                </a:solidFill>
                <a:effectLst/>
              </a:rPr>
              <a:t> c, </a:t>
            </a:r>
            <a:r>
              <a:rPr lang="en-US" sz="1600" b="1" i="0" dirty="0">
                <a:solidFill>
                  <a:srgbClr val="2E8B57"/>
                </a:solidFill>
                <a:effectLst/>
              </a:rPr>
              <a:t>FILE</a:t>
            </a:r>
            <a:r>
              <a:rPr lang="en-US" sz="1600" b="0" i="0" dirty="0">
                <a:solidFill>
                  <a:srgbClr val="000000"/>
                </a:solidFill>
                <a:effectLst/>
              </a:rPr>
              <a:t> *stream)</a:t>
            </a:r>
          </a:p>
          <a:p>
            <a:pPr algn="just"/>
            <a:r>
              <a:rPr lang="en-US" sz="1600" b="1" i="0" u="sng" dirty="0">
                <a:solidFill>
                  <a:srgbClr val="610B38"/>
                </a:solidFill>
                <a:effectLst/>
              </a:rPr>
              <a:t>Reading File : </a:t>
            </a:r>
            <a:r>
              <a:rPr lang="en-US" sz="1600" b="1" i="0" u="sng" dirty="0" err="1">
                <a:solidFill>
                  <a:srgbClr val="610B38"/>
                </a:solidFill>
                <a:effectLst/>
              </a:rPr>
              <a:t>fgetc</a:t>
            </a:r>
            <a:r>
              <a:rPr lang="en-US" sz="1600" b="1" i="0" u="sng" dirty="0">
                <a:solidFill>
                  <a:srgbClr val="610B38"/>
                </a:solidFill>
                <a:effectLst/>
              </a:rPr>
              <a:t>() </a:t>
            </a:r>
            <a:r>
              <a:rPr lang="en-US" sz="1600" b="0" i="0" dirty="0">
                <a:solidFill>
                  <a:srgbClr val="610B38"/>
                </a:solidFill>
                <a:effectLst/>
              </a:rPr>
              <a:t>: </a:t>
            </a:r>
            <a:r>
              <a:rPr lang="en-US" sz="1600" b="0" i="0" dirty="0">
                <a:solidFill>
                  <a:srgbClr val="333333"/>
                </a:solidFill>
                <a:effectLst/>
              </a:rPr>
              <a:t>The </a:t>
            </a:r>
            <a:r>
              <a:rPr lang="en-US" sz="1600" b="0" i="0" dirty="0" err="1">
                <a:solidFill>
                  <a:srgbClr val="333333"/>
                </a:solidFill>
                <a:effectLst/>
              </a:rPr>
              <a:t>fgetc</a:t>
            </a:r>
            <a:r>
              <a:rPr lang="en-US" sz="1600" b="0" i="0" dirty="0">
                <a:solidFill>
                  <a:srgbClr val="333333"/>
                </a:solidFill>
                <a:effectLst/>
              </a:rPr>
              <a:t>() function returns a single character from the file. It gets a character from the stream. It returns EOF at the end of file. Syntax is as follows - </a:t>
            </a:r>
            <a:r>
              <a:rPr lang="en-IN" sz="1600" b="1" i="0" dirty="0">
                <a:solidFill>
                  <a:srgbClr val="2E8B57"/>
                </a:solidFill>
                <a:effectLst/>
              </a:rPr>
              <a:t>int</a:t>
            </a:r>
            <a:r>
              <a:rPr lang="en-IN" sz="1600" b="0" i="0" dirty="0">
                <a:solidFill>
                  <a:srgbClr val="000000"/>
                </a:solidFill>
                <a:effectLst/>
              </a:rPr>
              <a:t> </a:t>
            </a:r>
            <a:r>
              <a:rPr lang="en-IN" sz="1600" b="0" i="0" dirty="0" err="1">
                <a:solidFill>
                  <a:srgbClr val="000000"/>
                </a:solidFill>
                <a:effectLst/>
              </a:rPr>
              <a:t>fgetc</a:t>
            </a:r>
            <a:r>
              <a:rPr lang="en-IN" sz="1600" b="0" i="0" dirty="0">
                <a:solidFill>
                  <a:srgbClr val="000000"/>
                </a:solidFill>
                <a:effectLst/>
              </a:rPr>
              <a:t>(</a:t>
            </a:r>
            <a:r>
              <a:rPr lang="en-IN" sz="1600" b="1" i="0" dirty="0">
                <a:solidFill>
                  <a:srgbClr val="2E8B57"/>
                </a:solidFill>
                <a:effectLst/>
              </a:rPr>
              <a:t>FILE</a:t>
            </a:r>
            <a:r>
              <a:rPr lang="en-IN" sz="1600" b="0" i="0" dirty="0">
                <a:solidFill>
                  <a:srgbClr val="000000"/>
                </a:solidFill>
                <a:effectLst/>
              </a:rPr>
              <a:t> *stream)</a:t>
            </a:r>
          </a:p>
          <a:p>
            <a:pPr algn="just"/>
            <a:r>
              <a:rPr lang="en-US" sz="1600" b="1" i="0" u="sng" dirty="0">
                <a:solidFill>
                  <a:srgbClr val="610B38"/>
                </a:solidFill>
                <a:effectLst/>
              </a:rPr>
              <a:t>Writing File : </a:t>
            </a:r>
            <a:r>
              <a:rPr lang="en-US" sz="1600" b="1" i="0" u="sng" dirty="0" err="1">
                <a:solidFill>
                  <a:srgbClr val="610B38"/>
                </a:solidFill>
                <a:effectLst/>
              </a:rPr>
              <a:t>fputs</a:t>
            </a:r>
            <a:r>
              <a:rPr lang="en-US" sz="1600" b="1" i="0" u="sng" dirty="0">
                <a:solidFill>
                  <a:srgbClr val="610B38"/>
                </a:solidFill>
                <a:effectLst/>
              </a:rPr>
              <a:t>() </a:t>
            </a:r>
            <a:r>
              <a:rPr lang="en-US" sz="1600" b="0" i="0" dirty="0">
                <a:solidFill>
                  <a:srgbClr val="610B38"/>
                </a:solidFill>
                <a:effectLst/>
              </a:rPr>
              <a:t>: </a:t>
            </a:r>
            <a:r>
              <a:rPr lang="en-US" sz="1600" b="0" i="0" dirty="0">
                <a:solidFill>
                  <a:srgbClr val="333333"/>
                </a:solidFill>
                <a:effectLst/>
              </a:rPr>
              <a:t>The </a:t>
            </a:r>
            <a:r>
              <a:rPr lang="en-US" sz="1600" b="0" i="0" dirty="0" err="1">
                <a:solidFill>
                  <a:srgbClr val="333333"/>
                </a:solidFill>
                <a:effectLst/>
              </a:rPr>
              <a:t>fputs</a:t>
            </a:r>
            <a:r>
              <a:rPr lang="en-US" sz="1600" b="0" i="0" dirty="0">
                <a:solidFill>
                  <a:srgbClr val="333333"/>
                </a:solidFill>
                <a:effectLst/>
              </a:rPr>
              <a:t>() function writes a line of characters into file. It outputs string to a stream. Syntax is as follows - </a:t>
            </a:r>
            <a:r>
              <a:rPr lang="en-US" sz="1600" b="1" i="0" dirty="0">
                <a:solidFill>
                  <a:srgbClr val="2E8B57"/>
                </a:solidFill>
                <a:effectLst/>
              </a:rPr>
              <a:t>int</a:t>
            </a:r>
            <a:r>
              <a:rPr lang="en-US" sz="1600" b="0" i="0" dirty="0">
                <a:solidFill>
                  <a:srgbClr val="000000"/>
                </a:solidFill>
                <a:effectLst/>
              </a:rPr>
              <a:t> </a:t>
            </a:r>
            <a:r>
              <a:rPr lang="en-US" sz="1600" b="0" i="0" dirty="0" err="1">
                <a:solidFill>
                  <a:srgbClr val="000000"/>
                </a:solidFill>
                <a:effectLst/>
              </a:rPr>
              <a:t>fputs</a:t>
            </a:r>
            <a:r>
              <a:rPr lang="en-US" sz="1600" b="0" i="0" dirty="0">
                <a:solidFill>
                  <a:srgbClr val="000000"/>
                </a:solidFill>
                <a:effectLst/>
              </a:rPr>
              <a:t>(</a:t>
            </a:r>
            <a:r>
              <a:rPr lang="en-US" sz="1600" b="1" i="0" dirty="0">
                <a:solidFill>
                  <a:srgbClr val="006699"/>
                </a:solidFill>
                <a:effectLst/>
              </a:rPr>
              <a:t>const</a:t>
            </a:r>
            <a:r>
              <a:rPr lang="en-US" sz="1600" b="0" i="0" dirty="0">
                <a:solidFill>
                  <a:srgbClr val="000000"/>
                </a:solidFill>
                <a:effectLst/>
              </a:rPr>
              <a:t> </a:t>
            </a:r>
            <a:r>
              <a:rPr lang="en-US" sz="1600" b="1" i="0" dirty="0">
                <a:solidFill>
                  <a:srgbClr val="2E8B57"/>
                </a:solidFill>
                <a:effectLst/>
              </a:rPr>
              <a:t>char</a:t>
            </a:r>
            <a:r>
              <a:rPr lang="en-US" sz="1600" b="0" i="0" dirty="0">
                <a:solidFill>
                  <a:srgbClr val="000000"/>
                </a:solidFill>
                <a:effectLst/>
              </a:rPr>
              <a:t> *s, </a:t>
            </a:r>
            <a:r>
              <a:rPr lang="en-US" sz="1600" b="1" i="0" dirty="0">
                <a:solidFill>
                  <a:srgbClr val="2E8B57"/>
                </a:solidFill>
                <a:effectLst/>
              </a:rPr>
              <a:t>FILE</a:t>
            </a:r>
            <a:r>
              <a:rPr lang="en-US" sz="1600" b="0" i="0" dirty="0">
                <a:solidFill>
                  <a:srgbClr val="000000"/>
                </a:solidFill>
                <a:effectLst/>
              </a:rPr>
              <a:t> *stream) </a:t>
            </a:r>
            <a:endParaRPr lang="en-US" sz="1600" b="0" i="0" dirty="0">
              <a:solidFill>
                <a:srgbClr val="333333"/>
              </a:solidFill>
              <a:effectLst/>
            </a:endParaRPr>
          </a:p>
          <a:p>
            <a:pPr algn="just"/>
            <a:endParaRPr lang="en-US" sz="1600" b="0" i="0" dirty="0">
              <a:solidFill>
                <a:srgbClr val="333333"/>
              </a:solidFill>
              <a:effectLst/>
            </a:endParaRPr>
          </a:p>
          <a:p>
            <a:pPr algn="just"/>
            <a:endParaRPr lang="en-US" sz="1600" b="0" i="0" dirty="0">
              <a:solidFill>
                <a:srgbClr val="333333"/>
              </a:solidFill>
              <a:effectLst/>
            </a:endParaRPr>
          </a:p>
          <a:p>
            <a:pPr algn="just"/>
            <a:endParaRPr lang="en-US" sz="1600" b="0" i="0" dirty="0">
              <a:solidFill>
                <a:srgbClr val="333333"/>
              </a:solidFill>
              <a:effectLst/>
            </a:endParaRPr>
          </a:p>
          <a:p>
            <a:pPr algn="just"/>
            <a:endParaRPr lang="en-US" sz="1600" b="0" i="0" dirty="0">
              <a:solidFill>
                <a:srgbClr val="333333"/>
              </a:solidFill>
              <a:effectLst/>
            </a:endParaRPr>
          </a:p>
          <a:p>
            <a:pPr algn="just"/>
            <a:endParaRPr lang="en-US" sz="1600" b="0" i="0" dirty="0">
              <a:solidFill>
                <a:srgbClr val="333333"/>
              </a:solidFill>
              <a:effectLst/>
            </a:endParaRPr>
          </a:p>
          <a:p>
            <a:pPr algn="just"/>
            <a:endParaRPr lang="fr-FR" sz="1600" b="0" i="0" dirty="0">
              <a:solidFill>
                <a:srgbClr val="000000"/>
              </a:solidFill>
              <a:effectLst/>
            </a:endParaRPr>
          </a:p>
          <a:p>
            <a:pPr algn="just"/>
            <a:endParaRPr lang="en-US" sz="1600" b="0" i="0" dirty="0">
              <a:solidFill>
                <a:srgbClr val="333333"/>
              </a:solidFill>
              <a:effectLst/>
            </a:endParaRPr>
          </a:p>
        </p:txBody>
      </p:sp>
    </p:spTree>
    <p:extLst>
      <p:ext uri="{BB962C8B-B14F-4D97-AF65-F5344CB8AC3E}">
        <p14:creationId xmlns:p14="http://schemas.microsoft.com/office/powerpoint/2010/main" val="30918773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22443-5E2F-4C05-80FC-F68F601B262A}"/>
              </a:ext>
            </a:extLst>
          </p:cNvPr>
          <p:cNvSpPr>
            <a:spLocks noGrp="1"/>
          </p:cNvSpPr>
          <p:nvPr>
            <p:ph idx="1"/>
          </p:nvPr>
        </p:nvSpPr>
        <p:spPr>
          <a:xfrm>
            <a:off x="1154954" y="2603500"/>
            <a:ext cx="9724540" cy="3416300"/>
          </a:xfrm>
        </p:spPr>
        <p:txBody>
          <a:bodyPr>
            <a:normAutofit/>
          </a:bodyPr>
          <a:lstStyle/>
          <a:p>
            <a:pPr algn="just"/>
            <a:r>
              <a:rPr lang="en-US" sz="1600" b="1" i="0" u="sng" dirty="0">
                <a:solidFill>
                  <a:srgbClr val="610B38"/>
                </a:solidFill>
                <a:effectLst/>
              </a:rPr>
              <a:t>Reading File : </a:t>
            </a:r>
            <a:r>
              <a:rPr lang="en-US" sz="1600" b="1" i="0" u="sng" dirty="0" err="1">
                <a:solidFill>
                  <a:srgbClr val="610B38"/>
                </a:solidFill>
                <a:effectLst/>
              </a:rPr>
              <a:t>fgets</a:t>
            </a:r>
            <a:r>
              <a:rPr lang="en-US" sz="1600" b="1" i="0" u="sng" dirty="0">
                <a:solidFill>
                  <a:srgbClr val="610B38"/>
                </a:solidFill>
                <a:effectLst/>
              </a:rPr>
              <a:t>() </a:t>
            </a:r>
            <a:r>
              <a:rPr lang="en-US" sz="1600" b="0" i="0" dirty="0">
                <a:solidFill>
                  <a:srgbClr val="610B38"/>
                </a:solidFill>
                <a:effectLst/>
              </a:rPr>
              <a:t>: </a:t>
            </a:r>
            <a:r>
              <a:rPr lang="en-US" sz="1600" b="0" i="0" dirty="0">
                <a:solidFill>
                  <a:srgbClr val="333333"/>
                </a:solidFill>
                <a:effectLst/>
              </a:rPr>
              <a:t>The </a:t>
            </a:r>
            <a:r>
              <a:rPr lang="en-US" sz="1600" b="0" i="0" dirty="0" err="1">
                <a:solidFill>
                  <a:srgbClr val="333333"/>
                </a:solidFill>
                <a:effectLst/>
              </a:rPr>
              <a:t>fgets</a:t>
            </a:r>
            <a:r>
              <a:rPr lang="en-US" sz="1600" b="0" i="0" dirty="0">
                <a:solidFill>
                  <a:srgbClr val="333333"/>
                </a:solidFill>
                <a:effectLst/>
              </a:rPr>
              <a:t>() function reads a line of characters from file. It gets string from a stream. Syntax is as follows - </a:t>
            </a:r>
            <a:r>
              <a:rPr lang="en-US" sz="1600" b="1" i="0" dirty="0">
                <a:solidFill>
                  <a:srgbClr val="2E8B57"/>
                </a:solidFill>
                <a:effectLst/>
              </a:rPr>
              <a:t>char</a:t>
            </a:r>
            <a:r>
              <a:rPr lang="en-US" sz="1600" b="0" i="0" dirty="0">
                <a:solidFill>
                  <a:srgbClr val="000000"/>
                </a:solidFill>
                <a:effectLst/>
              </a:rPr>
              <a:t>* </a:t>
            </a:r>
            <a:r>
              <a:rPr lang="en-US" sz="1600" b="0" i="0" dirty="0" err="1">
                <a:solidFill>
                  <a:srgbClr val="000000"/>
                </a:solidFill>
                <a:effectLst/>
              </a:rPr>
              <a:t>fgets</a:t>
            </a:r>
            <a:r>
              <a:rPr lang="en-US" sz="1600" b="0" i="0" dirty="0">
                <a:solidFill>
                  <a:srgbClr val="000000"/>
                </a:solidFill>
                <a:effectLst/>
              </a:rPr>
              <a:t>(</a:t>
            </a:r>
            <a:r>
              <a:rPr lang="en-US" sz="1600" b="1" i="0" dirty="0">
                <a:solidFill>
                  <a:srgbClr val="2E8B57"/>
                </a:solidFill>
                <a:effectLst/>
              </a:rPr>
              <a:t>char</a:t>
            </a:r>
            <a:r>
              <a:rPr lang="en-US" sz="1600" b="0" i="0" dirty="0">
                <a:solidFill>
                  <a:srgbClr val="000000"/>
                </a:solidFill>
                <a:effectLst/>
              </a:rPr>
              <a:t> *s, </a:t>
            </a:r>
            <a:r>
              <a:rPr lang="en-US" sz="1600" b="1" i="0" dirty="0">
                <a:solidFill>
                  <a:srgbClr val="2E8B57"/>
                </a:solidFill>
                <a:effectLst/>
              </a:rPr>
              <a:t>int</a:t>
            </a:r>
            <a:r>
              <a:rPr lang="en-US" sz="1600" b="0" i="0" dirty="0">
                <a:solidFill>
                  <a:srgbClr val="000000"/>
                </a:solidFill>
                <a:effectLst/>
              </a:rPr>
              <a:t> n, </a:t>
            </a:r>
            <a:r>
              <a:rPr lang="en-US" sz="1600" b="1" i="0" dirty="0">
                <a:solidFill>
                  <a:srgbClr val="2E8B57"/>
                </a:solidFill>
                <a:effectLst/>
              </a:rPr>
              <a:t>FILE</a:t>
            </a:r>
            <a:r>
              <a:rPr lang="en-US" sz="1600" b="0" i="0" dirty="0">
                <a:solidFill>
                  <a:srgbClr val="000000"/>
                </a:solidFill>
                <a:effectLst/>
              </a:rPr>
              <a:t> *stream)</a:t>
            </a:r>
          </a:p>
          <a:p>
            <a:pPr algn="just"/>
            <a:r>
              <a:rPr lang="en-US" sz="1600" b="1" i="0" u="sng" dirty="0">
                <a:solidFill>
                  <a:srgbClr val="610B38"/>
                </a:solidFill>
                <a:effectLst/>
              </a:rPr>
              <a:t>C </a:t>
            </a:r>
            <a:r>
              <a:rPr lang="en-US" sz="1600" b="1" i="0" u="sng" dirty="0" err="1">
                <a:solidFill>
                  <a:srgbClr val="610B38"/>
                </a:solidFill>
                <a:effectLst/>
              </a:rPr>
              <a:t>fseek</a:t>
            </a:r>
            <a:r>
              <a:rPr lang="en-US" sz="1600" b="1" i="0" u="sng" dirty="0">
                <a:solidFill>
                  <a:srgbClr val="610B38"/>
                </a:solidFill>
                <a:effectLst/>
              </a:rPr>
              <a:t>() </a:t>
            </a:r>
            <a:r>
              <a:rPr lang="en-US" sz="1600" b="0" i="0" dirty="0">
                <a:solidFill>
                  <a:srgbClr val="610B38"/>
                </a:solidFill>
                <a:effectLst/>
              </a:rPr>
              <a:t>: </a:t>
            </a:r>
            <a:r>
              <a:rPr lang="en-US" sz="1600" b="0" i="0" dirty="0">
                <a:solidFill>
                  <a:srgbClr val="333333"/>
                </a:solidFill>
                <a:effectLst/>
              </a:rPr>
              <a:t>The </a:t>
            </a:r>
            <a:r>
              <a:rPr lang="en-US" sz="1600" b="0" i="0" dirty="0" err="1">
                <a:solidFill>
                  <a:srgbClr val="333333"/>
                </a:solidFill>
                <a:effectLst/>
              </a:rPr>
              <a:t>fseek</a:t>
            </a:r>
            <a:r>
              <a:rPr lang="en-US" sz="1600" b="0" i="0" dirty="0">
                <a:solidFill>
                  <a:srgbClr val="333333"/>
                </a:solidFill>
                <a:effectLst/>
              </a:rPr>
              <a:t>() function is used to set the file pointer to the specified offset. It is used to write data into file at desired location. Syntax is as follows - </a:t>
            </a:r>
          </a:p>
          <a:p>
            <a:pPr marL="0" indent="0" algn="just">
              <a:buNone/>
            </a:pPr>
            <a:r>
              <a:rPr lang="en-US" sz="1600" dirty="0">
                <a:solidFill>
                  <a:srgbClr val="333333"/>
                </a:solidFill>
              </a:rPr>
              <a:t>	</a:t>
            </a:r>
            <a:r>
              <a:rPr lang="en-US" sz="1600" b="1" i="0" dirty="0">
                <a:solidFill>
                  <a:srgbClr val="2E8B57"/>
                </a:solidFill>
                <a:effectLst/>
              </a:rPr>
              <a:t>int</a:t>
            </a:r>
            <a:r>
              <a:rPr lang="en-US" sz="1600" b="0" i="0" dirty="0">
                <a:solidFill>
                  <a:srgbClr val="000000"/>
                </a:solidFill>
                <a:effectLst/>
              </a:rPr>
              <a:t> </a:t>
            </a:r>
            <a:r>
              <a:rPr lang="en-US" sz="1600" b="0" i="0" dirty="0" err="1">
                <a:solidFill>
                  <a:srgbClr val="000000"/>
                </a:solidFill>
                <a:effectLst/>
              </a:rPr>
              <a:t>fseek</a:t>
            </a:r>
            <a:r>
              <a:rPr lang="en-US" sz="1600" b="0" i="0" dirty="0">
                <a:solidFill>
                  <a:srgbClr val="000000"/>
                </a:solidFill>
                <a:effectLst/>
              </a:rPr>
              <a:t>(</a:t>
            </a:r>
            <a:r>
              <a:rPr lang="en-US" sz="1600" b="1" i="0" dirty="0">
                <a:solidFill>
                  <a:srgbClr val="2E8B57"/>
                </a:solidFill>
                <a:effectLst/>
              </a:rPr>
              <a:t>FILE</a:t>
            </a:r>
            <a:r>
              <a:rPr lang="en-US" sz="1600" b="0" i="0" dirty="0">
                <a:solidFill>
                  <a:srgbClr val="000000"/>
                </a:solidFill>
                <a:effectLst/>
              </a:rPr>
              <a:t> *stream, </a:t>
            </a:r>
            <a:r>
              <a:rPr lang="en-US" sz="1600" b="1" i="0" dirty="0">
                <a:solidFill>
                  <a:srgbClr val="2E8B57"/>
                </a:solidFill>
                <a:effectLst/>
              </a:rPr>
              <a:t>long</a:t>
            </a:r>
            <a:r>
              <a:rPr lang="en-US" sz="1600" b="0" i="0" dirty="0">
                <a:solidFill>
                  <a:srgbClr val="000000"/>
                </a:solidFill>
                <a:effectLst/>
              </a:rPr>
              <a:t> </a:t>
            </a:r>
            <a:r>
              <a:rPr lang="en-US" sz="1600" b="1" i="0" dirty="0">
                <a:solidFill>
                  <a:srgbClr val="2E8B57"/>
                </a:solidFill>
                <a:effectLst/>
              </a:rPr>
              <a:t>int</a:t>
            </a:r>
            <a:r>
              <a:rPr lang="en-US" sz="1600" b="0" i="0" dirty="0">
                <a:solidFill>
                  <a:srgbClr val="000000"/>
                </a:solidFill>
                <a:effectLst/>
              </a:rPr>
              <a:t> offset, </a:t>
            </a:r>
            <a:r>
              <a:rPr lang="en-US" sz="1600" b="1" i="0" dirty="0">
                <a:solidFill>
                  <a:srgbClr val="2E8B57"/>
                </a:solidFill>
                <a:effectLst/>
              </a:rPr>
              <a:t>int</a:t>
            </a:r>
            <a:r>
              <a:rPr lang="en-US" sz="1600" b="0" i="0" dirty="0">
                <a:solidFill>
                  <a:srgbClr val="000000"/>
                </a:solidFill>
                <a:effectLst/>
              </a:rPr>
              <a:t> whence)</a:t>
            </a:r>
            <a:endParaRPr lang="en-US" sz="1600" dirty="0">
              <a:solidFill>
                <a:srgbClr val="333333"/>
              </a:solidFill>
            </a:endParaRPr>
          </a:p>
          <a:p>
            <a:pPr marL="0" indent="0" algn="just">
              <a:buNone/>
            </a:pPr>
            <a:r>
              <a:rPr lang="en-US" sz="1600" b="0" i="0" dirty="0">
                <a:solidFill>
                  <a:srgbClr val="333333"/>
                </a:solidFill>
                <a:effectLst/>
              </a:rPr>
              <a:t>	There are 3 constants used in the </a:t>
            </a:r>
            <a:r>
              <a:rPr lang="en-US" sz="1600" b="0" i="0" dirty="0" err="1">
                <a:solidFill>
                  <a:srgbClr val="333333"/>
                </a:solidFill>
                <a:effectLst/>
              </a:rPr>
              <a:t>fseek</a:t>
            </a:r>
            <a:r>
              <a:rPr lang="en-US" sz="1600" b="0" i="0" dirty="0">
                <a:solidFill>
                  <a:srgbClr val="333333"/>
                </a:solidFill>
                <a:effectLst/>
              </a:rPr>
              <a:t>() function for whence: SEEK_SET, SEEK_CUR and 	SEEK_END.</a:t>
            </a:r>
          </a:p>
          <a:p>
            <a:endParaRPr lang="en-IN" sz="1600" dirty="0"/>
          </a:p>
        </p:txBody>
      </p:sp>
    </p:spTree>
    <p:extLst>
      <p:ext uri="{BB962C8B-B14F-4D97-AF65-F5344CB8AC3E}">
        <p14:creationId xmlns:p14="http://schemas.microsoft.com/office/powerpoint/2010/main" val="2151098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B2DD-E3E8-4D28-9FA7-9BEA7EEA63D4}"/>
              </a:ext>
            </a:extLst>
          </p:cNvPr>
          <p:cNvSpPr>
            <a:spLocks noGrp="1"/>
          </p:cNvSpPr>
          <p:nvPr>
            <p:ph type="title"/>
          </p:nvPr>
        </p:nvSpPr>
        <p:spPr/>
        <p:txBody>
          <a:bodyPr/>
          <a:lstStyle/>
          <a:p>
            <a:r>
              <a:rPr lang="en-IN" dirty="0"/>
              <a:t>Typedef in C</a:t>
            </a:r>
          </a:p>
        </p:txBody>
      </p:sp>
      <p:sp>
        <p:nvSpPr>
          <p:cNvPr id="3" name="Content Placeholder 2">
            <a:extLst>
              <a:ext uri="{FF2B5EF4-FFF2-40B4-BE49-F238E27FC236}">
                <a16:creationId xmlns:a16="http://schemas.microsoft.com/office/drawing/2014/main" id="{09BE4A03-FB1A-444A-AF08-1D8E8FC2B10A}"/>
              </a:ext>
            </a:extLst>
          </p:cNvPr>
          <p:cNvSpPr>
            <a:spLocks noGrp="1"/>
          </p:cNvSpPr>
          <p:nvPr>
            <p:ph idx="1"/>
          </p:nvPr>
        </p:nvSpPr>
        <p:spPr>
          <a:xfrm>
            <a:off x="662474" y="2603499"/>
            <a:ext cx="10748866" cy="3993243"/>
          </a:xfrm>
        </p:spPr>
        <p:txBody>
          <a:bodyPr>
            <a:normAutofit/>
          </a:bodyPr>
          <a:lstStyle/>
          <a:p>
            <a:r>
              <a:rPr lang="en-US" sz="1600" b="0" i="0" dirty="0">
                <a:solidFill>
                  <a:srgbClr val="000000"/>
                </a:solidFill>
                <a:effectLst/>
              </a:rPr>
              <a:t>The C programming language provides a keyword called </a:t>
            </a:r>
            <a:r>
              <a:rPr lang="en-US" sz="1600" b="1" i="0" dirty="0">
                <a:solidFill>
                  <a:srgbClr val="000000"/>
                </a:solidFill>
                <a:effectLst/>
              </a:rPr>
              <a:t>typedef</a:t>
            </a:r>
            <a:r>
              <a:rPr lang="en-US" sz="1600" b="0" i="0" dirty="0">
                <a:solidFill>
                  <a:srgbClr val="000000"/>
                </a:solidFill>
                <a:effectLst/>
              </a:rPr>
              <a:t>, which you can use to give a type a new name. Following is an example to define a term </a:t>
            </a:r>
            <a:r>
              <a:rPr lang="en-US" sz="1600" b="1" i="0" dirty="0">
                <a:solidFill>
                  <a:srgbClr val="000000"/>
                </a:solidFill>
                <a:effectLst/>
              </a:rPr>
              <a:t>BYTE</a:t>
            </a:r>
            <a:r>
              <a:rPr lang="en-US" sz="1600" b="0" i="0" dirty="0">
                <a:solidFill>
                  <a:srgbClr val="000000"/>
                </a:solidFill>
                <a:effectLst/>
              </a:rPr>
              <a:t> for one-byte numbers − </a:t>
            </a:r>
            <a:r>
              <a:rPr kumimoji="0" lang="en-US" altLang="en-US" sz="1600" b="0" i="0" u="none" strike="noStrike" cap="none" normalizeH="0" baseline="0" dirty="0">
                <a:ln>
                  <a:noFill/>
                </a:ln>
                <a:solidFill>
                  <a:schemeClr val="tx1"/>
                </a:solidFill>
                <a:effectLst/>
                <a:cs typeface="Courier New" panose="02070309020205020404" pitchFamily="49" charset="0"/>
              </a:rPr>
              <a:t>typedef unsigned char BYTE;</a:t>
            </a:r>
            <a:r>
              <a:rPr kumimoji="0" lang="en-US" altLang="en-US" sz="1600" b="0" i="0" u="none" strike="noStrike" cap="none" normalizeH="0" baseline="0" dirty="0">
                <a:ln>
                  <a:noFill/>
                </a:ln>
                <a:solidFill>
                  <a:schemeClr val="tx1"/>
                </a:solidFill>
                <a:effectLst/>
              </a:rPr>
              <a:t> </a:t>
            </a:r>
          </a:p>
          <a:p>
            <a:r>
              <a:rPr lang="en-US" sz="1600" b="0" i="0" dirty="0">
                <a:solidFill>
                  <a:srgbClr val="000000"/>
                </a:solidFill>
                <a:effectLst/>
              </a:rPr>
              <a:t>After this type definition, the identifier BYTE can be used as an abbreviation for the type </a:t>
            </a:r>
            <a:r>
              <a:rPr lang="en-US" sz="1600" b="1" i="0" dirty="0">
                <a:solidFill>
                  <a:srgbClr val="000000"/>
                </a:solidFill>
                <a:effectLst/>
              </a:rPr>
              <a:t>unsigned char, for example.</a:t>
            </a:r>
            <a:r>
              <a:rPr lang="en-US" sz="1600" b="0" i="0" dirty="0">
                <a:solidFill>
                  <a:srgbClr val="000000"/>
                </a:solidFill>
                <a:effectLst/>
              </a:rPr>
              <a:t>. </a:t>
            </a:r>
            <a:r>
              <a:rPr kumimoji="0" lang="en-US" altLang="en-US" sz="1600" b="0" i="0" u="none" strike="noStrike" cap="none" normalizeH="0" baseline="0" dirty="0">
                <a:ln>
                  <a:noFill/>
                </a:ln>
                <a:solidFill>
                  <a:schemeClr val="tx1"/>
                </a:solidFill>
                <a:effectLst/>
                <a:cs typeface="Courier New" panose="02070309020205020404" pitchFamily="49" charset="0"/>
              </a:rPr>
              <a:t>BYTE b1, b2;</a:t>
            </a:r>
            <a:r>
              <a:rPr kumimoji="0" lang="en-US" altLang="en-US" sz="1600" b="0" i="0" u="none" strike="noStrike" cap="none" normalizeH="0" baseline="0" dirty="0">
                <a:ln>
                  <a:noFill/>
                </a:ln>
                <a:solidFill>
                  <a:schemeClr val="tx1"/>
                </a:solidFill>
                <a:effectLst/>
              </a:rPr>
              <a:t> </a:t>
            </a:r>
          </a:p>
          <a:p>
            <a:r>
              <a:rPr lang="en-US" sz="1600" b="0" i="0" dirty="0">
                <a:solidFill>
                  <a:srgbClr val="000000"/>
                </a:solidFill>
                <a:effectLst/>
              </a:rPr>
              <a:t>By convention, uppercase letters are used for these definitions to remind the user that the type name is really a symbolic abbreviation, but you can use lowercase, as </a:t>
            </a:r>
            <a:r>
              <a:rPr lang="en-US" sz="1600" b="0" i="0">
                <a:solidFill>
                  <a:srgbClr val="000000"/>
                </a:solidFill>
                <a:effectLst/>
              </a:rPr>
              <a:t>follows − </a:t>
            </a:r>
            <a:r>
              <a:rPr kumimoji="0" lang="en-US" altLang="en-US" sz="1600" b="0" i="0" u="none" strike="noStrike" cap="none" normalizeH="0" baseline="0">
                <a:ln>
                  <a:noFill/>
                </a:ln>
                <a:solidFill>
                  <a:schemeClr val="tx1"/>
                </a:solidFill>
                <a:effectLst/>
                <a:cs typeface="Courier New" panose="02070309020205020404" pitchFamily="49" charset="0"/>
              </a:rPr>
              <a:t>typedef </a:t>
            </a:r>
            <a:r>
              <a:rPr kumimoji="0" lang="en-US" altLang="en-US" sz="1600" b="0" i="0" u="none" strike="noStrike" cap="none" normalizeH="0" baseline="0" dirty="0">
                <a:ln>
                  <a:noFill/>
                </a:ln>
                <a:solidFill>
                  <a:schemeClr val="tx1"/>
                </a:solidFill>
                <a:effectLst/>
                <a:cs typeface="Courier New" panose="02070309020205020404" pitchFamily="49" charset="0"/>
              </a:rPr>
              <a:t>unsigned char byte;</a:t>
            </a:r>
            <a:r>
              <a:rPr kumimoji="0" lang="en-US" altLang="en-US" sz="1600" b="0" i="0" u="none" strike="noStrike" cap="none" normalizeH="0" baseline="0" dirty="0">
                <a:ln>
                  <a:noFill/>
                </a:ln>
                <a:solidFill>
                  <a:schemeClr val="tx1"/>
                </a:solidFill>
                <a:effectLst/>
              </a:rPr>
              <a:t> </a:t>
            </a:r>
          </a:p>
          <a:p>
            <a:pPr marL="0" indent="0">
              <a:buNone/>
            </a:pPr>
            <a:endParaRPr lang="en-IN" sz="1600" dirty="0"/>
          </a:p>
        </p:txBody>
      </p:sp>
    </p:spTree>
    <p:extLst>
      <p:ext uri="{BB962C8B-B14F-4D97-AF65-F5344CB8AC3E}">
        <p14:creationId xmlns:p14="http://schemas.microsoft.com/office/powerpoint/2010/main" val="406246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9D0A5-42AC-4D3A-98D0-45522938D59C}"/>
              </a:ext>
            </a:extLst>
          </p:cNvPr>
          <p:cNvSpPr>
            <a:spLocks noGrp="1"/>
          </p:cNvSpPr>
          <p:nvPr>
            <p:ph idx="1"/>
          </p:nvPr>
        </p:nvSpPr>
        <p:spPr>
          <a:xfrm>
            <a:off x="1154954" y="2603500"/>
            <a:ext cx="10023119" cy="3416300"/>
          </a:xfrm>
        </p:spPr>
        <p:txBody>
          <a:bodyPr>
            <a:normAutofit/>
          </a:bodyPr>
          <a:lstStyle/>
          <a:p>
            <a:pPr algn="l" fontAlgn="base">
              <a:buFont typeface="Arial" panose="020B0604020202020204" pitchFamily="34" charset="0"/>
              <a:buChar char="•"/>
            </a:pPr>
            <a:r>
              <a:rPr lang="en-US" sz="1600" b="1" i="0" u="sng" dirty="0">
                <a:solidFill>
                  <a:schemeClr val="tx1"/>
                </a:solidFill>
                <a:effectLst/>
              </a:rPr>
              <a:t>C is very fast in terms of execution time</a:t>
            </a:r>
            <a:r>
              <a:rPr lang="en-US" sz="1600" b="1" i="0" dirty="0">
                <a:solidFill>
                  <a:schemeClr val="tx1"/>
                </a:solidFill>
                <a:effectLst/>
              </a:rPr>
              <a:t>:</a:t>
            </a:r>
            <a:r>
              <a:rPr lang="en-US" sz="1600" b="0" i="0" dirty="0">
                <a:solidFill>
                  <a:schemeClr val="tx1"/>
                </a:solidFill>
                <a:effectLst/>
              </a:rPr>
              <a:t> Programs written and compiled in C executes much faster than compared to any other programming language. C programming language is very fast in terms of execution as it does not have any additional processing overheads such as garbage collection or preventing memory leaks etc. The programmer must take care of these things on his own.</a:t>
            </a:r>
          </a:p>
          <a:p>
            <a:pPr algn="l" fontAlgn="base">
              <a:buFont typeface="Arial" panose="020B0604020202020204" pitchFamily="34" charset="0"/>
              <a:buChar char="•"/>
            </a:pPr>
            <a:r>
              <a:rPr lang="en-US" sz="1600" b="1" i="0" u="sng" dirty="0">
                <a:solidFill>
                  <a:schemeClr val="tx1"/>
                </a:solidFill>
                <a:effectLst/>
              </a:rPr>
              <a:t>Embedded Programming</a:t>
            </a:r>
            <a:r>
              <a:rPr lang="en-US" sz="1600" dirty="0">
                <a:solidFill>
                  <a:schemeClr val="tx1"/>
                </a:solidFill>
              </a:rPr>
              <a:t>:</a:t>
            </a:r>
            <a:r>
              <a:rPr lang="en-US" sz="1600" b="0" i="0" dirty="0">
                <a:solidFill>
                  <a:schemeClr val="tx1"/>
                </a:solidFill>
                <a:effectLst/>
              </a:rPr>
              <a:t> C is extensively used in Embedded Programming. Embedded Programming is also referred to as micro-controller programming, where C program is used to control micro-controllers. Microcontrollers and embedded programming is widely used in auto-motives, Robotics, Hardware etc.</a:t>
            </a:r>
          </a:p>
          <a:p>
            <a:endParaRPr lang="en-IN" sz="1600" dirty="0"/>
          </a:p>
        </p:txBody>
      </p:sp>
    </p:spTree>
    <p:extLst>
      <p:ext uri="{BB962C8B-B14F-4D97-AF65-F5344CB8AC3E}">
        <p14:creationId xmlns:p14="http://schemas.microsoft.com/office/powerpoint/2010/main" val="14486048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0BE9-379B-4B12-A326-833B4B7C2F9E}"/>
              </a:ext>
            </a:extLst>
          </p:cNvPr>
          <p:cNvSpPr>
            <a:spLocks noGrp="1"/>
          </p:cNvSpPr>
          <p:nvPr>
            <p:ph type="title"/>
          </p:nvPr>
        </p:nvSpPr>
        <p:spPr/>
        <p:txBody>
          <a:bodyPr/>
          <a:lstStyle/>
          <a:p>
            <a:r>
              <a:rPr lang="en-IN" dirty="0"/>
              <a:t>Storage Classes in C</a:t>
            </a:r>
          </a:p>
        </p:txBody>
      </p:sp>
      <p:sp>
        <p:nvSpPr>
          <p:cNvPr id="3" name="Content Placeholder 2">
            <a:extLst>
              <a:ext uri="{FF2B5EF4-FFF2-40B4-BE49-F238E27FC236}">
                <a16:creationId xmlns:a16="http://schemas.microsoft.com/office/drawing/2014/main" id="{C99AED02-074B-4A80-A3A4-BDBD638F2DD1}"/>
              </a:ext>
            </a:extLst>
          </p:cNvPr>
          <p:cNvSpPr>
            <a:spLocks noGrp="1"/>
          </p:cNvSpPr>
          <p:nvPr>
            <p:ph idx="1"/>
          </p:nvPr>
        </p:nvSpPr>
        <p:spPr>
          <a:xfrm>
            <a:off x="531845" y="2258008"/>
            <a:ext cx="10814179" cy="4217436"/>
          </a:xfrm>
        </p:spPr>
        <p:txBody>
          <a:bodyPr>
            <a:normAutofit/>
          </a:bodyPr>
          <a:lstStyle/>
          <a:p>
            <a:r>
              <a:rPr lang="en-US" sz="1600" b="0" i="0" dirty="0">
                <a:solidFill>
                  <a:schemeClr val="tx1"/>
                </a:solidFill>
                <a:effectLst/>
              </a:rPr>
              <a:t>Storage Classes are used to describe the features of a variable/function. These features basically include the scope, visibility and life-time which help us to trace the existence of a particular variable during the runtime of a program.</a:t>
            </a:r>
            <a:br>
              <a:rPr lang="en-US" sz="1600" dirty="0">
                <a:solidFill>
                  <a:schemeClr val="tx1"/>
                </a:solidFill>
              </a:rPr>
            </a:br>
            <a:r>
              <a:rPr lang="en-US" sz="1600" b="1" i="0" dirty="0">
                <a:solidFill>
                  <a:schemeClr val="tx1"/>
                </a:solidFill>
                <a:effectLst/>
              </a:rPr>
              <a:t>C language uses 4 storage classes</a:t>
            </a:r>
            <a:r>
              <a:rPr lang="en-US" sz="1600" b="0" i="0" dirty="0">
                <a:solidFill>
                  <a:schemeClr val="tx1"/>
                </a:solidFill>
                <a:effectLst/>
              </a:rPr>
              <a:t>, namely:</a:t>
            </a:r>
          </a:p>
          <a:p>
            <a:pPr marL="0" indent="0">
              <a:buNone/>
            </a:pPr>
            <a:r>
              <a:rPr lang="en-US" sz="1600" dirty="0">
                <a:solidFill>
                  <a:schemeClr val="tx1"/>
                </a:solidFill>
              </a:rPr>
              <a:t>	</a:t>
            </a:r>
            <a:br>
              <a:rPr lang="en-US" sz="1600" dirty="0">
                <a:solidFill>
                  <a:schemeClr val="tx1"/>
                </a:solidFill>
              </a:rPr>
            </a:br>
            <a:r>
              <a:rPr lang="en-US" sz="1600" b="0" i="0" dirty="0">
                <a:solidFill>
                  <a:schemeClr val="tx1"/>
                </a:solidFill>
                <a:effectLst/>
              </a:rPr>
              <a:t> </a:t>
            </a:r>
            <a:endParaRPr lang="en-IN" sz="1600" dirty="0">
              <a:solidFill>
                <a:schemeClr val="tx1"/>
              </a:solidFill>
            </a:endParaRPr>
          </a:p>
        </p:txBody>
      </p:sp>
      <p:pic>
        <p:nvPicPr>
          <p:cNvPr id="1026" name="Picture 2">
            <a:extLst>
              <a:ext uri="{FF2B5EF4-FFF2-40B4-BE49-F238E27FC236}">
                <a16:creationId xmlns:a16="http://schemas.microsoft.com/office/drawing/2014/main" id="{CCCFF991-6E67-48AA-9038-9DA3DD7CAD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14" t="939" r="6136" b="12207"/>
          <a:stretch/>
        </p:blipFill>
        <p:spPr bwMode="auto">
          <a:xfrm>
            <a:off x="3119031" y="3429000"/>
            <a:ext cx="4833258" cy="25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853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E16F7-F1C7-41DC-A4BA-1790B7205FCC}"/>
              </a:ext>
            </a:extLst>
          </p:cNvPr>
          <p:cNvSpPr>
            <a:spLocks noGrp="1"/>
          </p:cNvSpPr>
          <p:nvPr>
            <p:ph idx="1"/>
          </p:nvPr>
        </p:nvSpPr>
        <p:spPr>
          <a:xfrm>
            <a:off x="615820" y="2379306"/>
            <a:ext cx="10730204" cy="4180114"/>
          </a:xfrm>
        </p:spPr>
        <p:txBody>
          <a:bodyPr>
            <a:normAutofit lnSpcReduction="10000"/>
          </a:bodyPr>
          <a:lstStyle/>
          <a:p>
            <a:pPr fontAlgn="base"/>
            <a:r>
              <a:rPr lang="en-US" sz="1600" b="1" u="sng" dirty="0"/>
              <a:t>auto</a:t>
            </a:r>
            <a:r>
              <a:rPr lang="en-US" sz="1600" b="0" i="0" dirty="0">
                <a:solidFill>
                  <a:schemeClr val="tx1"/>
                </a:solidFill>
                <a:effectLst/>
              </a:rPr>
              <a:t>: This is the default storage class for all the variables declared inside a function or a block. Hence, the keyword auto is rarely used while writing programs in C language. Auto variables can be only accessed within the block/function they have been declared and not outside them (which defines their scope). Of course, these can be accessed within nested blocks within the parent block/function in which the auto variable was declared. However, they can be accessed outside their scope as well using the concept of pointers given here by pointing to the very exact memory location where the variables resides. They are assigned a garbage value by default whenever they are declared. </a:t>
            </a:r>
            <a:br>
              <a:rPr lang="en-US" sz="1600" b="0" i="0" dirty="0">
                <a:solidFill>
                  <a:schemeClr val="tx1"/>
                </a:solidFill>
                <a:effectLst/>
              </a:rPr>
            </a:br>
            <a:r>
              <a:rPr lang="en-US" sz="1600" b="0" i="0" dirty="0">
                <a:solidFill>
                  <a:schemeClr val="tx1"/>
                </a:solidFill>
                <a:effectLst/>
              </a:rPr>
              <a:t> </a:t>
            </a:r>
          </a:p>
          <a:p>
            <a:pPr fontAlgn="base"/>
            <a:r>
              <a:rPr lang="en-US" sz="1600" b="1" i="0" u="sng" dirty="0">
                <a:solidFill>
                  <a:schemeClr val="tx1"/>
                </a:solidFill>
                <a:effectLst/>
                <a:hlinkClick r:id="rId2">
                  <a:extLst>
                    <a:ext uri="{A12FA001-AC4F-418D-AE19-62706E023703}">
                      <ahyp:hlinkClr xmlns:ahyp="http://schemas.microsoft.com/office/drawing/2018/hyperlinkcolor" val="tx"/>
                    </a:ext>
                  </a:extLst>
                </a:hlinkClick>
              </a:rPr>
              <a:t>extern</a:t>
            </a:r>
            <a:r>
              <a:rPr lang="en-US" sz="1600" b="0" i="0" dirty="0">
                <a:solidFill>
                  <a:schemeClr val="tx1"/>
                </a:solidFill>
                <a:effectLst/>
              </a:rPr>
              <a:t>: Extern storage class simply tells us that the variable is defined elsewhere and not within the same block where it is used. Basically, the value is assigned to it in a different block and this can be overwritten/changed in a different block as well. So an extern variable is nothing but a global variable initialized with a legal value where it is declared in order to be used elsewhere. It can be accessed within any function/block. Also, a normal global variable can be made extern as well by placing the ‘extern’ keyword before its declaration/definition in any function/block. This basically signifies that we are not initializing a new variable but instead we are using/accessing the global variable only. The main purpose of using extern variables is that they can be accessed between two different files which are part of a large program. </a:t>
            </a:r>
          </a:p>
          <a:p>
            <a:endParaRPr lang="en-IN" sz="1600" dirty="0">
              <a:solidFill>
                <a:schemeClr val="tx1"/>
              </a:solidFill>
            </a:endParaRPr>
          </a:p>
        </p:txBody>
      </p:sp>
    </p:spTree>
    <p:extLst>
      <p:ext uri="{BB962C8B-B14F-4D97-AF65-F5344CB8AC3E}">
        <p14:creationId xmlns:p14="http://schemas.microsoft.com/office/powerpoint/2010/main" val="2402040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003E6-B1A9-4E7F-B293-21FB63FFEB72}"/>
              </a:ext>
            </a:extLst>
          </p:cNvPr>
          <p:cNvSpPr>
            <a:spLocks noGrp="1"/>
          </p:cNvSpPr>
          <p:nvPr>
            <p:ph idx="1"/>
          </p:nvPr>
        </p:nvSpPr>
        <p:spPr>
          <a:xfrm>
            <a:off x="597159" y="2435290"/>
            <a:ext cx="10758196" cy="4021494"/>
          </a:xfrm>
        </p:spPr>
        <p:txBody>
          <a:bodyPr>
            <a:normAutofit lnSpcReduction="10000"/>
          </a:bodyPr>
          <a:lstStyle/>
          <a:p>
            <a:pPr fontAlgn="base"/>
            <a:r>
              <a:rPr lang="en-US" sz="1600" b="1" i="0" u="sng" dirty="0">
                <a:solidFill>
                  <a:schemeClr val="tx1"/>
                </a:solidFill>
                <a:effectLst/>
                <a:hlinkClick r:id="rId2">
                  <a:extLst>
                    <a:ext uri="{A12FA001-AC4F-418D-AE19-62706E023703}">
                      <ahyp:hlinkClr xmlns:ahyp="http://schemas.microsoft.com/office/drawing/2018/hyperlinkcolor" val="tx"/>
                    </a:ext>
                  </a:extLst>
                </a:hlinkClick>
              </a:rPr>
              <a:t>static</a:t>
            </a:r>
            <a:r>
              <a:rPr lang="en-US" sz="1600" b="0" i="0" dirty="0">
                <a:solidFill>
                  <a:schemeClr val="tx1"/>
                </a:solidFill>
                <a:effectLst/>
              </a:rPr>
              <a:t>: This storage class is used to declare static variables which are popularly used while writing programs in C language. Static variables have a property of preserving their value even after they are out of their scope! Hence, static variables preserve the value of their last use in their scope. So we can say that they are initialized only once and exist till the termination of the program. Thus, no new memory is allocated because they are not re-declared. Their scope is local to the function to which they were defined. Global static variables can be accessed anywhere in the program. By default, they are assigned the value 0 by the compiler. </a:t>
            </a:r>
            <a:br>
              <a:rPr lang="en-US" sz="1600" b="0" i="0" dirty="0">
                <a:solidFill>
                  <a:schemeClr val="tx1"/>
                </a:solidFill>
                <a:effectLst/>
              </a:rPr>
            </a:br>
            <a:r>
              <a:rPr lang="en-US" sz="1600" b="0" i="0" dirty="0">
                <a:solidFill>
                  <a:schemeClr val="tx1"/>
                </a:solidFill>
                <a:effectLst/>
              </a:rPr>
              <a:t> </a:t>
            </a:r>
          </a:p>
          <a:p>
            <a:pPr fontAlgn="base"/>
            <a:r>
              <a:rPr lang="en-US" sz="1600" b="1" i="0" u="sng" dirty="0">
                <a:solidFill>
                  <a:schemeClr val="tx1"/>
                </a:solidFill>
                <a:effectLst/>
                <a:hlinkClick r:id="rId3">
                  <a:extLst>
                    <a:ext uri="{A12FA001-AC4F-418D-AE19-62706E023703}">
                      <ahyp:hlinkClr xmlns:ahyp="http://schemas.microsoft.com/office/drawing/2018/hyperlinkcolor" val="tx"/>
                    </a:ext>
                  </a:extLst>
                </a:hlinkClick>
              </a:rPr>
              <a:t>register</a:t>
            </a:r>
            <a:r>
              <a:rPr lang="en-US" sz="1600" b="0" i="0" dirty="0">
                <a:solidFill>
                  <a:schemeClr val="tx1"/>
                </a:solidFill>
                <a:effectLst/>
              </a:rPr>
              <a:t>: This storage class declares register variables which have the same functionality as that of the auto variables. The only difference is that the compiler tries to store these variables in the register of the microprocessor if a free register is available. This makes the use of register variables to be much faster than that of the variables stored in the memory during the runtime of the program. If a free register is not available, these are then stored in the memory only. Usually few variables which are to be accessed very frequently in a program are declared with the register keyword which improves the running time of the program. An important and interesting point to be noted here is that we cannot obtain the address of a register variable using pointers. </a:t>
            </a:r>
          </a:p>
          <a:p>
            <a:endParaRPr lang="en-IN" sz="1600" dirty="0">
              <a:solidFill>
                <a:schemeClr val="tx1"/>
              </a:solidFill>
            </a:endParaRPr>
          </a:p>
        </p:txBody>
      </p:sp>
    </p:spTree>
    <p:extLst>
      <p:ext uri="{BB962C8B-B14F-4D97-AF65-F5344CB8AC3E}">
        <p14:creationId xmlns:p14="http://schemas.microsoft.com/office/powerpoint/2010/main" val="14380819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447E-71C8-4DD9-B7D4-28F9259157F8}"/>
              </a:ext>
            </a:extLst>
          </p:cNvPr>
          <p:cNvSpPr>
            <a:spLocks noGrp="1"/>
          </p:cNvSpPr>
          <p:nvPr>
            <p:ph type="title"/>
          </p:nvPr>
        </p:nvSpPr>
        <p:spPr/>
        <p:txBody>
          <a:bodyPr/>
          <a:lstStyle/>
          <a:p>
            <a:r>
              <a:rPr lang="en-IN" dirty="0"/>
              <a:t>Command Line Arguments in C</a:t>
            </a:r>
          </a:p>
        </p:txBody>
      </p:sp>
      <p:sp>
        <p:nvSpPr>
          <p:cNvPr id="3" name="Content Placeholder 2">
            <a:extLst>
              <a:ext uri="{FF2B5EF4-FFF2-40B4-BE49-F238E27FC236}">
                <a16:creationId xmlns:a16="http://schemas.microsoft.com/office/drawing/2014/main" id="{A57CFE48-878C-4F63-BEA7-52586B6B3CCB}"/>
              </a:ext>
            </a:extLst>
          </p:cNvPr>
          <p:cNvSpPr>
            <a:spLocks noGrp="1"/>
          </p:cNvSpPr>
          <p:nvPr>
            <p:ph idx="1"/>
          </p:nvPr>
        </p:nvSpPr>
        <p:spPr>
          <a:xfrm>
            <a:off x="541176" y="2416629"/>
            <a:ext cx="11000791" cy="4040155"/>
          </a:xfrm>
        </p:spPr>
        <p:txBody>
          <a:bodyPr>
            <a:normAutofit/>
          </a:bodyPr>
          <a:lstStyle/>
          <a:p>
            <a:pPr algn="just"/>
            <a:r>
              <a:rPr lang="en-US" sz="1600" b="0" i="0" dirty="0">
                <a:solidFill>
                  <a:srgbClr val="000000"/>
                </a:solidFill>
                <a:effectLst/>
              </a:rPr>
              <a:t>It is possible to pass some values from the command line to your C programs when they are executed. These values are called </a:t>
            </a:r>
            <a:r>
              <a:rPr lang="en-US" sz="1600" b="1" i="0" dirty="0">
                <a:solidFill>
                  <a:srgbClr val="000000"/>
                </a:solidFill>
                <a:effectLst/>
              </a:rPr>
              <a:t>command line arguments</a:t>
            </a:r>
            <a:r>
              <a:rPr lang="en-US" sz="1600" b="0" i="0" dirty="0">
                <a:solidFill>
                  <a:srgbClr val="000000"/>
                </a:solidFill>
                <a:effectLst/>
              </a:rPr>
              <a:t> and many times they are important for your program especially when you want to control your program from outside instead of hard coding those values inside the code. The command line arguments are handled using main() function arguments where </a:t>
            </a:r>
            <a:r>
              <a:rPr lang="en-US" sz="1600" b="1" i="0" dirty="0" err="1">
                <a:solidFill>
                  <a:srgbClr val="000000"/>
                </a:solidFill>
                <a:effectLst/>
              </a:rPr>
              <a:t>argc</a:t>
            </a:r>
            <a:r>
              <a:rPr lang="en-US" sz="1600" b="0" i="0" dirty="0">
                <a:solidFill>
                  <a:srgbClr val="000000"/>
                </a:solidFill>
                <a:effectLst/>
              </a:rPr>
              <a:t> refers to the number of arguments passed, and </a:t>
            </a:r>
            <a:r>
              <a:rPr lang="en-US" sz="1600" b="1" i="0" dirty="0" err="1">
                <a:solidFill>
                  <a:srgbClr val="000000"/>
                </a:solidFill>
                <a:effectLst/>
              </a:rPr>
              <a:t>argv</a:t>
            </a:r>
            <a:r>
              <a:rPr lang="en-US" sz="1600" b="1" i="0" dirty="0">
                <a:solidFill>
                  <a:srgbClr val="000000"/>
                </a:solidFill>
                <a:effectLst/>
              </a:rPr>
              <a:t>[]</a:t>
            </a:r>
            <a:r>
              <a:rPr lang="en-US" sz="1600" b="0" i="0" dirty="0">
                <a:solidFill>
                  <a:srgbClr val="000000"/>
                </a:solidFill>
                <a:effectLst/>
              </a:rPr>
              <a:t> is a pointer array which points to each argument passed to the program. Following is a simple example which checks if there is any argument supplied from the command line and take action accordingly −</a:t>
            </a:r>
          </a:p>
          <a:p>
            <a:pPr marL="400050" lvl="1" indent="0" algn="just">
              <a:buNone/>
            </a:pPr>
            <a:r>
              <a:rPr kumimoji="0" lang="en-US" altLang="en-US" b="0" i="0" u="none" strike="noStrike" cap="none" normalizeH="0" baseline="0" dirty="0">
                <a:ln>
                  <a:noFill/>
                </a:ln>
                <a:solidFill>
                  <a:srgbClr val="880000"/>
                </a:solidFill>
                <a:effectLst/>
                <a:cs typeface="Courier New" panose="02070309020205020404" pitchFamily="49" charset="0"/>
              </a:rPr>
              <a:t>#include</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8800"/>
                </a:solidFill>
                <a:effectLst/>
                <a:cs typeface="Courier New" panose="02070309020205020404" pitchFamily="49" charset="0"/>
              </a:rPr>
              <a:t>&lt;</a:t>
            </a:r>
            <a:r>
              <a:rPr kumimoji="0" lang="en-US" altLang="en-US" b="0" i="0" u="none" strike="noStrike" cap="none" normalizeH="0" baseline="0" dirty="0" err="1">
                <a:ln>
                  <a:noFill/>
                </a:ln>
                <a:solidFill>
                  <a:srgbClr val="008800"/>
                </a:solidFill>
                <a:effectLst/>
                <a:cs typeface="Courier New" panose="02070309020205020404" pitchFamily="49" charset="0"/>
              </a:rPr>
              <a:t>stdio.h</a:t>
            </a:r>
            <a:r>
              <a:rPr kumimoji="0" lang="en-US" altLang="en-US" b="0" i="0" u="none" strike="noStrike" cap="none" normalizeH="0" baseline="0" dirty="0">
                <a:ln>
                  <a:noFill/>
                </a:ln>
                <a:solidFill>
                  <a:srgbClr val="008800"/>
                </a:solidFill>
                <a:effectLst/>
                <a:cs typeface="Courier New" panose="02070309020205020404" pitchFamily="49" charset="0"/>
              </a:rPr>
              <a:t>&gt;</a:t>
            </a:r>
          </a:p>
          <a:p>
            <a:pPr marL="400050" lvl="1" indent="0" algn="just">
              <a:buNone/>
            </a:pP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0088"/>
                </a:solidFill>
                <a:effectLst/>
                <a:cs typeface="Courier New" panose="02070309020205020404" pitchFamily="49" charset="0"/>
              </a:rPr>
              <a:t>int</a:t>
            </a:r>
            <a:r>
              <a:rPr kumimoji="0" lang="en-US" altLang="en-US" b="0" i="0" u="none" strike="noStrike" cap="none" normalizeH="0" baseline="0" dirty="0">
                <a:ln>
                  <a:noFill/>
                </a:ln>
                <a:solidFill>
                  <a:srgbClr val="000000"/>
                </a:solidFill>
                <a:effectLst/>
                <a:cs typeface="Courier New" panose="02070309020205020404" pitchFamily="49" charset="0"/>
              </a:rPr>
              <a:t> main</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0088"/>
                </a:solidFill>
                <a:effectLst/>
                <a:cs typeface="Courier New" panose="02070309020205020404" pitchFamily="49" charset="0"/>
              </a:rPr>
              <a:t>int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argc</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0088"/>
                </a:solidFill>
                <a:effectLst/>
                <a:cs typeface="Courier New" panose="02070309020205020404" pitchFamily="49" charset="0"/>
              </a:rPr>
              <a:t>char</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err="1">
                <a:ln>
                  <a:noFill/>
                </a:ln>
                <a:solidFill>
                  <a:srgbClr val="000000"/>
                </a:solidFill>
                <a:effectLst/>
                <a:cs typeface="Courier New" panose="02070309020205020404" pitchFamily="49" charset="0"/>
              </a:rPr>
              <a:t>argv</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p>
          <a:p>
            <a:pPr marL="400050" lvl="1" indent="0" algn="just">
              <a:buNone/>
            </a:pP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0088"/>
                </a:solidFill>
                <a:effectLst/>
                <a:cs typeface="Courier New" panose="02070309020205020404" pitchFamily="49" charset="0"/>
              </a:rPr>
              <a:t>if</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argc</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6666"/>
                </a:solidFill>
                <a:effectLst/>
                <a:cs typeface="Courier New" panose="02070309020205020404" pitchFamily="49" charset="0"/>
              </a:rPr>
              <a:t>2</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printf</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8800"/>
                </a:solidFill>
                <a:effectLst/>
                <a:cs typeface="Courier New" panose="02070309020205020404" pitchFamily="49" charset="0"/>
              </a:rPr>
              <a:t>"The argument supplied is %s\n"</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argv</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6666"/>
                </a:solidFill>
                <a:effectLst/>
                <a:cs typeface="Courier New" panose="02070309020205020404" pitchFamily="49" charset="0"/>
              </a:rPr>
              <a:t>1</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p>
          <a:p>
            <a:pPr marL="400050" lvl="1" indent="0" algn="just">
              <a:buNone/>
            </a:pPr>
            <a:r>
              <a:rPr kumimoji="0" lang="en-US" altLang="en-US" b="0" i="0" u="none" strike="noStrike" cap="none" normalizeH="0" baseline="0" dirty="0">
                <a:ln>
                  <a:noFill/>
                </a:ln>
                <a:solidFill>
                  <a:srgbClr val="000088"/>
                </a:solidFill>
                <a:effectLst/>
                <a:cs typeface="Courier New" panose="02070309020205020404" pitchFamily="49" charset="0"/>
              </a:rPr>
              <a:t>else</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0088"/>
                </a:solidFill>
                <a:effectLst/>
                <a:cs typeface="Courier New" panose="02070309020205020404" pitchFamily="49" charset="0"/>
              </a:rPr>
              <a:t>if</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argc</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&gt;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6666"/>
                </a:solidFill>
                <a:effectLst/>
                <a:cs typeface="Courier New" panose="02070309020205020404" pitchFamily="49" charset="0"/>
              </a:rPr>
              <a:t>2</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printf</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8800"/>
                </a:solidFill>
                <a:effectLst/>
                <a:cs typeface="Courier New" panose="02070309020205020404" pitchFamily="49" charset="0"/>
              </a:rPr>
              <a:t>"Too many arguments supplied.\n"</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p>
          <a:p>
            <a:pPr marL="400050" lvl="1" indent="0" algn="just">
              <a:buNone/>
            </a:pP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0088"/>
                </a:solidFill>
                <a:effectLst/>
                <a:cs typeface="Courier New" panose="02070309020205020404" pitchFamily="49" charset="0"/>
              </a:rPr>
              <a:t>else</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printf</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8800"/>
                </a:solidFill>
                <a:effectLst/>
                <a:cs typeface="Courier New" panose="02070309020205020404" pitchFamily="49" charset="0"/>
              </a:rPr>
              <a:t>"One argument expected.\n"</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chemeClr val="tx1"/>
                </a:solidFill>
                <a:effectLst/>
              </a:rPr>
              <a:t> </a:t>
            </a:r>
          </a:p>
          <a:p>
            <a:pPr algn="just"/>
            <a:endParaRPr lang="en-US" sz="1600" b="0" i="0" dirty="0">
              <a:solidFill>
                <a:srgbClr val="000000"/>
              </a:solidFill>
              <a:effectLst/>
            </a:endParaRPr>
          </a:p>
          <a:p>
            <a:pPr algn="just"/>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2722835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13DA73-1806-4FFF-B6D7-F9992222DFCB}"/>
              </a:ext>
            </a:extLst>
          </p:cNvPr>
          <p:cNvSpPr>
            <a:spLocks noGrp="1"/>
          </p:cNvSpPr>
          <p:nvPr>
            <p:ph idx="1"/>
          </p:nvPr>
        </p:nvSpPr>
        <p:spPr>
          <a:xfrm>
            <a:off x="718458" y="2407298"/>
            <a:ext cx="10674220" cy="4142792"/>
          </a:xfrm>
        </p:spPr>
        <p:txBody>
          <a:bodyPr>
            <a:normAutofit/>
          </a:bodyPr>
          <a:lstStyle/>
          <a:p>
            <a:r>
              <a:rPr lang="en-US" sz="1600" b="0" i="0" dirty="0">
                <a:solidFill>
                  <a:srgbClr val="000000"/>
                </a:solidFill>
                <a:effectLst/>
              </a:rPr>
              <a:t>When the above code is compiled and executed with single argument, it produces the following result.</a:t>
            </a:r>
          </a:p>
          <a:p>
            <a:pPr marL="0" indent="0">
              <a:buNone/>
            </a:pP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err="1">
                <a:ln>
                  <a:noFill/>
                </a:ln>
                <a:solidFill>
                  <a:srgbClr val="000000"/>
                </a:solidFill>
                <a:effectLst/>
                <a:cs typeface="Courier New" panose="02070309020205020404" pitchFamily="49" charset="0"/>
              </a:rPr>
              <a:t>a</a:t>
            </a:r>
            <a:r>
              <a:rPr kumimoji="0" lang="en-US" altLang="en-US" sz="1600" b="0" i="0" u="none" strike="noStrike" cap="none" normalizeH="0" baseline="0" dirty="0" err="1">
                <a:ln>
                  <a:noFill/>
                </a:ln>
                <a:solidFill>
                  <a:srgbClr val="666600"/>
                </a:solidFill>
                <a:effectLst/>
                <a:cs typeface="Courier New" panose="02070309020205020404" pitchFamily="49" charset="0"/>
              </a:rPr>
              <a:t>.</a:t>
            </a:r>
            <a:r>
              <a:rPr kumimoji="0" lang="en-US" altLang="en-US" sz="1600" b="0" i="0" u="none" strike="noStrike" cap="none" normalizeH="0" baseline="0" dirty="0" err="1">
                <a:ln>
                  <a:noFill/>
                </a:ln>
                <a:solidFill>
                  <a:srgbClr val="000088"/>
                </a:solidFill>
                <a:effectLst/>
                <a:cs typeface="Courier New" panose="02070309020205020404" pitchFamily="49" charset="0"/>
              </a:rPr>
              <a:t>out</a:t>
            </a:r>
            <a:r>
              <a:rPr kumimoji="0" lang="en-US" altLang="en-US" sz="1600" b="0" i="0" u="none" strike="noStrike" cap="none" normalizeH="0" baseline="0" dirty="0">
                <a:ln>
                  <a:noFill/>
                </a:ln>
                <a:solidFill>
                  <a:srgbClr val="000000"/>
                </a:solidFill>
                <a:effectLst/>
                <a:cs typeface="Courier New" panose="02070309020205020404" pitchFamily="49" charset="0"/>
              </a:rPr>
              <a:t> testing </a:t>
            </a:r>
          </a:p>
          <a:p>
            <a:pPr marL="0" indent="0">
              <a:buNone/>
            </a:pPr>
            <a:r>
              <a:rPr kumimoji="0" lang="en-US" altLang="en-US" sz="1600" b="0" i="0" u="none" strike="noStrike" cap="none" normalizeH="0" baseline="0" dirty="0">
                <a:ln>
                  <a:noFill/>
                </a:ln>
                <a:solidFill>
                  <a:srgbClr val="660066"/>
                </a:solidFill>
                <a:effectLst/>
                <a:cs typeface="Courier New" panose="02070309020205020404" pitchFamily="49" charset="0"/>
              </a:rPr>
              <a:t>	The</a:t>
            </a:r>
            <a:r>
              <a:rPr kumimoji="0" lang="en-US" altLang="en-US" sz="1600" b="0" i="0" u="none" strike="noStrike" cap="none" normalizeH="0" baseline="0" dirty="0">
                <a:ln>
                  <a:noFill/>
                </a:ln>
                <a:solidFill>
                  <a:srgbClr val="000000"/>
                </a:solidFill>
                <a:effectLst/>
                <a:cs typeface="Courier New" panose="02070309020205020404" pitchFamily="49" charset="0"/>
              </a:rPr>
              <a:t> argument supplied </a:t>
            </a:r>
            <a:r>
              <a:rPr kumimoji="0" lang="en-US" altLang="en-US" sz="1600" b="0" i="0" u="none" strike="noStrike" cap="none" normalizeH="0" baseline="0" dirty="0">
                <a:ln>
                  <a:noFill/>
                </a:ln>
                <a:solidFill>
                  <a:srgbClr val="000088"/>
                </a:solidFill>
                <a:effectLst/>
                <a:cs typeface="Courier New" panose="02070309020205020404" pitchFamily="49" charset="0"/>
              </a:rPr>
              <a:t>is</a:t>
            </a:r>
            <a:r>
              <a:rPr kumimoji="0" lang="en-US" altLang="en-US" sz="1600" b="0" i="0" u="none" strike="noStrike" cap="none" normalizeH="0" baseline="0" dirty="0">
                <a:ln>
                  <a:noFill/>
                </a:ln>
                <a:solidFill>
                  <a:srgbClr val="000000"/>
                </a:solidFill>
                <a:effectLst/>
                <a:cs typeface="Courier New" panose="02070309020205020404" pitchFamily="49" charset="0"/>
              </a:rPr>
              <a:t> testing</a:t>
            </a:r>
            <a:r>
              <a:rPr kumimoji="0" lang="en-US" altLang="en-US" sz="1600" b="0" i="0" u="none" strike="noStrike" cap="none" normalizeH="0" baseline="0" dirty="0">
                <a:ln>
                  <a:noFill/>
                </a:ln>
                <a:solidFill>
                  <a:schemeClr val="tx1"/>
                </a:solidFill>
                <a:effectLst/>
              </a:rPr>
              <a:t> </a:t>
            </a:r>
          </a:p>
          <a:p>
            <a:r>
              <a:rPr lang="en-US" sz="1600" b="0" i="0" dirty="0">
                <a:solidFill>
                  <a:srgbClr val="000000"/>
                </a:solidFill>
                <a:effectLst/>
              </a:rPr>
              <a:t>When the above code is compiled and executed with a two arguments, it produces the following result.</a:t>
            </a:r>
          </a:p>
          <a:p>
            <a:pPr marL="0" indent="0">
              <a:buNone/>
            </a:pP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err="1">
                <a:ln>
                  <a:noFill/>
                </a:ln>
                <a:solidFill>
                  <a:srgbClr val="000000"/>
                </a:solidFill>
                <a:effectLst/>
                <a:cs typeface="Courier New" panose="02070309020205020404" pitchFamily="49" charset="0"/>
              </a:rPr>
              <a:t>a</a:t>
            </a:r>
            <a:r>
              <a:rPr kumimoji="0" lang="en-US" altLang="en-US" sz="1600" b="0" i="0" u="none" strike="noStrike" cap="none" normalizeH="0" baseline="0" dirty="0" err="1">
                <a:ln>
                  <a:noFill/>
                </a:ln>
                <a:solidFill>
                  <a:srgbClr val="666600"/>
                </a:solidFill>
                <a:effectLst/>
                <a:cs typeface="Courier New" panose="02070309020205020404" pitchFamily="49" charset="0"/>
              </a:rPr>
              <a:t>.</a:t>
            </a:r>
            <a:r>
              <a:rPr kumimoji="0" lang="en-US" altLang="en-US" sz="1600" b="0" i="0" u="none" strike="noStrike" cap="none" normalizeH="0" baseline="0" dirty="0" err="1">
                <a:ln>
                  <a:noFill/>
                </a:ln>
                <a:solidFill>
                  <a:srgbClr val="000088"/>
                </a:solidFill>
                <a:effectLst/>
                <a:cs typeface="Courier New" panose="02070309020205020404" pitchFamily="49" charset="0"/>
              </a:rPr>
              <a:t>out</a:t>
            </a:r>
            <a:r>
              <a:rPr kumimoji="0" lang="en-US" altLang="en-US" sz="1600" b="0" i="0" u="none" strike="noStrike" cap="none" normalizeH="0" baseline="0" dirty="0">
                <a:ln>
                  <a:noFill/>
                </a:ln>
                <a:solidFill>
                  <a:srgbClr val="000000"/>
                </a:solidFill>
                <a:effectLst/>
                <a:cs typeface="Courier New" panose="02070309020205020404" pitchFamily="49" charset="0"/>
              </a:rPr>
              <a:t> testing1 testing2 </a:t>
            </a:r>
          </a:p>
          <a:p>
            <a:pPr marL="0" indent="0">
              <a:buNone/>
            </a:pPr>
            <a:r>
              <a:rPr kumimoji="0" lang="en-US" altLang="en-US" sz="1600" b="0" i="0" u="none" strike="noStrike" cap="none" normalizeH="0" baseline="0" dirty="0">
                <a:ln>
                  <a:noFill/>
                </a:ln>
                <a:solidFill>
                  <a:srgbClr val="660066"/>
                </a:solidFill>
                <a:effectLst/>
                <a:cs typeface="Courier New" panose="02070309020205020404" pitchFamily="49" charset="0"/>
              </a:rPr>
              <a:t>	Too</a:t>
            </a:r>
            <a:r>
              <a:rPr kumimoji="0" lang="en-US" altLang="en-US" sz="1600" b="0" i="0" u="none" strike="noStrike" cap="none" normalizeH="0" baseline="0" dirty="0">
                <a:ln>
                  <a:noFill/>
                </a:ln>
                <a:solidFill>
                  <a:srgbClr val="000000"/>
                </a:solidFill>
                <a:effectLst/>
                <a:cs typeface="Courier New" panose="02070309020205020404" pitchFamily="49" charset="0"/>
              </a:rPr>
              <a:t> many arguments supplied</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p>
          <a:p>
            <a:r>
              <a:rPr lang="en-US" sz="1600" b="0" i="0" dirty="0">
                <a:solidFill>
                  <a:srgbClr val="000000"/>
                </a:solidFill>
                <a:effectLst/>
              </a:rPr>
              <a:t>When the above code is compiled and executed without passing any argument, it produces the following result.</a:t>
            </a:r>
          </a:p>
          <a:p>
            <a:pPr marL="0" indent="0">
              <a:buNone/>
            </a:pP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a:ln>
                  <a:noFill/>
                </a:ln>
                <a:solidFill>
                  <a:srgbClr val="666600"/>
                </a:solidFill>
                <a:effectLst/>
                <a:cs typeface="Courier New" panose="02070309020205020404" pitchFamily="49" charset="0"/>
              </a:rPr>
              <a:t>./</a:t>
            </a:r>
            <a:r>
              <a:rPr kumimoji="0" lang="en-US" altLang="en-US" sz="1600" b="0" i="0" u="none" strike="noStrike" cap="none" normalizeH="0" baseline="0" dirty="0" err="1">
                <a:ln>
                  <a:noFill/>
                </a:ln>
                <a:solidFill>
                  <a:srgbClr val="000000"/>
                </a:solidFill>
                <a:effectLst/>
                <a:cs typeface="Courier New" panose="02070309020205020404" pitchFamily="49" charset="0"/>
              </a:rPr>
              <a:t>a</a:t>
            </a:r>
            <a:r>
              <a:rPr kumimoji="0" lang="en-US" altLang="en-US" sz="1600" b="0" i="0" u="none" strike="noStrike" cap="none" normalizeH="0" baseline="0" dirty="0" err="1">
                <a:ln>
                  <a:noFill/>
                </a:ln>
                <a:solidFill>
                  <a:srgbClr val="666600"/>
                </a:solidFill>
                <a:effectLst/>
                <a:cs typeface="Courier New" panose="02070309020205020404" pitchFamily="49" charset="0"/>
              </a:rPr>
              <a:t>.</a:t>
            </a:r>
            <a:r>
              <a:rPr kumimoji="0" lang="en-US" altLang="en-US" sz="1600" b="0" i="0" u="none" strike="noStrike" cap="none" normalizeH="0" baseline="0" dirty="0" err="1">
                <a:ln>
                  <a:noFill/>
                </a:ln>
                <a:solidFill>
                  <a:srgbClr val="000088"/>
                </a:solidFill>
                <a:effectLst/>
                <a:cs typeface="Courier New" panose="02070309020205020404" pitchFamily="49" charset="0"/>
              </a:rPr>
              <a:t>out</a:t>
            </a:r>
            <a:r>
              <a:rPr kumimoji="0" lang="en-US" altLang="en-US" sz="1600" b="0" i="0" u="none" strike="noStrike" cap="none" normalizeH="0" baseline="0" dirty="0">
                <a:ln>
                  <a:noFill/>
                </a:ln>
                <a:solidFill>
                  <a:srgbClr val="000000"/>
                </a:solidFill>
                <a:effectLst/>
                <a:cs typeface="Courier New" panose="02070309020205020404" pitchFamily="49" charset="0"/>
              </a:rPr>
              <a:t> </a:t>
            </a:r>
          </a:p>
          <a:p>
            <a:pPr marL="0" indent="0">
              <a:buNone/>
            </a:pPr>
            <a:r>
              <a:rPr kumimoji="0" lang="en-US" altLang="en-US" sz="1600" b="0" i="0" u="none" strike="noStrike" cap="none" normalizeH="0" baseline="0" dirty="0">
                <a:ln>
                  <a:noFill/>
                </a:ln>
                <a:solidFill>
                  <a:srgbClr val="660066"/>
                </a:solidFill>
                <a:effectLst/>
                <a:cs typeface="Courier New" panose="02070309020205020404" pitchFamily="49" charset="0"/>
              </a:rPr>
              <a:t>	One</a:t>
            </a:r>
            <a:r>
              <a:rPr kumimoji="0" lang="en-US" altLang="en-US" sz="1600" b="0" i="0" u="none" strike="noStrike" cap="none" normalizeH="0" baseline="0" dirty="0">
                <a:ln>
                  <a:noFill/>
                </a:ln>
                <a:solidFill>
                  <a:srgbClr val="000000"/>
                </a:solidFill>
                <a:effectLst/>
                <a:cs typeface="Courier New" panose="02070309020205020404" pitchFamily="49" charset="0"/>
              </a:rPr>
              <a:t> argument expected</a:t>
            </a:r>
            <a:r>
              <a:rPr kumimoji="0" lang="en-US" altLang="en-US" sz="1600" b="0" i="0" u="none" strike="noStrike" cap="none" normalizeH="0" baseline="0" dirty="0">
                <a:ln>
                  <a:noFill/>
                </a:ln>
                <a:solidFill>
                  <a:schemeClr val="tx1"/>
                </a:solidFill>
                <a:effectLst/>
              </a:rPr>
              <a:t> </a:t>
            </a:r>
          </a:p>
          <a:p>
            <a:endParaRPr lang="en-US" sz="1600" dirty="0">
              <a:solidFill>
                <a:srgbClr val="000000"/>
              </a:solidFill>
              <a:latin typeface="Arial" panose="020B0604020202020204" pitchFamily="34" charset="0"/>
            </a:endParaRPr>
          </a:p>
          <a:p>
            <a:endParaRPr lang="en-US" sz="1600" b="0" i="0" dirty="0">
              <a:solidFill>
                <a:srgbClr val="000000"/>
              </a:solidFill>
              <a:effectLst/>
              <a:latin typeface="Arial" panose="020B0604020202020204" pitchFamily="34" charset="0"/>
            </a:endParaRPr>
          </a:p>
          <a:p>
            <a:endParaRPr lang="en-US" sz="1600" b="0" i="0" dirty="0">
              <a:solidFill>
                <a:srgbClr val="000000"/>
              </a:solidFill>
              <a:effectLst/>
              <a:latin typeface="Arial" panose="020B0604020202020204" pitchFamily="34" charset="0"/>
            </a:endParaRPr>
          </a:p>
          <a:p>
            <a:endParaRPr lang="en-IN" sz="1600" dirty="0"/>
          </a:p>
        </p:txBody>
      </p:sp>
    </p:spTree>
    <p:extLst>
      <p:ext uri="{BB962C8B-B14F-4D97-AF65-F5344CB8AC3E}">
        <p14:creationId xmlns:p14="http://schemas.microsoft.com/office/powerpoint/2010/main" val="4271611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1A71FA-F5DA-4D64-9DF0-7262A85D9C9E}"/>
              </a:ext>
            </a:extLst>
          </p:cNvPr>
          <p:cNvSpPr>
            <a:spLocks noGrp="1"/>
          </p:cNvSpPr>
          <p:nvPr>
            <p:ph idx="1"/>
          </p:nvPr>
        </p:nvSpPr>
        <p:spPr>
          <a:xfrm>
            <a:off x="550506" y="2360645"/>
            <a:ext cx="10823510" cy="4226767"/>
          </a:xfrm>
        </p:spPr>
        <p:txBody>
          <a:bodyPr>
            <a:normAutofit/>
          </a:bodyPr>
          <a:lstStyle/>
          <a:p>
            <a:pPr algn="just"/>
            <a:r>
              <a:rPr lang="en-US" sz="1600" b="0" i="0" dirty="0">
                <a:solidFill>
                  <a:srgbClr val="000000"/>
                </a:solidFill>
                <a:effectLst/>
              </a:rPr>
              <a:t>It should be noted that </a:t>
            </a:r>
            <a:r>
              <a:rPr lang="en-US" sz="1600" b="1" i="0" dirty="0" err="1">
                <a:solidFill>
                  <a:srgbClr val="000000"/>
                </a:solidFill>
                <a:effectLst/>
              </a:rPr>
              <a:t>argv</a:t>
            </a:r>
            <a:r>
              <a:rPr lang="en-US" sz="1600" b="1" i="0" dirty="0">
                <a:solidFill>
                  <a:srgbClr val="000000"/>
                </a:solidFill>
                <a:effectLst/>
              </a:rPr>
              <a:t>[0]</a:t>
            </a:r>
            <a:r>
              <a:rPr lang="en-US" sz="1600" b="0" i="0" dirty="0">
                <a:solidFill>
                  <a:srgbClr val="000000"/>
                </a:solidFill>
                <a:effectLst/>
              </a:rPr>
              <a:t> holds the name of the program itself and </a:t>
            </a:r>
            <a:r>
              <a:rPr lang="en-US" sz="1600" b="1" i="0" dirty="0" err="1">
                <a:solidFill>
                  <a:srgbClr val="000000"/>
                </a:solidFill>
                <a:effectLst/>
              </a:rPr>
              <a:t>argv</a:t>
            </a:r>
            <a:r>
              <a:rPr lang="en-US" sz="1600" b="1" i="0" dirty="0">
                <a:solidFill>
                  <a:srgbClr val="000000"/>
                </a:solidFill>
                <a:effectLst/>
              </a:rPr>
              <a:t>[1]</a:t>
            </a:r>
            <a:r>
              <a:rPr lang="en-US" sz="1600" b="0" i="0" dirty="0">
                <a:solidFill>
                  <a:srgbClr val="000000"/>
                </a:solidFill>
                <a:effectLst/>
              </a:rPr>
              <a:t> is a pointer to the first command line argument supplied, and *</a:t>
            </a:r>
            <a:r>
              <a:rPr lang="en-US" sz="1600" b="0" i="0" dirty="0" err="1">
                <a:solidFill>
                  <a:srgbClr val="000000"/>
                </a:solidFill>
                <a:effectLst/>
              </a:rPr>
              <a:t>argv</a:t>
            </a:r>
            <a:r>
              <a:rPr lang="en-US" sz="1600" b="0" i="0" dirty="0">
                <a:solidFill>
                  <a:srgbClr val="000000"/>
                </a:solidFill>
                <a:effectLst/>
              </a:rPr>
              <a:t>[n] is the last argument. If no arguments are supplied, </a:t>
            </a:r>
            <a:r>
              <a:rPr lang="en-US" sz="1600" b="0" i="0" dirty="0" err="1">
                <a:solidFill>
                  <a:srgbClr val="000000"/>
                </a:solidFill>
                <a:effectLst/>
              </a:rPr>
              <a:t>argc</a:t>
            </a:r>
            <a:r>
              <a:rPr lang="en-US" sz="1600" b="0" i="0" dirty="0">
                <a:solidFill>
                  <a:srgbClr val="000000"/>
                </a:solidFill>
                <a:effectLst/>
              </a:rPr>
              <a:t> will be one, and if you pass one argument then </a:t>
            </a:r>
            <a:r>
              <a:rPr lang="en-US" sz="1600" b="1" i="0" dirty="0" err="1">
                <a:solidFill>
                  <a:srgbClr val="000000"/>
                </a:solidFill>
                <a:effectLst/>
              </a:rPr>
              <a:t>argc</a:t>
            </a:r>
            <a:r>
              <a:rPr lang="en-US" sz="1600" b="0" i="0" dirty="0">
                <a:solidFill>
                  <a:srgbClr val="000000"/>
                </a:solidFill>
                <a:effectLst/>
              </a:rPr>
              <a:t> is set at 2.</a:t>
            </a:r>
          </a:p>
          <a:p>
            <a:pPr algn="just"/>
            <a:r>
              <a:rPr lang="en-US" sz="1600" b="0" i="0" dirty="0">
                <a:solidFill>
                  <a:srgbClr val="000000"/>
                </a:solidFill>
                <a:effectLst/>
              </a:rPr>
              <a:t>You pass all the command line arguments separated by a space, but if argument itself has a space then you can pass such arguments by putting them inside double quotes "" or single quotes ''. Let us re-write above example once again where we will print program name and we also pass a command line argument by putting inside double quotes −</a:t>
            </a:r>
          </a:p>
          <a:p>
            <a:pPr marL="400050" lvl="1" indent="0" algn="just">
              <a:buNone/>
            </a:pPr>
            <a:r>
              <a:rPr kumimoji="0" lang="en-US" altLang="en-US" b="0" i="0" u="none" strike="noStrike" cap="none" normalizeH="0" baseline="0" dirty="0">
                <a:ln>
                  <a:noFill/>
                </a:ln>
                <a:solidFill>
                  <a:srgbClr val="880000"/>
                </a:solidFill>
                <a:effectLst/>
                <a:cs typeface="Courier New" panose="02070309020205020404" pitchFamily="49" charset="0"/>
              </a:rPr>
              <a:t>#include</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8800"/>
                </a:solidFill>
                <a:effectLst/>
                <a:cs typeface="Courier New" panose="02070309020205020404" pitchFamily="49" charset="0"/>
              </a:rPr>
              <a:t>&lt;</a:t>
            </a:r>
            <a:r>
              <a:rPr kumimoji="0" lang="en-US" altLang="en-US" b="0" i="0" u="none" strike="noStrike" cap="none" normalizeH="0" baseline="0" dirty="0" err="1">
                <a:ln>
                  <a:noFill/>
                </a:ln>
                <a:solidFill>
                  <a:srgbClr val="008800"/>
                </a:solidFill>
                <a:effectLst/>
                <a:cs typeface="Courier New" panose="02070309020205020404" pitchFamily="49" charset="0"/>
              </a:rPr>
              <a:t>stdio.h</a:t>
            </a:r>
            <a:r>
              <a:rPr kumimoji="0" lang="en-US" altLang="en-US" b="0" i="0" u="none" strike="noStrike" cap="none" normalizeH="0" baseline="0" dirty="0">
                <a:ln>
                  <a:noFill/>
                </a:ln>
                <a:solidFill>
                  <a:srgbClr val="008800"/>
                </a:solidFill>
                <a:effectLst/>
                <a:cs typeface="Courier New" panose="02070309020205020404" pitchFamily="49" charset="0"/>
              </a:rPr>
              <a:t>&gt;</a:t>
            </a:r>
            <a:r>
              <a:rPr kumimoji="0" lang="en-US" altLang="en-US" b="0" i="0" u="none" strike="noStrike" cap="none" normalizeH="0" baseline="0" dirty="0">
                <a:ln>
                  <a:noFill/>
                </a:ln>
                <a:solidFill>
                  <a:srgbClr val="000000"/>
                </a:solidFill>
                <a:effectLst/>
                <a:cs typeface="Courier New" panose="02070309020205020404" pitchFamily="49" charset="0"/>
              </a:rPr>
              <a:t> </a:t>
            </a:r>
          </a:p>
          <a:p>
            <a:pPr marL="400050" lvl="1" indent="0" algn="just">
              <a:buNone/>
            </a:pPr>
            <a:r>
              <a:rPr kumimoji="0" lang="en-US" altLang="en-US" b="0" i="0" u="none" strike="noStrike" cap="none" normalizeH="0" baseline="0" dirty="0">
                <a:ln>
                  <a:noFill/>
                </a:ln>
                <a:solidFill>
                  <a:srgbClr val="000088"/>
                </a:solidFill>
                <a:effectLst/>
                <a:cs typeface="Courier New" panose="02070309020205020404" pitchFamily="49" charset="0"/>
              </a:rPr>
              <a:t>int</a:t>
            </a:r>
            <a:r>
              <a:rPr kumimoji="0" lang="en-US" altLang="en-US" b="0" i="0" u="none" strike="noStrike" cap="none" normalizeH="0" baseline="0" dirty="0">
                <a:ln>
                  <a:noFill/>
                </a:ln>
                <a:solidFill>
                  <a:srgbClr val="000000"/>
                </a:solidFill>
                <a:effectLst/>
                <a:cs typeface="Courier New" panose="02070309020205020404" pitchFamily="49" charset="0"/>
              </a:rPr>
              <a:t> main</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0088"/>
                </a:solidFill>
                <a:effectLst/>
                <a:cs typeface="Courier New" panose="02070309020205020404" pitchFamily="49" charset="0"/>
              </a:rPr>
              <a:t>int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argc</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0088"/>
                </a:solidFill>
                <a:effectLst/>
                <a:cs typeface="Courier New" panose="02070309020205020404" pitchFamily="49" charset="0"/>
              </a:rPr>
              <a:t>char</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err="1">
                <a:ln>
                  <a:noFill/>
                </a:ln>
                <a:solidFill>
                  <a:srgbClr val="000000"/>
                </a:solidFill>
                <a:effectLst/>
                <a:cs typeface="Courier New" panose="02070309020205020404" pitchFamily="49" charset="0"/>
              </a:rPr>
              <a:t>argv</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printf</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8800"/>
                </a:solidFill>
                <a:effectLst/>
                <a:cs typeface="Courier New" panose="02070309020205020404" pitchFamily="49" charset="0"/>
              </a:rPr>
              <a:t>"Program name %s\n"</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argv</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6666"/>
                </a:solidFill>
                <a:effectLst/>
                <a:cs typeface="Courier New" panose="02070309020205020404" pitchFamily="49" charset="0"/>
              </a:rPr>
              <a:t>0</a:t>
            </a:r>
            <a:r>
              <a:rPr kumimoji="0" lang="en-US" altLang="en-US" b="0" i="0" u="none" strike="noStrike" cap="none" normalizeH="0" baseline="0" dirty="0">
                <a:ln>
                  <a:noFill/>
                </a:ln>
                <a:solidFill>
                  <a:srgbClr val="666600"/>
                </a:solidFill>
                <a:effectLst/>
                <a:cs typeface="Courier New" panose="02070309020205020404" pitchFamily="49" charset="0"/>
              </a:rPr>
              <a:t>]);</a:t>
            </a:r>
          </a:p>
          <a:p>
            <a:pPr marL="400050" lvl="1" indent="0" algn="just">
              <a:buNone/>
            </a:pPr>
            <a:r>
              <a:rPr kumimoji="0" lang="en-US" altLang="en-US" b="0" i="0" u="none" strike="noStrike" cap="none" normalizeH="0" baseline="0" dirty="0">
                <a:ln>
                  <a:noFill/>
                </a:ln>
                <a:solidFill>
                  <a:srgbClr val="000088"/>
                </a:solidFill>
                <a:effectLst/>
                <a:cs typeface="Courier New" panose="02070309020205020404" pitchFamily="49" charset="0"/>
              </a:rPr>
              <a:t>if</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argc</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6666"/>
                </a:solidFill>
                <a:effectLst/>
                <a:cs typeface="Courier New" panose="02070309020205020404" pitchFamily="49" charset="0"/>
              </a:rPr>
              <a:t>2</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printf</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8800"/>
                </a:solidFill>
                <a:effectLst/>
                <a:cs typeface="Courier New" panose="02070309020205020404" pitchFamily="49" charset="0"/>
              </a:rPr>
              <a:t>"The argument supplied is %s\n"</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argv</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6666"/>
                </a:solidFill>
                <a:effectLst/>
                <a:cs typeface="Courier New" panose="02070309020205020404" pitchFamily="49" charset="0"/>
              </a:rPr>
              <a:t>1</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p>
          <a:p>
            <a:pPr marL="400050" lvl="1" indent="0" algn="just">
              <a:buNone/>
            </a:pPr>
            <a:r>
              <a:rPr kumimoji="0" lang="en-US" altLang="en-US" b="0" i="0" u="none" strike="noStrike" cap="none" normalizeH="0" baseline="0" dirty="0">
                <a:ln>
                  <a:noFill/>
                </a:ln>
                <a:solidFill>
                  <a:srgbClr val="000088"/>
                </a:solidFill>
                <a:effectLst/>
                <a:cs typeface="Courier New" panose="02070309020205020404" pitchFamily="49" charset="0"/>
              </a:rPr>
              <a:t>else</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0088"/>
                </a:solidFill>
                <a:effectLst/>
                <a:cs typeface="Courier New" panose="02070309020205020404" pitchFamily="49" charset="0"/>
              </a:rPr>
              <a:t>if</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argc</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&gt;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006666"/>
                </a:solidFill>
                <a:effectLst/>
                <a:cs typeface="Courier New" panose="02070309020205020404" pitchFamily="49" charset="0"/>
              </a:rPr>
              <a:t>2</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printf</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8800"/>
                </a:solidFill>
                <a:effectLst/>
                <a:cs typeface="Courier New" panose="02070309020205020404" pitchFamily="49" charset="0"/>
              </a:rPr>
              <a:t>"Too many arguments supplied.\n"</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p>
          <a:p>
            <a:pPr marL="400050" lvl="1" indent="0" algn="just">
              <a:buNone/>
            </a:pPr>
            <a:r>
              <a:rPr kumimoji="0" lang="en-US" altLang="en-US" b="0" i="0" u="none" strike="noStrike" cap="none" normalizeH="0" baseline="0" dirty="0">
                <a:ln>
                  <a:noFill/>
                </a:ln>
                <a:solidFill>
                  <a:srgbClr val="000088"/>
                </a:solidFill>
                <a:effectLst/>
                <a:cs typeface="Courier New" panose="02070309020205020404" pitchFamily="49" charset="0"/>
              </a:rPr>
              <a:t>else</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err="1">
                <a:ln>
                  <a:noFill/>
                </a:ln>
                <a:solidFill>
                  <a:srgbClr val="000000"/>
                </a:solidFill>
                <a:effectLst/>
                <a:cs typeface="Courier New" panose="02070309020205020404" pitchFamily="49" charset="0"/>
              </a:rPr>
              <a:t>printf</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8800"/>
                </a:solidFill>
                <a:effectLst/>
                <a:cs typeface="Courier New" panose="02070309020205020404" pitchFamily="49" charset="0"/>
              </a:rPr>
              <a:t>"One argument expected.\n"</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rgbClr val="000000"/>
                </a:solidFill>
                <a:effectLst/>
                <a:cs typeface="Courier New" panose="02070309020205020404" pitchFamily="49" charset="0"/>
              </a:rPr>
              <a:t> </a:t>
            </a:r>
            <a:r>
              <a:rPr kumimoji="0" lang="en-US" altLang="en-US" b="0" i="0" u="none" strike="noStrike" cap="none" normalizeH="0" baseline="0" dirty="0">
                <a:ln>
                  <a:noFill/>
                </a:ln>
                <a:solidFill>
                  <a:srgbClr val="666600"/>
                </a:solidFill>
                <a:effectLst/>
                <a:cs typeface="Courier New" panose="02070309020205020404" pitchFamily="49" charset="0"/>
              </a:rPr>
              <a:t>}</a:t>
            </a:r>
            <a:r>
              <a:rPr kumimoji="0" lang="en-US" altLang="en-US" b="0" i="0" u="none" strike="noStrike" cap="none" normalizeH="0" baseline="0" dirty="0">
                <a:ln>
                  <a:noFill/>
                </a:ln>
                <a:solidFill>
                  <a:schemeClr val="tx1"/>
                </a:solidFill>
                <a:effectLst/>
              </a:rPr>
              <a:t> </a:t>
            </a:r>
          </a:p>
          <a:p>
            <a:pPr marL="400050" lvl="1" indent="0" algn="just">
              <a:buNone/>
            </a:pPr>
            <a:endParaRPr lang="en-US" b="0" i="0" dirty="0">
              <a:solidFill>
                <a:srgbClr val="000000"/>
              </a:solidFill>
              <a:effectLst/>
            </a:endParaRPr>
          </a:p>
          <a:p>
            <a:pPr algn="just"/>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2359734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3B8B0-7279-4476-BE87-E11D4ACD4A4E}"/>
              </a:ext>
            </a:extLst>
          </p:cNvPr>
          <p:cNvSpPr>
            <a:spLocks noGrp="1"/>
          </p:cNvSpPr>
          <p:nvPr>
            <p:ph idx="1"/>
          </p:nvPr>
        </p:nvSpPr>
        <p:spPr/>
        <p:txBody>
          <a:bodyPr>
            <a:normAutofit/>
          </a:bodyPr>
          <a:lstStyle/>
          <a:p>
            <a:r>
              <a:rPr lang="en-US" sz="1600" b="0" i="0" dirty="0">
                <a:solidFill>
                  <a:srgbClr val="000000"/>
                </a:solidFill>
                <a:effectLst/>
              </a:rPr>
              <a:t>When the above code is compiled and executed with a single argument separated by space but inside double quotes, it produces the following result.</a:t>
            </a:r>
          </a:p>
          <a:p>
            <a:pPr marL="0" indent="0">
              <a:buNone/>
            </a:pPr>
            <a:r>
              <a:rPr kumimoji="0" lang="en-US" altLang="en-US" sz="1600" b="0" i="0" u="none" strike="noStrike" cap="none" normalizeH="0" baseline="0" dirty="0">
                <a:ln>
                  <a:noFill/>
                </a:ln>
                <a:solidFill>
                  <a:schemeClr val="tx1"/>
                </a:solidFill>
                <a:effectLst/>
                <a:cs typeface="Courier New" panose="02070309020205020404" pitchFamily="49" charset="0"/>
              </a:rPr>
              <a:t>	$./</a:t>
            </a:r>
            <a:r>
              <a:rPr kumimoji="0" lang="en-US" altLang="en-US" sz="1600" b="0" i="0" u="none" strike="noStrike" cap="none" normalizeH="0" baseline="0" dirty="0" err="1">
                <a:ln>
                  <a:noFill/>
                </a:ln>
                <a:solidFill>
                  <a:schemeClr val="tx1"/>
                </a:solidFill>
                <a:effectLst/>
                <a:cs typeface="Courier New" panose="02070309020205020404" pitchFamily="49" charset="0"/>
              </a:rPr>
              <a:t>a.out</a:t>
            </a:r>
            <a:r>
              <a:rPr kumimoji="0" lang="en-US" altLang="en-US" sz="1600" b="0" i="0" u="none" strike="noStrike" cap="none" normalizeH="0" baseline="0" dirty="0">
                <a:ln>
                  <a:noFill/>
                </a:ln>
                <a:solidFill>
                  <a:schemeClr val="tx1"/>
                </a:solidFill>
                <a:effectLst/>
                <a:cs typeface="Courier New" panose="02070309020205020404" pitchFamily="49" charset="0"/>
              </a:rPr>
              <a:t> "testing1 testing2" Program name ./</a:t>
            </a:r>
            <a:r>
              <a:rPr kumimoji="0" lang="en-US" altLang="en-US" sz="1600" b="0" i="0" u="none" strike="noStrike" cap="none" normalizeH="0" baseline="0" dirty="0" err="1">
                <a:ln>
                  <a:noFill/>
                </a:ln>
                <a:solidFill>
                  <a:schemeClr val="tx1"/>
                </a:solidFill>
                <a:effectLst/>
                <a:cs typeface="Courier New" panose="02070309020205020404" pitchFamily="49" charset="0"/>
              </a:rPr>
              <a:t>a.out</a:t>
            </a:r>
            <a:r>
              <a:rPr kumimoji="0" lang="en-US" altLang="en-US" sz="1600" b="0" i="0" u="none" strike="noStrike" cap="none" normalizeH="0" baseline="0" dirty="0">
                <a:ln>
                  <a:noFill/>
                </a:ln>
                <a:solidFill>
                  <a:schemeClr val="tx1"/>
                </a:solidFill>
                <a:effectLst/>
                <a:cs typeface="Courier New" panose="02070309020205020404" pitchFamily="49" charset="0"/>
              </a:rPr>
              <a:t> The argument supplied is testing1 	testing2</a:t>
            </a:r>
            <a:r>
              <a:rPr kumimoji="0" lang="en-US" altLang="en-US" sz="1600" b="0" i="0" u="none" strike="noStrike" cap="none" normalizeH="0" baseline="0" dirty="0">
                <a:ln>
                  <a:noFill/>
                </a:ln>
                <a:solidFill>
                  <a:schemeClr val="tx1"/>
                </a:solidFill>
                <a:effectLst/>
              </a:rPr>
              <a:t> </a:t>
            </a:r>
          </a:p>
          <a:p>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18536542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DBBA-23A6-420E-A2EA-85BD60383700}"/>
              </a:ext>
            </a:extLst>
          </p:cNvPr>
          <p:cNvSpPr>
            <a:spLocks noGrp="1"/>
          </p:cNvSpPr>
          <p:nvPr>
            <p:ph type="title"/>
          </p:nvPr>
        </p:nvSpPr>
        <p:spPr/>
        <p:txBody>
          <a:bodyPr/>
          <a:lstStyle/>
          <a:p>
            <a:r>
              <a:rPr lang="en-IN" dirty="0"/>
              <a:t>Graphics in C</a:t>
            </a:r>
          </a:p>
        </p:txBody>
      </p:sp>
      <p:sp>
        <p:nvSpPr>
          <p:cNvPr id="3" name="Content Placeholder 2">
            <a:extLst>
              <a:ext uri="{FF2B5EF4-FFF2-40B4-BE49-F238E27FC236}">
                <a16:creationId xmlns:a16="http://schemas.microsoft.com/office/drawing/2014/main" id="{71301205-464E-4D6F-BD06-37E8BB6351A5}"/>
              </a:ext>
            </a:extLst>
          </p:cNvPr>
          <p:cNvSpPr>
            <a:spLocks noGrp="1"/>
          </p:cNvSpPr>
          <p:nvPr>
            <p:ph idx="1"/>
          </p:nvPr>
        </p:nvSpPr>
        <p:spPr>
          <a:xfrm>
            <a:off x="606490" y="2603499"/>
            <a:ext cx="10851502" cy="4049227"/>
          </a:xfrm>
        </p:spPr>
        <p:txBody>
          <a:bodyPr>
            <a:normAutofit/>
          </a:bodyPr>
          <a:lstStyle/>
          <a:p>
            <a:pPr algn="l"/>
            <a:r>
              <a:rPr lang="en-US" sz="1600" b="1" i="0" u="sng" strike="noStrike" dirty="0">
                <a:solidFill>
                  <a:srgbClr val="222222"/>
                </a:solidFill>
                <a:effectLst/>
              </a:rPr>
              <a:t>Color Description in C</a:t>
            </a:r>
            <a:r>
              <a:rPr lang="en-US" sz="1600" b="0" i="0" u="none" strike="noStrike" dirty="0">
                <a:solidFill>
                  <a:srgbClr val="222222"/>
                </a:solidFill>
                <a:effectLst/>
              </a:rPr>
              <a:t> :</a:t>
            </a:r>
          </a:p>
          <a:p>
            <a:pPr algn="l"/>
            <a:r>
              <a:rPr lang="en-US" sz="1600" b="1" i="0" u="sng" dirty="0" err="1">
                <a:solidFill>
                  <a:srgbClr val="DC143C"/>
                </a:solidFill>
                <a:effectLst/>
              </a:rPr>
              <a:t>setbkcolor</a:t>
            </a:r>
            <a:r>
              <a:rPr lang="en-US" sz="1600" b="0" i="0" dirty="0">
                <a:solidFill>
                  <a:srgbClr val="000000"/>
                </a:solidFill>
                <a:effectLst/>
              </a:rPr>
              <a:t> sets the background to the color specified by the color or the number. The argument </a:t>
            </a:r>
            <a:r>
              <a:rPr lang="en-US" sz="1600" b="0" i="0" dirty="0">
                <a:solidFill>
                  <a:srgbClr val="DC143C"/>
                </a:solidFill>
                <a:effectLst/>
              </a:rPr>
              <a:t>color</a:t>
            </a:r>
            <a:r>
              <a:rPr lang="en-US" sz="1600" b="0" i="0" dirty="0">
                <a:solidFill>
                  <a:srgbClr val="000000"/>
                </a:solidFill>
                <a:effectLst/>
              </a:rPr>
              <a:t> may be a name or a number as given in the table below. (These symbolic names are defined in </a:t>
            </a:r>
            <a:r>
              <a:rPr lang="en-US" sz="1600" b="0" i="0" dirty="0" err="1">
                <a:solidFill>
                  <a:srgbClr val="DC143C"/>
                </a:solidFill>
                <a:effectLst/>
              </a:rPr>
              <a:t>graphics.h</a:t>
            </a:r>
            <a:r>
              <a:rPr lang="en-US" sz="1600" b="0" i="0" dirty="0">
                <a:solidFill>
                  <a:srgbClr val="000000"/>
                </a:solidFill>
                <a:effectLst/>
              </a:rPr>
              <a:t>). These colors can also be used to set </a:t>
            </a:r>
            <a:r>
              <a:rPr lang="en-US" sz="1600" b="0" i="0" dirty="0" err="1">
                <a:solidFill>
                  <a:srgbClr val="DC143C"/>
                </a:solidFill>
                <a:effectLst/>
              </a:rPr>
              <a:t>textcolor</a:t>
            </a:r>
            <a:r>
              <a:rPr lang="en-US" sz="1600" b="0" i="0" dirty="0">
                <a:solidFill>
                  <a:srgbClr val="000000"/>
                </a:solidFill>
                <a:effectLst/>
              </a:rPr>
              <a:t> (color of the text) or filling inside various shapes that you make in your program. We shall first learn about the color and their values and then we will learn it via the programs.</a:t>
            </a:r>
          </a:p>
          <a:p>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Color and their respective </a:t>
            </a:r>
            <a:r>
              <a:rPr lang="en-US" altLang="en-US" sz="1600" dirty="0">
                <a:solidFill>
                  <a:srgbClr val="000000"/>
                </a:solidFill>
                <a:latin typeface="Courier New" panose="02070309020205020404" pitchFamily="49" charset="0"/>
                <a:cs typeface="Courier New" panose="02070309020205020404" pitchFamily="49" charset="0"/>
              </a:rPr>
              <a:t>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umeric </a:t>
            </a:r>
            <a:r>
              <a:rPr lang="en-US" altLang="en-US" sz="1600" dirty="0">
                <a:solidFill>
                  <a:srgbClr val="000000"/>
                </a:solidFill>
                <a:latin typeface="Courier New" panose="02070309020205020404" pitchFamily="49" charset="0"/>
                <a:cs typeface="Courier New" panose="02070309020205020404" pitchFamily="49" charset="0"/>
              </a:rPr>
              <a:t>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alues are discussed below -</a:t>
            </a:r>
            <a:endParaRPr lang="en-US" sz="1600" b="0" i="0" dirty="0">
              <a:solidFill>
                <a:srgbClr val="000000"/>
              </a:solidFill>
              <a:effectLst/>
            </a:endParaRPr>
          </a:p>
          <a:p>
            <a:endParaRPr lang="en-IN" sz="1600" dirty="0"/>
          </a:p>
        </p:txBody>
      </p:sp>
      <p:graphicFrame>
        <p:nvGraphicFramePr>
          <p:cNvPr id="5" name="Table 5">
            <a:extLst>
              <a:ext uri="{FF2B5EF4-FFF2-40B4-BE49-F238E27FC236}">
                <a16:creationId xmlns:a16="http://schemas.microsoft.com/office/drawing/2014/main" id="{973C2C6D-9853-4BF6-83B0-C9DB61D9837D}"/>
              </a:ext>
            </a:extLst>
          </p:cNvPr>
          <p:cNvGraphicFramePr>
            <a:graphicFrameLocks noGrp="1"/>
          </p:cNvGraphicFramePr>
          <p:nvPr>
            <p:extLst>
              <p:ext uri="{D42A27DB-BD31-4B8C-83A1-F6EECF244321}">
                <p14:modId xmlns:p14="http://schemas.microsoft.com/office/powerpoint/2010/main" val="2452272744"/>
              </p:ext>
            </p:extLst>
          </p:nvPr>
        </p:nvGraphicFramePr>
        <p:xfrm>
          <a:off x="1770741" y="4778482"/>
          <a:ext cx="8343640" cy="1483360"/>
        </p:xfrm>
        <a:graphic>
          <a:graphicData uri="http://schemas.openxmlformats.org/drawingml/2006/table">
            <a:tbl>
              <a:tblPr firstRow="1" bandRow="1">
                <a:tableStyleId>{D7AC3CCA-C797-4891-BE02-D94E43425B78}</a:tableStyleId>
              </a:tblPr>
              <a:tblGrid>
                <a:gridCol w="2085910">
                  <a:extLst>
                    <a:ext uri="{9D8B030D-6E8A-4147-A177-3AD203B41FA5}">
                      <a16:colId xmlns:a16="http://schemas.microsoft.com/office/drawing/2014/main" val="2897949453"/>
                    </a:ext>
                  </a:extLst>
                </a:gridCol>
                <a:gridCol w="2085910">
                  <a:extLst>
                    <a:ext uri="{9D8B030D-6E8A-4147-A177-3AD203B41FA5}">
                      <a16:colId xmlns:a16="http://schemas.microsoft.com/office/drawing/2014/main" val="2118813418"/>
                    </a:ext>
                  </a:extLst>
                </a:gridCol>
                <a:gridCol w="2085910">
                  <a:extLst>
                    <a:ext uri="{9D8B030D-6E8A-4147-A177-3AD203B41FA5}">
                      <a16:colId xmlns:a16="http://schemas.microsoft.com/office/drawing/2014/main" val="1500039924"/>
                    </a:ext>
                  </a:extLst>
                </a:gridCol>
                <a:gridCol w="2085910">
                  <a:extLst>
                    <a:ext uri="{9D8B030D-6E8A-4147-A177-3AD203B41FA5}">
                      <a16:colId xmlns:a16="http://schemas.microsoft.com/office/drawing/2014/main" val="916076548"/>
                    </a:ext>
                  </a:extLst>
                </a:gridCol>
              </a:tblGrid>
              <a:tr h="370840">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BLACK 0 </a:t>
                      </a:r>
                      <a:endParaRPr lang="en-IN" sz="1600" dirty="0">
                        <a:latin typeface="+mn-lt"/>
                      </a:endParaRPr>
                    </a:p>
                  </a:txBody>
                  <a:tcPr/>
                </a:tc>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RED 4 </a:t>
                      </a:r>
                      <a:endParaRPr lang="en-IN" sz="1600" dirty="0">
                        <a:latin typeface="+mn-lt"/>
                      </a:endParaRPr>
                    </a:p>
                  </a:txBody>
                  <a:tcPr/>
                </a:tc>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DARKGRAY 8 </a:t>
                      </a:r>
                      <a:endParaRPr lang="en-IN" sz="1600" dirty="0">
                        <a:latin typeface="+mn-lt"/>
                      </a:endParaRPr>
                    </a:p>
                  </a:txBody>
                  <a:tcPr/>
                </a:tc>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LIGHTRED 12 </a:t>
                      </a:r>
                      <a:endParaRPr lang="en-IN" sz="1600" dirty="0">
                        <a:latin typeface="+mn-lt"/>
                      </a:endParaRPr>
                    </a:p>
                  </a:txBody>
                  <a:tcPr/>
                </a:tc>
                <a:extLst>
                  <a:ext uri="{0D108BD9-81ED-4DB2-BD59-A6C34878D82A}">
                    <a16:rowId xmlns:a16="http://schemas.microsoft.com/office/drawing/2014/main" val="840767362"/>
                  </a:ext>
                </a:extLst>
              </a:tr>
              <a:tr h="370840">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BLUE 1 </a:t>
                      </a:r>
                      <a:endParaRPr lang="en-IN" sz="1600" dirty="0">
                        <a:latin typeface="+mn-lt"/>
                      </a:endParaRPr>
                    </a:p>
                  </a:txBody>
                  <a:tcPr/>
                </a:tc>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MAGENTA 5 </a:t>
                      </a:r>
                      <a:endParaRPr lang="en-IN" sz="1600" dirty="0">
                        <a:latin typeface="+mn-lt"/>
                      </a:endParaRPr>
                    </a:p>
                  </a:txBody>
                  <a:tcPr/>
                </a:tc>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LIGHTBLUE 9 </a:t>
                      </a:r>
                      <a:endParaRPr lang="en-IN" sz="1600" dirty="0">
                        <a:latin typeface="+mn-lt"/>
                      </a:endParaRPr>
                    </a:p>
                  </a:txBody>
                  <a:tcPr/>
                </a:tc>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LIGHTMAGENTA 13 </a:t>
                      </a:r>
                      <a:endParaRPr lang="en-IN" sz="1600" dirty="0">
                        <a:latin typeface="+mn-lt"/>
                      </a:endParaRPr>
                    </a:p>
                  </a:txBody>
                  <a:tcPr/>
                </a:tc>
                <a:extLst>
                  <a:ext uri="{0D108BD9-81ED-4DB2-BD59-A6C34878D82A}">
                    <a16:rowId xmlns:a16="http://schemas.microsoft.com/office/drawing/2014/main" val="3761718981"/>
                  </a:ext>
                </a:extLst>
              </a:tr>
              <a:tr h="370840">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GREEN 2 </a:t>
                      </a:r>
                      <a:endParaRPr lang="en-IN" sz="1600" dirty="0">
                        <a:latin typeface="+mn-lt"/>
                      </a:endParaRPr>
                    </a:p>
                  </a:txBody>
                  <a:tcPr/>
                </a:tc>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BROWN 6 </a:t>
                      </a:r>
                      <a:endParaRPr lang="en-IN" sz="1600" dirty="0">
                        <a:latin typeface="+mn-lt"/>
                      </a:endParaRPr>
                    </a:p>
                  </a:txBody>
                  <a:tcPr/>
                </a:tc>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LIGHTGREEN 10 </a:t>
                      </a:r>
                      <a:endParaRPr lang="en-IN" sz="1600"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YELLOW 14 </a:t>
                      </a:r>
                    </a:p>
                  </a:txBody>
                  <a:tcPr/>
                </a:tc>
                <a:extLst>
                  <a:ext uri="{0D108BD9-81ED-4DB2-BD59-A6C34878D82A}">
                    <a16:rowId xmlns:a16="http://schemas.microsoft.com/office/drawing/2014/main" val="28876519"/>
                  </a:ext>
                </a:extLst>
              </a:tr>
              <a:tr h="370840">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CYAN 3 </a:t>
                      </a:r>
                      <a:endParaRPr lang="en-IN" sz="1600" dirty="0">
                        <a:latin typeface="+mn-lt"/>
                      </a:endParaRPr>
                    </a:p>
                  </a:txBody>
                  <a:tcPr/>
                </a:tc>
                <a:tc>
                  <a:txBody>
                    <a:bodyPr/>
                    <a:lstStyle/>
                    <a:p>
                      <a:pPr algn="ct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LIGHTGRAY 7</a:t>
                      </a:r>
                      <a:endParaRPr lang="en-IN" sz="1600" dirty="0">
                        <a:latin typeface="+mn-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LIGHTCYAN 11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600" b="0" i="0" u="none" strike="noStrike" cap="none" normalizeH="0" baseline="0" dirty="0">
                          <a:ln>
                            <a:noFill/>
                          </a:ln>
                          <a:solidFill>
                            <a:srgbClr val="000000"/>
                          </a:solidFill>
                          <a:effectLst/>
                          <a:latin typeface="+mn-lt"/>
                          <a:cs typeface="Courier New" panose="02070309020205020404" pitchFamily="49" charset="0"/>
                        </a:rPr>
                        <a:t>WHITE 15</a:t>
                      </a:r>
                      <a:r>
                        <a:rPr kumimoji="0" lang="en-US" altLang="en-US" sz="1600" b="0" i="0" u="none" strike="noStrike" cap="none" normalizeH="0" baseline="0" dirty="0">
                          <a:ln>
                            <a:noFill/>
                          </a:ln>
                          <a:solidFill>
                            <a:schemeClr val="tx1"/>
                          </a:solidFill>
                          <a:effectLst/>
                          <a:latin typeface="+mn-lt"/>
                        </a:rPr>
                        <a:t> </a:t>
                      </a:r>
                      <a:endParaRPr kumimoji="0" lang="en-US" altLang="en-US" sz="1600" b="0" i="0" u="none" strike="noStrike" cap="none" normalizeH="0" baseline="0" dirty="0">
                        <a:ln>
                          <a:noFill/>
                        </a:ln>
                        <a:solidFill>
                          <a:srgbClr val="000000"/>
                        </a:solidFill>
                        <a:effectLst/>
                        <a:latin typeface="+mn-lt"/>
                        <a:cs typeface="Courier New" panose="02070309020205020404" pitchFamily="49" charset="0"/>
                      </a:endParaRPr>
                    </a:p>
                  </a:txBody>
                  <a:tcPr/>
                </a:tc>
                <a:extLst>
                  <a:ext uri="{0D108BD9-81ED-4DB2-BD59-A6C34878D82A}">
                    <a16:rowId xmlns:a16="http://schemas.microsoft.com/office/drawing/2014/main" val="668613139"/>
                  </a:ext>
                </a:extLst>
              </a:tr>
            </a:tbl>
          </a:graphicData>
        </a:graphic>
      </p:graphicFrame>
    </p:spTree>
    <p:extLst>
      <p:ext uri="{BB962C8B-B14F-4D97-AF65-F5344CB8AC3E}">
        <p14:creationId xmlns:p14="http://schemas.microsoft.com/office/powerpoint/2010/main" val="42421030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4084E-F3F0-41E3-8EFB-402094C0171C}"/>
              </a:ext>
            </a:extLst>
          </p:cNvPr>
          <p:cNvSpPr>
            <a:spLocks noGrp="1"/>
          </p:cNvSpPr>
          <p:nvPr>
            <p:ph idx="1"/>
          </p:nvPr>
        </p:nvSpPr>
        <p:spPr>
          <a:xfrm>
            <a:off x="587829" y="2603499"/>
            <a:ext cx="10804849" cy="3909267"/>
          </a:xfrm>
        </p:spPr>
        <p:txBody>
          <a:bodyPr>
            <a:normAutofit lnSpcReduction="10000"/>
          </a:bodyPr>
          <a:lstStyle/>
          <a:p>
            <a:pPr algn="l"/>
            <a:r>
              <a:rPr lang="en-IN" sz="1600" b="1" i="0" u="sng" strike="noStrike" dirty="0">
                <a:solidFill>
                  <a:srgbClr val="222222"/>
                </a:solidFill>
                <a:effectLst/>
              </a:rPr>
              <a:t>What are </a:t>
            </a:r>
            <a:r>
              <a:rPr lang="en-IN" sz="1600" b="1" i="0" u="sng" strike="noStrike" dirty="0" err="1">
                <a:solidFill>
                  <a:srgbClr val="222222"/>
                </a:solidFill>
                <a:effectLst/>
              </a:rPr>
              <a:t>initgraph</a:t>
            </a:r>
            <a:r>
              <a:rPr lang="en-IN" sz="1600" b="1" i="0" u="sng" strike="noStrike" dirty="0">
                <a:solidFill>
                  <a:srgbClr val="222222"/>
                </a:solidFill>
                <a:effectLst/>
              </a:rPr>
              <a:t>, </a:t>
            </a:r>
            <a:r>
              <a:rPr lang="en-IN" sz="1600" b="1" i="0" u="sng" strike="noStrike" dirty="0" err="1">
                <a:solidFill>
                  <a:srgbClr val="222222"/>
                </a:solidFill>
                <a:effectLst/>
              </a:rPr>
              <a:t>gd</a:t>
            </a:r>
            <a:r>
              <a:rPr lang="en-IN" sz="1600" b="1" i="0" u="sng" strike="noStrike" dirty="0">
                <a:solidFill>
                  <a:srgbClr val="222222"/>
                </a:solidFill>
                <a:effectLst/>
              </a:rPr>
              <a:t> and gm?</a:t>
            </a:r>
          </a:p>
          <a:p>
            <a:pPr algn="l">
              <a:buFont typeface="Arial" panose="020B0604020202020204" pitchFamily="34" charset="0"/>
              <a:buChar char="•"/>
            </a:pPr>
            <a:r>
              <a:rPr lang="en-IN" sz="1600" b="0" i="0" dirty="0" err="1">
                <a:solidFill>
                  <a:srgbClr val="000000"/>
                </a:solidFill>
                <a:effectLst/>
              </a:rPr>
              <a:t>gd</a:t>
            </a:r>
            <a:r>
              <a:rPr lang="en-IN" sz="1600" b="0" i="0" dirty="0">
                <a:solidFill>
                  <a:srgbClr val="000000"/>
                </a:solidFill>
                <a:effectLst/>
              </a:rPr>
              <a:t> = </a:t>
            </a:r>
            <a:r>
              <a:rPr lang="en-IN" sz="1600" b="0" i="0" dirty="0" err="1">
                <a:solidFill>
                  <a:srgbClr val="000000"/>
                </a:solidFill>
                <a:effectLst/>
              </a:rPr>
              <a:t>graphdriver</a:t>
            </a:r>
            <a:r>
              <a:rPr lang="en-IN" sz="1600" b="0" i="0" dirty="0">
                <a:solidFill>
                  <a:srgbClr val="000000"/>
                </a:solidFill>
                <a:effectLst/>
              </a:rPr>
              <a:t>;  gm = </a:t>
            </a:r>
            <a:r>
              <a:rPr lang="en-IN" sz="1600" b="0" i="0" dirty="0" err="1">
                <a:solidFill>
                  <a:srgbClr val="000000"/>
                </a:solidFill>
                <a:effectLst/>
              </a:rPr>
              <a:t>graphmode</a:t>
            </a:r>
            <a:r>
              <a:rPr lang="en-IN" sz="1600" b="0" i="0" dirty="0">
                <a:solidFill>
                  <a:srgbClr val="000000"/>
                </a:solidFill>
                <a:effectLst/>
              </a:rPr>
              <a:t>;</a:t>
            </a:r>
          </a:p>
          <a:p>
            <a:r>
              <a:rPr lang="en-IN" sz="1600" b="1" i="0" dirty="0">
                <a:solidFill>
                  <a:srgbClr val="000000"/>
                </a:solidFill>
                <a:effectLst/>
              </a:rPr>
              <a:t>Syntax for </a:t>
            </a:r>
            <a:r>
              <a:rPr lang="en-IN" sz="1600" b="1" i="0" dirty="0" err="1">
                <a:solidFill>
                  <a:srgbClr val="000000"/>
                </a:solidFill>
                <a:effectLst/>
              </a:rPr>
              <a:t>initgraph</a:t>
            </a:r>
            <a:r>
              <a:rPr lang="en-IN" sz="1600" b="1" i="0" dirty="0">
                <a:solidFill>
                  <a:srgbClr val="000000"/>
                </a:solidFill>
                <a:effectLst/>
              </a:rPr>
              <a:t>: </a:t>
            </a:r>
            <a:r>
              <a:rPr kumimoji="0" lang="en-US" altLang="en-US" sz="1600" b="0" i="0" u="none" strike="noStrike" cap="none" normalizeH="0" baseline="0" dirty="0">
                <a:ln>
                  <a:noFill/>
                </a:ln>
                <a:solidFill>
                  <a:srgbClr val="000000"/>
                </a:solidFill>
                <a:effectLst/>
                <a:cs typeface="Courier New" panose="02070309020205020404" pitchFamily="49" charset="0"/>
              </a:rPr>
              <a:t>void </a:t>
            </a:r>
            <a:r>
              <a:rPr kumimoji="0" lang="en-US" altLang="en-US" sz="1600" b="0" i="0" u="none" strike="noStrike" cap="none" normalizeH="0" baseline="0" dirty="0" err="1">
                <a:ln>
                  <a:noFill/>
                </a:ln>
                <a:solidFill>
                  <a:srgbClr val="000000"/>
                </a:solidFill>
                <a:effectLst/>
                <a:cs typeface="Courier New" panose="02070309020205020404" pitchFamily="49" charset="0"/>
              </a:rPr>
              <a:t>initgraph</a:t>
            </a:r>
            <a:r>
              <a:rPr kumimoji="0" lang="en-US" altLang="en-US" sz="1600" b="0" i="0" u="none" strike="noStrike" cap="none" normalizeH="0" baseline="0" dirty="0">
                <a:ln>
                  <a:noFill/>
                </a:ln>
                <a:solidFill>
                  <a:srgbClr val="000000"/>
                </a:solidFill>
                <a:effectLst/>
                <a:cs typeface="Courier New" panose="02070309020205020404" pitchFamily="49" charset="0"/>
              </a:rPr>
              <a:t> (int *</a:t>
            </a:r>
            <a:r>
              <a:rPr kumimoji="0" lang="en-US" altLang="en-US" sz="1600" b="0" i="0" u="none" strike="noStrike" cap="none" normalizeH="0" baseline="0" dirty="0" err="1">
                <a:ln>
                  <a:noFill/>
                </a:ln>
                <a:solidFill>
                  <a:srgbClr val="000000"/>
                </a:solidFill>
                <a:effectLst/>
                <a:cs typeface="Courier New" panose="02070309020205020404" pitchFamily="49" charset="0"/>
              </a:rPr>
              <a:t>graphdriver</a:t>
            </a:r>
            <a:r>
              <a:rPr kumimoji="0" lang="en-US" altLang="en-US" sz="1600" b="0" i="0" u="none" strike="noStrike" cap="none" normalizeH="0" baseline="0" dirty="0">
                <a:ln>
                  <a:noFill/>
                </a:ln>
                <a:solidFill>
                  <a:srgbClr val="000000"/>
                </a:solidFill>
                <a:effectLst/>
                <a:cs typeface="Courier New" panose="02070309020205020404" pitchFamily="49" charset="0"/>
              </a:rPr>
              <a:t>, int *</a:t>
            </a:r>
            <a:r>
              <a:rPr kumimoji="0" lang="en-US" altLang="en-US" sz="1600" b="0" i="0" u="none" strike="noStrike" cap="none" normalizeH="0" baseline="0" dirty="0" err="1">
                <a:ln>
                  <a:noFill/>
                </a:ln>
                <a:solidFill>
                  <a:srgbClr val="000000"/>
                </a:solidFill>
                <a:effectLst/>
                <a:cs typeface="Courier New" panose="02070309020205020404" pitchFamily="49" charset="0"/>
              </a:rPr>
              <a:t>graphmode</a:t>
            </a:r>
            <a:r>
              <a:rPr kumimoji="0" lang="en-US" altLang="en-US" sz="1600" b="0" i="0" u="none" strike="noStrike" cap="none" normalizeH="0" baseline="0" dirty="0">
                <a:ln>
                  <a:noFill/>
                </a:ln>
                <a:solidFill>
                  <a:srgbClr val="000000"/>
                </a:solidFill>
                <a:effectLst/>
                <a:cs typeface="Courier New" panose="02070309020205020404" pitchFamily="49" charset="0"/>
              </a:rPr>
              <a:t>, char *</a:t>
            </a:r>
            <a:r>
              <a:rPr kumimoji="0" lang="en-US" altLang="en-US" sz="1600" b="0" i="0" u="none" strike="noStrike" cap="none" normalizeH="0" baseline="0" dirty="0" err="1">
                <a:ln>
                  <a:noFill/>
                </a:ln>
                <a:solidFill>
                  <a:srgbClr val="000000"/>
                </a:solidFill>
                <a:effectLst/>
                <a:cs typeface="Courier New" panose="02070309020205020404" pitchFamily="49" charset="0"/>
              </a:rPr>
              <a:t>pathtodriver</a:t>
            </a:r>
            <a:r>
              <a:rPr kumimoji="0" lang="en-US" altLang="en-US" sz="1600" b="0" i="0" u="none" strike="noStrike" cap="none" normalizeH="0" baseline="0" dirty="0">
                <a:ln>
                  <a:noFill/>
                </a:ln>
                <a:solidFill>
                  <a:srgbClr val="000000"/>
                </a:solidFill>
                <a:effectLst/>
                <a:cs typeface="Courier New" panose="02070309020205020404" pitchFamily="49" charset="0"/>
              </a:rPr>
              <a:t>) ;</a:t>
            </a:r>
            <a:r>
              <a:rPr kumimoji="0" lang="en-US" altLang="en-US" sz="1600" b="0" i="0" u="none" strike="noStrike" cap="none" normalizeH="0" baseline="0" dirty="0">
                <a:ln>
                  <a:noFill/>
                </a:ln>
                <a:solidFill>
                  <a:schemeClr val="tx1"/>
                </a:solidFill>
                <a:effectLst/>
              </a:rPr>
              <a:t> </a:t>
            </a:r>
          </a:p>
          <a:p>
            <a:pPr algn="l"/>
            <a:r>
              <a:rPr lang="en-US" sz="1600" b="0" i="0" dirty="0" err="1">
                <a:solidFill>
                  <a:srgbClr val="DC143C"/>
                </a:solidFill>
                <a:effectLst/>
              </a:rPr>
              <a:t>initgraph</a:t>
            </a:r>
            <a:r>
              <a:rPr lang="en-US" sz="1600" b="0" i="0" dirty="0">
                <a:solidFill>
                  <a:srgbClr val="000000"/>
                </a:solidFill>
                <a:effectLst/>
              </a:rPr>
              <a:t> is used to initialize the graphics system by loading a graphics driver from disk and thereby putting the system into graphics mode.</a:t>
            </a:r>
          </a:p>
          <a:p>
            <a:pPr algn="l"/>
            <a:r>
              <a:rPr lang="en-US" sz="1600" b="0" i="0" dirty="0">
                <a:solidFill>
                  <a:srgbClr val="000000"/>
                </a:solidFill>
                <a:effectLst/>
              </a:rPr>
              <a:t>To start the graphics system, we first call the </a:t>
            </a:r>
            <a:r>
              <a:rPr lang="en-US" sz="1600" b="0" i="0" dirty="0" err="1">
                <a:solidFill>
                  <a:srgbClr val="DC143C"/>
                </a:solidFill>
                <a:effectLst/>
              </a:rPr>
              <a:t>initgraph</a:t>
            </a:r>
            <a:r>
              <a:rPr lang="en-US" sz="1600" b="0" i="0" dirty="0">
                <a:solidFill>
                  <a:srgbClr val="000000"/>
                </a:solidFill>
                <a:effectLst/>
              </a:rPr>
              <a:t> function. </a:t>
            </a:r>
            <a:r>
              <a:rPr lang="en-US" sz="1600" b="0" i="0" dirty="0" err="1">
                <a:solidFill>
                  <a:srgbClr val="DC143C"/>
                </a:solidFill>
                <a:effectLst/>
              </a:rPr>
              <a:t>initgraph</a:t>
            </a:r>
            <a:r>
              <a:rPr lang="en-US" sz="1600" b="0" i="0" dirty="0">
                <a:solidFill>
                  <a:srgbClr val="000000"/>
                </a:solidFill>
                <a:effectLst/>
              </a:rPr>
              <a:t> may use a particular graphics driver and mode, or it may auto-detect and pick the corresponding driver at runtime, according to our needs.</a:t>
            </a:r>
          </a:p>
          <a:p>
            <a:pPr algn="l"/>
            <a:r>
              <a:rPr lang="en-US" sz="1600" b="0" i="0" dirty="0">
                <a:solidFill>
                  <a:srgbClr val="000000"/>
                </a:solidFill>
                <a:effectLst/>
              </a:rPr>
              <a:t>If we tell </a:t>
            </a:r>
            <a:r>
              <a:rPr lang="en-US" sz="1600" b="0" i="0" dirty="0" err="1">
                <a:solidFill>
                  <a:srgbClr val="DC143C"/>
                </a:solidFill>
                <a:effectLst/>
              </a:rPr>
              <a:t>initgraph</a:t>
            </a:r>
            <a:r>
              <a:rPr lang="en-US" sz="1600" b="0" i="0" dirty="0">
                <a:solidFill>
                  <a:srgbClr val="000000"/>
                </a:solidFill>
                <a:effectLst/>
              </a:rPr>
              <a:t> to autodetect, it calls </a:t>
            </a:r>
            <a:r>
              <a:rPr lang="en-US" sz="1600" b="0" i="0" dirty="0" err="1">
                <a:solidFill>
                  <a:srgbClr val="DC143C"/>
                </a:solidFill>
                <a:effectLst/>
              </a:rPr>
              <a:t>detectgraph</a:t>
            </a:r>
            <a:r>
              <a:rPr lang="en-US" sz="1600" b="0" i="0" dirty="0">
                <a:solidFill>
                  <a:srgbClr val="000000"/>
                </a:solidFill>
                <a:effectLst/>
              </a:rPr>
              <a:t> to select a graphics driver and mode. It also resets all graphics settings to their defaults values like current position, color, viewport and so on and also resets </a:t>
            </a:r>
            <a:r>
              <a:rPr lang="en-US" sz="1600" b="0" i="0" dirty="0" err="1">
                <a:solidFill>
                  <a:srgbClr val="000000"/>
                </a:solidFill>
                <a:effectLst/>
              </a:rPr>
              <a:t>graphresult</a:t>
            </a:r>
            <a:r>
              <a:rPr lang="en-US" sz="1600" b="0" i="0" dirty="0">
                <a:solidFill>
                  <a:srgbClr val="000000"/>
                </a:solidFill>
                <a:effectLst/>
              </a:rPr>
              <a:t> to 0.</a:t>
            </a:r>
          </a:p>
          <a:p>
            <a:pPr algn="l"/>
            <a:r>
              <a:rPr lang="en-US" sz="1600" b="0" i="0" dirty="0">
                <a:solidFill>
                  <a:srgbClr val="000000"/>
                </a:solidFill>
                <a:effectLst/>
              </a:rPr>
              <a:t>Normally, memory is allocated by </a:t>
            </a:r>
            <a:r>
              <a:rPr lang="en-US" sz="1600" b="0" i="0" dirty="0" err="1">
                <a:solidFill>
                  <a:srgbClr val="DC143C"/>
                </a:solidFill>
                <a:effectLst/>
              </a:rPr>
              <a:t>initgraph</a:t>
            </a:r>
            <a:r>
              <a:rPr lang="en-US" sz="1600" b="0" i="0" dirty="0">
                <a:solidFill>
                  <a:srgbClr val="000000"/>
                </a:solidFill>
                <a:effectLst/>
              </a:rPr>
              <a:t> to load a particular graphics driver through </a:t>
            </a:r>
            <a:r>
              <a:rPr lang="en-US" sz="1600" b="0" i="0" dirty="0">
                <a:solidFill>
                  <a:srgbClr val="DC143C"/>
                </a:solidFill>
                <a:effectLst/>
              </a:rPr>
              <a:t>_</a:t>
            </a:r>
            <a:r>
              <a:rPr lang="en-US" sz="1600" b="0" i="0" dirty="0" err="1">
                <a:solidFill>
                  <a:srgbClr val="DC143C"/>
                </a:solidFill>
                <a:effectLst/>
              </a:rPr>
              <a:t>graphgetmem</a:t>
            </a:r>
            <a:r>
              <a:rPr lang="en-US" sz="1600" b="0" i="0" dirty="0">
                <a:solidFill>
                  <a:srgbClr val="000000"/>
                </a:solidFill>
                <a:effectLst/>
              </a:rPr>
              <a:t>, then it loads the appropriate BGI file from disk.</a:t>
            </a:r>
          </a:p>
          <a:p>
            <a:endParaRPr kumimoji="0" lang="en-US" altLang="en-US" sz="1600" b="0" i="0" u="none" strike="noStrike" cap="none" normalizeH="0" baseline="0" dirty="0">
              <a:ln>
                <a:noFill/>
              </a:ln>
              <a:solidFill>
                <a:schemeClr val="tx1"/>
              </a:solidFill>
              <a:effectLst/>
            </a:endParaRPr>
          </a:p>
          <a:p>
            <a:pPr algn="l"/>
            <a:endParaRPr lang="en-IN" sz="1600" b="0" i="0" dirty="0">
              <a:solidFill>
                <a:srgbClr val="000000"/>
              </a:solidFill>
              <a:effectLst/>
            </a:endParaRPr>
          </a:p>
          <a:p>
            <a:endParaRPr lang="en-IN" sz="1600" dirty="0"/>
          </a:p>
        </p:txBody>
      </p:sp>
    </p:spTree>
    <p:extLst>
      <p:ext uri="{BB962C8B-B14F-4D97-AF65-F5344CB8AC3E}">
        <p14:creationId xmlns:p14="http://schemas.microsoft.com/office/powerpoint/2010/main" val="827478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376F1-C133-4441-9C51-A898B135E328}"/>
              </a:ext>
            </a:extLst>
          </p:cNvPr>
          <p:cNvSpPr>
            <a:spLocks noGrp="1"/>
          </p:cNvSpPr>
          <p:nvPr>
            <p:ph idx="1"/>
          </p:nvPr>
        </p:nvSpPr>
        <p:spPr>
          <a:xfrm>
            <a:off x="625152" y="2388637"/>
            <a:ext cx="10664890" cy="4236098"/>
          </a:xfrm>
        </p:spPr>
        <p:txBody>
          <a:bodyPr>
            <a:normAutofit/>
          </a:bodyPr>
          <a:lstStyle/>
          <a:p>
            <a:pPr algn="l"/>
            <a:r>
              <a:rPr lang="en-US" sz="1600" b="1" i="0" u="sng" dirty="0" err="1">
                <a:solidFill>
                  <a:srgbClr val="000000"/>
                </a:solidFill>
                <a:effectLst/>
              </a:rPr>
              <a:t>Pathtodriver</a:t>
            </a:r>
            <a:r>
              <a:rPr lang="en-US" sz="1600" b="1" i="0" dirty="0">
                <a:solidFill>
                  <a:srgbClr val="000000"/>
                </a:solidFill>
                <a:effectLst/>
              </a:rPr>
              <a:t> : </a:t>
            </a:r>
            <a:r>
              <a:rPr lang="en-US" sz="1600" b="0" i="0" dirty="0" err="1">
                <a:solidFill>
                  <a:srgbClr val="DC143C"/>
                </a:solidFill>
                <a:effectLst/>
              </a:rPr>
              <a:t>pathtodriver</a:t>
            </a:r>
            <a:r>
              <a:rPr lang="en-US" sz="1600" b="0" i="0" dirty="0">
                <a:solidFill>
                  <a:srgbClr val="000000"/>
                </a:solidFill>
                <a:effectLst/>
              </a:rPr>
              <a:t> denotes the directory path where </a:t>
            </a:r>
            <a:r>
              <a:rPr lang="en-US" sz="1600" b="0" i="0" dirty="0" err="1">
                <a:solidFill>
                  <a:srgbClr val="000000"/>
                </a:solidFill>
                <a:effectLst/>
              </a:rPr>
              <a:t>initgraph</a:t>
            </a:r>
            <a:r>
              <a:rPr lang="en-US" sz="1600" b="0" i="0" dirty="0">
                <a:solidFill>
                  <a:srgbClr val="000000"/>
                </a:solidFill>
                <a:effectLst/>
              </a:rPr>
              <a:t> must look for graphic drivers. </a:t>
            </a:r>
            <a:r>
              <a:rPr lang="en-US" sz="1600" b="0" i="0" dirty="0" err="1">
                <a:solidFill>
                  <a:srgbClr val="DC143C"/>
                </a:solidFill>
                <a:effectLst/>
              </a:rPr>
              <a:t>initgraph</a:t>
            </a:r>
            <a:r>
              <a:rPr lang="en-US" sz="1600" b="0" i="0" dirty="0">
                <a:solidFill>
                  <a:srgbClr val="000000"/>
                </a:solidFill>
                <a:effectLst/>
              </a:rPr>
              <a:t> first goes through the directed path to look for the files and if they are not found there, it goes to the current directory. The graphic driver must files must be present in the current directory if the </a:t>
            </a:r>
            <a:r>
              <a:rPr lang="en-US" sz="1600" b="0" i="0" dirty="0" err="1">
                <a:solidFill>
                  <a:srgbClr val="DC143C"/>
                </a:solidFill>
                <a:effectLst/>
              </a:rPr>
              <a:t>pathtodriver</a:t>
            </a:r>
            <a:r>
              <a:rPr lang="en-US" sz="1600" b="0" i="0" dirty="0">
                <a:solidFill>
                  <a:srgbClr val="000000"/>
                </a:solidFill>
                <a:effectLst/>
              </a:rPr>
              <a:t> is null.</a:t>
            </a:r>
          </a:p>
          <a:p>
            <a:pPr algn="l"/>
            <a:r>
              <a:rPr lang="en-US" sz="1600" b="1" i="0" u="sng" dirty="0" err="1">
                <a:solidFill>
                  <a:srgbClr val="000000"/>
                </a:solidFill>
                <a:effectLst/>
              </a:rPr>
              <a:t>Graphdriver</a:t>
            </a:r>
            <a:r>
              <a:rPr lang="en-US" sz="1600" b="1" i="0" dirty="0">
                <a:solidFill>
                  <a:srgbClr val="000000"/>
                </a:solidFill>
                <a:effectLst/>
              </a:rPr>
              <a:t> : </a:t>
            </a:r>
            <a:r>
              <a:rPr lang="en-US" sz="1600" b="0" i="0" dirty="0">
                <a:solidFill>
                  <a:srgbClr val="DC143C"/>
                </a:solidFill>
                <a:effectLst/>
              </a:rPr>
              <a:t>*</a:t>
            </a:r>
            <a:r>
              <a:rPr lang="en-US" sz="1600" b="0" i="0" dirty="0" err="1">
                <a:solidFill>
                  <a:srgbClr val="DC143C"/>
                </a:solidFill>
                <a:effectLst/>
              </a:rPr>
              <a:t>graphdriver</a:t>
            </a:r>
            <a:r>
              <a:rPr lang="en-US" sz="1600" b="0" i="0" dirty="0">
                <a:solidFill>
                  <a:srgbClr val="000000"/>
                </a:solidFill>
                <a:effectLst/>
              </a:rPr>
              <a:t> is the integer that specifies which graphics driver is to be used. We can give it a value using a constant of the </a:t>
            </a:r>
            <a:r>
              <a:rPr lang="en-US" sz="1600" b="0" i="0" dirty="0" err="1">
                <a:solidFill>
                  <a:srgbClr val="DC143C"/>
                </a:solidFill>
                <a:effectLst/>
              </a:rPr>
              <a:t>graphics_drivers</a:t>
            </a:r>
            <a:r>
              <a:rPr lang="en-US" sz="1600" b="0" i="0" dirty="0">
                <a:solidFill>
                  <a:srgbClr val="000000"/>
                </a:solidFill>
                <a:effectLst/>
              </a:rPr>
              <a:t> </a:t>
            </a:r>
            <a:r>
              <a:rPr lang="en-US" sz="1600" b="0" i="0" dirty="0" err="1">
                <a:solidFill>
                  <a:srgbClr val="000000"/>
                </a:solidFill>
                <a:effectLst/>
              </a:rPr>
              <a:t>enum</a:t>
            </a:r>
            <a:r>
              <a:rPr lang="en-US" sz="1600" b="0" i="0" dirty="0">
                <a:solidFill>
                  <a:srgbClr val="000000"/>
                </a:solidFill>
                <a:effectLst/>
              </a:rPr>
              <a:t> type, which is defined in </a:t>
            </a:r>
            <a:r>
              <a:rPr lang="en-US" sz="1600" b="0" i="0" dirty="0" err="1">
                <a:solidFill>
                  <a:srgbClr val="DC143C"/>
                </a:solidFill>
                <a:effectLst/>
              </a:rPr>
              <a:t>graphics.h</a:t>
            </a:r>
            <a:r>
              <a:rPr lang="en-US" sz="1600" b="0" i="0" dirty="0">
                <a:solidFill>
                  <a:srgbClr val="000000"/>
                </a:solidFill>
                <a:effectLst/>
              </a:rPr>
              <a:t> and listed below.</a:t>
            </a:r>
          </a:p>
          <a:p>
            <a:pPr algn="l"/>
            <a:r>
              <a:rPr lang="en-US" sz="1600" dirty="0">
                <a:solidFill>
                  <a:srgbClr val="000000"/>
                </a:solidFill>
              </a:rPr>
              <a:t>Graphics Driver constants along with their numeric values are discussed below - </a:t>
            </a:r>
            <a:endParaRPr lang="en-US" sz="1600" b="0" i="0" dirty="0">
              <a:solidFill>
                <a:srgbClr val="000000"/>
              </a:solidFill>
              <a:effectLst/>
            </a:endParaRPr>
          </a:p>
          <a:p>
            <a:endParaRPr lang="en-IN" sz="1600" dirty="0"/>
          </a:p>
        </p:txBody>
      </p:sp>
      <p:graphicFrame>
        <p:nvGraphicFramePr>
          <p:cNvPr id="4" name="Table 4">
            <a:extLst>
              <a:ext uri="{FF2B5EF4-FFF2-40B4-BE49-F238E27FC236}">
                <a16:creationId xmlns:a16="http://schemas.microsoft.com/office/drawing/2014/main" id="{731D7D25-9C69-434D-B6D3-B316FF0D38F6}"/>
              </a:ext>
            </a:extLst>
          </p:cNvPr>
          <p:cNvGraphicFramePr>
            <a:graphicFrameLocks noGrp="1"/>
          </p:cNvGraphicFramePr>
          <p:nvPr>
            <p:extLst>
              <p:ext uri="{D42A27DB-BD31-4B8C-83A1-F6EECF244321}">
                <p14:modId xmlns:p14="http://schemas.microsoft.com/office/powerpoint/2010/main" val="3064271152"/>
              </p:ext>
            </p:extLst>
          </p:nvPr>
        </p:nvGraphicFramePr>
        <p:xfrm>
          <a:off x="2943809" y="4722570"/>
          <a:ext cx="6027576" cy="1819855"/>
        </p:xfrm>
        <a:graphic>
          <a:graphicData uri="http://schemas.openxmlformats.org/drawingml/2006/table">
            <a:tbl>
              <a:tblPr firstRow="1" bandRow="1">
                <a:tableStyleId>{D7AC3CCA-C797-4891-BE02-D94E43425B78}</a:tableStyleId>
              </a:tblPr>
              <a:tblGrid>
                <a:gridCol w="3013788">
                  <a:extLst>
                    <a:ext uri="{9D8B030D-6E8A-4147-A177-3AD203B41FA5}">
                      <a16:colId xmlns:a16="http://schemas.microsoft.com/office/drawing/2014/main" val="2249221232"/>
                    </a:ext>
                  </a:extLst>
                </a:gridCol>
                <a:gridCol w="3013788">
                  <a:extLst>
                    <a:ext uri="{9D8B030D-6E8A-4147-A177-3AD203B41FA5}">
                      <a16:colId xmlns:a16="http://schemas.microsoft.com/office/drawing/2014/main" val="4105367978"/>
                    </a:ext>
                  </a:extLst>
                </a:gridCol>
              </a:tblGrid>
              <a:tr h="269308">
                <a:tc>
                  <a:txBody>
                    <a:bodyPr/>
                    <a:lstStyle/>
                    <a:p>
                      <a:pPr algn="ctr"/>
                      <a:r>
                        <a:rPr lang="en-IN" sz="1200" b="0" dirty="0"/>
                        <a:t>DETECT 0 (requests autodetect)</a:t>
                      </a:r>
                    </a:p>
                  </a:txBody>
                  <a:tcPr/>
                </a:tc>
                <a:tc>
                  <a:txBody>
                    <a:bodyPr/>
                    <a:lstStyle/>
                    <a:p>
                      <a:pPr algn="ctr"/>
                      <a:r>
                        <a:rPr lang="en-IN" sz="1200" b="0" dirty="0"/>
                        <a:t>IBM8514 6</a:t>
                      </a:r>
                    </a:p>
                  </a:txBody>
                  <a:tcPr/>
                </a:tc>
                <a:extLst>
                  <a:ext uri="{0D108BD9-81ED-4DB2-BD59-A6C34878D82A}">
                    <a16:rowId xmlns:a16="http://schemas.microsoft.com/office/drawing/2014/main" val="1807526793"/>
                  </a:ext>
                </a:extLst>
              </a:tr>
              <a:tr h="309107">
                <a:tc>
                  <a:txBody>
                    <a:bodyPr/>
                    <a:lstStyle/>
                    <a:p>
                      <a:pPr algn="ctr"/>
                      <a:r>
                        <a:rPr lang="en-IN" sz="1200" dirty="0"/>
                        <a:t>CGA 1</a:t>
                      </a:r>
                    </a:p>
                  </a:txBody>
                  <a:tcPr/>
                </a:tc>
                <a:tc>
                  <a:txBody>
                    <a:bodyPr/>
                    <a:lstStyle/>
                    <a:p>
                      <a:pPr algn="ctr"/>
                      <a:r>
                        <a:rPr lang="en-IN" sz="1200" dirty="0"/>
                        <a:t>HERCMONO 7</a:t>
                      </a:r>
                    </a:p>
                  </a:txBody>
                  <a:tcPr/>
                </a:tc>
                <a:extLst>
                  <a:ext uri="{0D108BD9-81ED-4DB2-BD59-A6C34878D82A}">
                    <a16:rowId xmlns:a16="http://schemas.microsoft.com/office/drawing/2014/main" val="864443570"/>
                  </a:ext>
                </a:extLst>
              </a:tr>
              <a:tr h="309107">
                <a:tc>
                  <a:txBody>
                    <a:bodyPr/>
                    <a:lstStyle/>
                    <a:p>
                      <a:pPr algn="ctr"/>
                      <a:r>
                        <a:rPr lang="en-IN" sz="1200" dirty="0"/>
                        <a:t>MCGA 2</a:t>
                      </a:r>
                    </a:p>
                  </a:txBody>
                  <a:tcPr/>
                </a:tc>
                <a:tc>
                  <a:txBody>
                    <a:bodyPr/>
                    <a:lstStyle/>
                    <a:p>
                      <a:pPr algn="ctr"/>
                      <a:r>
                        <a:rPr lang="en-IN" sz="1200" dirty="0"/>
                        <a:t>ATT400 8</a:t>
                      </a:r>
                    </a:p>
                  </a:txBody>
                  <a:tcPr/>
                </a:tc>
                <a:extLst>
                  <a:ext uri="{0D108BD9-81ED-4DB2-BD59-A6C34878D82A}">
                    <a16:rowId xmlns:a16="http://schemas.microsoft.com/office/drawing/2014/main" val="3336289177"/>
                  </a:ext>
                </a:extLst>
              </a:tr>
              <a:tr h="309107">
                <a:tc>
                  <a:txBody>
                    <a:bodyPr/>
                    <a:lstStyle/>
                    <a:p>
                      <a:pPr algn="ctr"/>
                      <a:r>
                        <a:rPr lang="en-IN" sz="1200" dirty="0"/>
                        <a:t>EGA 3</a:t>
                      </a:r>
                    </a:p>
                  </a:txBody>
                  <a:tcPr/>
                </a:tc>
                <a:tc>
                  <a:txBody>
                    <a:bodyPr/>
                    <a:lstStyle/>
                    <a:p>
                      <a:pPr algn="ctr"/>
                      <a:r>
                        <a:rPr lang="en-IN" sz="1200" dirty="0"/>
                        <a:t>VGA 9</a:t>
                      </a:r>
                    </a:p>
                  </a:txBody>
                  <a:tcPr/>
                </a:tc>
                <a:extLst>
                  <a:ext uri="{0D108BD9-81ED-4DB2-BD59-A6C34878D82A}">
                    <a16:rowId xmlns:a16="http://schemas.microsoft.com/office/drawing/2014/main" val="1197792772"/>
                  </a:ext>
                </a:extLst>
              </a:tr>
              <a:tr h="309107">
                <a:tc>
                  <a:txBody>
                    <a:bodyPr/>
                    <a:lstStyle/>
                    <a:p>
                      <a:pPr algn="ctr"/>
                      <a:r>
                        <a:rPr lang="en-IN" sz="1200" dirty="0"/>
                        <a:t>EGA64 4</a:t>
                      </a:r>
                    </a:p>
                  </a:txBody>
                  <a:tcPr/>
                </a:tc>
                <a:tc>
                  <a:txBody>
                    <a:bodyPr/>
                    <a:lstStyle/>
                    <a:p>
                      <a:pPr algn="ctr"/>
                      <a:r>
                        <a:rPr lang="en-IN" sz="1200" dirty="0"/>
                        <a:t>PC3270 10</a:t>
                      </a:r>
                    </a:p>
                  </a:txBody>
                  <a:tcPr/>
                </a:tc>
                <a:extLst>
                  <a:ext uri="{0D108BD9-81ED-4DB2-BD59-A6C34878D82A}">
                    <a16:rowId xmlns:a16="http://schemas.microsoft.com/office/drawing/2014/main" val="3240660427"/>
                  </a:ext>
                </a:extLst>
              </a:tr>
              <a:tr h="309107">
                <a:tc>
                  <a:txBody>
                    <a:bodyPr/>
                    <a:lstStyle/>
                    <a:p>
                      <a:pPr algn="ctr"/>
                      <a:r>
                        <a:rPr lang="en-IN" sz="1200" dirty="0"/>
                        <a:t>EGAMONO 5</a:t>
                      </a:r>
                    </a:p>
                  </a:txBody>
                  <a:tcPr/>
                </a:tc>
                <a:tc>
                  <a:txBody>
                    <a:bodyPr/>
                    <a:lstStyle/>
                    <a:p>
                      <a:pPr algn="ctr"/>
                      <a:endParaRPr lang="en-IN" sz="1200" dirty="0"/>
                    </a:p>
                  </a:txBody>
                  <a:tcPr/>
                </a:tc>
                <a:extLst>
                  <a:ext uri="{0D108BD9-81ED-4DB2-BD59-A6C34878D82A}">
                    <a16:rowId xmlns:a16="http://schemas.microsoft.com/office/drawing/2014/main" val="1539988068"/>
                  </a:ext>
                </a:extLst>
              </a:tr>
            </a:tbl>
          </a:graphicData>
        </a:graphic>
      </p:graphicFrame>
    </p:spTree>
    <p:extLst>
      <p:ext uri="{BB962C8B-B14F-4D97-AF65-F5344CB8AC3E}">
        <p14:creationId xmlns:p14="http://schemas.microsoft.com/office/powerpoint/2010/main" val="7706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B0CA-9E3A-4954-A539-9EF93B665198}"/>
              </a:ext>
            </a:extLst>
          </p:cNvPr>
          <p:cNvSpPr>
            <a:spLocks noGrp="1"/>
          </p:cNvSpPr>
          <p:nvPr>
            <p:ph type="title"/>
          </p:nvPr>
        </p:nvSpPr>
        <p:spPr/>
        <p:txBody>
          <a:bodyPr/>
          <a:lstStyle/>
          <a:p>
            <a:r>
              <a:rPr lang="en-IN" dirty="0"/>
              <a:t>Platform Dependency in C</a:t>
            </a:r>
          </a:p>
        </p:txBody>
      </p:sp>
      <p:sp>
        <p:nvSpPr>
          <p:cNvPr id="3" name="Content Placeholder 2">
            <a:extLst>
              <a:ext uri="{FF2B5EF4-FFF2-40B4-BE49-F238E27FC236}">
                <a16:creationId xmlns:a16="http://schemas.microsoft.com/office/drawing/2014/main" id="{1B06C223-4FB8-476E-84F8-79BC9F6B7B1C}"/>
              </a:ext>
            </a:extLst>
          </p:cNvPr>
          <p:cNvSpPr>
            <a:spLocks noGrp="1"/>
          </p:cNvSpPr>
          <p:nvPr>
            <p:ph idx="1"/>
          </p:nvPr>
        </p:nvSpPr>
        <p:spPr>
          <a:xfrm>
            <a:off x="1154954" y="2603500"/>
            <a:ext cx="10144417" cy="3416300"/>
          </a:xfrm>
        </p:spPr>
        <p:txBody>
          <a:bodyPr/>
          <a:lstStyle/>
          <a:p>
            <a:pPr algn="just" fontAlgn="base"/>
            <a:r>
              <a:rPr lang="en-US" sz="1600" b="0" i="0" dirty="0">
                <a:solidFill>
                  <a:srgbClr val="000000"/>
                </a:solidFill>
                <a:effectLst/>
              </a:rPr>
              <a:t>Whenever we install C software, depending on the operating system we need to download and installed it. Let say we want to install C on Windows and Mac operating system. Windows understands .exe(App.exe) and MAC understands .dmg(</a:t>
            </a:r>
            <a:r>
              <a:rPr lang="en-US" sz="1600" b="0" i="0" dirty="0" err="1">
                <a:solidFill>
                  <a:srgbClr val="000000"/>
                </a:solidFill>
                <a:effectLst/>
              </a:rPr>
              <a:t>App.dmg</a:t>
            </a:r>
            <a:r>
              <a:rPr lang="en-US" sz="1600" b="0" i="0" dirty="0">
                <a:solidFill>
                  <a:srgbClr val="000000"/>
                </a:solidFill>
                <a:effectLst/>
              </a:rPr>
              <a:t>) file. We also know that every application is a standalone application including programming languages. So, all the programming languages are stand-alone applications only. So, we need to download and install it based on the operating system.</a:t>
            </a:r>
            <a:endParaRPr lang="en-US" sz="1600" b="0" i="0" dirty="0">
              <a:solidFill>
                <a:srgbClr val="212529"/>
              </a:solidFill>
              <a:effectLst/>
            </a:endParaRPr>
          </a:p>
          <a:p>
            <a:pPr algn="just" fontAlgn="base"/>
            <a:r>
              <a:rPr lang="en-US" sz="1600" b="0" i="0" dirty="0">
                <a:solidFill>
                  <a:srgbClr val="000000"/>
                </a:solidFill>
                <a:effectLst/>
              </a:rPr>
              <a:t>Whenever we install C, Compiler (to compile the application and generate machine code) + Library (to develop application) will be installed in the system. The Windows compiler will work for the Windows operating system only and the MAC compiler will work only for MAC operating system.</a:t>
            </a:r>
            <a:endParaRPr lang="en-US" sz="1600" b="0" i="0" dirty="0">
              <a:solidFill>
                <a:srgbClr val="212529"/>
              </a:solidFill>
              <a:effectLst/>
            </a:endParaRPr>
          </a:p>
          <a:p>
            <a:endParaRPr lang="en-IN" dirty="0"/>
          </a:p>
        </p:txBody>
      </p:sp>
    </p:spTree>
    <p:extLst>
      <p:ext uri="{BB962C8B-B14F-4D97-AF65-F5344CB8AC3E}">
        <p14:creationId xmlns:p14="http://schemas.microsoft.com/office/powerpoint/2010/main" val="2201086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6D462-E38B-4CB0-BB97-90FBED94C7BC}"/>
              </a:ext>
            </a:extLst>
          </p:cNvPr>
          <p:cNvSpPr>
            <a:spLocks noGrp="1"/>
          </p:cNvSpPr>
          <p:nvPr>
            <p:ph idx="1"/>
          </p:nvPr>
        </p:nvSpPr>
        <p:spPr>
          <a:xfrm>
            <a:off x="522514" y="2313992"/>
            <a:ext cx="10888825" cy="4320073"/>
          </a:xfrm>
        </p:spPr>
        <p:txBody>
          <a:bodyPr>
            <a:normAutofit/>
          </a:bodyPr>
          <a:lstStyle/>
          <a:p>
            <a:pPr algn="l"/>
            <a:r>
              <a:rPr lang="en-US" sz="1600" b="1" i="0" u="sng" dirty="0" err="1">
                <a:solidFill>
                  <a:srgbClr val="000000"/>
                </a:solidFill>
                <a:effectLst/>
              </a:rPr>
              <a:t>Graphmode</a:t>
            </a:r>
            <a:r>
              <a:rPr lang="en-US" sz="1600" b="1" i="0" dirty="0">
                <a:solidFill>
                  <a:srgbClr val="000000"/>
                </a:solidFill>
                <a:effectLst/>
              </a:rPr>
              <a:t> : </a:t>
            </a:r>
            <a:r>
              <a:rPr lang="en-US" sz="1600" b="0" i="0" dirty="0">
                <a:solidFill>
                  <a:srgbClr val="DC143C"/>
                </a:solidFill>
                <a:effectLst/>
              </a:rPr>
              <a:t>*</a:t>
            </a:r>
            <a:r>
              <a:rPr lang="en-US" sz="1600" b="0" i="0" dirty="0" err="1">
                <a:solidFill>
                  <a:srgbClr val="DC143C"/>
                </a:solidFill>
                <a:effectLst/>
              </a:rPr>
              <a:t>graphmode</a:t>
            </a:r>
            <a:r>
              <a:rPr lang="en-US" sz="1600" b="0" i="0" dirty="0">
                <a:solidFill>
                  <a:srgbClr val="000000"/>
                </a:solidFill>
                <a:effectLst/>
              </a:rPr>
              <a:t> is also an integer that specifies the initial graphics mode. The table for the values of *</a:t>
            </a:r>
            <a:r>
              <a:rPr lang="en-US" sz="1600" b="0" i="0" dirty="0" err="1">
                <a:solidFill>
                  <a:srgbClr val="000000"/>
                </a:solidFill>
                <a:effectLst/>
              </a:rPr>
              <a:t>graphmode</a:t>
            </a:r>
            <a:r>
              <a:rPr lang="en-US" sz="1600" b="0" i="0" dirty="0">
                <a:solidFill>
                  <a:srgbClr val="000000"/>
                </a:solidFill>
                <a:effectLst/>
              </a:rPr>
              <a:t> are given in the </a:t>
            </a:r>
            <a:r>
              <a:rPr lang="en-US" sz="1600" b="0" i="0" dirty="0" err="1">
                <a:solidFill>
                  <a:srgbClr val="000000"/>
                </a:solidFill>
                <a:effectLst/>
              </a:rPr>
              <a:t>tlink</a:t>
            </a:r>
            <a:r>
              <a:rPr lang="en-US" sz="1600" b="0" i="0" dirty="0">
                <a:solidFill>
                  <a:srgbClr val="000000"/>
                </a:solidFill>
                <a:effectLst/>
              </a:rPr>
              <a:t> below and its values are assigned in the same way as for *</a:t>
            </a:r>
            <a:r>
              <a:rPr lang="en-US" sz="1600" b="0" i="0" dirty="0" err="1">
                <a:solidFill>
                  <a:srgbClr val="000000"/>
                </a:solidFill>
                <a:effectLst/>
              </a:rPr>
              <a:t>graphdriver</a:t>
            </a:r>
            <a:r>
              <a:rPr lang="en-US" sz="1600" b="0" i="0" dirty="0">
                <a:solidFill>
                  <a:srgbClr val="000000"/>
                </a:solidFill>
                <a:effectLst/>
              </a:rPr>
              <a:t>.</a:t>
            </a:r>
          </a:p>
          <a:p>
            <a:pPr algn="l"/>
            <a:r>
              <a:rPr lang="en-US" sz="1600" b="0" i="0" dirty="0" err="1">
                <a:solidFill>
                  <a:srgbClr val="DC143C"/>
                </a:solidFill>
                <a:effectLst/>
              </a:rPr>
              <a:t>graphdriver</a:t>
            </a:r>
            <a:r>
              <a:rPr lang="en-US" sz="1600" b="0" i="0" dirty="0">
                <a:solidFill>
                  <a:srgbClr val="000000"/>
                </a:solidFill>
                <a:effectLst/>
              </a:rPr>
              <a:t> and </a:t>
            </a:r>
            <a:r>
              <a:rPr lang="en-US" sz="1600" b="0" i="0" dirty="0" err="1">
                <a:solidFill>
                  <a:srgbClr val="000000"/>
                </a:solidFill>
                <a:effectLst/>
              </a:rPr>
              <a:t>graphmode</a:t>
            </a:r>
            <a:r>
              <a:rPr lang="en-US" sz="1600" b="0" i="0" dirty="0">
                <a:solidFill>
                  <a:srgbClr val="000000"/>
                </a:solidFill>
                <a:effectLst/>
              </a:rPr>
              <a:t> must be given proper values from the tables or we will get absurd and unexpected results. The exception here is when </a:t>
            </a:r>
            <a:r>
              <a:rPr lang="en-US" sz="1600" b="0" i="0" dirty="0" err="1">
                <a:solidFill>
                  <a:srgbClr val="000000"/>
                </a:solidFill>
                <a:effectLst/>
              </a:rPr>
              <a:t>graphdriver</a:t>
            </a:r>
            <a:r>
              <a:rPr lang="en-US" sz="1600" b="0" i="0" dirty="0">
                <a:solidFill>
                  <a:srgbClr val="000000"/>
                </a:solidFill>
                <a:effectLst/>
              </a:rPr>
              <a:t> = DETECT. In this case, </a:t>
            </a:r>
            <a:r>
              <a:rPr lang="en-US" sz="1600" b="0" i="0" dirty="0" err="1">
                <a:solidFill>
                  <a:srgbClr val="000000"/>
                </a:solidFill>
                <a:effectLst/>
              </a:rPr>
              <a:t>initgraph</a:t>
            </a:r>
            <a:r>
              <a:rPr lang="en-US" sz="1600" b="0" i="0" dirty="0">
                <a:solidFill>
                  <a:srgbClr val="000000"/>
                </a:solidFill>
                <a:effectLst/>
              </a:rPr>
              <a:t> sets *</a:t>
            </a:r>
            <a:r>
              <a:rPr lang="en-US" sz="1600" b="0" i="0" dirty="0" err="1">
                <a:solidFill>
                  <a:srgbClr val="000000"/>
                </a:solidFill>
                <a:effectLst/>
              </a:rPr>
              <a:t>graphmode</a:t>
            </a:r>
            <a:r>
              <a:rPr lang="en-US" sz="1600" b="0" i="0" dirty="0">
                <a:solidFill>
                  <a:srgbClr val="000000"/>
                </a:solidFill>
                <a:effectLst/>
              </a:rPr>
              <a:t> to the highest resolution available for the detected driver.</a:t>
            </a:r>
          </a:p>
          <a:p>
            <a:pPr algn="l"/>
            <a:r>
              <a:rPr lang="en-US" sz="1600" b="1" i="0" u="sng" strike="noStrike" dirty="0">
                <a:solidFill>
                  <a:srgbClr val="222222"/>
                </a:solidFill>
                <a:effectLst/>
              </a:rPr>
              <a:t>What is BGI?</a:t>
            </a:r>
          </a:p>
          <a:p>
            <a:pPr algn="l"/>
            <a:r>
              <a:rPr lang="en-US" sz="1600" b="1" i="0" dirty="0">
                <a:solidFill>
                  <a:srgbClr val="000000"/>
                </a:solidFill>
                <a:effectLst/>
              </a:rPr>
              <a:t>Borland Graphics Interface (BGI) is a graphics library that is bundled with several Borland compilers for the DOS operating systems since 1987</a:t>
            </a:r>
            <a:r>
              <a:rPr lang="en-US" sz="1600" b="0" i="0" dirty="0">
                <a:solidFill>
                  <a:srgbClr val="000000"/>
                </a:solidFill>
                <a:effectLst/>
              </a:rPr>
              <a:t>. The library loads graphic drivers (*.BGI) and vector fonts (*.CHR) from disk so to provide device independent graphics support to the programmers. BGI is accessible in C/C++ with graphics.lib/</a:t>
            </a:r>
            <a:r>
              <a:rPr lang="en-US" sz="1600" b="0" i="0" dirty="0" err="1">
                <a:solidFill>
                  <a:srgbClr val="000000"/>
                </a:solidFill>
                <a:effectLst/>
              </a:rPr>
              <a:t>graphics.h</a:t>
            </a:r>
            <a:r>
              <a:rPr lang="en-US" sz="1600" b="0" i="0" dirty="0">
                <a:solidFill>
                  <a:srgbClr val="000000"/>
                </a:solidFill>
                <a:effectLst/>
              </a:rPr>
              <a:t>.</a:t>
            </a:r>
          </a:p>
          <a:p>
            <a:pPr algn="l"/>
            <a:r>
              <a:rPr lang="en-US" sz="1600" b="1" i="0" u="sng" strike="noStrike" dirty="0">
                <a:solidFill>
                  <a:srgbClr val="222222"/>
                </a:solidFill>
                <a:effectLst/>
              </a:rPr>
              <a:t>What is </a:t>
            </a:r>
            <a:r>
              <a:rPr lang="en-US" sz="1600" b="1" i="0" u="sng" strike="noStrike" dirty="0" err="1">
                <a:solidFill>
                  <a:srgbClr val="222222"/>
                </a:solidFill>
                <a:effectLst/>
              </a:rPr>
              <a:t>closegraph</a:t>
            </a:r>
            <a:r>
              <a:rPr lang="en-US" sz="1600" b="1" i="0" u="sng" strike="noStrike" dirty="0">
                <a:solidFill>
                  <a:srgbClr val="222222"/>
                </a:solidFill>
                <a:effectLst/>
              </a:rPr>
              <a:t>()?</a:t>
            </a:r>
          </a:p>
          <a:p>
            <a:r>
              <a:rPr lang="en-US" sz="1600" b="1" i="0" dirty="0">
                <a:solidFill>
                  <a:srgbClr val="000000"/>
                </a:solidFill>
                <a:effectLst/>
              </a:rPr>
              <a:t>Syntax for </a:t>
            </a:r>
            <a:r>
              <a:rPr lang="en-US" sz="1600" b="1" i="0" dirty="0" err="1">
                <a:solidFill>
                  <a:srgbClr val="000000"/>
                </a:solidFill>
                <a:effectLst/>
              </a:rPr>
              <a:t>closegraph</a:t>
            </a:r>
            <a:r>
              <a:rPr lang="en-US" sz="1600" b="1" i="0" dirty="0">
                <a:solidFill>
                  <a:srgbClr val="000000"/>
                </a:solidFill>
                <a:effectLst/>
              </a:rPr>
              <a:t>() : </a:t>
            </a:r>
            <a:r>
              <a:rPr kumimoji="0" lang="en-US" altLang="en-US" sz="1600" b="0" i="0" u="none" strike="noStrike" cap="none" normalizeH="0" baseline="0" dirty="0">
                <a:ln>
                  <a:noFill/>
                </a:ln>
                <a:solidFill>
                  <a:srgbClr val="000000"/>
                </a:solidFill>
                <a:effectLst/>
                <a:cs typeface="Courier New" panose="02070309020205020404" pitchFamily="49" charset="0"/>
              </a:rPr>
              <a:t>void </a:t>
            </a:r>
            <a:r>
              <a:rPr kumimoji="0" lang="en-US" altLang="en-US" sz="1600" b="0" i="0" u="none" strike="noStrike" cap="none" normalizeH="0" baseline="0" dirty="0" err="1">
                <a:ln>
                  <a:noFill/>
                </a:ln>
                <a:solidFill>
                  <a:srgbClr val="000000"/>
                </a:solidFill>
                <a:effectLst/>
                <a:cs typeface="Courier New" panose="02070309020205020404" pitchFamily="49" charset="0"/>
              </a:rPr>
              <a:t>closegraph</a:t>
            </a:r>
            <a:r>
              <a:rPr kumimoji="0" lang="en-US" altLang="en-US" sz="1600" b="0" i="0" u="none" strike="noStrike" cap="none" normalizeH="0" baseline="0" dirty="0">
                <a:ln>
                  <a:noFill/>
                </a:ln>
                <a:solidFill>
                  <a:srgbClr val="000000"/>
                </a:solidFill>
                <a:effectLst/>
                <a:cs typeface="Courier New" panose="02070309020205020404" pitchFamily="49" charset="0"/>
              </a:rPr>
              <a:t> (int </a:t>
            </a:r>
            <a:r>
              <a:rPr kumimoji="0" lang="en-US" altLang="en-US" sz="1600" b="0" i="0" u="none" strike="noStrike" cap="none" normalizeH="0" baseline="0" dirty="0" err="1">
                <a:ln>
                  <a:noFill/>
                </a:ln>
                <a:solidFill>
                  <a:srgbClr val="000000"/>
                </a:solidFill>
                <a:effectLst/>
                <a:cs typeface="Courier New" panose="02070309020205020404" pitchFamily="49" charset="0"/>
              </a:rPr>
              <a:t>wid</a:t>
            </a:r>
            <a:r>
              <a:rPr kumimoji="0" lang="en-US" altLang="en-US" sz="1600" b="0" i="0" u="none" strike="noStrike" cap="none" normalizeH="0" baseline="0" dirty="0">
                <a:ln>
                  <a:noFill/>
                </a:ln>
                <a:solidFill>
                  <a:srgbClr val="000000"/>
                </a:solidFill>
                <a:effectLst/>
                <a:cs typeface="Courier New" panose="02070309020205020404" pitchFamily="49" charset="0"/>
              </a:rPr>
              <a:t>= ALL_WINDOWS);</a:t>
            </a:r>
            <a:r>
              <a:rPr kumimoji="0" lang="en-US" altLang="en-US" sz="1600" b="0" i="0" u="none" strike="noStrike" cap="none" normalizeH="0" baseline="0" dirty="0">
                <a:ln>
                  <a:noFill/>
                </a:ln>
                <a:solidFill>
                  <a:schemeClr val="tx1"/>
                </a:solidFill>
                <a:effectLst/>
              </a:rPr>
              <a:t> </a:t>
            </a:r>
          </a:p>
          <a:p>
            <a:pPr algn="l"/>
            <a:endParaRPr lang="en-US" sz="1600" b="0" i="0" dirty="0">
              <a:solidFill>
                <a:srgbClr val="000000"/>
              </a:solidFill>
              <a:effectLst/>
              <a:latin typeface="segoe ui" panose="020B0502040204020203" pitchFamily="34" charset="0"/>
            </a:endParaRPr>
          </a:p>
          <a:p>
            <a:pPr algn="l"/>
            <a:endParaRPr lang="en-US" sz="1600" b="0" i="0" dirty="0">
              <a:solidFill>
                <a:srgbClr val="000000"/>
              </a:solidFill>
              <a:effectLst/>
              <a:latin typeface="segoe ui" panose="020B0502040204020203" pitchFamily="34" charset="0"/>
            </a:endParaRPr>
          </a:p>
          <a:p>
            <a:endParaRPr lang="en-IN" sz="1600" dirty="0"/>
          </a:p>
        </p:txBody>
      </p:sp>
    </p:spTree>
    <p:extLst>
      <p:ext uri="{BB962C8B-B14F-4D97-AF65-F5344CB8AC3E}">
        <p14:creationId xmlns:p14="http://schemas.microsoft.com/office/powerpoint/2010/main" val="12667600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AAE73-14E2-4CA2-89C3-773981B85F7F}"/>
              </a:ext>
            </a:extLst>
          </p:cNvPr>
          <p:cNvSpPr>
            <a:spLocks noGrp="1"/>
          </p:cNvSpPr>
          <p:nvPr>
            <p:ph idx="1"/>
          </p:nvPr>
        </p:nvSpPr>
        <p:spPr>
          <a:xfrm>
            <a:off x="541176" y="2388637"/>
            <a:ext cx="10954138" cy="4068147"/>
          </a:xfrm>
        </p:spPr>
        <p:txBody>
          <a:bodyPr>
            <a:normAutofit/>
          </a:bodyPr>
          <a:lstStyle/>
          <a:p>
            <a:pPr algn="l"/>
            <a:r>
              <a:rPr lang="en-US" sz="1600" b="0" i="0" dirty="0" err="1">
                <a:solidFill>
                  <a:srgbClr val="DC143C"/>
                </a:solidFill>
                <a:effectLst/>
              </a:rPr>
              <a:t>closegraph</a:t>
            </a:r>
            <a:r>
              <a:rPr lang="en-US" sz="1600" b="0" i="0" dirty="0">
                <a:solidFill>
                  <a:srgbClr val="000000"/>
                </a:solidFill>
                <a:effectLst/>
              </a:rPr>
              <a:t> deallocates the memory allocated by the graphics system and then restores the screen to the mode it was in before calling </a:t>
            </a:r>
            <a:r>
              <a:rPr lang="en-US" sz="1600" b="0" i="0" dirty="0" err="1">
                <a:solidFill>
                  <a:srgbClr val="000000"/>
                </a:solidFill>
                <a:effectLst/>
              </a:rPr>
              <a:t>initgraph</a:t>
            </a:r>
            <a:r>
              <a:rPr lang="en-US" sz="1600" b="0" i="0" dirty="0">
                <a:solidFill>
                  <a:srgbClr val="000000"/>
                </a:solidFill>
                <a:effectLst/>
              </a:rPr>
              <a:t>.</a:t>
            </a:r>
          </a:p>
          <a:p>
            <a:pPr algn="l"/>
            <a:r>
              <a:rPr lang="en-US" sz="1600" b="1" i="0" dirty="0">
                <a:solidFill>
                  <a:srgbClr val="000000"/>
                </a:solidFill>
                <a:effectLst/>
              </a:rPr>
              <a:t>Return Value:</a:t>
            </a:r>
            <a:r>
              <a:rPr lang="en-US" sz="1600" b="0" i="0" dirty="0">
                <a:solidFill>
                  <a:srgbClr val="000000"/>
                </a:solidFill>
                <a:effectLst/>
              </a:rPr>
              <a:t> Return value is none.</a:t>
            </a:r>
          </a:p>
          <a:p>
            <a:pPr algn="l"/>
            <a:r>
              <a:rPr lang="en-US" sz="1600" b="1" i="0" dirty="0">
                <a:solidFill>
                  <a:srgbClr val="000000"/>
                </a:solidFill>
                <a:effectLst/>
              </a:rPr>
              <a:t>Windows Version of </a:t>
            </a:r>
            <a:r>
              <a:rPr lang="en-US" sz="1600" b="1" i="0" dirty="0" err="1">
                <a:solidFill>
                  <a:srgbClr val="000000"/>
                </a:solidFill>
                <a:effectLst/>
              </a:rPr>
              <a:t>closegraph</a:t>
            </a:r>
            <a:r>
              <a:rPr lang="en-US" sz="1600" b="1" i="0" dirty="0">
                <a:solidFill>
                  <a:srgbClr val="000000"/>
                </a:solidFill>
                <a:effectLst/>
              </a:rPr>
              <a:t>() :</a:t>
            </a:r>
            <a:endParaRPr lang="en-US" sz="1600" b="0" i="0" dirty="0">
              <a:solidFill>
                <a:srgbClr val="000000"/>
              </a:solidFill>
              <a:effectLst/>
            </a:endParaRPr>
          </a:p>
          <a:p>
            <a:pPr algn="l"/>
            <a:r>
              <a:rPr lang="en-US" sz="1600" b="0" i="0" dirty="0">
                <a:solidFill>
                  <a:srgbClr val="000000"/>
                </a:solidFill>
                <a:effectLst/>
              </a:rPr>
              <a:t>In windows version of </a:t>
            </a:r>
            <a:r>
              <a:rPr lang="en-US" sz="1600" b="0" i="0" dirty="0" err="1">
                <a:solidFill>
                  <a:srgbClr val="000000"/>
                </a:solidFill>
                <a:effectLst/>
              </a:rPr>
              <a:t>closegraph</a:t>
            </a:r>
            <a:r>
              <a:rPr lang="en-US" sz="1600" b="0" i="0" dirty="0">
                <a:solidFill>
                  <a:srgbClr val="000000"/>
                </a:solidFill>
                <a:effectLst/>
              </a:rPr>
              <a:t>, there is an optional parameter called the ‘</a:t>
            </a:r>
            <a:r>
              <a:rPr lang="en-US" sz="1600" b="0" i="0" dirty="0" err="1">
                <a:solidFill>
                  <a:srgbClr val="000000"/>
                </a:solidFill>
                <a:effectLst/>
              </a:rPr>
              <a:t>wid</a:t>
            </a:r>
            <a:r>
              <a:rPr lang="en-US" sz="1600" b="0" i="0" dirty="0">
                <a:solidFill>
                  <a:srgbClr val="000000"/>
                </a:solidFill>
                <a:effectLst/>
              </a:rPr>
              <a:t>’ which is the window id (returned by </a:t>
            </a:r>
            <a:r>
              <a:rPr lang="en-US" sz="1600" b="0" i="0" dirty="0" err="1">
                <a:solidFill>
                  <a:srgbClr val="000000"/>
                </a:solidFill>
                <a:effectLst/>
              </a:rPr>
              <a:t>initwindow</a:t>
            </a:r>
            <a:r>
              <a:rPr lang="en-US" sz="1600" b="0" i="0" dirty="0">
                <a:solidFill>
                  <a:srgbClr val="000000"/>
                </a:solidFill>
                <a:effectLst/>
              </a:rPr>
              <a:t>) of the window that is supposed to be closed.</a:t>
            </a:r>
          </a:p>
          <a:p>
            <a:pPr algn="l"/>
            <a:r>
              <a:rPr lang="en-US" sz="1600" b="0" i="0" dirty="0">
                <a:solidFill>
                  <a:srgbClr val="000000"/>
                </a:solidFill>
                <a:effectLst/>
              </a:rPr>
              <a:t>The </a:t>
            </a:r>
            <a:r>
              <a:rPr lang="en-US" sz="1600" b="0" i="0" dirty="0" err="1">
                <a:solidFill>
                  <a:srgbClr val="000000"/>
                </a:solidFill>
                <a:effectLst/>
              </a:rPr>
              <a:t>wid</a:t>
            </a:r>
            <a:r>
              <a:rPr lang="en-US" sz="1600" b="0" i="0" dirty="0">
                <a:solidFill>
                  <a:srgbClr val="000000"/>
                </a:solidFill>
                <a:effectLst/>
              </a:rPr>
              <a:t> parameter can also take one of the two constant values given below:</a:t>
            </a:r>
          </a:p>
          <a:p>
            <a:pPr algn="l">
              <a:buFont typeface="+mj-lt"/>
              <a:buAutoNum type="arabicPeriod"/>
            </a:pPr>
            <a:r>
              <a:rPr lang="en-US" sz="1600" b="0" i="0" dirty="0">
                <a:solidFill>
                  <a:srgbClr val="DC143C"/>
                </a:solidFill>
                <a:effectLst/>
              </a:rPr>
              <a:t>CURRENT_WINDOW</a:t>
            </a:r>
            <a:r>
              <a:rPr lang="en-US" sz="1600" b="0" i="0" dirty="0">
                <a:solidFill>
                  <a:srgbClr val="000000"/>
                </a:solidFill>
                <a:effectLst/>
              </a:rPr>
              <a:t> which closes only the current window or</a:t>
            </a:r>
          </a:p>
          <a:p>
            <a:pPr algn="l">
              <a:buFont typeface="+mj-lt"/>
              <a:buAutoNum type="arabicPeriod"/>
            </a:pPr>
            <a:r>
              <a:rPr lang="en-US" sz="1600" b="0" i="0" dirty="0">
                <a:solidFill>
                  <a:srgbClr val="DC143C"/>
                </a:solidFill>
                <a:effectLst/>
              </a:rPr>
              <a:t>ALL_WINDOWS</a:t>
            </a:r>
            <a:r>
              <a:rPr lang="en-US" sz="1600" b="0" i="0" dirty="0">
                <a:solidFill>
                  <a:srgbClr val="000000"/>
                </a:solidFill>
                <a:effectLst/>
              </a:rPr>
              <a:t> which by default closes all the open graphic windows.</a:t>
            </a:r>
          </a:p>
          <a:p>
            <a:pPr algn="l"/>
            <a:r>
              <a:rPr lang="en-US" sz="1600" b="0" i="0" dirty="0">
                <a:solidFill>
                  <a:srgbClr val="000000"/>
                </a:solidFill>
                <a:effectLst/>
              </a:rPr>
              <a:t>By closing the current window, current window will no longer exist and we will not be able to give any further drawing commands until a new window is created or a current window is set by calling </a:t>
            </a:r>
            <a:r>
              <a:rPr lang="en-US" sz="1600" b="0" i="0" dirty="0" err="1">
                <a:solidFill>
                  <a:srgbClr val="DC143C"/>
                </a:solidFill>
                <a:effectLst/>
              </a:rPr>
              <a:t>setcurrentwindow</a:t>
            </a:r>
            <a:r>
              <a:rPr lang="en-US" sz="1600" b="0" i="0" dirty="0">
                <a:solidFill>
                  <a:srgbClr val="000000"/>
                </a:solidFill>
                <a:effectLst/>
              </a:rPr>
              <a:t>.</a:t>
            </a:r>
          </a:p>
          <a:p>
            <a:endParaRPr lang="en-IN" sz="1600" dirty="0"/>
          </a:p>
        </p:txBody>
      </p:sp>
    </p:spTree>
    <p:extLst>
      <p:ext uri="{BB962C8B-B14F-4D97-AF65-F5344CB8AC3E}">
        <p14:creationId xmlns:p14="http://schemas.microsoft.com/office/powerpoint/2010/main" val="27870098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89F05-5189-4A18-8374-9631333CD4AF}"/>
              </a:ext>
            </a:extLst>
          </p:cNvPr>
          <p:cNvSpPr>
            <a:spLocks noGrp="1"/>
          </p:cNvSpPr>
          <p:nvPr>
            <p:ph idx="1"/>
          </p:nvPr>
        </p:nvSpPr>
        <p:spPr>
          <a:xfrm>
            <a:off x="653143" y="2425959"/>
            <a:ext cx="10907485" cy="4180114"/>
          </a:xfrm>
        </p:spPr>
        <p:txBody>
          <a:bodyPr>
            <a:normAutofit/>
          </a:bodyPr>
          <a:lstStyle/>
          <a:p>
            <a:r>
              <a:rPr lang="en-IN" sz="1600" b="1" i="0" u="sng" dirty="0">
                <a:solidFill>
                  <a:srgbClr val="3B3B3B"/>
                </a:solidFill>
                <a:effectLst/>
              </a:rPr>
              <a:t>Sample graphics code :</a:t>
            </a:r>
          </a:p>
          <a:p>
            <a:pPr marL="0" indent="0">
              <a:buNone/>
            </a:pPr>
            <a:endParaRPr lang="en-IN" sz="1600" b="1" i="0" u="sng" dirty="0">
              <a:solidFill>
                <a:srgbClr val="3B3B3B"/>
              </a:solidFill>
              <a:effectLst/>
            </a:endParaRPr>
          </a:p>
          <a:p>
            <a:pPr marL="400050" lvl="1" indent="0">
              <a:buNone/>
            </a:pPr>
            <a:r>
              <a:rPr lang="en-IN" b="0" i="0" dirty="0">
                <a:solidFill>
                  <a:srgbClr val="339933"/>
                </a:solidFill>
                <a:effectLst/>
              </a:rPr>
              <a:t>#include&lt;graphics.h&gt;</a:t>
            </a:r>
            <a:br>
              <a:rPr lang="en-IN" dirty="0"/>
            </a:br>
            <a:r>
              <a:rPr lang="en-IN" b="0" i="0" dirty="0">
                <a:solidFill>
                  <a:srgbClr val="339933"/>
                </a:solidFill>
                <a:effectLst/>
              </a:rPr>
              <a:t>#include&lt;conio.h&gt;</a:t>
            </a:r>
            <a:endParaRPr lang="en-IN" b="0" i="0" dirty="0">
              <a:solidFill>
                <a:srgbClr val="222222"/>
              </a:solidFill>
              <a:effectLst/>
            </a:endParaRPr>
          </a:p>
          <a:p>
            <a:pPr marL="400050" lvl="1" indent="0">
              <a:buNone/>
            </a:pPr>
            <a:r>
              <a:rPr lang="en-IN" b="0" i="0" dirty="0">
                <a:solidFill>
                  <a:srgbClr val="993333"/>
                </a:solidFill>
                <a:effectLst/>
              </a:rPr>
              <a:t>int</a:t>
            </a:r>
            <a:r>
              <a:rPr lang="en-IN" b="0" i="0" dirty="0">
                <a:solidFill>
                  <a:srgbClr val="222222"/>
                </a:solidFill>
                <a:effectLst/>
              </a:rPr>
              <a:t> main</a:t>
            </a:r>
            <a:r>
              <a:rPr lang="en-IN" b="0" i="0" dirty="0">
                <a:solidFill>
                  <a:srgbClr val="009900"/>
                </a:solidFill>
                <a:effectLst/>
              </a:rPr>
              <a:t>()</a:t>
            </a:r>
            <a:br>
              <a:rPr lang="en-IN" b="0" i="0" dirty="0">
                <a:solidFill>
                  <a:srgbClr val="222222"/>
                </a:solidFill>
                <a:effectLst/>
              </a:rPr>
            </a:br>
            <a:r>
              <a:rPr lang="en-IN" b="0" i="0" dirty="0">
                <a:solidFill>
                  <a:srgbClr val="009900"/>
                </a:solidFill>
                <a:effectLst/>
              </a:rPr>
              <a:t>{</a:t>
            </a:r>
            <a:br>
              <a:rPr lang="en-IN" b="0" i="0" dirty="0">
                <a:solidFill>
                  <a:srgbClr val="222222"/>
                </a:solidFill>
                <a:effectLst/>
              </a:rPr>
            </a:br>
            <a:r>
              <a:rPr lang="en-IN" b="0" i="0" dirty="0">
                <a:solidFill>
                  <a:srgbClr val="222222"/>
                </a:solidFill>
                <a:effectLst/>
              </a:rPr>
              <a:t>   </a:t>
            </a:r>
            <a:r>
              <a:rPr lang="en-IN" b="0" i="0" dirty="0">
                <a:solidFill>
                  <a:srgbClr val="993333"/>
                </a:solidFill>
                <a:effectLst/>
              </a:rPr>
              <a:t>int</a:t>
            </a:r>
            <a:r>
              <a:rPr lang="en-IN" b="0" i="0" dirty="0">
                <a:solidFill>
                  <a:srgbClr val="222222"/>
                </a:solidFill>
                <a:effectLst/>
              </a:rPr>
              <a:t> </a:t>
            </a:r>
            <a:r>
              <a:rPr lang="en-IN" b="0" i="0" dirty="0" err="1">
                <a:solidFill>
                  <a:srgbClr val="222222"/>
                </a:solidFill>
                <a:effectLst/>
              </a:rPr>
              <a:t>gd</a:t>
            </a:r>
            <a:r>
              <a:rPr lang="en-IN" b="0" i="0" dirty="0">
                <a:solidFill>
                  <a:srgbClr val="222222"/>
                </a:solidFill>
                <a:effectLst/>
              </a:rPr>
              <a:t> </a:t>
            </a:r>
            <a:r>
              <a:rPr lang="en-IN" b="0" i="0" dirty="0">
                <a:solidFill>
                  <a:srgbClr val="339933"/>
                </a:solidFill>
                <a:effectLst/>
              </a:rPr>
              <a:t>=</a:t>
            </a:r>
            <a:r>
              <a:rPr lang="en-IN" b="0" i="0" dirty="0">
                <a:solidFill>
                  <a:srgbClr val="222222"/>
                </a:solidFill>
                <a:effectLst/>
              </a:rPr>
              <a:t> DETECT</a:t>
            </a:r>
            <a:r>
              <a:rPr lang="en-IN" b="0" i="0" dirty="0">
                <a:solidFill>
                  <a:srgbClr val="339933"/>
                </a:solidFill>
                <a:effectLst/>
              </a:rPr>
              <a:t>,</a:t>
            </a:r>
            <a:r>
              <a:rPr lang="en-IN" b="0" i="0" dirty="0">
                <a:solidFill>
                  <a:srgbClr val="222222"/>
                </a:solidFill>
                <a:effectLst/>
              </a:rPr>
              <a:t> gm</a:t>
            </a:r>
            <a:r>
              <a:rPr lang="en-IN" b="0" i="0" dirty="0">
                <a:solidFill>
                  <a:srgbClr val="339933"/>
                </a:solidFill>
                <a:effectLst/>
              </a:rPr>
              <a:t>;</a:t>
            </a:r>
            <a:endParaRPr lang="en-IN" b="0" i="0" dirty="0">
              <a:solidFill>
                <a:srgbClr val="222222"/>
              </a:solidFill>
              <a:effectLst/>
            </a:endParaRPr>
          </a:p>
          <a:p>
            <a:pPr marL="400050" lvl="1" indent="0">
              <a:buNone/>
            </a:pPr>
            <a:r>
              <a:rPr lang="en-IN" b="0" i="0" dirty="0">
                <a:solidFill>
                  <a:srgbClr val="222222"/>
                </a:solidFill>
                <a:effectLst/>
              </a:rPr>
              <a:t>   </a:t>
            </a:r>
            <a:r>
              <a:rPr lang="en-IN" b="0" i="0" dirty="0" err="1">
                <a:solidFill>
                  <a:srgbClr val="222222"/>
                </a:solidFill>
                <a:effectLst/>
              </a:rPr>
              <a:t>initgraph</a:t>
            </a:r>
            <a:r>
              <a:rPr lang="en-IN" b="0" i="0" dirty="0">
                <a:solidFill>
                  <a:srgbClr val="009900"/>
                </a:solidFill>
                <a:effectLst/>
              </a:rPr>
              <a:t>(</a:t>
            </a:r>
            <a:r>
              <a:rPr lang="en-IN" b="0" i="0" dirty="0">
                <a:solidFill>
                  <a:srgbClr val="339933"/>
                </a:solidFill>
                <a:effectLst/>
              </a:rPr>
              <a:t>&amp;</a:t>
            </a:r>
            <a:r>
              <a:rPr lang="en-IN" b="0" i="0" dirty="0" err="1">
                <a:solidFill>
                  <a:srgbClr val="222222"/>
                </a:solidFill>
                <a:effectLst/>
              </a:rPr>
              <a:t>gd</a:t>
            </a:r>
            <a:r>
              <a:rPr lang="en-IN" b="0" i="0" dirty="0">
                <a:solidFill>
                  <a:srgbClr val="339933"/>
                </a:solidFill>
                <a:effectLst/>
              </a:rPr>
              <a:t>,</a:t>
            </a:r>
            <a:r>
              <a:rPr lang="en-IN" b="0" i="0" dirty="0">
                <a:solidFill>
                  <a:srgbClr val="222222"/>
                </a:solidFill>
                <a:effectLst/>
              </a:rPr>
              <a:t> </a:t>
            </a:r>
            <a:r>
              <a:rPr lang="en-IN" b="0" i="0" dirty="0">
                <a:solidFill>
                  <a:srgbClr val="339933"/>
                </a:solidFill>
                <a:effectLst/>
              </a:rPr>
              <a:t>&amp;</a:t>
            </a:r>
            <a:r>
              <a:rPr lang="en-IN" b="0" i="0" dirty="0">
                <a:solidFill>
                  <a:srgbClr val="222222"/>
                </a:solidFill>
                <a:effectLst/>
              </a:rPr>
              <a:t>gm</a:t>
            </a:r>
            <a:r>
              <a:rPr lang="en-IN" b="0" i="0" dirty="0">
                <a:solidFill>
                  <a:srgbClr val="339933"/>
                </a:solidFill>
                <a:effectLst/>
              </a:rPr>
              <a:t>,</a:t>
            </a:r>
            <a:r>
              <a:rPr lang="en-IN" b="0" i="0" dirty="0">
                <a:solidFill>
                  <a:srgbClr val="222222"/>
                </a:solidFill>
                <a:effectLst/>
              </a:rPr>
              <a:t> </a:t>
            </a:r>
            <a:r>
              <a:rPr lang="en-IN" b="0" i="0" dirty="0">
                <a:solidFill>
                  <a:srgbClr val="FF0000"/>
                </a:solidFill>
                <a:effectLst/>
              </a:rPr>
              <a:t>"C:</a:t>
            </a:r>
            <a:r>
              <a:rPr lang="en-IN" b="1" i="0" dirty="0">
                <a:solidFill>
                  <a:srgbClr val="000099"/>
                </a:solidFill>
                <a:effectLst/>
              </a:rPr>
              <a:t>\\</a:t>
            </a:r>
            <a:r>
              <a:rPr lang="en-IN" b="0" i="0" dirty="0">
                <a:solidFill>
                  <a:srgbClr val="FF0000"/>
                </a:solidFill>
                <a:effectLst/>
              </a:rPr>
              <a:t>TC</a:t>
            </a:r>
            <a:r>
              <a:rPr lang="en-IN" b="1" i="0" dirty="0">
                <a:solidFill>
                  <a:srgbClr val="000099"/>
                </a:solidFill>
                <a:effectLst/>
              </a:rPr>
              <a:t>\\</a:t>
            </a:r>
            <a:r>
              <a:rPr lang="en-IN" b="0" i="0" dirty="0">
                <a:solidFill>
                  <a:srgbClr val="FF0000"/>
                </a:solidFill>
                <a:effectLst/>
              </a:rPr>
              <a:t>BGI"</a:t>
            </a:r>
            <a:r>
              <a:rPr lang="en-IN" b="0" i="0" dirty="0">
                <a:solidFill>
                  <a:srgbClr val="009900"/>
                </a:solidFill>
                <a:effectLst/>
              </a:rPr>
              <a:t>)</a:t>
            </a:r>
            <a:r>
              <a:rPr lang="en-IN" b="0" i="0" dirty="0">
                <a:solidFill>
                  <a:srgbClr val="339933"/>
                </a:solidFill>
                <a:effectLst/>
              </a:rPr>
              <a:t>;</a:t>
            </a:r>
            <a:br>
              <a:rPr lang="en-IN" b="0" i="0" dirty="0">
                <a:solidFill>
                  <a:srgbClr val="222222"/>
                </a:solidFill>
                <a:effectLst/>
              </a:rPr>
            </a:br>
            <a:r>
              <a:rPr lang="en-IN" b="0" i="0" dirty="0">
                <a:solidFill>
                  <a:srgbClr val="222222"/>
                </a:solidFill>
                <a:effectLst/>
              </a:rPr>
              <a:t>       </a:t>
            </a:r>
            <a:br>
              <a:rPr lang="en-IN" b="0" i="0" dirty="0">
                <a:solidFill>
                  <a:srgbClr val="222222"/>
                </a:solidFill>
                <a:effectLst/>
              </a:rPr>
            </a:br>
            <a:r>
              <a:rPr lang="en-IN" b="0" i="0" dirty="0">
                <a:solidFill>
                  <a:srgbClr val="222222"/>
                </a:solidFill>
                <a:effectLst/>
              </a:rPr>
              <a:t>   </a:t>
            </a:r>
            <a:r>
              <a:rPr lang="en-IN" b="0" i="0" dirty="0" err="1">
                <a:solidFill>
                  <a:srgbClr val="000066"/>
                </a:solidFill>
                <a:effectLst/>
              </a:rPr>
              <a:t>getch</a:t>
            </a:r>
            <a:r>
              <a:rPr lang="en-IN" b="0" i="0" dirty="0">
                <a:solidFill>
                  <a:srgbClr val="009900"/>
                </a:solidFill>
                <a:effectLst/>
              </a:rPr>
              <a:t>()</a:t>
            </a:r>
            <a:r>
              <a:rPr lang="en-IN" b="0" i="0" dirty="0">
                <a:solidFill>
                  <a:srgbClr val="339933"/>
                </a:solidFill>
                <a:effectLst/>
              </a:rPr>
              <a:t>;</a:t>
            </a:r>
            <a:br>
              <a:rPr lang="en-IN" b="0" i="0" dirty="0">
                <a:solidFill>
                  <a:srgbClr val="222222"/>
                </a:solidFill>
                <a:effectLst/>
              </a:rPr>
            </a:br>
            <a:r>
              <a:rPr lang="en-IN" b="0" i="0" dirty="0">
                <a:solidFill>
                  <a:srgbClr val="222222"/>
                </a:solidFill>
                <a:effectLst/>
              </a:rPr>
              <a:t>   </a:t>
            </a:r>
            <a:r>
              <a:rPr lang="en-IN" b="0" i="0" dirty="0" err="1">
                <a:solidFill>
                  <a:srgbClr val="222222"/>
                </a:solidFill>
                <a:effectLst/>
              </a:rPr>
              <a:t>closegraph</a:t>
            </a:r>
            <a:r>
              <a:rPr lang="en-IN" b="0" i="0" dirty="0">
                <a:solidFill>
                  <a:srgbClr val="009900"/>
                </a:solidFill>
                <a:effectLst/>
              </a:rPr>
              <a:t>()</a:t>
            </a:r>
            <a:r>
              <a:rPr lang="en-IN" b="0" i="0" dirty="0">
                <a:solidFill>
                  <a:srgbClr val="339933"/>
                </a:solidFill>
                <a:effectLst/>
              </a:rPr>
              <a:t>;</a:t>
            </a:r>
            <a:br>
              <a:rPr lang="en-IN" b="0" i="0" dirty="0">
                <a:solidFill>
                  <a:srgbClr val="222222"/>
                </a:solidFill>
                <a:effectLst/>
              </a:rPr>
            </a:br>
            <a:r>
              <a:rPr lang="en-IN" b="0" i="0" dirty="0">
                <a:solidFill>
                  <a:srgbClr val="222222"/>
                </a:solidFill>
                <a:effectLst/>
              </a:rPr>
              <a:t>   </a:t>
            </a:r>
            <a:r>
              <a:rPr lang="en-IN" b="0" i="0" dirty="0">
                <a:solidFill>
                  <a:srgbClr val="B1B100"/>
                </a:solidFill>
                <a:effectLst/>
              </a:rPr>
              <a:t>return</a:t>
            </a:r>
            <a:r>
              <a:rPr lang="en-IN" b="0" i="0" dirty="0">
                <a:solidFill>
                  <a:srgbClr val="222222"/>
                </a:solidFill>
                <a:effectLst/>
              </a:rPr>
              <a:t> </a:t>
            </a:r>
            <a:r>
              <a:rPr lang="en-IN" b="0" i="0" dirty="0">
                <a:solidFill>
                  <a:srgbClr val="0000DD"/>
                </a:solidFill>
                <a:effectLst/>
              </a:rPr>
              <a:t>0</a:t>
            </a:r>
            <a:r>
              <a:rPr lang="en-IN" b="0" i="0" dirty="0">
                <a:solidFill>
                  <a:srgbClr val="339933"/>
                </a:solidFill>
                <a:effectLst/>
              </a:rPr>
              <a:t>;</a:t>
            </a:r>
            <a:br>
              <a:rPr lang="en-IN" b="0" i="0" dirty="0">
                <a:solidFill>
                  <a:srgbClr val="222222"/>
                </a:solidFill>
                <a:effectLst/>
              </a:rPr>
            </a:br>
            <a:r>
              <a:rPr lang="en-IN" b="0" i="0" dirty="0">
                <a:solidFill>
                  <a:srgbClr val="009900"/>
                </a:solidFill>
                <a:effectLst/>
              </a:rPr>
              <a:t>}</a:t>
            </a:r>
            <a:endParaRPr lang="en-IN" b="0" i="0" dirty="0">
              <a:solidFill>
                <a:srgbClr val="222222"/>
              </a:solidFill>
              <a:effectLst/>
            </a:endParaRPr>
          </a:p>
          <a:p>
            <a:endParaRPr lang="en-IN" sz="1600" dirty="0"/>
          </a:p>
        </p:txBody>
      </p:sp>
    </p:spTree>
    <p:extLst>
      <p:ext uri="{BB962C8B-B14F-4D97-AF65-F5344CB8AC3E}">
        <p14:creationId xmlns:p14="http://schemas.microsoft.com/office/powerpoint/2010/main" val="15361095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160D0-3CE8-4196-8E18-4902A5459640}"/>
              </a:ext>
            </a:extLst>
          </p:cNvPr>
          <p:cNvSpPr>
            <a:spLocks noGrp="1"/>
          </p:cNvSpPr>
          <p:nvPr>
            <p:ph idx="1"/>
          </p:nvPr>
        </p:nvSpPr>
        <p:spPr>
          <a:xfrm>
            <a:off x="615820" y="2407298"/>
            <a:ext cx="10748866" cy="4142792"/>
          </a:xfrm>
        </p:spPr>
        <p:txBody>
          <a:bodyPr>
            <a:normAutofit/>
          </a:bodyPr>
          <a:lstStyle/>
          <a:p>
            <a:r>
              <a:rPr lang="en-US" sz="1600" b="1" u="sng" dirty="0" err="1">
                <a:solidFill>
                  <a:srgbClr val="3B3B3B"/>
                </a:solidFill>
              </a:rPr>
              <a:t>Explaination</a:t>
            </a:r>
            <a:r>
              <a:rPr lang="en-US" sz="1600" dirty="0">
                <a:solidFill>
                  <a:srgbClr val="3B3B3B"/>
                </a:solidFill>
              </a:rPr>
              <a:t> : T</a:t>
            </a:r>
            <a:r>
              <a:rPr lang="en-US" sz="1600" b="0" i="0" dirty="0">
                <a:solidFill>
                  <a:srgbClr val="3B3B3B"/>
                </a:solidFill>
                <a:effectLst/>
              </a:rPr>
              <a:t>his program initializes graphics mode and then closes it after a key is pressed. To begin with we have declared two variables of int type </a:t>
            </a:r>
            <a:r>
              <a:rPr lang="en-US" sz="1600" b="0" i="0" dirty="0" err="1">
                <a:solidFill>
                  <a:srgbClr val="3B3B3B"/>
                </a:solidFill>
                <a:effectLst/>
              </a:rPr>
              <a:t>gd</a:t>
            </a:r>
            <a:r>
              <a:rPr lang="en-US" sz="1600" b="0" i="0" dirty="0">
                <a:solidFill>
                  <a:srgbClr val="3B3B3B"/>
                </a:solidFill>
                <a:effectLst/>
              </a:rPr>
              <a:t> and gm for graphics driver and graphics mode respectively, you can choose any other variable name as well. DETECT is a macro defined in "</a:t>
            </a:r>
            <a:r>
              <a:rPr lang="en-US" sz="1600" b="0" i="0" dirty="0" err="1">
                <a:solidFill>
                  <a:srgbClr val="3B3B3B"/>
                </a:solidFill>
                <a:effectLst/>
              </a:rPr>
              <a:t>graphics.h</a:t>
            </a:r>
            <a:r>
              <a:rPr lang="en-US" sz="1600" b="0" i="0" dirty="0">
                <a:solidFill>
                  <a:srgbClr val="3B3B3B"/>
                </a:solidFill>
                <a:effectLst/>
              </a:rPr>
              <a:t>" header file, then we have passed three arguments to </a:t>
            </a:r>
            <a:r>
              <a:rPr lang="en-US" sz="1600" b="0" i="0" dirty="0" err="1">
                <a:solidFill>
                  <a:srgbClr val="3B3B3B"/>
                </a:solidFill>
                <a:effectLst/>
              </a:rPr>
              <a:t>initgraph</a:t>
            </a:r>
            <a:r>
              <a:rPr lang="en-US" sz="1600" b="0" i="0" dirty="0">
                <a:solidFill>
                  <a:srgbClr val="3B3B3B"/>
                </a:solidFill>
                <a:effectLst/>
              </a:rPr>
              <a:t> function first is the address of </a:t>
            </a:r>
            <a:r>
              <a:rPr lang="en-US" sz="1600" b="0" i="0" dirty="0" err="1">
                <a:solidFill>
                  <a:srgbClr val="3B3B3B"/>
                </a:solidFill>
                <a:effectLst/>
              </a:rPr>
              <a:t>gd</a:t>
            </a:r>
            <a:r>
              <a:rPr lang="en-US" sz="1600" b="0" i="0" dirty="0">
                <a:solidFill>
                  <a:srgbClr val="3B3B3B"/>
                </a:solidFill>
                <a:effectLst/>
              </a:rPr>
              <a:t>, second is the address of gm and third is the path where your BGI files are present (you have to adjust this accordingly where you Turbo C compiler is installed). </a:t>
            </a:r>
            <a:r>
              <a:rPr lang="en-US" sz="1600" b="0" i="0" dirty="0" err="1">
                <a:solidFill>
                  <a:srgbClr val="3B3B3B"/>
                </a:solidFill>
                <a:effectLst/>
              </a:rPr>
              <a:t>Initgraph</a:t>
            </a:r>
            <a:r>
              <a:rPr lang="en-US" sz="1600" b="0" i="0" dirty="0">
                <a:solidFill>
                  <a:srgbClr val="3B3B3B"/>
                </a:solidFill>
                <a:effectLst/>
              </a:rPr>
              <a:t> function automatically decides an appropriate graphics driver and mode such that maximum screen resolution is set, </a:t>
            </a:r>
            <a:r>
              <a:rPr lang="en-US" sz="1600" b="0" i="0" dirty="0" err="1">
                <a:solidFill>
                  <a:srgbClr val="3B3B3B"/>
                </a:solidFill>
                <a:effectLst/>
              </a:rPr>
              <a:t>getch</a:t>
            </a:r>
            <a:r>
              <a:rPr lang="en-US" sz="1600" b="0" i="0" dirty="0">
                <a:solidFill>
                  <a:srgbClr val="3B3B3B"/>
                </a:solidFill>
                <a:effectLst/>
              </a:rPr>
              <a:t> helps us to wait until a key is pressed, </a:t>
            </a:r>
            <a:r>
              <a:rPr lang="en-US" sz="1600" b="0" i="0" dirty="0" err="1">
                <a:solidFill>
                  <a:srgbClr val="3B3B3B"/>
                </a:solidFill>
                <a:effectLst/>
              </a:rPr>
              <a:t>closegraph</a:t>
            </a:r>
            <a:r>
              <a:rPr lang="en-US" sz="1600" b="0" i="0" dirty="0">
                <a:solidFill>
                  <a:srgbClr val="3B3B3B"/>
                </a:solidFill>
                <a:effectLst/>
              </a:rPr>
              <a:t> function closes the graphics mode, and finally return statement returns a value 0 to main indicating successful execution of the program. After you have understood </a:t>
            </a:r>
            <a:r>
              <a:rPr lang="en-US" sz="1600" b="0" i="0" dirty="0" err="1">
                <a:solidFill>
                  <a:srgbClr val="3B3B3B"/>
                </a:solidFill>
                <a:effectLst/>
              </a:rPr>
              <a:t>initgraph</a:t>
            </a:r>
            <a:r>
              <a:rPr lang="en-US" sz="1600" b="0" i="0" dirty="0">
                <a:solidFill>
                  <a:srgbClr val="3B3B3B"/>
                </a:solidFill>
                <a:effectLst/>
              </a:rPr>
              <a:t> function then you can use functions to draw shapes such as circle, line , rectangle, etc., then you can learn how to change colors and fonts using suitable functions, then you can go for functions such as </a:t>
            </a:r>
            <a:r>
              <a:rPr lang="en-US" sz="1600" b="0" i="0" dirty="0" err="1">
                <a:solidFill>
                  <a:srgbClr val="3B3B3B"/>
                </a:solidFill>
                <a:effectLst/>
              </a:rPr>
              <a:t>getimage</a:t>
            </a:r>
            <a:r>
              <a:rPr lang="en-US" sz="1600" b="0" i="0" dirty="0">
                <a:solidFill>
                  <a:srgbClr val="3B3B3B"/>
                </a:solidFill>
                <a:effectLst/>
              </a:rPr>
              <a:t>, </a:t>
            </a:r>
            <a:r>
              <a:rPr lang="en-US" sz="1600" b="0" i="0" dirty="0" err="1">
                <a:solidFill>
                  <a:srgbClr val="3B3B3B"/>
                </a:solidFill>
                <a:effectLst/>
              </a:rPr>
              <a:t>putimage</a:t>
            </a:r>
            <a:r>
              <a:rPr lang="en-US" sz="1600" b="0" i="0" dirty="0">
                <a:solidFill>
                  <a:srgbClr val="3B3B3B"/>
                </a:solidFill>
                <a:effectLst/>
              </a:rPr>
              <a:t>, etc., for doing animation.</a:t>
            </a:r>
            <a:endParaRPr lang="en-IN" sz="1600" dirty="0"/>
          </a:p>
        </p:txBody>
      </p:sp>
    </p:spTree>
    <p:extLst>
      <p:ext uri="{BB962C8B-B14F-4D97-AF65-F5344CB8AC3E}">
        <p14:creationId xmlns:p14="http://schemas.microsoft.com/office/powerpoint/2010/main" val="161475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C53F-2FAF-4D2F-BFE8-9E162A7C262D}"/>
              </a:ext>
            </a:extLst>
          </p:cNvPr>
          <p:cNvSpPr>
            <a:spLocks noGrp="1"/>
          </p:cNvSpPr>
          <p:nvPr>
            <p:ph type="title"/>
          </p:nvPr>
        </p:nvSpPr>
        <p:spPr/>
        <p:txBody>
          <a:bodyPr/>
          <a:lstStyle/>
          <a:p>
            <a:r>
              <a:rPr lang="en-IN" dirty="0"/>
              <a:t>Variables in C</a:t>
            </a:r>
          </a:p>
        </p:txBody>
      </p:sp>
      <p:sp>
        <p:nvSpPr>
          <p:cNvPr id="3" name="Content Placeholder 2">
            <a:extLst>
              <a:ext uri="{FF2B5EF4-FFF2-40B4-BE49-F238E27FC236}">
                <a16:creationId xmlns:a16="http://schemas.microsoft.com/office/drawing/2014/main" id="{CCE7A8CE-431A-4ED4-A883-BAF1DF513992}"/>
              </a:ext>
            </a:extLst>
          </p:cNvPr>
          <p:cNvSpPr>
            <a:spLocks noGrp="1"/>
          </p:cNvSpPr>
          <p:nvPr>
            <p:ph idx="1"/>
          </p:nvPr>
        </p:nvSpPr>
        <p:spPr>
          <a:xfrm>
            <a:off x="1154955" y="2603500"/>
            <a:ext cx="10097764" cy="3416300"/>
          </a:xfrm>
        </p:spPr>
        <p:txBody>
          <a:bodyPr>
            <a:normAutofit fontScale="25000" lnSpcReduction="20000"/>
          </a:bodyPr>
          <a:lstStyle/>
          <a:p>
            <a:pPr algn="just"/>
            <a:r>
              <a:rPr lang="en-US" sz="6400" b="0" i="0" dirty="0">
                <a:solidFill>
                  <a:srgbClr val="333333"/>
                </a:solidFill>
                <a:effectLst/>
              </a:rPr>
              <a:t>A </a:t>
            </a:r>
            <a:r>
              <a:rPr lang="en-US" sz="6400" b="1" i="0" dirty="0">
                <a:solidFill>
                  <a:srgbClr val="333333"/>
                </a:solidFill>
                <a:effectLst/>
              </a:rPr>
              <a:t>variable</a:t>
            </a:r>
            <a:r>
              <a:rPr lang="en-US" sz="6400" b="0" i="0" dirty="0">
                <a:solidFill>
                  <a:srgbClr val="333333"/>
                </a:solidFill>
                <a:effectLst/>
              </a:rPr>
              <a:t> is a name of the memory location. It is used to store data. Its value can be changed, and it can be reused many times. It is a way to represent memory location through symbol so that it can be easily identified. Let's see the syntax to declare a variable: </a:t>
            </a:r>
            <a:r>
              <a:rPr lang="en-US" sz="6400" b="1" i="0" dirty="0">
                <a:solidFill>
                  <a:srgbClr val="2E8B57"/>
                </a:solidFill>
                <a:effectLst/>
              </a:rPr>
              <a:t>int</a:t>
            </a:r>
            <a:r>
              <a:rPr lang="en-US" sz="6400" b="0" i="0" dirty="0">
                <a:solidFill>
                  <a:srgbClr val="000000"/>
                </a:solidFill>
                <a:effectLst/>
              </a:rPr>
              <a:t> a; </a:t>
            </a:r>
            <a:r>
              <a:rPr lang="en-US" sz="6400" b="1" i="0" dirty="0">
                <a:solidFill>
                  <a:srgbClr val="2E8B57"/>
                </a:solidFill>
                <a:effectLst/>
              </a:rPr>
              <a:t>float</a:t>
            </a:r>
            <a:r>
              <a:rPr lang="en-US" sz="6400" b="0" i="0" dirty="0">
                <a:solidFill>
                  <a:srgbClr val="000000"/>
                </a:solidFill>
                <a:effectLst/>
              </a:rPr>
              <a:t> b; </a:t>
            </a:r>
            <a:r>
              <a:rPr lang="en-US" sz="6400" b="1" i="0" dirty="0">
                <a:solidFill>
                  <a:srgbClr val="2E8B57"/>
                </a:solidFill>
                <a:effectLst/>
              </a:rPr>
              <a:t>char</a:t>
            </a:r>
            <a:r>
              <a:rPr lang="en-US" sz="6400" b="0" i="0" dirty="0">
                <a:solidFill>
                  <a:srgbClr val="000000"/>
                </a:solidFill>
                <a:effectLst/>
              </a:rPr>
              <a:t> c; </a:t>
            </a:r>
            <a:r>
              <a:rPr lang="en-US" sz="6400" b="0" i="0" dirty="0">
                <a:solidFill>
                  <a:srgbClr val="333333"/>
                </a:solidFill>
                <a:effectLst/>
              </a:rPr>
              <a:t>Here, a, b, c are variables. The int, float, char are the data types. We can also provide values while declaring the variables as given below: </a:t>
            </a:r>
            <a:r>
              <a:rPr lang="en-US" sz="6400" b="1" i="0" dirty="0">
                <a:solidFill>
                  <a:srgbClr val="2E8B57"/>
                </a:solidFill>
                <a:effectLst/>
              </a:rPr>
              <a:t>int</a:t>
            </a:r>
            <a:r>
              <a:rPr lang="en-US" sz="6400" b="0" i="0" dirty="0">
                <a:solidFill>
                  <a:srgbClr val="000000"/>
                </a:solidFill>
                <a:effectLst/>
              </a:rPr>
              <a:t> a=10; </a:t>
            </a:r>
            <a:r>
              <a:rPr lang="en-US" sz="6400" b="1" i="0" dirty="0">
                <a:solidFill>
                  <a:srgbClr val="2E8B57"/>
                </a:solidFill>
                <a:effectLst/>
              </a:rPr>
              <a:t>float</a:t>
            </a:r>
            <a:r>
              <a:rPr lang="en-US" sz="6400" b="0" i="0" dirty="0">
                <a:solidFill>
                  <a:srgbClr val="000000"/>
                </a:solidFill>
                <a:effectLst/>
              </a:rPr>
              <a:t> f=20.8; </a:t>
            </a:r>
            <a:r>
              <a:rPr lang="en-US" sz="6400" b="1" i="0" dirty="0">
                <a:solidFill>
                  <a:srgbClr val="2E8B57"/>
                </a:solidFill>
                <a:effectLst/>
              </a:rPr>
              <a:t>char</a:t>
            </a:r>
            <a:r>
              <a:rPr lang="en-US" sz="6400" b="0" i="0" dirty="0">
                <a:solidFill>
                  <a:srgbClr val="000000"/>
                </a:solidFill>
                <a:effectLst/>
              </a:rPr>
              <a:t> c=</a:t>
            </a:r>
            <a:r>
              <a:rPr lang="en-US" sz="6400" b="0" i="0" dirty="0">
                <a:solidFill>
                  <a:srgbClr val="0000FF"/>
                </a:solidFill>
                <a:effectLst/>
              </a:rPr>
              <a:t>'A’</a:t>
            </a:r>
            <a:r>
              <a:rPr lang="en-US" sz="6400" b="0" i="0" dirty="0">
                <a:solidFill>
                  <a:srgbClr val="000000"/>
                </a:solidFill>
                <a:effectLst/>
              </a:rPr>
              <a:t>;  </a:t>
            </a:r>
          </a:p>
          <a:p>
            <a:pPr algn="just"/>
            <a:r>
              <a:rPr lang="en-IN" sz="6400" b="0" i="0" dirty="0">
                <a:solidFill>
                  <a:srgbClr val="610B38"/>
                </a:solidFill>
                <a:effectLst/>
              </a:rPr>
              <a:t>Rules for defining variables:</a:t>
            </a:r>
          </a:p>
          <a:p>
            <a:pPr algn="just">
              <a:buFont typeface="Arial" panose="020B0604020202020204" pitchFamily="34" charset="0"/>
              <a:buChar char="•"/>
            </a:pPr>
            <a:r>
              <a:rPr lang="en-US" sz="6400" b="0" i="0" dirty="0">
                <a:solidFill>
                  <a:srgbClr val="000000"/>
                </a:solidFill>
                <a:effectLst/>
              </a:rPr>
              <a:t>A variable can have alphabets, digits, and underscore.</a:t>
            </a:r>
          </a:p>
          <a:p>
            <a:pPr algn="just">
              <a:buFont typeface="Arial" panose="020B0604020202020204" pitchFamily="34" charset="0"/>
              <a:buChar char="•"/>
            </a:pPr>
            <a:r>
              <a:rPr lang="en-US" sz="6400" b="0" i="0" dirty="0">
                <a:solidFill>
                  <a:srgbClr val="000000"/>
                </a:solidFill>
                <a:effectLst/>
              </a:rPr>
              <a:t>A variable name can start with the alphabet, and underscore only. It can't start with a digit.</a:t>
            </a:r>
          </a:p>
          <a:p>
            <a:pPr algn="just">
              <a:buFont typeface="Arial" panose="020B0604020202020204" pitchFamily="34" charset="0"/>
              <a:buChar char="•"/>
            </a:pPr>
            <a:r>
              <a:rPr lang="en-US" sz="6400" b="0" i="0" dirty="0">
                <a:solidFill>
                  <a:srgbClr val="000000"/>
                </a:solidFill>
                <a:effectLst/>
              </a:rPr>
              <a:t>No whitespace is allowed within the variable name.</a:t>
            </a:r>
          </a:p>
          <a:p>
            <a:pPr algn="just">
              <a:buFont typeface="Arial" panose="020B0604020202020204" pitchFamily="34" charset="0"/>
              <a:buChar char="•"/>
            </a:pPr>
            <a:r>
              <a:rPr lang="en-US" sz="6400" b="0" i="0" dirty="0">
                <a:solidFill>
                  <a:srgbClr val="000000"/>
                </a:solidFill>
                <a:effectLst/>
              </a:rPr>
              <a:t>A variable name must not be any reserved word or keyword, e.g. int, float, etc.</a:t>
            </a:r>
          </a:p>
          <a:p>
            <a:pPr algn="just"/>
            <a:endParaRPr lang="en-IN" sz="1600" b="0" i="0" dirty="0">
              <a:solidFill>
                <a:srgbClr val="610B38"/>
              </a:solidFill>
              <a:effectLst/>
            </a:endParaRPr>
          </a:p>
          <a:p>
            <a:pPr algn="just"/>
            <a:endParaRPr lang="en-IN" sz="1600" b="0" i="0" dirty="0">
              <a:solidFill>
                <a:srgbClr val="610B38"/>
              </a:solidFill>
              <a:effectLst/>
            </a:endParaRPr>
          </a:p>
          <a:p>
            <a:pPr algn="just"/>
            <a:endParaRPr lang="en-US" sz="2300" b="0" i="0" dirty="0">
              <a:solidFill>
                <a:srgbClr val="000000"/>
              </a:solidFill>
              <a:effectLst/>
            </a:endParaRPr>
          </a:p>
          <a:p>
            <a:pPr algn="just"/>
            <a:endParaRPr lang="en-US" sz="1600" b="0" i="0" dirty="0">
              <a:solidFill>
                <a:srgbClr val="000000"/>
              </a:solidFill>
              <a:effectLst/>
            </a:endParaRPr>
          </a:p>
          <a:p>
            <a:pPr algn="just">
              <a:buFont typeface="+mj-lt"/>
              <a:buAutoNum type="arabicPeriod"/>
            </a:pPr>
            <a:endParaRPr lang="en-US" sz="1600" b="0" i="0" dirty="0">
              <a:solidFill>
                <a:srgbClr val="000000"/>
              </a:solidFill>
              <a:effectLst/>
            </a:endParaRPr>
          </a:p>
          <a:p>
            <a:pPr marL="0" indent="0" algn="just">
              <a:buNone/>
            </a:pPr>
            <a:r>
              <a:rPr lang="en-US" sz="1600" b="0" i="0" dirty="0">
                <a:solidFill>
                  <a:srgbClr val="000000"/>
                </a:solidFill>
                <a:effectLst/>
              </a:rPr>
              <a:t> </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66409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F5A5D-7146-4C91-AB5C-900D0025A8AE}"/>
              </a:ext>
            </a:extLst>
          </p:cNvPr>
          <p:cNvSpPr>
            <a:spLocks noGrp="1"/>
          </p:cNvSpPr>
          <p:nvPr>
            <p:ph idx="1"/>
          </p:nvPr>
        </p:nvSpPr>
        <p:spPr/>
        <p:txBody>
          <a:bodyPr>
            <a:noAutofit/>
          </a:bodyPr>
          <a:lstStyle/>
          <a:p>
            <a:pPr algn="just"/>
            <a:r>
              <a:rPr lang="en-IN" sz="1600" b="1" i="0" dirty="0">
                <a:solidFill>
                  <a:srgbClr val="333333"/>
                </a:solidFill>
                <a:effectLst/>
              </a:rPr>
              <a:t>Valid variable names: </a:t>
            </a:r>
            <a:r>
              <a:rPr lang="en-IN" sz="1600" b="1" i="0" dirty="0">
                <a:solidFill>
                  <a:srgbClr val="2E8B57"/>
                </a:solidFill>
                <a:effectLst/>
              </a:rPr>
              <a:t>int</a:t>
            </a:r>
            <a:r>
              <a:rPr lang="en-IN" sz="1600" b="0" i="0" dirty="0">
                <a:solidFill>
                  <a:srgbClr val="000000"/>
                </a:solidFill>
                <a:effectLst/>
              </a:rPr>
              <a:t> a; </a:t>
            </a:r>
            <a:r>
              <a:rPr lang="en-IN" sz="1600" b="1" i="0" dirty="0">
                <a:solidFill>
                  <a:srgbClr val="2E8B57"/>
                </a:solidFill>
                <a:effectLst/>
              </a:rPr>
              <a:t>int</a:t>
            </a:r>
            <a:r>
              <a:rPr lang="en-IN" sz="1600" b="0" i="0" dirty="0">
                <a:solidFill>
                  <a:srgbClr val="000000"/>
                </a:solidFill>
                <a:effectLst/>
              </a:rPr>
              <a:t> _ab; </a:t>
            </a:r>
            <a:r>
              <a:rPr lang="en-IN" sz="1600" b="1" i="0" dirty="0">
                <a:solidFill>
                  <a:srgbClr val="2E8B57"/>
                </a:solidFill>
                <a:effectLst/>
              </a:rPr>
              <a:t>int</a:t>
            </a:r>
            <a:r>
              <a:rPr lang="en-IN" sz="1600" b="0" i="0" dirty="0">
                <a:solidFill>
                  <a:srgbClr val="000000"/>
                </a:solidFill>
                <a:effectLst/>
              </a:rPr>
              <a:t> a30;  </a:t>
            </a:r>
          </a:p>
          <a:p>
            <a:pPr algn="just"/>
            <a:r>
              <a:rPr lang="en-IN" sz="1600" b="1" i="0" dirty="0">
                <a:solidFill>
                  <a:srgbClr val="333333"/>
                </a:solidFill>
                <a:effectLst/>
              </a:rPr>
              <a:t>Invalid variable names: </a:t>
            </a:r>
            <a:r>
              <a:rPr lang="en-IN" sz="1600" b="1" i="0" dirty="0">
                <a:solidFill>
                  <a:srgbClr val="2E8B57"/>
                </a:solidFill>
                <a:effectLst/>
              </a:rPr>
              <a:t>int</a:t>
            </a:r>
            <a:r>
              <a:rPr lang="en-IN" sz="1600" b="0" i="0" dirty="0">
                <a:solidFill>
                  <a:srgbClr val="000000"/>
                </a:solidFill>
                <a:effectLst/>
              </a:rPr>
              <a:t> 2; </a:t>
            </a:r>
            <a:r>
              <a:rPr lang="en-IN" sz="1600" b="1" i="0" dirty="0">
                <a:solidFill>
                  <a:srgbClr val="2E8B57"/>
                </a:solidFill>
                <a:effectLst/>
              </a:rPr>
              <a:t>int</a:t>
            </a:r>
            <a:r>
              <a:rPr lang="en-IN" sz="1600" b="0" i="0" dirty="0">
                <a:solidFill>
                  <a:srgbClr val="000000"/>
                </a:solidFill>
                <a:effectLst/>
              </a:rPr>
              <a:t> a b; </a:t>
            </a:r>
            <a:r>
              <a:rPr lang="en-IN" sz="1600" b="1" i="0" dirty="0">
                <a:solidFill>
                  <a:srgbClr val="2E8B57"/>
                </a:solidFill>
                <a:effectLst/>
              </a:rPr>
              <a:t>int</a:t>
            </a:r>
            <a:r>
              <a:rPr lang="en-IN" sz="1600" b="0" i="0" dirty="0">
                <a:solidFill>
                  <a:srgbClr val="000000"/>
                </a:solidFill>
                <a:effectLst/>
              </a:rPr>
              <a:t> </a:t>
            </a:r>
            <a:r>
              <a:rPr lang="en-IN" sz="1600" b="1" i="0" dirty="0">
                <a:solidFill>
                  <a:srgbClr val="2E8B57"/>
                </a:solidFill>
                <a:effectLst/>
              </a:rPr>
              <a:t>long</a:t>
            </a:r>
            <a:r>
              <a:rPr lang="en-IN" sz="1600" b="0" i="0" dirty="0">
                <a:solidFill>
                  <a:srgbClr val="000000"/>
                </a:solidFill>
                <a:effectLst/>
              </a:rPr>
              <a:t>;  </a:t>
            </a:r>
          </a:p>
          <a:p>
            <a:pPr algn="just"/>
            <a:r>
              <a:rPr lang="en-IN" sz="1600" b="0" i="0" dirty="0">
                <a:solidFill>
                  <a:srgbClr val="610B38"/>
                </a:solidFill>
                <a:effectLst/>
              </a:rPr>
              <a:t>Types of Variables in C</a:t>
            </a:r>
          </a:p>
          <a:p>
            <a:pPr marL="0" indent="0" algn="just">
              <a:buNone/>
            </a:pPr>
            <a:r>
              <a:rPr lang="en-IN" sz="1600" dirty="0">
                <a:solidFill>
                  <a:srgbClr val="333333"/>
                </a:solidFill>
              </a:rPr>
              <a:t>      </a:t>
            </a:r>
            <a:r>
              <a:rPr lang="en-IN" sz="1600" b="0" i="0" dirty="0">
                <a:solidFill>
                  <a:srgbClr val="333333"/>
                </a:solidFill>
                <a:effectLst/>
              </a:rPr>
              <a:t>There are many types of variables in c:</a:t>
            </a:r>
          </a:p>
          <a:p>
            <a:pPr algn="just">
              <a:buFont typeface="+mj-lt"/>
              <a:buAutoNum type="arabicPeriod"/>
            </a:pPr>
            <a:r>
              <a:rPr lang="en-IN" sz="1600" b="0" i="0" dirty="0">
                <a:solidFill>
                  <a:srgbClr val="000000"/>
                </a:solidFill>
                <a:effectLst/>
              </a:rPr>
              <a:t>local variable</a:t>
            </a:r>
          </a:p>
          <a:p>
            <a:pPr algn="just">
              <a:buFont typeface="+mj-lt"/>
              <a:buAutoNum type="arabicPeriod"/>
            </a:pPr>
            <a:r>
              <a:rPr lang="en-IN" sz="1600" b="0" i="0" dirty="0">
                <a:solidFill>
                  <a:srgbClr val="000000"/>
                </a:solidFill>
                <a:effectLst/>
              </a:rPr>
              <a:t>global variable</a:t>
            </a:r>
          </a:p>
          <a:p>
            <a:pPr algn="just">
              <a:buFont typeface="+mj-lt"/>
              <a:buAutoNum type="arabicPeriod"/>
            </a:pPr>
            <a:r>
              <a:rPr lang="en-IN" sz="1600" b="0" i="0" dirty="0">
                <a:solidFill>
                  <a:srgbClr val="000000"/>
                </a:solidFill>
                <a:effectLst/>
              </a:rPr>
              <a:t>static variable</a:t>
            </a:r>
          </a:p>
          <a:p>
            <a:pPr algn="just">
              <a:buFont typeface="+mj-lt"/>
              <a:buAutoNum type="arabicPeriod"/>
            </a:pPr>
            <a:r>
              <a:rPr lang="en-IN" sz="1600" b="0" i="0" dirty="0">
                <a:solidFill>
                  <a:srgbClr val="000000"/>
                </a:solidFill>
                <a:effectLst/>
              </a:rPr>
              <a:t>automatic variable</a:t>
            </a:r>
          </a:p>
          <a:p>
            <a:pPr algn="just">
              <a:buFont typeface="+mj-lt"/>
              <a:buAutoNum type="arabicPeriod"/>
            </a:pPr>
            <a:r>
              <a:rPr lang="en-IN" sz="1600" b="0" i="0" dirty="0">
                <a:solidFill>
                  <a:srgbClr val="000000"/>
                </a:solidFill>
                <a:effectLst/>
              </a:rPr>
              <a:t>external variable</a:t>
            </a:r>
          </a:p>
          <a:p>
            <a:endParaRPr lang="en-IN" sz="1600" dirty="0"/>
          </a:p>
        </p:txBody>
      </p:sp>
    </p:spTree>
    <p:extLst>
      <p:ext uri="{BB962C8B-B14F-4D97-AF65-F5344CB8AC3E}">
        <p14:creationId xmlns:p14="http://schemas.microsoft.com/office/powerpoint/2010/main" val="4006161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2452</TotalTime>
  <Words>10710</Words>
  <Application>Microsoft Office PowerPoint</Application>
  <PresentationFormat>Widescreen</PresentationFormat>
  <Paragraphs>645</Paragraphs>
  <Slides>73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-apple-system</vt:lpstr>
      <vt:lpstr>Arial</vt:lpstr>
      <vt:lpstr>Calibri</vt:lpstr>
      <vt:lpstr>Century Gothic</vt:lpstr>
      <vt:lpstr>Courier New</vt:lpstr>
      <vt:lpstr>inter-regular</vt:lpstr>
      <vt:lpstr>Segoe UI</vt:lpstr>
      <vt:lpstr>Times New Roman</vt:lpstr>
      <vt:lpstr>Wingdings 3</vt:lpstr>
      <vt:lpstr>Ion Boardroom</vt:lpstr>
      <vt:lpstr>C LANGUAGE REPORT</vt:lpstr>
      <vt:lpstr>CONTENT</vt:lpstr>
      <vt:lpstr>PowerPoint Presentation</vt:lpstr>
      <vt:lpstr>What is C language?</vt:lpstr>
      <vt:lpstr>Benefits of C language</vt:lpstr>
      <vt:lpstr>PowerPoint Presentation</vt:lpstr>
      <vt:lpstr>Platform Dependency in C</vt:lpstr>
      <vt:lpstr>Variables in C</vt:lpstr>
      <vt:lpstr>PowerPoint Presentation</vt:lpstr>
      <vt:lpstr>PowerPoint Presentation</vt:lpstr>
      <vt:lpstr>PowerPoint Presentation</vt:lpstr>
      <vt:lpstr>Functions in C</vt:lpstr>
      <vt:lpstr>PowerPoint Presentation</vt:lpstr>
      <vt:lpstr>PowerPoint Presentation</vt:lpstr>
      <vt:lpstr>PowerPoint Presentation</vt:lpstr>
      <vt:lpstr>Library and IDE</vt:lpstr>
      <vt:lpstr>PowerPoint Presentation</vt:lpstr>
      <vt:lpstr>PowerPoint Presentation</vt:lpstr>
      <vt:lpstr>PowerPoint Presentation</vt:lpstr>
      <vt:lpstr>Data Types in C</vt:lpstr>
      <vt:lpstr>PowerPoint Presentation</vt:lpstr>
      <vt:lpstr>PowerPoint Presentation</vt:lpstr>
      <vt:lpstr>PowerPoint Presentation</vt:lpstr>
      <vt:lpstr>Modify Operators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 Statements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Recursion in C</vt:lpstr>
      <vt:lpstr>Arrays in C</vt:lpstr>
      <vt:lpstr>PowerPoint Presentation</vt:lpstr>
      <vt:lpstr>PowerPoint Presentation</vt:lpstr>
      <vt:lpstr>Structures in C</vt:lpstr>
      <vt:lpstr>PowerPoint Presentation</vt:lpstr>
      <vt:lpstr>PowerPoint Presentation</vt:lpstr>
      <vt:lpstr>Pointers in C</vt:lpstr>
      <vt:lpstr>PowerPoint Presentation</vt:lpstr>
      <vt:lpstr>PowerPoint Presentation</vt:lpstr>
      <vt:lpstr>PowerPoint Presentation</vt:lpstr>
      <vt:lpstr>Dynamic Memory Allocation in C</vt:lpstr>
      <vt:lpstr>PowerPoint Presentation</vt:lpstr>
      <vt:lpstr>File Operations in C</vt:lpstr>
      <vt:lpstr>PowerPoint Presentation</vt:lpstr>
      <vt:lpstr>PowerPoint Presentation</vt:lpstr>
      <vt:lpstr>PowerPoint Presentation</vt:lpstr>
      <vt:lpstr>Typedef in C</vt:lpstr>
      <vt:lpstr>Storage Classes in C</vt:lpstr>
      <vt:lpstr>PowerPoint Presentation</vt:lpstr>
      <vt:lpstr>PowerPoint Presentation</vt:lpstr>
      <vt:lpstr>Command Line Arguments in C</vt:lpstr>
      <vt:lpstr>PowerPoint Presentation</vt:lpstr>
      <vt:lpstr>PowerPoint Presentation</vt:lpstr>
      <vt:lpstr>PowerPoint Presentation</vt:lpstr>
      <vt:lpstr>Graphics in C</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REPORT</dc:title>
  <dc:creator>Aman Sharma</dc:creator>
  <cp:lastModifiedBy>Aman Sharma</cp:lastModifiedBy>
  <cp:revision>8</cp:revision>
  <dcterms:created xsi:type="dcterms:W3CDTF">2021-09-22T20:27:11Z</dcterms:created>
  <dcterms:modified xsi:type="dcterms:W3CDTF">2021-09-29T13:42:59Z</dcterms:modified>
</cp:coreProperties>
</file>