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notesMasterIdLst>
    <p:notesMasterId r:id="rId61"/>
  </p:notesMasterIdLst>
  <p:sldIdLst>
    <p:sldId id="256" r:id="rId33"/>
    <p:sldId id="266" r:id="rId34"/>
    <p:sldId id="271" r:id="rId35"/>
    <p:sldId id="257" r:id="rId36"/>
    <p:sldId id="259" r:id="rId37"/>
    <p:sldId id="258" r:id="rId38"/>
    <p:sldId id="260" r:id="rId39"/>
    <p:sldId id="263" r:id="rId40"/>
    <p:sldId id="269" r:id="rId41"/>
    <p:sldId id="282" r:id="rId42"/>
    <p:sldId id="280" r:id="rId43"/>
    <p:sldId id="281" r:id="rId44"/>
    <p:sldId id="274" r:id="rId45"/>
    <p:sldId id="283" r:id="rId46"/>
    <p:sldId id="284" r:id="rId47"/>
    <p:sldId id="261" r:id="rId48"/>
    <p:sldId id="262" r:id="rId49"/>
    <p:sldId id="264" r:id="rId50"/>
    <p:sldId id="265" r:id="rId51"/>
    <p:sldId id="267" r:id="rId52"/>
    <p:sldId id="268" r:id="rId53"/>
    <p:sldId id="270" r:id="rId54"/>
    <p:sldId id="272" r:id="rId55"/>
    <p:sldId id="273" r:id="rId56"/>
    <p:sldId id="275" r:id="rId57"/>
    <p:sldId id="276" r:id="rId58"/>
    <p:sldId id="277" r:id="rId59"/>
    <p:sldId id="278" r:id="rId60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51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33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4494B-AD4F-4748-A0E1-C8065AA35EF0}" type="datetimeFigureOut">
              <a:rPr lang="bg-BG" smtClean="0"/>
              <a:t>16.4.2025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2A5C-1DC1-4EDC-8D2C-8C4000D285C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609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2A5C-1DC1-4EDC-8D2C-8C4000D285CB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3867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2A5C-1DC1-4EDC-8D2C-8C4000D285CB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7853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168;p20"/>
          <p:cNvGrpSpPr/>
          <p:nvPr/>
        </p:nvGrpSpPr>
        <p:grpSpPr>
          <a:xfrm>
            <a:off x="-247320" y="-445680"/>
            <a:ext cx="9637920" cy="6029280"/>
            <a:chOff x="-247320" y="-445680"/>
            <a:chExt cx="9637920" cy="6029280"/>
          </a:xfrm>
        </p:grpSpPr>
        <p:sp>
          <p:nvSpPr>
            <p:cNvPr id="84" name="Google Shape;169;p20"/>
            <p:cNvSpPr/>
            <p:nvPr/>
          </p:nvSpPr>
          <p:spPr>
            <a:xfrm>
              <a:off x="-125640" y="4453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170;p20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171;p20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" name="Google Shape;172;p20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8" name="Google Shape;173;p20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174;p20"/>
            <p:cNvSpPr/>
            <p:nvPr/>
          </p:nvSpPr>
          <p:spPr>
            <a:xfrm rot="10800000">
              <a:off x="8431200" y="-403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" name="Google Shape;175;p20"/>
            <p:cNvSpPr/>
            <p:nvPr/>
          </p:nvSpPr>
          <p:spPr>
            <a:xfrm>
              <a:off x="-125640" y="3996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" name="Google Shape;176;p20"/>
            <p:cNvSpPr/>
            <p:nvPr/>
          </p:nvSpPr>
          <p:spPr>
            <a:xfrm>
              <a:off x="8430840" y="468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1637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180;p2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97" name="Google Shape;181;p21"/>
            <p:cNvSpPr/>
            <p:nvPr/>
          </p:nvSpPr>
          <p:spPr>
            <a:xfrm flipH="1">
              <a:off x="8430120" y="4453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182;p21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9" name="Google Shape;183;p21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0" name="Google Shape;184;p2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1" name="Google Shape;185;p21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" name="Google Shape;186;p21"/>
            <p:cNvSpPr/>
            <p:nvPr/>
          </p:nvSpPr>
          <p:spPr>
            <a:xfrm rot="10800000" flipH="1">
              <a:off x="-126000" y="-403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" name="Google Shape;187;p21"/>
            <p:cNvSpPr/>
            <p:nvPr/>
          </p:nvSpPr>
          <p:spPr>
            <a:xfrm flipH="1">
              <a:off x="8430120" y="3996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4" name="Google Shape;188;p21"/>
            <p:cNvSpPr/>
            <p:nvPr/>
          </p:nvSpPr>
          <p:spPr>
            <a:xfrm flipH="1">
              <a:off x="-126360" y="46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37320" y="1796400"/>
            <a:ext cx="359316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92;p22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07" name="Google Shape;193;p22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94;p22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95;p22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196;p22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197;p22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" name="Google Shape;198;p22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199;p22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" name="Google Shape;200;p22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102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204;p23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118" name="Google Shape;205;p23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" name="Google Shape;206;p23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" name="Google Shape;207;p23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1" name="Google Shape;208;p23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2" name="Google Shape;209;p23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3" name="Google Shape;210;p23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4" name="Google Shape;211;p23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5" name="Google Shape;212;p23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14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216;p24"/>
          <p:cNvGrpSpPr/>
          <p:nvPr/>
        </p:nvGrpSpPr>
        <p:grpSpPr>
          <a:xfrm>
            <a:off x="-310320" y="3500640"/>
            <a:ext cx="9764280" cy="2328120"/>
            <a:chOff x="-310320" y="3500640"/>
            <a:chExt cx="9764280" cy="2328120"/>
          </a:xfrm>
        </p:grpSpPr>
        <p:sp>
          <p:nvSpPr>
            <p:cNvPr id="129" name="Google Shape;217;p24"/>
            <p:cNvSpPr/>
            <p:nvPr/>
          </p:nvSpPr>
          <p:spPr>
            <a:xfrm rot="10800000" flipH="1">
              <a:off x="927000" y="46303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18;p24"/>
            <p:cNvSpPr/>
            <p:nvPr/>
          </p:nvSpPr>
          <p:spPr>
            <a:xfrm rot="10800000" flipH="1">
              <a:off x="272520" y="4861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1" name="Google Shape;219;p24"/>
            <p:cNvSpPr/>
            <p:nvPr/>
          </p:nvSpPr>
          <p:spPr>
            <a:xfrm>
              <a:off x="-310320" y="3996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" name="Google Shape;220;p24"/>
            <p:cNvSpPr/>
            <p:nvPr/>
          </p:nvSpPr>
          <p:spPr>
            <a:xfrm>
              <a:off x="-125640" y="3500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" name="Google Shape;221;p24"/>
            <p:cNvSpPr/>
            <p:nvPr/>
          </p:nvSpPr>
          <p:spPr>
            <a:xfrm flipH="1">
              <a:off x="8615160" y="3996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" name="Google Shape;222;p24"/>
            <p:cNvSpPr/>
            <p:nvPr/>
          </p:nvSpPr>
          <p:spPr>
            <a:xfrm flipH="1">
              <a:off x="8423280" y="3500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" name="Google Shape;223;p24"/>
            <p:cNvSpPr/>
            <p:nvPr/>
          </p:nvSpPr>
          <p:spPr>
            <a:xfrm rot="10800000">
              <a:off x="7378200" y="46303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" name="Google Shape;224;p24"/>
            <p:cNvSpPr/>
            <p:nvPr/>
          </p:nvSpPr>
          <p:spPr>
            <a:xfrm rot="10800000">
              <a:off x="8032680" y="486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231;p25"/>
          <p:cNvGrpSpPr/>
          <p:nvPr/>
        </p:nvGrpSpPr>
        <p:grpSpPr>
          <a:xfrm>
            <a:off x="-655560" y="3436920"/>
            <a:ext cx="10454760" cy="2310840"/>
            <a:chOff x="-655560" y="3436920"/>
            <a:chExt cx="10454760" cy="2310840"/>
          </a:xfrm>
        </p:grpSpPr>
        <p:sp>
          <p:nvSpPr>
            <p:cNvPr id="139" name="Google Shape;232;p25"/>
            <p:cNvSpPr/>
            <p:nvPr/>
          </p:nvSpPr>
          <p:spPr>
            <a:xfrm rot="10800000" flipH="1">
              <a:off x="-137160" y="3436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233;p25"/>
            <p:cNvSpPr/>
            <p:nvPr/>
          </p:nvSpPr>
          <p:spPr>
            <a:xfrm>
              <a:off x="183240" y="4541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1" name="Google Shape;234;p25"/>
            <p:cNvSpPr/>
            <p:nvPr/>
          </p:nvSpPr>
          <p:spPr>
            <a:xfrm rot="10800000" flipH="1">
              <a:off x="-655920" y="390348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" name="Google Shape;235;p25"/>
            <p:cNvSpPr/>
            <p:nvPr/>
          </p:nvSpPr>
          <p:spPr>
            <a:xfrm rot="10800000">
              <a:off x="8442360" y="3436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3" name="Google Shape;236;p25"/>
            <p:cNvSpPr/>
            <p:nvPr/>
          </p:nvSpPr>
          <p:spPr>
            <a:xfrm flipH="1">
              <a:off x="8121240" y="4541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4" name="Google Shape;237;p25"/>
            <p:cNvSpPr/>
            <p:nvPr/>
          </p:nvSpPr>
          <p:spPr>
            <a:xfrm rot="10800000">
              <a:off x="8960760" y="39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238;p25"/>
            <p:cNvSpPr/>
            <p:nvPr/>
          </p:nvSpPr>
          <p:spPr>
            <a:xfrm rot="10800000">
              <a:off x="771912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" name="Google Shape;239;p25"/>
            <p:cNvSpPr/>
            <p:nvPr/>
          </p:nvSpPr>
          <p:spPr>
            <a:xfrm rot="10800000">
              <a:off x="586800" y="4780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244;p26"/>
          <p:cNvGrpSpPr/>
          <p:nvPr/>
        </p:nvGrpSpPr>
        <p:grpSpPr>
          <a:xfrm>
            <a:off x="-512280" y="-358200"/>
            <a:ext cx="10169640" cy="5930280"/>
            <a:chOff x="-512280" y="-358200"/>
            <a:chExt cx="10169640" cy="5930280"/>
          </a:xfrm>
        </p:grpSpPr>
        <p:sp>
          <p:nvSpPr>
            <p:cNvPr id="149" name="Google Shape;245;p26"/>
            <p:cNvSpPr/>
            <p:nvPr/>
          </p:nvSpPr>
          <p:spPr>
            <a:xfrm flipH="1">
              <a:off x="8430120" y="4074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0" name="Google Shape;246;p26"/>
            <p:cNvSpPr/>
            <p:nvPr/>
          </p:nvSpPr>
          <p:spPr>
            <a:xfrm rot="10800000">
              <a:off x="8818920" y="183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1" name="Google Shape;247;p26"/>
            <p:cNvSpPr/>
            <p:nvPr/>
          </p:nvSpPr>
          <p:spPr>
            <a:xfrm rot="10800000">
              <a:off x="8011800" y="4604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2" name="Google Shape;248;p26"/>
            <p:cNvSpPr/>
            <p:nvPr/>
          </p:nvSpPr>
          <p:spPr>
            <a:xfrm flipH="1">
              <a:off x="8430120" y="-358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49;p26"/>
            <p:cNvSpPr/>
            <p:nvPr/>
          </p:nvSpPr>
          <p:spPr>
            <a:xfrm>
              <a:off x="-124200" y="407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50;p26"/>
            <p:cNvSpPr/>
            <p:nvPr/>
          </p:nvSpPr>
          <p:spPr>
            <a:xfrm rot="10800000" flipH="1">
              <a:off x="-512640" y="1832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" name="Google Shape;251;p26"/>
            <p:cNvSpPr/>
            <p:nvPr/>
          </p:nvSpPr>
          <p:spPr>
            <a:xfrm rot="10800000" flipH="1">
              <a:off x="294840" y="4604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6" name="Google Shape;252;p26"/>
            <p:cNvSpPr/>
            <p:nvPr/>
          </p:nvSpPr>
          <p:spPr>
            <a:xfrm>
              <a:off x="-124200" y="-358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261;p27"/>
          <p:cNvGrpSpPr/>
          <p:nvPr/>
        </p:nvGrpSpPr>
        <p:grpSpPr>
          <a:xfrm>
            <a:off x="-519480" y="2675160"/>
            <a:ext cx="10224360" cy="2743920"/>
            <a:chOff x="-519480" y="2675160"/>
            <a:chExt cx="10224360" cy="2743920"/>
          </a:xfrm>
        </p:grpSpPr>
        <p:sp>
          <p:nvSpPr>
            <p:cNvPr id="159" name="Google Shape;262;p27"/>
            <p:cNvSpPr/>
            <p:nvPr/>
          </p:nvSpPr>
          <p:spPr>
            <a:xfrm rot="10800000" flipH="1">
              <a:off x="-119160" y="308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263;p27"/>
            <p:cNvSpPr/>
            <p:nvPr/>
          </p:nvSpPr>
          <p:spPr>
            <a:xfrm rot="10800000" flipH="1">
              <a:off x="-519840" y="26751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264;p27"/>
            <p:cNvSpPr/>
            <p:nvPr/>
          </p:nvSpPr>
          <p:spPr>
            <a:xfrm>
              <a:off x="-519480" y="395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2" name="Google Shape;265;p27"/>
            <p:cNvSpPr/>
            <p:nvPr/>
          </p:nvSpPr>
          <p:spPr>
            <a:xfrm>
              <a:off x="21240" y="445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3" name="Google Shape;266;p27"/>
            <p:cNvSpPr/>
            <p:nvPr/>
          </p:nvSpPr>
          <p:spPr>
            <a:xfrm rot="10800000">
              <a:off x="8465400" y="30852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4" name="Google Shape;267;p27"/>
            <p:cNvSpPr/>
            <p:nvPr/>
          </p:nvSpPr>
          <p:spPr>
            <a:xfrm rot="10800000">
              <a:off x="8866440" y="2675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5" name="Google Shape;268;p27"/>
            <p:cNvSpPr/>
            <p:nvPr/>
          </p:nvSpPr>
          <p:spPr>
            <a:xfrm flipH="1">
              <a:off x="8865360" y="395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6" name="Google Shape;269;p27"/>
            <p:cNvSpPr/>
            <p:nvPr/>
          </p:nvSpPr>
          <p:spPr>
            <a:xfrm flipH="1">
              <a:off x="8324640" y="44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774080"/>
            <a:ext cx="4675680" cy="109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280;p28"/>
          <p:cNvGrpSpPr/>
          <p:nvPr/>
        </p:nvGrpSpPr>
        <p:grpSpPr>
          <a:xfrm>
            <a:off x="-266400" y="3341880"/>
            <a:ext cx="9676800" cy="2320920"/>
            <a:chOff x="-266400" y="3341880"/>
            <a:chExt cx="9676800" cy="2320920"/>
          </a:xfrm>
        </p:grpSpPr>
        <p:sp>
          <p:nvSpPr>
            <p:cNvPr id="169" name="Google Shape;281;p28"/>
            <p:cNvSpPr/>
            <p:nvPr/>
          </p:nvSpPr>
          <p:spPr>
            <a:xfrm flipH="1">
              <a:off x="7440840" y="4695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" name="Google Shape;282;p28"/>
            <p:cNvSpPr/>
            <p:nvPr/>
          </p:nvSpPr>
          <p:spPr>
            <a:xfrm>
              <a:off x="863640" y="4695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" name="Google Shape;283;p28"/>
            <p:cNvSpPr/>
            <p:nvPr/>
          </p:nvSpPr>
          <p:spPr>
            <a:xfrm rot="10800000" flipH="1">
              <a:off x="-266760" y="40291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2" name="Google Shape;284;p28"/>
            <p:cNvSpPr/>
            <p:nvPr/>
          </p:nvSpPr>
          <p:spPr>
            <a:xfrm>
              <a:off x="153000" y="4524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3" name="Google Shape;285;p28"/>
            <p:cNvSpPr/>
            <p:nvPr/>
          </p:nvSpPr>
          <p:spPr>
            <a:xfrm rot="10800000" flipH="1">
              <a:off x="-151560" y="33418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286;p28"/>
            <p:cNvSpPr/>
            <p:nvPr/>
          </p:nvSpPr>
          <p:spPr>
            <a:xfrm rot="10800000">
              <a:off x="8571960" y="4029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287;p28"/>
            <p:cNvSpPr/>
            <p:nvPr/>
          </p:nvSpPr>
          <p:spPr>
            <a:xfrm flipH="1">
              <a:off x="8151840" y="45244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6" name="Google Shape;288;p28"/>
            <p:cNvSpPr/>
            <p:nvPr/>
          </p:nvSpPr>
          <p:spPr>
            <a:xfrm rot="10800000">
              <a:off x="8456760" y="3341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352040" y="63828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title"/>
          </p:nvPr>
        </p:nvSpPr>
        <p:spPr>
          <a:xfrm>
            <a:off x="4352040" y="199044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title"/>
          </p:nvPr>
        </p:nvSpPr>
        <p:spPr>
          <a:xfrm>
            <a:off x="4352040" y="3342960"/>
            <a:ext cx="407844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6;p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85" name="Google Shape;17;p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" name="Google Shape;18;p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7" name="Google Shape;19;p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8" name="Google Shape;20;p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9" name="Google Shape;21;p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0" name="Google Shape;22;p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1" name="Google Shape;23;p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2" name="Google Shape;24;p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314;p31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98" name="Google Shape;315;p31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9" name="Google Shape;316;p31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317;p31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318;p31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319;p31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20;p31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21;p31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5" name="Google Shape;322;p31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324;p32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207" name="Google Shape;325;p32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208" name="Google Shape;326;p32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327;p32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328;p32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329;p32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330;p32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331;p32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332;p32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15" name="Google Shape;333;p32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8;p5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17" name="Google Shape;29;p5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30;p5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9" name="Google Shape;31;p5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0" name="Google Shape;32;p5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33;p5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34;p5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35;p5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36;p5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43;p6"/>
          <p:cNvGrpSpPr/>
          <p:nvPr/>
        </p:nvGrpSpPr>
        <p:grpSpPr>
          <a:xfrm>
            <a:off x="-247320" y="-283680"/>
            <a:ext cx="9637920" cy="5867280"/>
            <a:chOff x="-247320" y="-283680"/>
            <a:chExt cx="9637920" cy="5867280"/>
          </a:xfrm>
        </p:grpSpPr>
        <p:sp>
          <p:nvSpPr>
            <p:cNvPr id="230" name="Google Shape;44;p6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1" name="Google Shape;45;p6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2" name="Google Shape;46;p6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3" name="Google Shape;47;p6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4" name="Google Shape;48;p6"/>
            <p:cNvSpPr/>
            <p:nvPr/>
          </p:nvSpPr>
          <p:spPr>
            <a:xfrm rot="10800000" flipH="1">
              <a:off x="-12600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5" name="Google Shape;49;p6"/>
            <p:cNvSpPr/>
            <p:nvPr/>
          </p:nvSpPr>
          <p:spPr>
            <a:xfrm rot="10800000" flipH="1">
              <a:off x="-12600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50;p6"/>
            <p:cNvSpPr/>
            <p:nvPr/>
          </p:nvSpPr>
          <p:spPr>
            <a:xfrm rot="10800000" flipH="1">
              <a:off x="8423640" y="123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7" name="Google Shape;51;p6"/>
            <p:cNvSpPr/>
            <p:nvPr/>
          </p:nvSpPr>
          <p:spPr>
            <a:xfrm rot="10800000" flipH="1">
              <a:off x="8423640" y="-283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5549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292280" y="1663920"/>
            <a:ext cx="4138200" cy="18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720000" y="3942720"/>
            <a:ext cx="7703640" cy="644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69;p13"/>
          <p:cNvGrpSpPr/>
          <p:nvPr/>
        </p:nvGrpSpPr>
        <p:grpSpPr>
          <a:xfrm>
            <a:off x="-417600" y="-428760"/>
            <a:ext cx="9978840" cy="6000480"/>
            <a:chOff x="-417600" y="-428760"/>
            <a:chExt cx="9978840" cy="6000480"/>
          </a:xfrm>
        </p:grpSpPr>
        <p:sp>
          <p:nvSpPr>
            <p:cNvPr id="6" name="Google Shape;70;p13"/>
            <p:cNvSpPr/>
            <p:nvPr/>
          </p:nvSpPr>
          <p:spPr>
            <a:xfrm>
              <a:off x="42084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71;p13"/>
            <p:cNvSpPr/>
            <p:nvPr/>
          </p:nvSpPr>
          <p:spPr>
            <a:xfrm>
              <a:off x="788436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72;p13"/>
            <p:cNvSpPr/>
            <p:nvPr/>
          </p:nvSpPr>
          <p:spPr>
            <a:xfrm>
              <a:off x="84308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>
              <a:off x="84308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74;p13"/>
            <p:cNvSpPr/>
            <p:nvPr/>
          </p:nvSpPr>
          <p:spPr>
            <a:xfrm>
              <a:off x="-125640" y="55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75;p13"/>
            <p:cNvSpPr/>
            <p:nvPr/>
          </p:nvSpPr>
          <p:spPr>
            <a:xfrm>
              <a:off x="-125640" y="746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76;p13"/>
            <p:cNvSpPr/>
            <p:nvPr/>
          </p:nvSpPr>
          <p:spPr>
            <a:xfrm>
              <a:off x="-4176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77;p13"/>
            <p:cNvSpPr/>
            <p:nvPr/>
          </p:nvSpPr>
          <p:spPr>
            <a:xfrm>
              <a:off x="8722800" y="4604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150552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150552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420480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420480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title"/>
          </p:nvPr>
        </p:nvSpPr>
        <p:spPr>
          <a:xfrm>
            <a:off x="6904080" y="12070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title"/>
          </p:nvPr>
        </p:nvSpPr>
        <p:spPr>
          <a:xfrm>
            <a:off x="6904080" y="293940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8;p14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22" name="Google Shape;99;p14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100;p14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101;p14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102;p14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103;p14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4;p14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" name="Google Shape;105;p14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" name="Google Shape;106;p14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26520" y="3229560"/>
            <a:ext cx="6690960" cy="547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534960" y="-37440"/>
            <a:ext cx="10207440" cy="5621040"/>
            <a:chOff x="-534960" y="-37440"/>
            <a:chExt cx="10207440" cy="5621040"/>
          </a:xfrm>
        </p:grpSpPr>
        <p:sp>
          <p:nvSpPr>
            <p:cNvPr id="32" name="Google Shape;111;p15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" name="Google Shape;112;p15"/>
            <p:cNvSpPr/>
            <p:nvPr/>
          </p:nvSpPr>
          <p:spPr>
            <a:xfrm>
              <a:off x="-5349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" name="Google Shape;113;p15"/>
            <p:cNvSpPr/>
            <p:nvPr/>
          </p:nvSpPr>
          <p:spPr>
            <a:xfrm rot="10800000">
              <a:off x="8834040" y="-37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14;p15"/>
            <p:cNvSpPr/>
            <p:nvPr/>
          </p:nvSpPr>
          <p:spPr>
            <a:xfrm rot="10800000">
              <a:off x="8431200" y="419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" name="Google Shape;115;p15"/>
            <p:cNvSpPr/>
            <p:nvPr/>
          </p:nvSpPr>
          <p:spPr>
            <a:xfrm flipH="1">
              <a:off x="842328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" name="Google Shape;116;p15"/>
            <p:cNvSpPr/>
            <p:nvPr/>
          </p:nvSpPr>
          <p:spPr>
            <a:xfrm flipH="1">
              <a:off x="883296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" name="Google Shape;117;p15"/>
            <p:cNvSpPr/>
            <p:nvPr/>
          </p:nvSpPr>
          <p:spPr>
            <a:xfrm rot="10800000" flipH="1">
              <a:off x="-528840" y="-3744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" name="Google Shape;118;p15"/>
            <p:cNvSpPr/>
            <p:nvPr/>
          </p:nvSpPr>
          <p:spPr>
            <a:xfrm rot="10800000" flipH="1">
              <a:off x="-126000" y="419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21;p16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42" name="Google Shape;122;p16"/>
            <p:cNvSpPr/>
            <p:nvPr/>
          </p:nvSpPr>
          <p:spPr>
            <a:xfrm>
              <a:off x="-1256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" name="Google Shape;123;p16"/>
            <p:cNvSpPr/>
            <p:nvPr/>
          </p:nvSpPr>
          <p:spPr>
            <a:xfrm>
              <a:off x="-1256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24;p16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" name="Google Shape;125;p16"/>
            <p:cNvSpPr/>
            <p:nvPr/>
          </p:nvSpPr>
          <p:spPr>
            <a:xfrm rot="10800000" flipH="1">
              <a:off x="34668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" name="Google Shape;126;p16"/>
            <p:cNvSpPr/>
            <p:nvPr/>
          </p:nvSpPr>
          <p:spPr>
            <a:xfrm rot="10800000">
              <a:off x="7958520" y="-428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" name="Google Shape;127;p16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28;p16"/>
            <p:cNvSpPr/>
            <p:nvPr/>
          </p:nvSpPr>
          <p:spPr>
            <a:xfrm>
              <a:off x="843084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" name="Google Shape;129;p16"/>
            <p:cNvSpPr/>
            <p:nvPr/>
          </p:nvSpPr>
          <p:spPr>
            <a:xfrm>
              <a:off x="843084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32;p17"/>
          <p:cNvGrpSpPr/>
          <p:nvPr/>
        </p:nvGrpSpPr>
        <p:grpSpPr>
          <a:xfrm>
            <a:off x="-549000" y="-585000"/>
            <a:ext cx="10241640" cy="6168600"/>
            <a:chOff x="-549000" y="-585000"/>
            <a:chExt cx="10241640" cy="6168600"/>
          </a:xfrm>
        </p:grpSpPr>
        <p:sp>
          <p:nvSpPr>
            <p:cNvPr id="52" name="Google Shape;133;p17"/>
            <p:cNvSpPr/>
            <p:nvPr/>
          </p:nvSpPr>
          <p:spPr>
            <a:xfrm>
              <a:off x="29376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" name="Google Shape;134;p17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135;p17"/>
            <p:cNvSpPr/>
            <p:nvPr/>
          </p:nvSpPr>
          <p:spPr>
            <a:xfrm rot="10800000" flipH="1">
              <a:off x="-129600" y="450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36;p17"/>
            <p:cNvSpPr/>
            <p:nvPr/>
          </p:nvSpPr>
          <p:spPr>
            <a:xfrm rot="10800000" flipH="1">
              <a:off x="-549360" y="45360"/>
              <a:ext cx="838440" cy="967680"/>
            </a:xfrm>
            <a:custGeom>
              <a:avLst/>
              <a:gdLst>
                <a:gd name="textAreaLeft" fmla="*/ 360 w 838440"/>
                <a:gd name="textAreaRight" fmla="*/ 83916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" name="Google Shape;137;p17"/>
            <p:cNvSpPr/>
            <p:nvPr/>
          </p:nvSpPr>
          <p:spPr>
            <a:xfrm>
              <a:off x="185040" y="-585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" name="Google Shape;138;p17"/>
            <p:cNvSpPr/>
            <p:nvPr/>
          </p:nvSpPr>
          <p:spPr>
            <a:xfrm rot="10800000">
              <a:off x="8434800" y="45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39;p17"/>
            <p:cNvSpPr/>
            <p:nvPr/>
          </p:nvSpPr>
          <p:spPr>
            <a:xfrm rot="10800000">
              <a:off x="8854200" y="45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" name="Google Shape;140;p17"/>
            <p:cNvSpPr/>
            <p:nvPr/>
          </p:nvSpPr>
          <p:spPr>
            <a:xfrm flipH="1">
              <a:off x="8119440" y="-585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2" name="Google Shape;144;p18"/>
          <p:cNvGrpSpPr/>
          <p:nvPr/>
        </p:nvGrpSpPr>
        <p:grpSpPr>
          <a:xfrm>
            <a:off x="-476640" y="2900520"/>
            <a:ext cx="10096920" cy="2864880"/>
            <a:chOff x="-476640" y="2900520"/>
            <a:chExt cx="10096920" cy="2864880"/>
          </a:xfrm>
        </p:grpSpPr>
        <p:grpSp>
          <p:nvGrpSpPr>
            <p:cNvPr id="63" name="Google Shape;145;p18"/>
            <p:cNvGrpSpPr/>
            <p:nvPr/>
          </p:nvGrpSpPr>
          <p:grpSpPr>
            <a:xfrm>
              <a:off x="-476640" y="2900520"/>
              <a:ext cx="10096920" cy="2864880"/>
              <a:chOff x="-476640" y="2900520"/>
              <a:chExt cx="10096920" cy="2864880"/>
            </a:xfrm>
          </p:grpSpPr>
          <p:sp>
            <p:nvSpPr>
              <p:cNvPr id="64" name="Google Shape;146;p18"/>
              <p:cNvSpPr/>
              <p:nvPr/>
            </p:nvSpPr>
            <p:spPr>
              <a:xfrm rot="10800000" flipH="1">
                <a:off x="-267120" y="29005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47;p18"/>
              <p:cNvSpPr/>
              <p:nvPr/>
            </p:nvSpPr>
            <p:spPr>
              <a:xfrm>
                <a:off x="-90720" y="44251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" name="Google Shape;148;p18"/>
              <p:cNvSpPr/>
              <p:nvPr/>
            </p:nvSpPr>
            <p:spPr>
              <a:xfrm>
                <a:off x="-476640" y="352296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" name="Google Shape;149;p18"/>
              <p:cNvSpPr/>
              <p:nvPr/>
            </p:nvSpPr>
            <p:spPr>
              <a:xfrm rot="10800000">
                <a:off x="8572320" y="29005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" name="Google Shape;150;p18"/>
              <p:cNvSpPr/>
              <p:nvPr/>
            </p:nvSpPr>
            <p:spPr>
              <a:xfrm flipH="1">
                <a:off x="8395200" y="442512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151;p18"/>
              <p:cNvSpPr/>
              <p:nvPr/>
            </p:nvSpPr>
            <p:spPr>
              <a:xfrm flipH="1">
                <a:off x="8781480" y="3522960"/>
                <a:ext cx="838440" cy="967680"/>
              </a:xfrm>
              <a:custGeom>
                <a:avLst/>
                <a:gdLst>
                  <a:gd name="textAreaLeft" fmla="*/ -360 w 838440"/>
                  <a:gd name="textAreaRight" fmla="*/ 83844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152;p18"/>
              <p:cNvSpPr/>
              <p:nvPr/>
            </p:nvSpPr>
            <p:spPr>
              <a:xfrm rot="10800000">
                <a:off x="8010360" y="4797720"/>
                <a:ext cx="838440" cy="967680"/>
              </a:xfrm>
              <a:custGeom>
                <a:avLst/>
                <a:gdLst>
                  <a:gd name="textAreaLeft" fmla="*/ 0 w 838440"/>
                  <a:gd name="textAreaRight" fmla="*/ 838800 w 838440"/>
                  <a:gd name="textAreaTop" fmla="*/ 0 h 967680"/>
                  <a:gd name="textAreaBottom" fmla="*/ 968040 h 967680"/>
                </a:gdLst>
                <a:ahLst/>
                <a:cxnLst/>
                <a:rect l="textAreaLeft" t="textAreaTop" r="textAreaRight" b="textAreaBottom"/>
                <a:pathLst>
                  <a:path w="181539" h="20955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000"/>
                </a:srgbClr>
              </a:solidFill>
              <a:ln w="190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1" name="Google Shape;153;p18"/>
            <p:cNvSpPr/>
            <p:nvPr/>
          </p:nvSpPr>
          <p:spPr>
            <a:xfrm rot="10800000" flipH="1">
              <a:off x="293400" y="47977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11072" y="1227250"/>
            <a:ext cx="4792784" cy="7800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1" dirty="0"/>
              <a:t>Машинно обучение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63826E-5B9E-CA4C-4A8F-26E8B8ACEE1B}"/>
              </a:ext>
            </a:extLst>
          </p:cNvPr>
          <p:cNvSpPr txBox="1"/>
          <p:nvPr/>
        </p:nvSpPr>
        <p:spPr>
          <a:xfrm>
            <a:off x="404446" y="1966749"/>
            <a:ext cx="4883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/>
              <a:t>за предсказване на температурата на встъкляване на полимери</a:t>
            </a:r>
            <a:endParaRPr lang="bg-BG" sz="2100" b="1" dirty="0"/>
          </a:p>
        </p:txBody>
      </p:sp>
      <p:cxnSp>
        <p:nvCxnSpPr>
          <p:cNvPr id="5" name="Google Shape;450;p40">
            <a:extLst>
              <a:ext uri="{FF2B5EF4-FFF2-40B4-BE49-F238E27FC236}">
                <a16:creationId xmlns:a16="http://schemas.microsoft.com/office/drawing/2014/main" id="{9D3223CF-0880-F22E-3FBF-4682089D1031}"/>
              </a:ext>
            </a:extLst>
          </p:cNvPr>
          <p:cNvCxnSpPr>
            <a:cxnSpLocks/>
          </p:cNvCxnSpPr>
          <p:nvPr/>
        </p:nvCxnSpPr>
        <p:spPr>
          <a:xfrm>
            <a:off x="496558" y="1925356"/>
            <a:ext cx="4413371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8045-5403-F34F-FCBB-DEC00EFB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F1FBC4-87D8-9B04-3473-4F3F9198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7" y="251542"/>
            <a:ext cx="8785265" cy="44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13C-9081-17DB-FD01-B8D4C3E5F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CBA18A-8BAB-BDD6-737D-2F1F56D2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6" y="298174"/>
            <a:ext cx="5188226" cy="39226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8EB6DC-D0C4-F2B2-1B2D-B0316B8D5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93" y="344557"/>
            <a:ext cx="3493569" cy="4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3C51-7619-4642-05C5-9E7DB137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3E1A4-27B4-A38A-0BE8-99424906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626" y="929459"/>
            <a:ext cx="4519820" cy="3894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ABC990-91EC-C3A7-95ED-C6AB53EDD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" y="929459"/>
            <a:ext cx="4519820" cy="3894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2568E-B487-4A10-E3AB-C849FB740A0A}"/>
              </a:ext>
            </a:extLst>
          </p:cNvPr>
          <p:cNvSpPr txBox="1"/>
          <p:nvPr/>
        </p:nvSpPr>
        <p:spPr>
          <a:xfrm>
            <a:off x="1583220" y="208303"/>
            <a:ext cx="5977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Validation and Training R² score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997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546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7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8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9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1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2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3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4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5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6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9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0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1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3D692E62-7FC0-AC35-757E-B19D3968C0FD}"/>
              </a:ext>
            </a:extLst>
          </p:cNvPr>
          <p:cNvSpPr txBox="1">
            <a:spLocks/>
          </p:cNvSpPr>
          <p:nvPr/>
        </p:nvSpPr>
        <p:spPr>
          <a:xfrm>
            <a:off x="714240" y="676440"/>
            <a:ext cx="5095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b="1" spc="-1">
                <a:solidFill>
                  <a:schemeClr val="dk1"/>
                </a:solidFill>
                <a:latin typeface="Outfit"/>
                <a:ea typeface="Outfit"/>
              </a:rPr>
              <a:t>Thank you!</a:t>
            </a:r>
            <a:endParaRPr lang="fr-FR" sz="6000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C25669F-73D8-7AA9-9B32-450D3ADFE1EF}"/>
              </a:ext>
            </a:extLst>
          </p:cNvPr>
          <p:cNvSpPr txBox="1">
            <a:spLocks/>
          </p:cNvSpPr>
          <p:nvPr/>
        </p:nvSpPr>
        <p:spPr>
          <a:xfrm>
            <a:off x="714240" y="1838160"/>
            <a:ext cx="5095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2000" spc="-1">
                <a:solidFill>
                  <a:schemeClr val="dk1"/>
                </a:solidFill>
                <a:latin typeface="DM Sans"/>
                <a:ea typeface="DM Sans"/>
              </a:rPr>
              <a:t>Do you have any questions?</a:t>
            </a:r>
            <a:endParaRPr lang="en-US" sz="2000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099;p70">
            <a:extLst>
              <a:ext uri="{FF2B5EF4-FFF2-40B4-BE49-F238E27FC236}">
                <a16:creationId xmlns:a16="http://schemas.microsoft.com/office/drawing/2014/main" id="{DAF34043-A37D-B44D-6215-1935637BDFA2}"/>
              </a:ext>
            </a:extLst>
          </p:cNvPr>
          <p:cNvSpPr/>
          <p:nvPr/>
        </p:nvSpPr>
        <p:spPr>
          <a:xfrm>
            <a:off x="814320" y="3103560"/>
            <a:ext cx="407160" cy="407160"/>
          </a:xfrm>
          <a:custGeom>
            <a:avLst/>
            <a:gdLst>
              <a:gd name="textAreaLeft" fmla="*/ 0 w 407160"/>
              <a:gd name="textAreaRight" fmla="*/ 407520 w 407160"/>
              <a:gd name="textAreaTop" fmla="*/ 0 h 407160"/>
              <a:gd name="textAreaBottom" fmla="*/ 407520 h 407160"/>
            </a:gdLst>
            <a:ahLst/>
            <a:cxn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" name="Google Shape;1100;p70">
            <a:extLst>
              <a:ext uri="{FF2B5EF4-FFF2-40B4-BE49-F238E27FC236}">
                <a16:creationId xmlns:a16="http://schemas.microsoft.com/office/drawing/2014/main" id="{D85E0455-3963-9CA2-B7FC-CE79541FB4A2}"/>
              </a:ext>
            </a:extLst>
          </p:cNvPr>
          <p:cNvGrpSpPr/>
          <p:nvPr/>
        </p:nvGrpSpPr>
        <p:grpSpPr>
          <a:xfrm>
            <a:off x="1334880" y="3103560"/>
            <a:ext cx="407160" cy="407160"/>
            <a:chOff x="1334880" y="3103560"/>
            <a:chExt cx="407160" cy="407160"/>
          </a:xfrm>
        </p:grpSpPr>
        <p:sp>
          <p:nvSpPr>
            <p:cNvPr id="8" name="Google Shape;1101;p70">
              <a:extLst>
                <a:ext uri="{FF2B5EF4-FFF2-40B4-BE49-F238E27FC236}">
                  <a16:creationId xmlns:a16="http://schemas.microsoft.com/office/drawing/2014/main" id="{6F1A86D9-189F-A459-3F62-7ECE0226F6ED}"/>
                </a:ext>
              </a:extLst>
            </p:cNvPr>
            <p:cNvSpPr/>
            <p:nvPr/>
          </p:nvSpPr>
          <p:spPr>
            <a:xfrm>
              <a:off x="1454760" y="3223800"/>
              <a:ext cx="166680" cy="1666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166680"/>
                <a:gd name="textAreaBottom" fmla="*/ 167040 h 166680"/>
              </a:gdLst>
              <a:ahLst/>
              <a:cxn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520" bIns="83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102;p70">
              <a:extLst>
                <a:ext uri="{FF2B5EF4-FFF2-40B4-BE49-F238E27FC236}">
                  <a16:creationId xmlns:a16="http://schemas.microsoft.com/office/drawing/2014/main" id="{ED730143-806E-BF57-44A3-41ADF1F8D00C}"/>
                </a:ext>
              </a:extLst>
            </p:cNvPr>
            <p:cNvSpPr/>
            <p:nvPr/>
          </p:nvSpPr>
          <p:spPr>
            <a:xfrm>
              <a:off x="1382400" y="3151440"/>
              <a:ext cx="311400" cy="31140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0 h 311400"/>
                <a:gd name="textAreaBottom" fmla="*/ 311760 h 311400"/>
              </a:gdLst>
              <a:ahLst/>
              <a:cxn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1103;p70">
              <a:extLst>
                <a:ext uri="{FF2B5EF4-FFF2-40B4-BE49-F238E27FC236}">
                  <a16:creationId xmlns:a16="http://schemas.microsoft.com/office/drawing/2014/main" id="{6F92F8C1-6714-E212-56D5-CA3F5E486077}"/>
                </a:ext>
              </a:extLst>
            </p:cNvPr>
            <p:cNvSpPr/>
            <p:nvPr/>
          </p:nvSpPr>
          <p:spPr>
            <a:xfrm>
              <a:off x="1334880" y="310356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cxn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1104;p70">
              <a:extLst>
                <a:ext uri="{FF2B5EF4-FFF2-40B4-BE49-F238E27FC236}">
                  <a16:creationId xmlns:a16="http://schemas.microsoft.com/office/drawing/2014/main" id="{69080A35-B20E-0DA8-C5FA-2804C3DFD91D}"/>
                </a:ext>
              </a:extLst>
            </p:cNvPr>
            <p:cNvSpPr/>
            <p:nvPr/>
          </p:nvSpPr>
          <p:spPr>
            <a:xfrm>
              <a:off x="1598040" y="320004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" name="Google Shape;1105;p70">
            <a:extLst>
              <a:ext uri="{FF2B5EF4-FFF2-40B4-BE49-F238E27FC236}">
                <a16:creationId xmlns:a16="http://schemas.microsoft.com/office/drawing/2014/main" id="{70B97C55-4953-0CEF-61D9-95B16073A0B2}"/>
              </a:ext>
            </a:extLst>
          </p:cNvPr>
          <p:cNvGrpSpPr/>
          <p:nvPr/>
        </p:nvGrpSpPr>
        <p:grpSpPr>
          <a:xfrm>
            <a:off x="1855440" y="3103560"/>
            <a:ext cx="407160" cy="407160"/>
            <a:chOff x="1855440" y="3103560"/>
            <a:chExt cx="407160" cy="407160"/>
          </a:xfrm>
        </p:grpSpPr>
        <p:sp>
          <p:nvSpPr>
            <p:cNvPr id="13" name="Google Shape;1106;p70">
              <a:extLst>
                <a:ext uri="{FF2B5EF4-FFF2-40B4-BE49-F238E27FC236}">
                  <a16:creationId xmlns:a16="http://schemas.microsoft.com/office/drawing/2014/main" id="{1DEAC21E-6F09-2014-AA77-A3E63E2A29D6}"/>
                </a:ext>
              </a:extLst>
            </p:cNvPr>
            <p:cNvSpPr/>
            <p:nvPr/>
          </p:nvSpPr>
          <p:spPr>
            <a:xfrm>
              <a:off x="1915920" y="3247560"/>
              <a:ext cx="71280" cy="2145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214560"/>
                <a:gd name="textAreaBottom" fmla="*/ 214920 h 214560"/>
              </a:gdLst>
              <a:ahLst/>
              <a:cxn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1107;p70">
              <a:extLst>
                <a:ext uri="{FF2B5EF4-FFF2-40B4-BE49-F238E27FC236}">
                  <a16:creationId xmlns:a16="http://schemas.microsoft.com/office/drawing/2014/main" id="{73589D44-F2C9-198F-20EB-ACE3EF44332A}"/>
                </a:ext>
              </a:extLst>
            </p:cNvPr>
            <p:cNvSpPr/>
            <p:nvPr/>
          </p:nvSpPr>
          <p:spPr>
            <a:xfrm>
              <a:off x="1915920" y="3152160"/>
              <a:ext cx="71280" cy="7128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108;p70">
              <a:extLst>
                <a:ext uri="{FF2B5EF4-FFF2-40B4-BE49-F238E27FC236}">
                  <a16:creationId xmlns:a16="http://schemas.microsoft.com/office/drawing/2014/main" id="{BE9A9E86-7894-C473-CFBD-10B4FA1A1521}"/>
                </a:ext>
              </a:extLst>
            </p:cNvPr>
            <p:cNvSpPr/>
            <p:nvPr/>
          </p:nvSpPr>
          <p:spPr>
            <a:xfrm>
              <a:off x="2011320" y="3247200"/>
              <a:ext cx="190800" cy="21492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109;p70">
              <a:extLst>
                <a:ext uri="{FF2B5EF4-FFF2-40B4-BE49-F238E27FC236}">
                  <a16:creationId xmlns:a16="http://schemas.microsoft.com/office/drawing/2014/main" id="{96F675F7-E257-6329-0FF7-6B97532F5A41}"/>
                </a:ext>
              </a:extLst>
            </p:cNvPr>
            <p:cNvSpPr/>
            <p:nvPr/>
          </p:nvSpPr>
          <p:spPr>
            <a:xfrm>
              <a:off x="1855440" y="310356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cxn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0EC78-0268-BB01-86ED-1E543237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88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1132-03AE-CE29-B890-F1FC9A2A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9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2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345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7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8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9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0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2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4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5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6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7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8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9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0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1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69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6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7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8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0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2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3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4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5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90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6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7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8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9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0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1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2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3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32;p40"/>
          <p:cNvGrpSpPr/>
          <p:nvPr/>
        </p:nvGrpSpPr>
        <p:grpSpPr>
          <a:xfrm rot="7178422">
            <a:off x="-1327110" y="2004074"/>
            <a:ext cx="4218480" cy="6000480"/>
            <a:chOff x="5104800" y="-153360"/>
            <a:chExt cx="4218480" cy="6000480"/>
          </a:xfrm>
        </p:grpSpPr>
        <p:sp>
          <p:nvSpPr>
            <p:cNvPr id="412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3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4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5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6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7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8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9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0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1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2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3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4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5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6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7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8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B18CA8F-75B4-F422-1608-02D6A56D5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950" y="241860"/>
            <a:ext cx="5400617" cy="3726740"/>
          </a:xfrm>
          <a:prstGeom prst="rect">
            <a:avLst/>
          </a:prstGeom>
        </p:spPr>
      </p:pic>
      <p:sp>
        <p:nvSpPr>
          <p:cNvPr id="4" name="Google Shape;1084;p70">
            <a:extLst>
              <a:ext uri="{FF2B5EF4-FFF2-40B4-BE49-F238E27FC236}">
                <a16:creationId xmlns:a16="http://schemas.microsoft.com/office/drawing/2014/main" id="{BF2E775E-1FB3-E1C8-1A38-99863A183147}"/>
              </a:ext>
            </a:extLst>
          </p:cNvPr>
          <p:cNvSpPr/>
          <p:nvPr/>
        </p:nvSpPr>
        <p:spPr>
          <a:xfrm rot="10800000" flipH="1">
            <a:off x="8579626" y="4497872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Google Shape;1084;p70">
            <a:extLst>
              <a:ext uri="{FF2B5EF4-FFF2-40B4-BE49-F238E27FC236}">
                <a16:creationId xmlns:a16="http://schemas.microsoft.com/office/drawing/2014/main" id="{2544D226-8B2A-6A7E-7B57-28E4181319F3}"/>
              </a:ext>
            </a:extLst>
          </p:cNvPr>
          <p:cNvSpPr/>
          <p:nvPr/>
        </p:nvSpPr>
        <p:spPr>
          <a:xfrm rot="10800000" flipH="1">
            <a:off x="8998846" y="3331221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Google Shape;1089;p70">
            <a:extLst>
              <a:ext uri="{FF2B5EF4-FFF2-40B4-BE49-F238E27FC236}">
                <a16:creationId xmlns:a16="http://schemas.microsoft.com/office/drawing/2014/main" id="{EA7AFC1C-9381-69CA-36BB-ED3B165AE0CE}"/>
              </a:ext>
            </a:extLst>
          </p:cNvPr>
          <p:cNvSpPr/>
          <p:nvPr/>
        </p:nvSpPr>
        <p:spPr>
          <a:xfrm>
            <a:off x="7173522" y="4496762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Google Shape;1090;p70">
            <a:extLst>
              <a:ext uri="{FF2B5EF4-FFF2-40B4-BE49-F238E27FC236}">
                <a16:creationId xmlns:a16="http://schemas.microsoft.com/office/drawing/2014/main" id="{5B5D843B-87D0-2B68-A1EA-D46F535FA54F}"/>
              </a:ext>
            </a:extLst>
          </p:cNvPr>
          <p:cNvSpPr/>
          <p:nvPr/>
        </p:nvSpPr>
        <p:spPr>
          <a:xfrm>
            <a:off x="7894522" y="4354806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Google Shape;1092;p70">
            <a:extLst>
              <a:ext uri="{FF2B5EF4-FFF2-40B4-BE49-F238E27FC236}">
                <a16:creationId xmlns:a16="http://schemas.microsoft.com/office/drawing/2014/main" id="{8E1DE2F4-3180-3E7B-CF34-D1E355871C9F}"/>
              </a:ext>
            </a:extLst>
          </p:cNvPr>
          <p:cNvSpPr/>
          <p:nvPr/>
        </p:nvSpPr>
        <p:spPr>
          <a:xfrm>
            <a:off x="8480663" y="3805701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4E7B9-9A6B-13EE-5212-6A53DD3F7E9A}"/>
              </a:ext>
            </a:extLst>
          </p:cNvPr>
          <p:cNvSpPr txBox="1"/>
          <p:nvPr/>
        </p:nvSpPr>
        <p:spPr>
          <a:xfrm>
            <a:off x="553348" y="1171550"/>
            <a:ext cx="30391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Температурата на встъкляване (Tg) е ключова характеристика на полимерите,</a:t>
            </a:r>
          </a:p>
          <a:p>
            <a:r>
              <a:rPr lang="ru-RU" sz="1600" dirty="0"/>
              <a:t>чиято стойност определя точката на прехода им от стъкловидно във високоеластично </a:t>
            </a:r>
            <a:r>
              <a:rPr lang="bg-BG" sz="1600" dirty="0"/>
              <a:t>с</a:t>
            </a:r>
            <a:r>
              <a:rPr lang="ru-RU" sz="1600" dirty="0"/>
              <a:t>ъстояние</a:t>
            </a:r>
            <a:endParaRPr lang="bg-BG" sz="1600" dirty="0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9E588C8-FC8F-0682-C70C-0DDC43E596F9}"/>
              </a:ext>
            </a:extLst>
          </p:cNvPr>
          <p:cNvSpPr txBox="1">
            <a:spLocks/>
          </p:cNvSpPr>
          <p:nvPr/>
        </p:nvSpPr>
        <p:spPr>
          <a:xfrm>
            <a:off x="567496" y="241859"/>
            <a:ext cx="3039102" cy="9588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800" b="1" dirty="0"/>
              <a:t>Температура на встъкляване</a:t>
            </a:r>
            <a:endParaRPr lang="fr-FR" sz="1800" b="1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Google Shape;1084;p70">
            <a:extLst>
              <a:ext uri="{FF2B5EF4-FFF2-40B4-BE49-F238E27FC236}">
                <a16:creationId xmlns:a16="http://schemas.microsoft.com/office/drawing/2014/main" id="{A9747379-2C75-A123-D227-7531D2DAAE50}"/>
              </a:ext>
            </a:extLst>
          </p:cNvPr>
          <p:cNvSpPr/>
          <p:nvPr/>
        </p:nvSpPr>
        <p:spPr>
          <a:xfrm rot="10800000" flipH="1">
            <a:off x="853861" y="4198421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Google Shape;1089;p70">
            <a:extLst>
              <a:ext uri="{FF2B5EF4-FFF2-40B4-BE49-F238E27FC236}">
                <a16:creationId xmlns:a16="http://schemas.microsoft.com/office/drawing/2014/main" id="{BA59114E-1B47-7B18-F6D9-B575DF7DC2AE}"/>
              </a:ext>
            </a:extLst>
          </p:cNvPr>
          <p:cNvSpPr/>
          <p:nvPr/>
        </p:nvSpPr>
        <p:spPr>
          <a:xfrm>
            <a:off x="-564021" y="265755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" name="Google Shape;1090;p70">
            <a:extLst>
              <a:ext uri="{FF2B5EF4-FFF2-40B4-BE49-F238E27FC236}">
                <a16:creationId xmlns:a16="http://schemas.microsoft.com/office/drawing/2014/main" id="{BCA5BCE0-9839-FA7E-BAE4-A1E0B68F09E9}"/>
              </a:ext>
            </a:extLst>
          </p:cNvPr>
          <p:cNvSpPr/>
          <p:nvPr/>
        </p:nvSpPr>
        <p:spPr>
          <a:xfrm>
            <a:off x="2699592" y="4520474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Google Shape;1092;p70">
            <a:extLst>
              <a:ext uri="{FF2B5EF4-FFF2-40B4-BE49-F238E27FC236}">
                <a16:creationId xmlns:a16="http://schemas.microsoft.com/office/drawing/2014/main" id="{D083C290-5B04-194B-3A09-AEE145F090E5}"/>
              </a:ext>
            </a:extLst>
          </p:cNvPr>
          <p:cNvSpPr/>
          <p:nvPr/>
        </p:nvSpPr>
        <p:spPr>
          <a:xfrm>
            <a:off x="693733" y="3773803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2" name="Google Shape;1092;p70">
            <a:extLst>
              <a:ext uri="{FF2B5EF4-FFF2-40B4-BE49-F238E27FC236}">
                <a16:creationId xmlns:a16="http://schemas.microsoft.com/office/drawing/2014/main" id="{A6B8072B-9D1D-9FDE-2A30-1534BB73BD52}"/>
              </a:ext>
            </a:extLst>
          </p:cNvPr>
          <p:cNvSpPr/>
          <p:nvPr/>
        </p:nvSpPr>
        <p:spPr>
          <a:xfrm>
            <a:off x="8782076" y="-628186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3" name="Google Shape;1092;p70">
            <a:extLst>
              <a:ext uri="{FF2B5EF4-FFF2-40B4-BE49-F238E27FC236}">
                <a16:creationId xmlns:a16="http://schemas.microsoft.com/office/drawing/2014/main" id="{43C13F5B-23BA-5867-2729-CB5C583EED7C}"/>
              </a:ext>
            </a:extLst>
          </p:cNvPr>
          <p:cNvSpPr/>
          <p:nvPr/>
        </p:nvSpPr>
        <p:spPr>
          <a:xfrm>
            <a:off x="-529274" y="-48384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43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45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71" name="Google Shape;424;p39"/>
          <p:cNvCxnSpPr/>
          <p:nvPr/>
        </p:nvCxnSpPr>
        <p:spPr>
          <a:xfrm>
            <a:off x="3967200" y="165528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479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0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2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3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4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5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7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8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9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0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1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2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3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4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95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0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24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5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6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7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9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0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1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2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3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4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5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6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70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4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5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6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7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8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0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1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2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3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4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5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6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591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2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3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4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5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6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7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9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1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2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3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5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6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7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4EE33D1-9B37-155F-4D4C-56A449C55B91}"/>
              </a:ext>
            </a:extLst>
          </p:cNvPr>
          <p:cNvSpPr txBox="1"/>
          <p:nvPr/>
        </p:nvSpPr>
        <p:spPr>
          <a:xfrm>
            <a:off x="-397564" y="673789"/>
            <a:ext cx="500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Данни за Полимери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B970AD-523E-D61B-56E1-59CA9788C0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29" y="500450"/>
            <a:ext cx="2938670" cy="41545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453537-B7B4-790C-7B9B-04F4D6B99188}"/>
              </a:ext>
            </a:extLst>
          </p:cNvPr>
          <p:cNvSpPr txBox="1"/>
          <p:nvPr/>
        </p:nvSpPr>
        <p:spPr>
          <a:xfrm>
            <a:off x="299829" y="1278442"/>
            <a:ext cx="4732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Данните, </a:t>
            </a:r>
            <a:r>
              <a:rPr lang="bg-BG" dirty="0"/>
              <a:t>бяха </a:t>
            </a:r>
            <a:r>
              <a:rPr lang="ru-RU" dirty="0"/>
              <a:t>извлечени от научна публикация</a:t>
            </a:r>
            <a:r>
              <a:rPr lang="en-US" dirty="0"/>
              <a:t> </a:t>
            </a:r>
            <a:r>
              <a:rPr lang="ru-RU" dirty="0"/>
              <a:t>(с първоизточник базата данни за свойства на полимери </a:t>
            </a:r>
            <a:r>
              <a:rPr lang="ru-RU" b="1" dirty="0"/>
              <a:t>PolyInfo</a:t>
            </a:r>
            <a:r>
              <a:rPr lang="ru-RU" dirty="0"/>
              <a:t>), съдържат </a:t>
            </a:r>
            <a:r>
              <a:rPr lang="ru-RU" b="1" dirty="0"/>
              <a:t>SMILES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система за oпростено линейно въвеждане на молекули</a:t>
            </a:r>
            <a:r>
              <a:rPr lang="en-US" dirty="0"/>
              <a:t>) </a:t>
            </a:r>
            <a:r>
              <a:rPr lang="ru-RU" dirty="0"/>
              <a:t>представяния на мономери както и температурите на стъкловиден преход (Tg) за съответният полимер в градуси Целзий.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32E920-2FC3-739A-E86E-E42DA68A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82" y="545298"/>
            <a:ext cx="5338022" cy="35827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50E05DF-D4AF-DFA1-0830-EE33D410DA9E}"/>
              </a:ext>
            </a:extLst>
          </p:cNvPr>
          <p:cNvSpPr txBox="1"/>
          <p:nvPr/>
        </p:nvSpPr>
        <p:spPr>
          <a:xfrm>
            <a:off x="410816" y="1681982"/>
            <a:ext cx="30811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Isolation Forest</a:t>
            </a:r>
            <a:r>
              <a:rPr lang="en-US" dirty="0"/>
              <a:t> is an unsupervised machine learning algorithm used primarily for anomaly detection, which identifies rare or unusual observations (</a:t>
            </a:r>
            <a:r>
              <a:rPr lang="en-US" b="1" dirty="0"/>
              <a:t>outliers</a:t>
            </a:r>
            <a:r>
              <a:rPr lang="en-US" dirty="0"/>
              <a:t>) in a dataset. </a:t>
            </a:r>
            <a:endParaRPr lang="bg-BG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61BEB100-D0D3-352E-CFBC-3BF27B3DE319}"/>
              </a:ext>
            </a:extLst>
          </p:cNvPr>
          <p:cNvSpPr txBox="1">
            <a:spLocks/>
          </p:cNvSpPr>
          <p:nvPr/>
        </p:nvSpPr>
        <p:spPr>
          <a:xfrm>
            <a:off x="357805" y="913036"/>
            <a:ext cx="3081131" cy="7556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000" b="1" spc="-1" dirty="0">
                <a:solidFill>
                  <a:schemeClr val="dk1"/>
                </a:solidFill>
                <a:latin typeface="Outfit"/>
                <a:ea typeface="Outfit"/>
              </a:rPr>
              <a:t>Dataset Cleaning</a:t>
            </a:r>
            <a:endParaRPr lang="fr-FR" sz="5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5" name="Google Shape;450;p40">
            <a:extLst>
              <a:ext uri="{FF2B5EF4-FFF2-40B4-BE49-F238E27FC236}">
                <a16:creationId xmlns:a16="http://schemas.microsoft.com/office/drawing/2014/main" id="{22F79C66-41AD-216A-498E-7B5C55026645}"/>
              </a:ext>
            </a:extLst>
          </p:cNvPr>
          <p:cNvCxnSpPr>
            <a:cxnSpLocks/>
          </p:cNvCxnSpPr>
          <p:nvPr/>
        </p:nvCxnSpPr>
        <p:spPr>
          <a:xfrm>
            <a:off x="443947" y="1185493"/>
            <a:ext cx="251793" cy="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B6DBCA-8D02-21D2-35BA-21816D3E5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5" y="447651"/>
            <a:ext cx="8237610" cy="38100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D5C1A0F-92EB-535B-676E-4A9C6A73DDFA}"/>
              </a:ext>
            </a:extLst>
          </p:cNvPr>
          <p:cNvSpPr txBox="1"/>
          <p:nvPr/>
        </p:nvSpPr>
        <p:spPr>
          <a:xfrm>
            <a:off x="896920" y="172828"/>
            <a:ext cx="404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Isolation Forest – Outlier Detection</a:t>
            </a:r>
            <a:endParaRPr lang="bg-BG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94052-BD1D-F2CA-410C-93156CF63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76" y="552484"/>
            <a:ext cx="4587945" cy="4413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02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7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8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5B5A28-30C2-804B-A34D-754FBD4FE287}"/>
              </a:ext>
            </a:extLst>
          </p:cNvPr>
          <p:cNvSpPr txBox="1"/>
          <p:nvPr/>
        </p:nvSpPr>
        <p:spPr>
          <a:xfrm>
            <a:off x="4618382" y="1386677"/>
            <a:ext cx="3812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Графовите невронни мрежи (GNNs) са модели за дълбоко обучение, създадени да работят с данни, представени във вид на графи.</a:t>
            </a:r>
            <a:r>
              <a:rPr lang="en-US" dirty="0"/>
              <a:t> </a:t>
            </a:r>
            <a:r>
              <a:rPr lang="ru-RU" dirty="0"/>
              <a:t>Това ги прави подходящи за задачи, при които връзките между обектите са от съществено значение, като например социални мрежи, молекулярна химия или системи за препоръки.</a:t>
            </a:r>
            <a:endParaRPr lang="bg-B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65295-F0F7-4088-AE42-68E7BFD904D4}"/>
              </a:ext>
            </a:extLst>
          </p:cNvPr>
          <p:cNvSpPr txBox="1"/>
          <p:nvPr/>
        </p:nvSpPr>
        <p:spPr>
          <a:xfrm>
            <a:off x="4618382" y="620532"/>
            <a:ext cx="3246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Графови невронни мрежи (GNNs)</a:t>
            </a:r>
            <a:endParaRPr lang="bg-BG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79CE9-F041-1A8B-DBEF-C306F751C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" y="410817"/>
            <a:ext cx="6938421" cy="1398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EB4A7F-0D0C-46A5-D772-23E107AD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2877">
            <a:off x="1493885" y="1491821"/>
            <a:ext cx="3031135" cy="3604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2705D4-3E84-D09C-5905-CB9408FD81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56" y="2202923"/>
            <a:ext cx="2534976" cy="24104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075DAD-8B77-4396-FCC4-4E6333F0C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9" y="457202"/>
            <a:ext cx="7184874" cy="214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A9073B-FE9A-A354-38D6-C8DA6DFF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5" y="2748250"/>
            <a:ext cx="4759279" cy="9341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0EADB6-7781-876D-6943-2433D309C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4" y="3869362"/>
            <a:ext cx="3140415" cy="7147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4F08F9-601D-58E1-B441-4BD684229D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869" y="3905322"/>
            <a:ext cx="4969565" cy="7147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198</Words>
  <Application>Microsoft Office PowerPoint</Application>
  <PresentationFormat>On-screen Show (16:9)</PresentationFormat>
  <Paragraphs>17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28</vt:i4>
      </vt:variant>
    </vt:vector>
  </HeadingPairs>
  <TitlesOfParts>
    <vt:vector size="68" baseType="lpstr">
      <vt:lpstr>Arial</vt:lpstr>
      <vt:lpstr>Calibri</vt:lpstr>
      <vt:lpstr>DM Sans</vt:lpstr>
      <vt:lpstr>OpenSymbol</vt:lpstr>
      <vt:lpstr>Outfit</vt:lpstr>
      <vt:lpstr>Symbol</vt:lpstr>
      <vt:lpstr>Times New Roman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Slidesgo Final Pages</vt:lpstr>
      <vt:lpstr>Slidesgo Final Pages</vt:lpstr>
      <vt:lpstr>Машинно обучение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9</cp:revision>
  <dcterms:modified xsi:type="dcterms:W3CDTF">2025-04-16T19:43:54Z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2025-04-14T10:14:25Z</dcterms:created>
  <dc:creator>Unknown Creator</dc:creator>
  <dc:description/>
  <dc:language>en-US</dc:language>
  <cp:lastModifiedBy>Unknown Creator</cp:lastModifiedBy>
  <dcterms:modified xsi:type="dcterms:W3CDTF">2025-04-14T10:14:25Z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