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48D55-E2F7-4627-AA04-D7075424BDBB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ED6B7-9AB0-48A7-9AD1-9D348F305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65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ED6B7-9AB0-48A7-9AD1-9D348F30512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95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6D1E2-C9EF-20BA-7E2B-1C82C1AAF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CEF9C0-369D-90CB-BC9D-788FC858F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ABC218-2945-AFDB-BABB-64AA39A1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0EFA1-73AE-339C-9765-B36DA35A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52A35A-4EC9-D63C-4C27-2A902DDB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46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372D0-73AA-3B11-866E-3F985590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02DE6C-C75A-7632-F14E-78D7276F0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05586-C065-96B6-C954-036CA348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12516-1475-A939-AC23-F0E749A3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619366-3D74-5F15-0258-7EB63706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8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3C4D78-132E-4FD7-9171-BE662CE56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118D25-F83E-D1AE-436A-6D2D0A1E4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20A08F-BCA6-AC30-1CE2-6A0DC05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95644F-6745-9F46-5BD3-C1392A69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6594D-E268-0CE5-1F98-23C653ED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01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DAE80-F458-C374-13BD-1CB2D110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470F0-C24D-07D2-CD02-0E6CA7DC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F0CDA-0FE1-99AD-BAAF-12079A59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D4D062-67F6-4AD3-DF76-0B2F9CED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3A0EA5-98E5-5F5D-BC3C-73EC769E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9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CEF95-2BD2-1B13-7821-2831126E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0B260D-A13C-4C65-A690-9049EBF1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6C6F9-1C82-689B-0849-1A3B77F8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A9DD84-C3F9-0E01-60E3-BC839EFF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71B92-78DF-BDB2-AB3A-51DE73BC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32C65-78A7-1675-731D-15C2B84B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87F8B-1ABF-90AE-39D8-CF333E1B2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D2BCCA-47A4-7572-702D-2F51CFDE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C88CF1-C452-9003-CE51-375B684A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ADF845-0C71-10D5-CF4D-A7F9644B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B0309C-BFAC-AF26-C521-63594B17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10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7502B-4409-2513-C4BF-623F84B6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118DF9-7B65-F76E-EF67-25C5CB170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50BC93-C38D-A919-A181-61C75D954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0D6AF3-EEEB-B9B1-C621-F8D1E0B2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99A033-F5AD-DC60-E3DD-1F3E79546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094452-06C5-C168-D048-DDB9290C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4B2C68-E76E-66E9-4DD6-216D958E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9CEA49-0624-2D59-EC33-5FA9F21E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2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D207E-0995-19A7-48CF-00A91D4D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BB6692-06F6-112C-11B5-034E0EB3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84AA6A-98C2-5E2A-80C4-7A5ADC3C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F80007-2DF7-DAC1-87C9-E37C7594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70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722D3E-FEC8-67DD-F327-5FCF10BE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91C13F-D187-C5B3-E91E-5E37E8F2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E77EE-7170-336A-9034-3A48F05C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3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188C5-9AF9-9544-165C-6927188E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C3FF8-305A-A6C3-219C-02312409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10FC32-3D18-8472-F6F7-BB8F9F6B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3DEDEF-54BE-259C-6DB8-7818AB3F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FCC060-483C-9972-5FCD-0359BD05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9E96C0-5C15-A9D1-C96D-C2B2881C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98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D7216-8776-6FE5-BAD9-61C14605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E2698C-0E9D-5D8A-CC52-8DD1FC8A4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F2E5F5-D0D6-0449-1387-116075157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15181-F8A2-80FD-F714-62C71BB8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41AF-B8F4-47EA-BB61-DF6EA0E80A6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AE8932-B829-DEEA-E699-13E7E173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0A4109-289B-3F8B-FAA2-5E27FF60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5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51AC5-6202-169F-92F5-10B29D14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1" y="0"/>
            <a:ext cx="11529767" cy="764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47EFE0-F954-A630-8E41-2DFB5479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71" y="1008994"/>
            <a:ext cx="11529767" cy="516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D95FA-56E2-5E9B-2EF7-FA9DE325D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41AF-B8F4-47EA-BB61-DF6EA0E80A6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B60CEA-BDC2-A0D6-6658-E28F0B852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09EBE6-6799-C8EA-78C0-1E86A42D4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F2FD-E82E-40AA-9AB5-EF08DAF35C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9AF412C-133A-C6CE-12EF-A7C16A2E7DA2}"/>
              </a:ext>
            </a:extLst>
          </p:cNvPr>
          <p:cNvSpPr/>
          <p:nvPr userDrawn="1"/>
        </p:nvSpPr>
        <p:spPr>
          <a:xfrm>
            <a:off x="0" y="736788"/>
            <a:ext cx="11830638" cy="1030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5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42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Bahnschrift Light Semi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27A48-E7EF-FFAB-DF87-2E7740554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Возможности предоперационного генотипирования при установке эндопротеза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0184E0-7398-E91A-A188-05C25AE2A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Каменский А.Д.</a:t>
            </a:r>
            <a:r>
              <a:rPr lang="ru-RU" baseline="30000" dirty="0"/>
              <a:t> 1 </a:t>
            </a:r>
            <a:r>
              <a:rPr lang="ru-RU" dirty="0"/>
              <a:t>, Донькина А.И.</a:t>
            </a:r>
            <a:r>
              <a:rPr lang="ru-RU" baseline="30000" dirty="0"/>
              <a:t> 2</a:t>
            </a:r>
            <a:r>
              <a:rPr lang="ru-RU" dirty="0"/>
              <a:t>, Паршиков М.В.</a:t>
            </a:r>
            <a:r>
              <a:rPr lang="ru-RU" baseline="30000" dirty="0"/>
              <a:t>1</a:t>
            </a:r>
          </a:p>
          <a:p>
            <a:r>
              <a:rPr lang="ru-RU" sz="2000" dirty="0">
                <a:solidFill>
                  <a:srgbClr val="000000"/>
                </a:solidFill>
              </a:rPr>
              <a:t>1 – МГМСУ им. А.И. Евдокимова</a:t>
            </a:r>
          </a:p>
          <a:p>
            <a:r>
              <a:rPr lang="ru-RU" sz="2000" dirty="0">
                <a:solidFill>
                  <a:srgbClr val="000000"/>
                </a:solidFill>
              </a:rPr>
              <a:t>2 – РНИМУ им. Н.И. Пирогова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49B97-9A60-76B1-7B33-711FC0069524}"/>
              </a:ext>
            </a:extLst>
          </p:cNvPr>
          <p:cNvSpPr txBox="1"/>
          <p:nvPr/>
        </p:nvSpPr>
        <p:spPr>
          <a:xfrm>
            <a:off x="4488263" y="6400800"/>
            <a:ext cx="321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 SemiCondensed" panose="020B0502040204020203" pitchFamily="34" charset="0"/>
              </a:rPr>
              <a:t>Москва, 2023</a:t>
            </a:r>
          </a:p>
        </p:txBody>
      </p:sp>
    </p:spTree>
    <p:extLst>
      <p:ext uri="{BB962C8B-B14F-4D97-AF65-F5344CB8AC3E}">
        <p14:creationId xmlns:p14="http://schemas.microsoft.com/office/powerpoint/2010/main" val="332973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F7BDC-D50D-4E2D-46A4-8DD59068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влияния генетики на время службы эндопротеза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A90E2D-C655-0EC4-9C3F-EE78EE46C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60" y="1080442"/>
            <a:ext cx="4714801" cy="38013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7AF4F-0CA8-5DD2-D0CF-8DC11F33F827}"/>
              </a:ext>
            </a:extLst>
          </p:cNvPr>
          <p:cNvSpPr txBox="1"/>
          <p:nvPr/>
        </p:nvSpPr>
        <p:spPr>
          <a:xfrm>
            <a:off x="880428" y="5004096"/>
            <a:ext cx="488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https://doi.org/10.1016/j.humimm.2009.10.013</a:t>
            </a:r>
            <a:endParaRPr lang="ru-RU" sz="1600" i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3CD54B-DD7E-3C9D-F8F5-A8E9CDD7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95" y="922169"/>
            <a:ext cx="4128842" cy="5795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30E6B9-B0AD-3FE8-A393-EFAA64373819}"/>
              </a:ext>
            </a:extLst>
          </p:cNvPr>
          <p:cNvSpPr txBox="1"/>
          <p:nvPr/>
        </p:nvSpPr>
        <p:spPr>
          <a:xfrm rot="16200000">
            <a:off x="9153047" y="3600806"/>
            <a:ext cx="314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https://doi.org/10.1002/jor.20699</a:t>
            </a:r>
            <a:endParaRPr lang="ru-RU" sz="16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46D6A-6CB6-614A-A492-6C8D4334F093}"/>
              </a:ext>
            </a:extLst>
          </p:cNvPr>
          <p:cNvSpPr txBox="1"/>
          <p:nvPr/>
        </p:nvSpPr>
        <p:spPr>
          <a:xfrm>
            <a:off x="651039" y="5563760"/>
            <a:ext cx="548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SemiCondensed" panose="020B0502040204020203" pitchFamily="34" charset="0"/>
              </a:rPr>
              <a:t>Под действием генетических факторов риск может изменяться кратно</a:t>
            </a:r>
          </a:p>
        </p:txBody>
      </p:sp>
    </p:spTree>
    <p:extLst>
      <p:ext uri="{BB962C8B-B14F-4D97-AF65-F5344CB8AC3E}">
        <p14:creationId xmlns:p14="http://schemas.microsoft.com/office/powerpoint/2010/main" val="273284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4A16F-B060-A43A-B1CF-866776E1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</a:t>
            </a:r>
            <a:r>
              <a:rPr lang="en-US" dirty="0"/>
              <a:t>GWAS</a:t>
            </a:r>
            <a:endParaRPr lang="ru-RU" dirty="0"/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6AA0A004-CC24-FB78-3ABF-79C51A896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972812"/>
              </p:ext>
            </p:extLst>
          </p:nvPr>
        </p:nvGraphicFramePr>
        <p:xfrm>
          <a:off x="331788" y="1170423"/>
          <a:ext cx="11528424" cy="3872157"/>
        </p:xfrm>
        <a:graphic>
          <a:graphicData uri="http://schemas.openxmlformats.org/drawingml/2006/table">
            <a:tbl>
              <a:tblPr bandRow="1">
                <a:tableStyleId>{74C1A8A3-306A-4EB7-A6B1-4F7E0EB9C5D6}</a:tableStyleId>
              </a:tblPr>
              <a:tblGrid>
                <a:gridCol w="1818577">
                  <a:extLst>
                    <a:ext uri="{9D8B030D-6E8A-4147-A177-3AD203B41FA5}">
                      <a16:colId xmlns:a16="http://schemas.microsoft.com/office/drawing/2014/main" val="1075180041"/>
                    </a:ext>
                  </a:extLst>
                </a:gridCol>
                <a:gridCol w="3945635">
                  <a:extLst>
                    <a:ext uri="{9D8B030D-6E8A-4147-A177-3AD203B41FA5}">
                      <a16:colId xmlns:a16="http://schemas.microsoft.com/office/drawing/2014/main" val="3257685488"/>
                    </a:ext>
                  </a:extLst>
                </a:gridCol>
                <a:gridCol w="2882106">
                  <a:extLst>
                    <a:ext uri="{9D8B030D-6E8A-4147-A177-3AD203B41FA5}">
                      <a16:colId xmlns:a16="http://schemas.microsoft.com/office/drawing/2014/main" val="3795828631"/>
                    </a:ext>
                  </a:extLst>
                </a:gridCol>
                <a:gridCol w="2882106">
                  <a:extLst>
                    <a:ext uri="{9D8B030D-6E8A-4147-A177-3AD203B41FA5}">
                      <a16:colId xmlns:a16="http://schemas.microsoft.com/office/drawing/2014/main" val="2381227392"/>
                    </a:ext>
                  </a:extLst>
                </a:gridCol>
              </a:tblGrid>
              <a:tr h="477507">
                <a:tc>
                  <a:txBody>
                    <a:bodyPr/>
                    <a:lstStyle/>
                    <a:p>
                      <a:r>
                        <a:rPr lang="en-US" sz="1800" dirty="0"/>
                        <a:t>Doi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10.1097/01.blo.0000533629.49193.09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10.1016/j.arth.2019.11.004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10.2106/JBJS.21.00750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05522"/>
                  </a:ext>
                </a:extLst>
              </a:tr>
              <a:tr h="742890">
                <a:tc>
                  <a:txBody>
                    <a:bodyPr/>
                    <a:lstStyle/>
                    <a:p>
                      <a:r>
                        <a:rPr lang="ru-RU" dirty="0"/>
                        <a:t>Выборка</a:t>
                      </a:r>
                    </a:p>
                    <a:p>
                      <a:r>
                        <a:rPr lang="ru-RU" dirty="0"/>
                        <a:t>(О и/или АН)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Норвегия: 2624 (779)</a:t>
                      </a:r>
                    </a:p>
                    <a:p>
                      <a:r>
                        <a:rPr lang="ru-RU" dirty="0"/>
                        <a:t>Великобритания: 890 (317)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423 (97)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1130 близнецов (75)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602328"/>
                  </a:ext>
                </a:extLst>
              </a:tr>
              <a:tr h="742890">
                <a:tc>
                  <a:txBody>
                    <a:bodyPr/>
                    <a:lstStyle/>
                    <a:p>
                      <a:r>
                        <a:rPr lang="ru-RU" dirty="0"/>
                        <a:t>Найденные ассоциации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Риск </a:t>
                      </a:r>
                      <a:r>
                        <a:rPr lang="en-US" dirty="0"/>
                        <a:t>(p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&lt;= 5*10^-6)</a:t>
                      </a:r>
                      <a:endParaRPr lang="ru-RU" dirty="0"/>
                    </a:p>
                    <a:p>
                      <a:r>
                        <a:rPr lang="ru-RU" dirty="0"/>
                        <a:t>Норвегия: 5 сигналов</a:t>
                      </a:r>
                    </a:p>
                    <a:p>
                      <a:r>
                        <a:rPr lang="ru-RU" dirty="0"/>
                        <a:t>Великобритания: </a:t>
                      </a:r>
                      <a:r>
                        <a:rPr lang="en-US" dirty="0"/>
                        <a:t>11</a:t>
                      </a:r>
                      <a:r>
                        <a:rPr lang="ru-RU" dirty="0"/>
                        <a:t> сигналов</a:t>
                      </a:r>
                      <a:endParaRPr lang="en-US" dirty="0"/>
                    </a:p>
                    <a:p>
                      <a:r>
                        <a:rPr lang="ru-RU" dirty="0"/>
                        <a:t>Мета-анализ: 5 сигналов</a:t>
                      </a:r>
                    </a:p>
                    <a:p>
                      <a:pPr algn="ctr"/>
                      <a:r>
                        <a:rPr lang="ru-RU" dirty="0"/>
                        <a:t>Время (</a:t>
                      </a:r>
                      <a:r>
                        <a:rPr lang="en-US" dirty="0"/>
                        <a:t>p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&lt;= 5*10^6</a:t>
                      </a:r>
                      <a:r>
                        <a:rPr lang="ru-RU" dirty="0"/>
                        <a:t>)</a:t>
                      </a:r>
                    </a:p>
                    <a:p>
                      <a:pPr algn="l"/>
                      <a:r>
                        <a:rPr lang="ru-RU" dirty="0"/>
                        <a:t>Норвегия: 5</a:t>
                      </a:r>
                    </a:p>
                    <a:p>
                      <a:pPr algn="l"/>
                      <a:r>
                        <a:rPr lang="ru-RU" dirty="0"/>
                        <a:t>Великобритания: 9</a:t>
                      </a:r>
                    </a:p>
                    <a:p>
                      <a:pPr algn="l"/>
                      <a:r>
                        <a:rPr lang="ru-RU" dirty="0"/>
                        <a:t>Мета-анализ: 11 сигналов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Риск</a:t>
                      </a:r>
                      <a:r>
                        <a:rPr lang="en-US" dirty="0"/>
                        <a:t> (p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&lt; 10^-5)</a:t>
                      </a:r>
                    </a:p>
                    <a:p>
                      <a:pPr algn="l"/>
                      <a:r>
                        <a:rPr lang="en-US" dirty="0"/>
                        <a:t>52 SNP</a:t>
                      </a:r>
                      <a:endParaRPr lang="ru-RU" dirty="0"/>
                    </a:p>
                    <a:p>
                      <a:pPr algn="ctr"/>
                      <a:r>
                        <a:rPr lang="ru-RU" dirty="0"/>
                        <a:t>Время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32 SNP</a:t>
                      </a:r>
                    </a:p>
                    <a:p>
                      <a:pPr algn="l"/>
                      <a:r>
                        <a:rPr lang="ru-RU" dirty="0"/>
                        <a:t>Статистически значимых: 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Риск (</a:t>
                      </a:r>
                      <a:r>
                        <a:rPr lang="en-US" dirty="0"/>
                        <a:t>p &lt; </a:t>
                      </a:r>
                      <a:r>
                        <a:rPr lang="ru-RU" dirty="0"/>
                        <a:t>5*10</a:t>
                      </a:r>
                      <a:r>
                        <a:rPr lang="en-US" dirty="0"/>
                        <a:t>^-8)</a:t>
                      </a:r>
                    </a:p>
                    <a:p>
                      <a:r>
                        <a:rPr lang="en-US" dirty="0"/>
                        <a:t>9 SNP</a:t>
                      </a:r>
                    </a:p>
                    <a:p>
                      <a:r>
                        <a:rPr lang="en-US" dirty="0"/>
                        <a:t>12 </a:t>
                      </a:r>
                      <a:r>
                        <a:rPr lang="ru-RU" dirty="0"/>
                        <a:t>сигналов (любая причина)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552572"/>
                  </a:ext>
                </a:extLst>
              </a:tr>
              <a:tr h="282455">
                <a:tc gridSpan="4">
                  <a:txBody>
                    <a:bodyPr/>
                    <a:lstStyle/>
                    <a:p>
                      <a:r>
                        <a:rPr lang="ru-RU" dirty="0">
                          <a:latin typeface="Bahnschrift Light SemiCondensed" panose="020B0502040204020203" pitchFamily="34" charset="0"/>
                        </a:rPr>
                        <a:t>О – </a:t>
                      </a:r>
                      <a:r>
                        <a:rPr lang="ru-RU" dirty="0" err="1">
                          <a:latin typeface="Bahnschrift Light SemiCondensed" panose="020B0502040204020203" pitchFamily="34" charset="0"/>
                        </a:rPr>
                        <a:t>остеолиз</a:t>
                      </a:r>
                      <a:r>
                        <a:rPr lang="ru-RU" dirty="0">
                          <a:latin typeface="Bahnschrift Light SemiCondensed" panose="020B0502040204020203" pitchFamily="34" charset="0"/>
                        </a:rPr>
                        <a:t>, АН – асептическая нестабильность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002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70770F0-1C12-F1F0-362C-D2E74202FCFC}"/>
              </a:ext>
            </a:extLst>
          </p:cNvPr>
          <p:cNvSpPr txBox="1"/>
          <p:nvPr/>
        </p:nvSpPr>
        <p:spPr>
          <a:xfrm>
            <a:off x="1007908" y="5456744"/>
            <a:ext cx="9853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 SemiCondensed" panose="020B0502040204020203" pitchFamily="34" charset="0"/>
              </a:rPr>
              <a:t>Всего в различных исследованиях было обнаружено более 100 потенциально</a:t>
            </a:r>
          </a:p>
          <a:p>
            <a:pPr algn="ctr"/>
            <a:r>
              <a:rPr lang="ru-RU" sz="2400" dirty="0">
                <a:latin typeface="Bahnschrift Light SemiCondensed" panose="020B0502040204020203" pitchFamily="34" charset="0"/>
              </a:rPr>
              <a:t>влияющих на риск полиморфизмов</a:t>
            </a:r>
          </a:p>
        </p:txBody>
      </p:sp>
    </p:spTree>
    <p:extLst>
      <p:ext uri="{BB962C8B-B14F-4D97-AF65-F5344CB8AC3E}">
        <p14:creationId xmlns:p14="http://schemas.microsoft.com/office/powerpoint/2010/main" val="186496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1F8BC-47CF-9D7C-0A00-1C3CE6E0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1" y="0"/>
            <a:ext cx="11891129" cy="764170"/>
          </a:xfrm>
        </p:spPr>
        <p:txBody>
          <a:bodyPr>
            <a:normAutofit/>
          </a:bodyPr>
          <a:lstStyle/>
          <a:p>
            <a:r>
              <a:rPr lang="ru-RU" dirty="0"/>
              <a:t>Гены, предположительно связанные с нестабильностью:</a:t>
            </a:r>
            <a:r>
              <a:rPr lang="en-US" dirty="0"/>
              <a:t> chr2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BA42034-F21D-EC1F-6997-A957BD608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10" r="1"/>
          <a:stretch/>
        </p:blipFill>
        <p:spPr>
          <a:xfrm>
            <a:off x="0" y="1294539"/>
            <a:ext cx="7122160" cy="556346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34AF24-0265-ECB3-558F-E9389489084E}"/>
              </a:ext>
            </a:extLst>
          </p:cNvPr>
          <p:cNvSpPr txBox="1"/>
          <p:nvPr/>
        </p:nvSpPr>
        <p:spPr>
          <a:xfrm>
            <a:off x="6933363" y="1276954"/>
            <a:ext cx="5258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ahnschrift Light SemiCondensed" panose="020B0502040204020203" pitchFamily="34" charset="0"/>
              </a:rPr>
              <a:t>IL1R1 (interleukin 1 receptor type 1) </a:t>
            </a:r>
            <a:r>
              <a:rPr lang="ru-RU" dirty="0">
                <a:latin typeface="Bahnschrift Light SemiCondensed" panose="020B0502040204020203" pitchFamily="34" charset="0"/>
              </a:rPr>
              <a:t>– кодирует рецептор </a:t>
            </a:r>
            <a:r>
              <a:rPr lang="en-US" dirty="0">
                <a:latin typeface="Bahnschrift Light SemiCondensed" panose="020B0502040204020203" pitchFamily="34" charset="0"/>
              </a:rPr>
              <a:t>IL-1a, IL-1b, IL-1ra.</a:t>
            </a:r>
            <a:r>
              <a:rPr lang="ru-RU" dirty="0">
                <a:latin typeface="Bahnschrift Light SemiCondensed" panose="020B0502040204020203" pitchFamily="34" charset="0"/>
              </a:rPr>
              <a:t> Участвует в иммунных реакциях.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u="sng" dirty="0">
                <a:latin typeface="Bahnschrift Light SemiCondensed" panose="020B0502040204020203" pitchFamily="34" charset="0"/>
              </a:rPr>
              <a:t>IL1RN (interleukin 1 receptor antagonist) </a:t>
            </a:r>
            <a:r>
              <a:rPr lang="en-US" dirty="0">
                <a:latin typeface="Bahnschrift Light SemiCondensed" panose="020B0502040204020203" pitchFamily="34" charset="0"/>
              </a:rPr>
              <a:t>– </a:t>
            </a:r>
            <a:r>
              <a:rPr lang="ru-RU" dirty="0">
                <a:latin typeface="Bahnschrift Light SemiCondensed" panose="020B0502040204020203" pitchFamily="34" charset="0"/>
              </a:rPr>
              <a:t>кодирует антагонист </a:t>
            </a:r>
            <a:r>
              <a:rPr lang="en-US" dirty="0">
                <a:latin typeface="Bahnschrift Light SemiCondensed" panose="020B0502040204020203" pitchFamily="34" charset="0"/>
              </a:rPr>
              <a:t>IL-1</a:t>
            </a:r>
            <a:r>
              <a:rPr lang="ru-RU" dirty="0">
                <a:latin typeface="Bahnschrift Light SemiCondensed" panose="020B0502040204020203" pitchFamily="34" charset="0"/>
              </a:rPr>
              <a:t>. Мутации ассоциированы с </a:t>
            </a:r>
            <a:r>
              <a:rPr lang="ru-RU" dirty="0" err="1">
                <a:latin typeface="Bahnschrift Light SemiCondensed" panose="020B0502040204020203" pitchFamily="34" charset="0"/>
              </a:rPr>
              <a:t>остеопоротическими</a:t>
            </a:r>
            <a:r>
              <a:rPr lang="ru-RU" dirty="0">
                <a:latin typeface="Bahnschrift Light SemiCondensed" panose="020B0502040204020203" pitchFamily="34" charset="0"/>
              </a:rPr>
              <a:t> переломами и раком желудка.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u="sng" dirty="0">
                <a:latin typeface="Bahnschrift Light SemiCondensed" panose="020B0502040204020203" pitchFamily="34" charset="0"/>
              </a:rPr>
              <a:t>CALCRL-AS1</a:t>
            </a:r>
            <a:r>
              <a:rPr lang="ru-RU" u="sng" dirty="0">
                <a:latin typeface="Bahnschrift Light SemiCondensed" panose="020B0502040204020203" pitchFamily="34" charset="0"/>
              </a:rPr>
              <a:t> (</a:t>
            </a:r>
            <a:r>
              <a:rPr lang="en-US" u="sng" dirty="0">
                <a:latin typeface="Bahnschrift Light SemiCondensed" panose="020B0502040204020203" pitchFamily="34" charset="0"/>
              </a:rPr>
              <a:t>CALCRL and TFPI antisense RNA 1</a:t>
            </a:r>
            <a:r>
              <a:rPr lang="ru-RU" u="sng" dirty="0">
                <a:latin typeface="Bahnschrift Light SemiCondensed" panose="020B0502040204020203" pitchFamily="34" charset="0"/>
              </a:rPr>
              <a:t>)</a:t>
            </a:r>
            <a:r>
              <a:rPr lang="ru-RU" dirty="0">
                <a:latin typeface="Bahnschrift Light SemiCondensed" panose="020B0502040204020203" pitchFamily="34" charset="0"/>
              </a:rPr>
              <a:t> – </a:t>
            </a:r>
            <a:r>
              <a:rPr lang="ru-RU" dirty="0" err="1">
                <a:latin typeface="Bahnschrift Light SemiCondensed" panose="020B0502040204020203" pitchFamily="34" charset="0"/>
              </a:rPr>
              <a:t>антисмысловая</a:t>
            </a:r>
            <a:r>
              <a:rPr lang="ru-RU" dirty="0">
                <a:latin typeface="Bahnschrift Light SemiCondensed" panose="020B0502040204020203" pitchFamily="34" charset="0"/>
              </a:rPr>
              <a:t> РНК.</a:t>
            </a:r>
            <a:endParaRPr lang="ru-RU" u="sng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46AC3-74D4-45AA-A002-B6D63786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1" y="0"/>
            <a:ext cx="11797344" cy="764170"/>
          </a:xfrm>
        </p:spPr>
        <p:txBody>
          <a:bodyPr>
            <a:normAutofit/>
          </a:bodyPr>
          <a:lstStyle/>
          <a:p>
            <a:r>
              <a:rPr lang="ru-RU" dirty="0"/>
              <a:t>Гены, предположительно связанные с нестабильностью:</a:t>
            </a:r>
            <a:r>
              <a:rPr lang="en-US" dirty="0"/>
              <a:t> chr9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F77DAE-EA58-1ED4-F3BB-93C8D3578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9"/>
          <a:stretch/>
        </p:blipFill>
        <p:spPr>
          <a:xfrm>
            <a:off x="0" y="1294539"/>
            <a:ext cx="7122160" cy="5563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048425-C718-F28F-66D4-2A729E7FD0C9}"/>
              </a:ext>
            </a:extLst>
          </p:cNvPr>
          <p:cNvSpPr txBox="1"/>
          <p:nvPr/>
        </p:nvSpPr>
        <p:spPr>
          <a:xfrm>
            <a:off x="7033846" y="1276954"/>
            <a:ext cx="51581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ahnschrift Light SemiCondensed" panose="020B0502040204020203" pitchFamily="34" charset="0"/>
              </a:rPr>
              <a:t>VLDLR</a:t>
            </a:r>
            <a:r>
              <a:rPr lang="ru-RU" u="sng" dirty="0">
                <a:latin typeface="Bahnschrift Light SemiCondensed" panose="020B0502040204020203" pitchFamily="34" charset="0"/>
              </a:rPr>
              <a:t> (</a:t>
            </a:r>
            <a:r>
              <a:rPr lang="en-US" u="sng" dirty="0">
                <a:latin typeface="Bahnschrift Light SemiCondensed" panose="020B0502040204020203" pitchFamily="34" charset="0"/>
              </a:rPr>
              <a:t>very low density lipoprotein receptor</a:t>
            </a:r>
            <a:r>
              <a:rPr lang="ru-RU" u="sng" dirty="0">
                <a:latin typeface="Bahnschrift Light SemiCondensed" panose="020B0502040204020203" pitchFamily="34" charset="0"/>
              </a:rPr>
              <a:t>) </a:t>
            </a:r>
            <a:r>
              <a:rPr lang="ru-RU" dirty="0">
                <a:latin typeface="Bahnschrift Light SemiCondensed" panose="020B0502040204020203" pitchFamily="34" charset="0"/>
              </a:rPr>
              <a:t>– кодирует рецептор липопротеинов, участвует в метаболизме липопротеинов и триглицеридов, действует в </a:t>
            </a:r>
            <a:r>
              <a:rPr lang="ru-RU" dirty="0" err="1">
                <a:latin typeface="Bahnschrift Light SemiCondensed" panose="020B0502040204020203" pitchFamily="34" charset="0"/>
              </a:rPr>
              <a:t>рилин</a:t>
            </a:r>
            <a:r>
              <a:rPr lang="ru-RU" dirty="0">
                <a:latin typeface="Bahnschrift Light SemiCondensed" panose="020B0502040204020203" pitchFamily="34" charset="0"/>
              </a:rPr>
              <a:t>-опосредованном сигнальном пути.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VAV2 (vav guanine nucleotide exchange factor 2) – </a:t>
            </a:r>
            <a:r>
              <a:rPr lang="ru-RU" dirty="0">
                <a:latin typeface="Bahnschrift Light SemiCondensed" panose="020B0502040204020203" pitchFamily="34" charset="0"/>
              </a:rPr>
              <a:t>кодирует белок – часть семьи онкогенов, связанных с обменом гуанина.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u="sng" dirty="0">
                <a:latin typeface="Bahnschrift Light SemiCondensed" panose="020B0502040204020203" pitchFamily="34" charset="0"/>
              </a:rPr>
              <a:t>PAPPA (pappalysin 1) </a:t>
            </a:r>
            <a:r>
              <a:rPr lang="en-US" dirty="0">
                <a:latin typeface="Bahnschrift Light SemiCondensed" panose="020B0502040204020203" pitchFamily="34" charset="0"/>
              </a:rPr>
              <a:t>– </a:t>
            </a:r>
            <a:r>
              <a:rPr lang="ru-RU" dirty="0">
                <a:latin typeface="Bahnschrift Light SemiCondensed" panose="020B0502040204020203" pitchFamily="34" charset="0"/>
              </a:rPr>
              <a:t>кодирует </a:t>
            </a:r>
            <a:r>
              <a:rPr lang="ru-RU" dirty="0" err="1">
                <a:latin typeface="Bahnschrift Light SemiCondensed" panose="020B0502040204020203" pitchFamily="34" charset="0"/>
              </a:rPr>
              <a:t>металлопротеиназу</a:t>
            </a:r>
            <a:r>
              <a:rPr lang="ru-RU" dirty="0">
                <a:latin typeface="Bahnschrift Light SemiCondensed" panose="020B0502040204020203" pitchFamily="34" charset="0"/>
              </a:rPr>
              <a:t>, высвобождающую инсулиноподобный фактор роста от связи с ингибитором. Играет роль в остеогенезе, воспалении, заживлении ран.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FBP2 (fructose-</a:t>
            </a:r>
            <a:r>
              <a:rPr lang="en-US" dirty="0" err="1">
                <a:latin typeface="Bahnschrift Light SemiCondensed" panose="020B0502040204020203" pitchFamily="34" charset="0"/>
              </a:rPr>
              <a:t>bisphosphatase</a:t>
            </a:r>
            <a:r>
              <a:rPr lang="en-US" dirty="0">
                <a:latin typeface="Bahnschrift Light SemiCondensed" panose="020B0502040204020203" pitchFamily="34" charset="0"/>
              </a:rPr>
              <a:t> 2) – </a:t>
            </a:r>
            <a:r>
              <a:rPr lang="ru-RU" dirty="0">
                <a:latin typeface="Bahnschrift Light SemiCondensed" panose="020B0502040204020203" pitchFamily="34" charset="0"/>
              </a:rPr>
              <a:t>кодирует белок глюконеогенеза, гидролизующий фруктоза-1,6-фосфат до фруктоза-6-фосфата.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537F2-0AC9-685B-0C97-B141C534D3C5}"/>
              </a:ext>
            </a:extLst>
          </p:cNvPr>
          <p:cNvSpPr txBox="1"/>
          <p:nvPr/>
        </p:nvSpPr>
        <p:spPr>
          <a:xfrm>
            <a:off x="70340" y="1037468"/>
            <a:ext cx="515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ahnschrift Light SemiCondensed" panose="020B0502040204020203" pitchFamily="34" charset="0"/>
              </a:rPr>
              <a:t>BNC2 (</a:t>
            </a:r>
            <a:r>
              <a:rPr lang="en-US" u="sng" dirty="0" err="1">
                <a:latin typeface="Bahnschrift Light SemiCondensed" panose="020B0502040204020203" pitchFamily="34" charset="0"/>
              </a:rPr>
              <a:t>basonuclin</a:t>
            </a:r>
            <a:r>
              <a:rPr lang="en-US" u="sng" dirty="0">
                <a:latin typeface="Bahnschrift Light SemiCondensed" panose="020B0502040204020203" pitchFamily="34" charset="0"/>
              </a:rPr>
              <a:t> zinc finger protein 2) </a:t>
            </a:r>
            <a:r>
              <a:rPr lang="en-US" dirty="0">
                <a:latin typeface="Bahnschrift Light SemiCondensed" panose="020B0502040204020203" pitchFamily="34" charset="0"/>
              </a:rPr>
              <a:t>– </a:t>
            </a:r>
            <a:r>
              <a:rPr lang="ru-RU" dirty="0">
                <a:latin typeface="Bahnschrift Light SemiCondensed" panose="020B0502040204020203" pitchFamily="34" charset="0"/>
              </a:rPr>
              <a:t>кодируемый белок влияет на пигментацию кожи, мутации связаны с идиопатическим сколиозом.</a:t>
            </a:r>
          </a:p>
        </p:txBody>
      </p:sp>
    </p:spTree>
    <p:extLst>
      <p:ext uri="{BB962C8B-B14F-4D97-AF65-F5344CB8AC3E}">
        <p14:creationId xmlns:p14="http://schemas.microsoft.com/office/powerpoint/2010/main" val="290185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F1FA3-B842-E489-7B65-EA364389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1" y="0"/>
            <a:ext cx="11927394" cy="764170"/>
          </a:xfrm>
        </p:spPr>
        <p:txBody>
          <a:bodyPr>
            <a:normAutofit fontScale="90000"/>
          </a:bodyPr>
          <a:lstStyle/>
          <a:p>
            <a:r>
              <a:rPr lang="ru-RU" dirty="0"/>
              <a:t>Гены, предположительно связанные с нестабильностью:</a:t>
            </a:r>
            <a:r>
              <a:rPr lang="en-US" dirty="0"/>
              <a:t> chr17, X </a:t>
            </a:r>
            <a:r>
              <a:rPr lang="ru-RU" dirty="0"/>
              <a:t>и др.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97C26E-89B3-9F05-AA68-F2156940E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6"/>
          <a:stretch/>
        </p:blipFill>
        <p:spPr>
          <a:xfrm>
            <a:off x="0" y="3119120"/>
            <a:ext cx="7122160" cy="3738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79258A-F1C0-E455-D2F7-2382CDBBAD0C}"/>
              </a:ext>
            </a:extLst>
          </p:cNvPr>
          <p:cNvSpPr txBox="1"/>
          <p:nvPr/>
        </p:nvSpPr>
        <p:spPr>
          <a:xfrm>
            <a:off x="7033846" y="1028343"/>
            <a:ext cx="51581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ahnschrift Light SemiCondensed" panose="020B0502040204020203" pitchFamily="34" charset="0"/>
              </a:rPr>
              <a:t>GNAS (GNAS complex locus) </a:t>
            </a:r>
            <a:r>
              <a:rPr lang="en-US" dirty="0">
                <a:latin typeface="Bahnschrift Light SemiCondensed" panose="020B0502040204020203" pitchFamily="34" charset="0"/>
              </a:rPr>
              <a:t>– </a:t>
            </a:r>
            <a:r>
              <a:rPr lang="ru-RU" dirty="0">
                <a:latin typeface="Bahnschrift Light SemiCondensed" panose="020B0502040204020203" pitchFamily="34" charset="0"/>
              </a:rPr>
              <a:t>крайне сложно устроенный генный регион. Кодирует различные виды альфа-субъединиц </a:t>
            </a:r>
            <a:r>
              <a:rPr lang="en-US" dirty="0">
                <a:latin typeface="Bahnschrift Light SemiCondensed" panose="020B0502040204020203" pitchFamily="34" charset="0"/>
              </a:rPr>
              <a:t>G-</a:t>
            </a:r>
            <a:r>
              <a:rPr lang="ru-RU" dirty="0">
                <a:latin typeface="Bahnschrift Light SemiCondensed" panose="020B0502040204020203" pitchFamily="34" charset="0"/>
              </a:rPr>
              <a:t>белка (ключевой белок </a:t>
            </a:r>
            <a:r>
              <a:rPr lang="ru-RU" dirty="0" err="1">
                <a:latin typeface="Bahnschrift Light SemiCondensed" panose="020B0502040204020203" pitchFamily="34" charset="0"/>
              </a:rPr>
              <a:t>аденилатциклазного</a:t>
            </a:r>
            <a:r>
              <a:rPr lang="ru-RU" dirty="0">
                <a:latin typeface="Bahnschrift Light SemiCondensed" panose="020B0502040204020203" pitchFamily="34" charset="0"/>
              </a:rPr>
              <a:t> пути). Мутации приводят к </a:t>
            </a:r>
            <a:r>
              <a:rPr lang="ru-RU" dirty="0" err="1">
                <a:latin typeface="Bahnschrift Light SemiCondensed" panose="020B0502040204020203" pitchFamily="34" charset="0"/>
              </a:rPr>
              <a:t>псевдогипопаратиреоидизму</a:t>
            </a:r>
            <a:r>
              <a:rPr lang="ru-RU" dirty="0">
                <a:latin typeface="Bahnschrift Light SemiCondensed" panose="020B0502040204020203" pitchFamily="34" charset="0"/>
              </a:rPr>
              <a:t>, синдрому </a:t>
            </a:r>
            <a:r>
              <a:rPr lang="ru-RU" dirty="0" err="1">
                <a:latin typeface="Bahnschrift Light SemiCondensed" panose="020B0502040204020203" pitchFamily="34" charset="0"/>
              </a:rPr>
              <a:t>МакКуна-Албрайта</a:t>
            </a:r>
            <a:r>
              <a:rPr lang="ru-RU" dirty="0">
                <a:latin typeface="Bahnschrift Light SemiCondensed" panose="020B0502040204020203" pitchFamily="34" charset="0"/>
              </a:rPr>
              <a:t>, прогрессивной костной гетеротопии, фиброзной дисплазии и др.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SHLD2 (</a:t>
            </a:r>
            <a:r>
              <a:rPr lang="en-US" dirty="0" err="1">
                <a:latin typeface="Bahnschrift Light SemiCondensed" panose="020B0502040204020203" pitchFamily="34" charset="0"/>
              </a:rPr>
              <a:t>shieldin</a:t>
            </a:r>
            <a:r>
              <a:rPr lang="en-US" dirty="0">
                <a:latin typeface="Bahnschrift Light SemiCondensed" panose="020B0502040204020203" pitchFamily="34" charset="0"/>
              </a:rPr>
              <a:t> complex subunit 2) – </a:t>
            </a:r>
            <a:r>
              <a:rPr lang="ru-RU" dirty="0">
                <a:latin typeface="Bahnschrift Light SemiCondensed" panose="020B0502040204020203" pitchFamily="34" charset="0"/>
              </a:rPr>
              <a:t>вовлечён в регуляцию восстановления двуцепочечных разрывов ДНК и регуляцию экспрессии.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u="sng" dirty="0">
                <a:latin typeface="Bahnschrift Light SemiCondensed" panose="020B0502040204020203" pitchFamily="34" charset="0"/>
              </a:rPr>
              <a:t>PRPSAP2</a:t>
            </a:r>
            <a:r>
              <a:rPr lang="ru-RU" u="sng" dirty="0">
                <a:latin typeface="Bahnschrift Light SemiCondensed" panose="020B0502040204020203" pitchFamily="34" charset="0"/>
              </a:rPr>
              <a:t> (</a:t>
            </a:r>
            <a:r>
              <a:rPr lang="en-US" u="sng" dirty="0">
                <a:latin typeface="Bahnschrift Light SemiCondensed" panose="020B0502040204020203" pitchFamily="34" charset="0"/>
              </a:rPr>
              <a:t>phosphoribosyl pyrophosphate synthetase associated protein 2</a:t>
            </a:r>
            <a:r>
              <a:rPr lang="ru-RU" u="sng" dirty="0">
                <a:latin typeface="Bahnschrift Light SemiCondensed" panose="020B0502040204020203" pitchFamily="34" charset="0"/>
              </a:rPr>
              <a:t>) </a:t>
            </a:r>
            <a:r>
              <a:rPr lang="ru-RU" dirty="0">
                <a:latin typeface="Bahnschrift Light SemiCondensed" panose="020B0502040204020203" pitchFamily="34" charset="0"/>
              </a:rPr>
              <a:t>– продукт гена участвует в синтезе нуклеотидов, аминокислот и НАД.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D44C1-EB64-BADE-C3C6-AEBE2BCF9CC2}"/>
              </a:ext>
            </a:extLst>
          </p:cNvPr>
          <p:cNvSpPr txBox="1"/>
          <p:nvPr/>
        </p:nvSpPr>
        <p:spPr>
          <a:xfrm>
            <a:off x="70340" y="1037468"/>
            <a:ext cx="5158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SYN (</a:t>
            </a:r>
            <a:r>
              <a:rPr lang="en-US" dirty="0" err="1">
                <a:latin typeface="Bahnschrift Light SemiCondensed" panose="020B0502040204020203" pitchFamily="34" charset="0"/>
              </a:rPr>
              <a:t>synapsin</a:t>
            </a:r>
            <a:r>
              <a:rPr lang="en-US" dirty="0">
                <a:latin typeface="Bahnschrift Light SemiCondensed" panose="020B0502040204020203" pitchFamily="34" charset="0"/>
              </a:rPr>
              <a:t> I) – </a:t>
            </a:r>
            <a:r>
              <a:rPr lang="ru-RU" dirty="0">
                <a:latin typeface="Bahnschrift Light SemiCondensed" panose="020B0502040204020203" pitchFamily="34" charset="0"/>
              </a:rPr>
              <a:t>часть крайне важной семьи белков, участвующих в </a:t>
            </a:r>
            <a:r>
              <a:rPr lang="ru-RU" dirty="0" err="1">
                <a:latin typeface="Bahnschrift Light SemiCondensed" panose="020B0502040204020203" pitchFamily="34" charset="0"/>
              </a:rPr>
              <a:t>синапто</a:t>
            </a:r>
            <a:r>
              <a:rPr lang="ru-RU" dirty="0">
                <a:latin typeface="Bahnschrift Light SemiCondensed" panose="020B0502040204020203" pitchFamily="34" charset="0"/>
              </a:rPr>
              <a:t>- и </a:t>
            </a:r>
            <a:r>
              <a:rPr lang="ru-RU" dirty="0" err="1">
                <a:latin typeface="Bahnschrift Light SemiCondensed" panose="020B0502040204020203" pitchFamily="34" charset="0"/>
              </a:rPr>
              <a:t>аксоногенезе</a:t>
            </a:r>
            <a:r>
              <a:rPr lang="ru-RU" dirty="0">
                <a:latin typeface="Bahnschrift Light SemiCondensed" panose="020B0502040204020203" pitchFamily="34" charset="0"/>
              </a:rPr>
              <a:t>. Мутации ассоциированы с первичной нейрональной дегенерацией (напр. синдром </a:t>
            </a:r>
            <a:r>
              <a:rPr lang="ru-RU" dirty="0" err="1">
                <a:latin typeface="Bahnschrift Light SemiCondensed" panose="020B0502040204020203" pitchFamily="34" charset="0"/>
              </a:rPr>
              <a:t>Ретта</a:t>
            </a:r>
            <a:r>
              <a:rPr lang="ru-RU" dirty="0">
                <a:latin typeface="Bahnschrift Light SemiCondensed" panose="020B05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3517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C078C-4412-12AE-7FF7-55D5F5CD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Гены, предположительно связанные с нестабильностью:</a:t>
            </a:r>
            <a:r>
              <a:rPr lang="en-US" dirty="0"/>
              <a:t> chr</a:t>
            </a:r>
            <a:r>
              <a:rPr lang="ru-RU" dirty="0"/>
              <a:t>14, 16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8163F1-625E-F8E6-DFAE-DFDCFB58A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6"/>
          <a:stretch/>
        </p:blipFill>
        <p:spPr>
          <a:xfrm>
            <a:off x="0" y="3119120"/>
            <a:ext cx="7122160" cy="3738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6C530F-66CC-27C5-621D-97AAECEA5491}"/>
              </a:ext>
            </a:extLst>
          </p:cNvPr>
          <p:cNvSpPr txBox="1"/>
          <p:nvPr/>
        </p:nvSpPr>
        <p:spPr>
          <a:xfrm>
            <a:off x="7033846" y="1028343"/>
            <a:ext cx="5158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EDDM3A (epididymal protein 3A) – </a:t>
            </a:r>
            <a:r>
              <a:rPr lang="ru-RU" dirty="0">
                <a:latin typeface="Bahnschrift Light SemiCondensed" panose="020B0502040204020203" pitchFamily="34" charset="0"/>
              </a:rPr>
              <a:t>ответственен за созревание спермы. 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DMAC2L (distal membrane arm assembly component 2 like</a:t>
            </a:r>
            <a:r>
              <a:rPr lang="ru-RU" dirty="0">
                <a:latin typeface="Bahnschrift Light SemiCondensed" panose="020B0502040204020203" pitchFamily="34" charset="0"/>
              </a:rPr>
              <a:t>) – продукт гена участвует в формировании протонного канала АТФ-</a:t>
            </a:r>
            <a:r>
              <a:rPr lang="ru-RU" dirty="0" err="1">
                <a:latin typeface="Bahnschrift Light SemiCondensed" panose="020B0502040204020203" pitchFamily="34" charset="0"/>
              </a:rPr>
              <a:t>синтазного</a:t>
            </a:r>
            <a:r>
              <a:rPr lang="ru-RU" dirty="0">
                <a:latin typeface="Bahnschrift Light SemiCondensed" panose="020B0502040204020203" pitchFamily="34" charset="0"/>
              </a:rPr>
              <a:t> комплекса митохондрии.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u="sng" dirty="0">
                <a:latin typeface="Bahnschrift Light SemiCondensed" panose="020B0502040204020203" pitchFamily="34" charset="0"/>
              </a:rPr>
              <a:t>ZNF469 (zinc finger protein 469) </a:t>
            </a:r>
            <a:r>
              <a:rPr lang="en-US" dirty="0">
                <a:latin typeface="Bahnschrift Light SemiCondensed" panose="020B0502040204020203" pitchFamily="34" charset="0"/>
              </a:rPr>
              <a:t>– </a:t>
            </a:r>
            <a:r>
              <a:rPr lang="ru-RU" dirty="0">
                <a:latin typeface="Bahnschrift Light SemiCondensed" panose="020B0502040204020203" pitchFamily="34" charset="0"/>
              </a:rPr>
              <a:t>продукт участвует в регуляции синтеза и организации коллагена. Мутации связаны с синдромом ломкой роговицы.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u="sng" dirty="0">
                <a:latin typeface="Bahnschrift Light SemiCondensed" panose="020B0502040204020203" pitchFamily="34" charset="0"/>
              </a:rPr>
              <a:t>RBFOX1 (</a:t>
            </a:r>
            <a:r>
              <a:rPr lang="sv-SE" u="sng" dirty="0">
                <a:latin typeface="Bahnschrift Light SemiCondensed" panose="020B0502040204020203" pitchFamily="34" charset="0"/>
              </a:rPr>
              <a:t>RNA binding fox-1 homolog 1</a:t>
            </a:r>
            <a:r>
              <a:rPr lang="en-US" u="sng" dirty="0">
                <a:latin typeface="Bahnschrift Light SemiCondensed" panose="020B0502040204020203" pitchFamily="34" charset="0"/>
              </a:rPr>
              <a:t>) </a:t>
            </a:r>
            <a:r>
              <a:rPr lang="en-US" dirty="0">
                <a:latin typeface="Bahnschrift Light SemiCondensed" panose="020B0502040204020203" pitchFamily="34" charset="0"/>
              </a:rPr>
              <a:t>– </a:t>
            </a:r>
            <a:r>
              <a:rPr lang="ru-RU" dirty="0">
                <a:latin typeface="Bahnschrift Light SemiCondensed" panose="020B0502040204020203" pitchFamily="34" charset="0"/>
              </a:rPr>
              <a:t>регулирует </a:t>
            </a:r>
            <a:r>
              <a:rPr lang="ru-RU" dirty="0" err="1">
                <a:latin typeface="Bahnschrift Light SemiCondensed" panose="020B0502040204020203" pitchFamily="34" charset="0"/>
              </a:rPr>
              <a:t>тканеспецифичный</a:t>
            </a:r>
            <a:r>
              <a:rPr lang="ru-RU" dirty="0">
                <a:latin typeface="Bahnschrift Light SemiCondensed" panose="020B0502040204020203" pitchFamily="34" charset="0"/>
              </a:rPr>
              <a:t> альтернативный сплайсинг. Мутации связаны с нейродегенеративными заболеваниями.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r>
              <a:rPr lang="en-US" u="sng" dirty="0">
                <a:latin typeface="Bahnschrift Light SemiCondensed" panose="020B0502040204020203" pitchFamily="34" charset="0"/>
              </a:rPr>
              <a:t>IL4R (interleukin 4 receptor) </a:t>
            </a:r>
            <a:r>
              <a:rPr lang="en-US" dirty="0">
                <a:latin typeface="Bahnschrift Light SemiCondensed" panose="020B0502040204020203" pitchFamily="34" charset="0"/>
              </a:rPr>
              <a:t>– </a:t>
            </a:r>
            <a:r>
              <a:rPr lang="ru-RU" dirty="0">
                <a:latin typeface="Bahnschrift Light SemiCondensed" panose="020B0502040204020203" pitchFamily="34" charset="0"/>
              </a:rPr>
              <a:t>продукт гена участвует в </a:t>
            </a:r>
            <a:r>
              <a:rPr lang="en-US" dirty="0">
                <a:latin typeface="Bahnschrift Light SemiCondensed" panose="020B0502040204020203" pitchFamily="34" charset="0"/>
              </a:rPr>
              <a:t>Th2 </a:t>
            </a:r>
            <a:r>
              <a:rPr lang="ru-RU" dirty="0">
                <a:latin typeface="Bahnschrift Light SemiCondensed" panose="020B0502040204020203" pitchFamily="34" charset="0"/>
              </a:rPr>
              <a:t>дифференцировке лимфоцитов, опосредует аллергические реакции.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226A6-FA14-2AA6-2ACD-EDCF6753C727}"/>
              </a:ext>
            </a:extLst>
          </p:cNvPr>
          <p:cNvSpPr txBox="1"/>
          <p:nvPr/>
        </p:nvSpPr>
        <p:spPr>
          <a:xfrm>
            <a:off x="80388" y="1018315"/>
            <a:ext cx="515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ahnschrift Light SemiCondensed" panose="020B0502040204020203" pitchFamily="34" charset="0"/>
              </a:rPr>
              <a:t>ABCC6 (ATP binding cassette subfamily C member 6)</a:t>
            </a:r>
            <a:r>
              <a:rPr lang="en-US" dirty="0">
                <a:latin typeface="Bahnschrift Light SemiCondensed" panose="020B0502040204020203" pitchFamily="34" charset="0"/>
              </a:rPr>
              <a:t> – </a:t>
            </a:r>
            <a:r>
              <a:rPr lang="ru-RU" dirty="0">
                <a:latin typeface="Bahnschrift Light SemiCondensed" panose="020B0502040204020203" pitchFamily="34" charset="0"/>
              </a:rPr>
              <a:t>отвечает за экспрессию мембранного транспортера. Мутации связаны с </a:t>
            </a:r>
            <a:r>
              <a:rPr lang="en-US" dirty="0">
                <a:latin typeface="Bahnschrift Light SemiCondensed" panose="020B0502040204020203" pitchFamily="34" charset="0"/>
              </a:rPr>
              <a:t>pseudoxanthoma elasticum</a:t>
            </a:r>
            <a:r>
              <a:rPr lang="ru-RU" dirty="0">
                <a:latin typeface="Bahnschrift Light SemiCondensed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535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E40B5-09AD-4EB3-A679-AA9B0CBD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Десятки их! (общий перечень генов и локусов)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F5D1476-B86A-9643-805C-464CA5739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334261"/>
              </p:ext>
            </p:extLst>
          </p:nvPr>
        </p:nvGraphicFramePr>
        <p:xfrm>
          <a:off x="331787" y="1014653"/>
          <a:ext cx="11528425" cy="5562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5685">
                  <a:extLst>
                    <a:ext uri="{9D8B030D-6E8A-4147-A177-3AD203B41FA5}">
                      <a16:colId xmlns:a16="http://schemas.microsoft.com/office/drawing/2014/main" val="1145509365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1122453999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1725530417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3865262942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330102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ABCC6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IFNG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LMCD1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NBPF4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SYN1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978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ARHGEF38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LOC105370108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NLRP3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TCF3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852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BNC2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IL12B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LOC105374894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NTN4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TGFB1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396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CALCA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IL1A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LOC105374971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P2RX7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TIRAP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78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CALCRL-AS1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IL1B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LOC105375957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PALLD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TLE5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6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CARD8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IL1R1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LOC105378262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PAPPA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136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CBR4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IL1RN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LOC107984545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PGBD5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TNFRSF11A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592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CSMD1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LOC107984671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PRPSAP2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TNFRSF11B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154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DAB1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LOC107986094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RASGEF1C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TOX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366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DMAC2L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IL4R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LOC107987087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RBFOX1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TPRA1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652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DTX2P1-UPK3BP1-PMS2P11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IL6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LOC643339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RTTN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ULK4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044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EDDM3A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LINC01412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MACIR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SHLD2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UQCRFS1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505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FBP2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LINC02103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MAP3K4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SMYD3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VAV2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91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GNAS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LINC02742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MMP1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SPRING1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VLDLR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490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ZNF469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545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79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1A7CD-EA07-E8B2-44CE-71FEF0A0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63482-95C0-7D2F-9B66-191C0413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Необходима комплексная программа профилактики асептической нестабильности</a:t>
            </a:r>
          </a:p>
          <a:p>
            <a:r>
              <a:rPr lang="ru-RU" dirty="0"/>
              <a:t>Необходима эффективная прогностическая модель, позволяющая решать, какие меры профилактики требуются и кому их назначать</a:t>
            </a:r>
          </a:p>
          <a:p>
            <a:r>
              <a:rPr lang="ru-RU" dirty="0"/>
              <a:t>Необходимо рассмотреть применение предоперационного генотипирования для распознания группы высокого риска асептической нестабильности эндопротеза</a:t>
            </a:r>
          </a:p>
        </p:txBody>
      </p:sp>
    </p:spTree>
    <p:extLst>
      <p:ext uri="{BB962C8B-B14F-4D97-AF65-F5344CB8AC3E}">
        <p14:creationId xmlns:p14="http://schemas.microsoft.com/office/powerpoint/2010/main" val="15165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01C87-0BBC-C6AA-42BC-AEBF7875B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6493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9482E0-36DC-4B1F-1731-EA9C9FA7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140"/>
            <a:ext cx="11327843" cy="42147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3024E-77D6-F90C-1E90-81A5FEED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37F69B-E88D-2728-1F78-D22E0CC1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Эндопротезирование – главный способ лечения артрозов 2-3 ст., тяжёлых внутрисуставных переломов без возможности репозиции; применяется при опухолях костей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CE485-37C5-01B2-E973-26B1F19E9B88}"/>
              </a:ext>
            </a:extLst>
          </p:cNvPr>
          <p:cNvSpPr txBox="1"/>
          <p:nvPr/>
        </p:nvSpPr>
        <p:spPr>
          <a:xfrm>
            <a:off x="864157" y="2501139"/>
            <a:ext cx="101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rTHA</a:t>
            </a:r>
            <a:endParaRPr lang="ru-RU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C3F67-6761-4A6F-ACF6-57601D16BC89}"/>
              </a:ext>
            </a:extLst>
          </p:cNvPr>
          <p:cNvSpPr txBox="1"/>
          <p:nvPr/>
        </p:nvSpPr>
        <p:spPr>
          <a:xfrm>
            <a:off x="6347397" y="2490190"/>
            <a:ext cx="101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rTKA</a:t>
            </a:r>
            <a:endParaRPr lang="ru-RU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2E9FB2-D82B-D269-54D9-1BAE0EACE907}"/>
              </a:ext>
            </a:extLst>
          </p:cNvPr>
          <p:cNvSpPr txBox="1"/>
          <p:nvPr/>
        </p:nvSpPr>
        <p:spPr>
          <a:xfrm rot="16200000">
            <a:off x="9583862" y="4408664"/>
            <a:ext cx="424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https://doi.org/10.1016/j.arth.2020.02.030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887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6FB51-E19D-9277-4BE8-F96DB85B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взгляд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92EF95-1F4F-86B7-34F0-2EE0400D1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7" y="1213505"/>
            <a:ext cx="5446882" cy="47552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E9EC5-7958-9E9D-0C6E-B233281B67F6}"/>
              </a:ext>
            </a:extLst>
          </p:cNvPr>
          <p:cNvSpPr txBox="1"/>
          <p:nvPr/>
        </p:nvSpPr>
        <p:spPr>
          <a:xfrm>
            <a:off x="1015632" y="596872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Число операций ЭП по реальным данным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25A8B5-5216-C435-C4B6-62CBBBE28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3505"/>
            <a:ext cx="5667207" cy="39714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4AAC00-B262-07F4-13DA-34C7332B18FA}"/>
              </a:ext>
            </a:extLst>
          </p:cNvPr>
          <p:cNvSpPr txBox="1"/>
          <p:nvPr/>
        </p:nvSpPr>
        <p:spPr>
          <a:xfrm>
            <a:off x="6293523" y="5184949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Число операций ЭП ТБС, смоделированное линейной</a:t>
            </a:r>
          </a:p>
          <a:p>
            <a:r>
              <a:rPr lang="ru-RU" dirty="0">
                <a:latin typeface="Bahnschrift Light SemiCondensed" panose="020B0502040204020203" pitchFamily="34" charset="0"/>
              </a:rPr>
              <a:t>регрессией</a:t>
            </a:r>
          </a:p>
        </p:txBody>
      </p:sp>
    </p:spTree>
    <p:extLst>
      <p:ext uri="{BB962C8B-B14F-4D97-AF65-F5344CB8AC3E}">
        <p14:creationId xmlns:p14="http://schemas.microsoft.com/office/powerpoint/2010/main" val="111591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5B2F2-97E9-CD4B-3022-DD926C62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 проблемы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36312F-6AD1-2122-B05F-6AAC50B9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1" y="1272992"/>
            <a:ext cx="6654547" cy="45952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CE1DD7-075A-E9DA-D58B-580D1374EEB2}"/>
              </a:ext>
            </a:extLst>
          </p:cNvPr>
          <p:cNvSpPr txBox="1"/>
          <p:nvPr/>
        </p:nvSpPr>
        <p:spPr>
          <a:xfrm>
            <a:off x="1347228" y="5868238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Моделированное число эндопротезов ТБС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34FC9-B989-825C-9AB1-A42C2FE287E1}"/>
              </a:ext>
            </a:extLst>
          </p:cNvPr>
          <p:cNvSpPr txBox="1"/>
          <p:nvPr/>
        </p:nvSpPr>
        <p:spPr>
          <a:xfrm>
            <a:off x="6955418" y="2413337"/>
            <a:ext cx="4615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 Light SemiCondensed" panose="020B0502040204020203" pitchFamily="34" charset="0"/>
              </a:rPr>
              <a:t>Число эндопротезов растёт экспоненциально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 Light SemiCondensed" panose="020B0502040204020203" pitchFamily="34" charset="0"/>
              </a:rPr>
              <a:t>Рано или поздно эндопротезы требуют ревизии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 Light SemiCondensed" panose="020B0502040204020203" pitchFamily="34" charset="0"/>
              </a:rPr>
              <a:t>Чем больше время службы эндопротеза – тем меньше нагрузка на систему ортопедической помощи</a:t>
            </a:r>
          </a:p>
        </p:txBody>
      </p:sp>
    </p:spTree>
    <p:extLst>
      <p:ext uri="{BB962C8B-B14F-4D97-AF65-F5344CB8AC3E}">
        <p14:creationId xmlns:p14="http://schemas.microsoft.com/office/powerpoint/2010/main" val="279188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DCC81-8582-782B-3EAB-6F35805D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Асептическая нестабильность – это 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E1BC9-8CF4-9F1B-0EF6-E12641F76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71" y="1008994"/>
            <a:ext cx="11529767" cy="55927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Клинически:</a:t>
            </a:r>
          </a:p>
          <a:p>
            <a:r>
              <a:rPr lang="ru-RU" dirty="0"/>
              <a:t>Боль</a:t>
            </a:r>
          </a:p>
          <a:p>
            <a:r>
              <a:rPr lang="ru-RU" dirty="0"/>
              <a:t>Нарушение функции сустава</a:t>
            </a:r>
          </a:p>
          <a:p>
            <a:pPr marL="0" indent="0">
              <a:buNone/>
            </a:pPr>
            <a:r>
              <a:rPr lang="ru-RU" dirty="0"/>
              <a:t>Рентгенологически:</a:t>
            </a:r>
          </a:p>
          <a:p>
            <a:r>
              <a:rPr lang="ru-RU" dirty="0"/>
              <a:t>Миграция эндопротеза</a:t>
            </a:r>
          </a:p>
          <a:p>
            <a:r>
              <a:rPr lang="ru-RU" dirty="0" err="1"/>
              <a:t>Перипротезный</a:t>
            </a:r>
            <a:r>
              <a:rPr lang="ru-RU" dirty="0"/>
              <a:t> </a:t>
            </a:r>
            <a:r>
              <a:rPr lang="ru-RU" dirty="0" err="1"/>
              <a:t>остеолиз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Лабораторно:</a:t>
            </a:r>
          </a:p>
          <a:p>
            <a:r>
              <a:rPr lang="ru-RU" dirty="0"/>
              <a:t>Отсутствие признаков воспаления</a:t>
            </a:r>
            <a:br>
              <a:rPr lang="en-US" dirty="0"/>
            </a:br>
            <a:r>
              <a:rPr lang="ru-RU" dirty="0"/>
              <a:t>(ОАК, биохимия)</a:t>
            </a:r>
          </a:p>
          <a:p>
            <a:r>
              <a:rPr lang="ru-RU" dirty="0"/>
              <a:t>Отсутствие микроорганизмов</a:t>
            </a:r>
            <a:br>
              <a:rPr lang="en-US" dirty="0"/>
            </a:br>
            <a:r>
              <a:rPr lang="ru-RU" dirty="0"/>
              <a:t>по данным ПЦР и посева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A262BB-5A94-0879-0579-DC0152C37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68" b="26300"/>
          <a:stretch/>
        </p:blipFill>
        <p:spPr>
          <a:xfrm>
            <a:off x="6954430" y="958418"/>
            <a:ext cx="3716919" cy="5643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B8253-9325-18BF-F902-23BF7C820C0D}"/>
              </a:ext>
            </a:extLst>
          </p:cNvPr>
          <p:cNvSpPr txBox="1"/>
          <p:nvPr/>
        </p:nvSpPr>
        <p:spPr>
          <a:xfrm rot="16200000">
            <a:off x="8691824" y="3620715"/>
            <a:ext cx="453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https://doi.org/10.1186/s12891-021-04062-6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69885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1F691-EC5C-27A2-F03A-A6E39CC6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Асептическая нестабильность развивается не сразу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838994-3323-DA0C-9766-198966F6A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18" y="1324352"/>
            <a:ext cx="7227118" cy="42092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6FF396-B629-33DC-BC65-7F761BB9860C}"/>
              </a:ext>
            </a:extLst>
          </p:cNvPr>
          <p:cNvSpPr txBox="1"/>
          <p:nvPr/>
        </p:nvSpPr>
        <p:spPr>
          <a:xfrm>
            <a:off x="1587639" y="5533648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Время с момента первичной операции, лет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784D4-C24E-FCD0-A584-E5032B18E3E0}"/>
              </a:ext>
            </a:extLst>
          </p:cNvPr>
          <p:cNvSpPr txBox="1"/>
          <p:nvPr/>
        </p:nvSpPr>
        <p:spPr>
          <a:xfrm rot="16200000">
            <a:off x="-1046486" y="3023235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Bahnschrift Light SemiCondensed" panose="020B0502040204020203" pitchFamily="34" charset="0"/>
              </a:rPr>
              <a:t>Бессобытийная</a:t>
            </a:r>
            <a:r>
              <a:rPr lang="ru-RU" dirty="0">
                <a:latin typeface="Bahnschrift Light SemiCondensed" panose="020B0502040204020203" pitchFamily="34" charset="0"/>
              </a:rPr>
              <a:t> выживаемость,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4EEF8-49F7-500C-461D-5B5CF9A2D82F}"/>
              </a:ext>
            </a:extLst>
          </p:cNvPr>
          <p:cNvSpPr txBox="1"/>
          <p:nvPr/>
        </p:nvSpPr>
        <p:spPr>
          <a:xfrm>
            <a:off x="130733" y="6395350"/>
            <a:ext cx="456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333333"/>
                </a:solidFill>
                <a:effectLst/>
                <a:latin typeface="-apple-system"/>
              </a:rPr>
              <a:t>https://doi.org/10.1007/s11999-013-3200-7</a:t>
            </a:r>
            <a:endParaRPr lang="ru-RU" sz="1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63923-E74F-C7C7-83A9-2A000B73BDCB}"/>
              </a:ext>
            </a:extLst>
          </p:cNvPr>
          <p:cNvSpPr txBox="1"/>
          <p:nvPr/>
        </p:nvSpPr>
        <p:spPr>
          <a:xfrm>
            <a:off x="7067718" y="3626338"/>
            <a:ext cx="476292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«Асептическая нестабильность» в первые 2 года после первичного эндопротезирования – почти всегда скрытая </a:t>
            </a:r>
            <a:r>
              <a:rPr lang="ru-RU" dirty="0" err="1">
                <a:latin typeface="Bahnschrift Light SemiCondensed" panose="020B0502040204020203" pitchFamily="34" charset="0"/>
              </a:rPr>
              <a:t>перипротезная</a:t>
            </a:r>
            <a:r>
              <a:rPr lang="ru-RU" dirty="0">
                <a:latin typeface="Bahnschrift Light SemiCondensed" panose="020B0502040204020203" pitchFamily="34" charset="0"/>
              </a:rPr>
              <a:t> инфекция!</a:t>
            </a:r>
          </a:p>
        </p:txBody>
      </p:sp>
    </p:spTree>
    <p:extLst>
      <p:ext uri="{BB962C8B-B14F-4D97-AF65-F5344CB8AC3E}">
        <p14:creationId xmlns:p14="http://schemas.microsoft.com/office/powerpoint/2010/main" val="63768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5C8A6-9CFA-DA16-CC0E-4FC4611E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продлению срока службы эндопротеза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1B3B38-8F95-D50A-65E7-CD5DF0E7D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75" y="916360"/>
            <a:ext cx="10235958" cy="5856312"/>
          </a:xfrm>
        </p:spPr>
      </p:pic>
    </p:spTree>
    <p:extLst>
      <p:ext uri="{BB962C8B-B14F-4D97-AF65-F5344CB8AC3E}">
        <p14:creationId xmlns:p14="http://schemas.microsoft.com/office/powerpoint/2010/main" val="263376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9520E-E5F3-3921-4998-9FEEAE1C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Цена неизбирательного лечения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84C39-10CA-0F80-5B6F-9D6EB280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376" y="1109477"/>
            <a:ext cx="4063262" cy="5167970"/>
          </a:xfrm>
        </p:spPr>
        <p:txBody>
          <a:bodyPr/>
          <a:lstStyle/>
          <a:p>
            <a:r>
              <a:rPr lang="ru-RU" dirty="0"/>
              <a:t>Однократная терапия:</a:t>
            </a:r>
          </a:p>
          <a:p>
            <a:pPr lvl="1"/>
            <a:r>
              <a:rPr lang="ru-RU" dirty="0" err="1"/>
              <a:t>Золедроновая</a:t>
            </a:r>
            <a:r>
              <a:rPr lang="ru-RU" dirty="0"/>
              <a:t> кислота 4 мг/5 мл – от 1200р*</a:t>
            </a:r>
          </a:p>
          <a:p>
            <a:pPr lvl="1"/>
            <a:r>
              <a:rPr lang="ru-RU" dirty="0"/>
              <a:t>Общий кальций крови – 370р*</a:t>
            </a:r>
          </a:p>
          <a:p>
            <a:pPr lvl="1"/>
            <a:r>
              <a:rPr lang="ru-RU" dirty="0"/>
              <a:t>Альбумин крови – 420р*</a:t>
            </a:r>
          </a:p>
          <a:p>
            <a:pPr lvl="1"/>
            <a:r>
              <a:rPr lang="ru-RU" b="1" dirty="0"/>
              <a:t>Всего</a:t>
            </a:r>
            <a:r>
              <a:rPr lang="ru-RU" dirty="0"/>
              <a:t> – от 1990р</a:t>
            </a:r>
          </a:p>
          <a:p>
            <a:r>
              <a:rPr lang="ru-RU" dirty="0"/>
              <a:t>Курс (3 года): 1990 х 3 = 5970р</a:t>
            </a:r>
          </a:p>
          <a:p>
            <a:r>
              <a:rPr lang="ru-RU" dirty="0"/>
              <a:t>На 100 пациентов: 5970 х 100 = 597000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9DE59-C433-514F-2F88-C2F44D6A5F7A}"/>
              </a:ext>
            </a:extLst>
          </p:cNvPr>
          <p:cNvSpPr txBox="1"/>
          <p:nvPr/>
        </p:nvSpPr>
        <p:spPr>
          <a:xfrm flipH="1">
            <a:off x="361362" y="5885988"/>
            <a:ext cx="1146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Bahnschrift Light SemiCondensed" panose="020B0502040204020203" pitchFamily="34" charset="0"/>
              </a:rPr>
              <a:t>*цены по данным </a:t>
            </a:r>
            <a:r>
              <a:rPr lang="en-US" sz="1600" i="1" dirty="0">
                <a:latin typeface="Bahnschrift Light SemiCondensed" panose="020B0502040204020203" pitchFamily="34" charset="0"/>
              </a:rPr>
              <a:t>apteka.ru </a:t>
            </a:r>
            <a:r>
              <a:rPr lang="ru-RU" sz="1600" i="1" dirty="0">
                <a:latin typeface="Bahnschrift Light SemiCondensed" panose="020B0502040204020203" pitchFamily="34" charset="0"/>
              </a:rPr>
              <a:t>и </a:t>
            </a:r>
            <a:r>
              <a:rPr lang="en-US" sz="1600" i="1" dirty="0">
                <a:latin typeface="Bahnschrift Light SemiCondensed" panose="020B0502040204020203" pitchFamily="34" charset="0"/>
              </a:rPr>
              <a:t>invitro.ru</a:t>
            </a:r>
            <a:r>
              <a:rPr lang="ru-RU" sz="1600" i="1" dirty="0">
                <a:latin typeface="Bahnschrift Light SemiCondensed" panose="020B0502040204020203" pitchFamily="34" charset="0"/>
              </a:rPr>
              <a:t>; дата доступа: 31.10.2023</a:t>
            </a:r>
          </a:p>
          <a:p>
            <a:r>
              <a:rPr lang="ru-RU" sz="1600" i="1" dirty="0">
                <a:latin typeface="Bahnschrift Light SemiCondensed" panose="020B0502040204020203" pitchFamily="34" charset="0"/>
              </a:rPr>
              <a:t>**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Bahnschrift Light SemiCondensed" panose="020B0502040204020203" pitchFamily="34" charset="0"/>
              </a:rPr>
              <a:t>Prieto-Alhambra D, Javaid M K, Judge A, Murray D, Carr A, Cooper C et al. Association between bisphosphonate use and implant survival after primary total arthroplasty of the knee or hip: population based retrospective cohort study BMJ </a:t>
            </a:r>
            <a:r>
              <a:rPr lang="en-US" sz="1600" b="0" i="1" dirty="0">
                <a:solidFill>
                  <a:srgbClr val="555555"/>
                </a:solidFill>
                <a:effectLst/>
                <a:latin typeface="Bahnschrift Light SemiCondensed" panose="020B0502040204020203" pitchFamily="34" charset="0"/>
              </a:rPr>
              <a:t>2011; 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Bahnschrift Light SemiCondensed" panose="020B0502040204020203" pitchFamily="34" charset="0"/>
              </a:rPr>
              <a:t>343 :d7222 doi:10.1136/bmj.d7222</a:t>
            </a:r>
            <a:endParaRPr lang="ru-RU" sz="1600" i="1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84317-BA27-2DFE-3860-D1591E5C348B}"/>
              </a:ext>
            </a:extLst>
          </p:cNvPr>
          <p:cNvSpPr txBox="1"/>
          <p:nvPr/>
        </p:nvSpPr>
        <p:spPr>
          <a:xfrm>
            <a:off x="361362" y="1109477"/>
            <a:ext cx="66821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 SemiCondensed" panose="020B0502040204020203" pitchFamily="34" charset="0"/>
              </a:rPr>
              <a:t>Number-to-Treat</a:t>
            </a:r>
            <a:r>
              <a:rPr lang="ru-RU" sz="2800" dirty="0">
                <a:latin typeface="Bahnschrift Light SemiCondensed" panose="020B0502040204020203" pitchFamily="34" charset="0"/>
              </a:rPr>
              <a:t> (бисфосфонаты): 107**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Light SemiCondensed" panose="020B0502040204020203" pitchFamily="34" charset="0"/>
              </a:rPr>
              <a:t>Побочные эффекты </a:t>
            </a:r>
            <a:r>
              <a:rPr lang="ru-RU" sz="2800" dirty="0" err="1">
                <a:latin typeface="Bahnschrift Light SemiCondensed" panose="020B0502040204020203" pitchFamily="34" charset="0"/>
              </a:rPr>
              <a:t>бисфосфонатов</a:t>
            </a:r>
            <a:r>
              <a:rPr lang="ru-RU" sz="2800" dirty="0">
                <a:latin typeface="Bahnschrift Light SemiCondensed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Light SemiCondensed" panose="020B0502040204020203" pitchFamily="34" charset="0"/>
              </a:rPr>
              <a:t>Гриппоподобный синдром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err="1">
                <a:latin typeface="Bahnschrift Light SemiCondensed" panose="020B0502040204020203" pitchFamily="34" charset="0"/>
              </a:rPr>
              <a:t>Остеонекроз</a:t>
            </a:r>
            <a:r>
              <a:rPr lang="ru-RU" sz="2800" dirty="0">
                <a:latin typeface="Bahnschrift Light SemiCondensed" panose="020B0502040204020203" pitchFamily="34" charset="0"/>
              </a:rPr>
              <a:t> нижней челюсти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err="1">
                <a:latin typeface="Bahnschrift Light SemiCondensed" panose="020B0502040204020203" pitchFamily="34" charset="0"/>
              </a:rPr>
              <a:t>Нефротоксичность</a:t>
            </a:r>
            <a:endParaRPr lang="ru-RU" sz="2800" dirty="0">
              <a:latin typeface="Bahnschrift Light SemiCondense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err="1">
                <a:latin typeface="Bahnschrift Light SemiCondensed" panose="020B0502040204020203" pitchFamily="34" charset="0"/>
              </a:rPr>
              <a:t>Гастротоксичность</a:t>
            </a:r>
            <a:endParaRPr lang="ru-RU" sz="2800" dirty="0">
              <a:latin typeface="Bahnschrift Light SemiCondense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err="1">
                <a:latin typeface="Bahnschrift Light SemiCondensed" panose="020B0502040204020203" pitchFamily="34" charset="0"/>
              </a:rPr>
              <a:t>Окулотоксичность</a:t>
            </a:r>
            <a:endParaRPr lang="ru-RU" sz="2800" dirty="0">
              <a:latin typeface="Bahnschrift Light SemiCondense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err="1">
                <a:latin typeface="Bahnschrift Light SemiCondensed" panose="020B0502040204020203" pitchFamily="34" charset="0"/>
              </a:rPr>
              <a:t>Фибриляция</a:t>
            </a:r>
            <a:r>
              <a:rPr lang="ru-RU" sz="2800" dirty="0">
                <a:latin typeface="Bahnschrift Light SemiCondensed" panose="020B0502040204020203" pitchFamily="34" charset="0"/>
              </a:rPr>
              <a:t> предсердий</a:t>
            </a:r>
          </a:p>
        </p:txBody>
      </p:sp>
    </p:spTree>
    <p:extLst>
      <p:ext uri="{BB962C8B-B14F-4D97-AF65-F5344CB8AC3E}">
        <p14:creationId xmlns:p14="http://schemas.microsoft.com/office/powerpoint/2010/main" val="4858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165B5-F1A3-52A4-D8DB-15D5CF0C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решить, кому назначать лечение?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16E230-2225-05DA-E4B9-BAC49F58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Имеются предсказательные модели для индивидуальной оценки риска асептической нестабильности и медианного времени службы:</a:t>
            </a:r>
          </a:p>
          <a:p>
            <a:pPr lvl="1"/>
            <a:r>
              <a:rPr lang="ru-RU" dirty="0"/>
              <a:t>На основе регрессии по клиническим данным </a:t>
            </a:r>
            <a:r>
              <a:rPr lang="en-US" dirty="0"/>
              <a:t>[1-5]</a:t>
            </a:r>
            <a:endParaRPr lang="ru-RU" dirty="0"/>
          </a:p>
          <a:p>
            <a:pPr lvl="1"/>
            <a:r>
              <a:rPr lang="ru-RU" dirty="0"/>
              <a:t>На основе расчёта поведения эндопротеза под нагрузкой</a:t>
            </a:r>
            <a:r>
              <a:rPr lang="en-US" dirty="0"/>
              <a:t> [6]</a:t>
            </a:r>
            <a:endParaRPr lang="ru-RU" dirty="0"/>
          </a:p>
          <a:p>
            <a:pPr lvl="1"/>
            <a:r>
              <a:rPr lang="ru-RU" dirty="0"/>
              <a:t>С применением нейросетей</a:t>
            </a:r>
            <a:r>
              <a:rPr lang="en-US" dirty="0"/>
              <a:t> [7-8]</a:t>
            </a:r>
            <a:endParaRPr lang="ru-RU" dirty="0"/>
          </a:p>
          <a:p>
            <a:r>
              <a:rPr lang="ru-RU" dirty="0"/>
              <a:t>Лишь 3 модели доступны для использования</a:t>
            </a:r>
            <a:r>
              <a:rPr lang="en-US" dirty="0"/>
              <a:t>*</a:t>
            </a:r>
            <a:endParaRPr lang="ru-RU" dirty="0"/>
          </a:p>
          <a:p>
            <a:r>
              <a:rPr lang="ru-RU" dirty="0"/>
              <a:t>Ни одна модель не </a:t>
            </a:r>
            <a:r>
              <a:rPr lang="ru-RU" dirty="0" err="1"/>
              <a:t>валидирована</a:t>
            </a:r>
            <a:r>
              <a:rPr lang="ru-RU" dirty="0"/>
              <a:t> должным образом</a:t>
            </a:r>
          </a:p>
          <a:p>
            <a:r>
              <a:rPr lang="ru-RU" dirty="0"/>
              <a:t>Ни одна модель не учитывает влияние генетических факторов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E6ECA-0D0F-B7CA-3FA5-317836AEBABB}"/>
              </a:ext>
            </a:extLst>
          </p:cNvPr>
          <p:cNvSpPr txBox="1"/>
          <p:nvPr/>
        </p:nvSpPr>
        <p:spPr>
          <a:xfrm>
            <a:off x="361363" y="4873449"/>
            <a:ext cx="11469276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i="1" dirty="0">
                <a:latin typeface="Bahnschrift Light SemiCondensed" panose="020B0502040204020203" pitchFamily="34" charset="0"/>
              </a:rPr>
              <a:t>1 - </a:t>
            </a:r>
            <a:r>
              <a:rPr lang="ru-RU" i="1" dirty="0">
                <a:latin typeface="Bahnschrift Light SemiCondensed" panose="020B0502040204020203" pitchFamily="34" charset="0"/>
              </a:rPr>
              <a:t>Усов, А.К. Совершенствование укрепления вертлужного компонента при тотальном цементном эндопротезировании тазобедренного сустава</a:t>
            </a:r>
            <a:endParaRPr lang="en-US" i="1" dirty="0">
              <a:latin typeface="Bahnschrift Light SemiCondensed" panose="020B0502040204020203" pitchFamily="34" charset="0"/>
            </a:endParaRPr>
          </a:p>
          <a:p>
            <a:r>
              <a:rPr lang="en-US" i="1" dirty="0">
                <a:latin typeface="Bahnschrift Light SemiCondensed" panose="020B0502040204020203" pitchFamily="34" charset="0"/>
              </a:rPr>
              <a:t>2* - </a:t>
            </a: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https://doi.org/10.1186/s13018-019-1423-3</a:t>
            </a:r>
            <a:b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</a:b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3* - https://doi.org/10.1016/j.arth.2020.05.016</a:t>
            </a:r>
            <a:b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</a:b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4 - https://doi.org/10.1007/s11999-016-4857-5</a:t>
            </a:r>
            <a:b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</a:b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5 - https://doi.org/10.5301/hipint.5000246</a:t>
            </a:r>
            <a:b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</a:b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6</a:t>
            </a:r>
            <a:r>
              <a:rPr lang="ru-RU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* </a:t>
            </a: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- https://doi.org/10.1155/2018/9263134</a:t>
            </a:r>
            <a:b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</a:b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7 - https://doi.org/10.1007/s00402-022-04453-x</a:t>
            </a:r>
            <a:b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</a:br>
            <a:r>
              <a:rPr lang="en-US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8 - https://doi.org/10.5435/JAAOS-D-21-00775</a:t>
            </a:r>
            <a:endParaRPr lang="ru-RU" i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8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8729</TotalTime>
  <Words>1288</Words>
  <Application>Microsoft Office PowerPoint</Application>
  <PresentationFormat>Широкоэкранный</PresentationFormat>
  <Paragraphs>210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Bahnschrift Light SemiCondensed</vt:lpstr>
      <vt:lpstr>Bahnschrift SemiBold</vt:lpstr>
      <vt:lpstr>Bahnschrift SemiCondensed</vt:lpstr>
      <vt:lpstr>Calibri</vt:lpstr>
      <vt:lpstr>Тема Office</vt:lpstr>
      <vt:lpstr>Возможности предоперационного генотипирования при установке эндопротеза</vt:lpstr>
      <vt:lpstr>Актуальность темы</vt:lpstr>
      <vt:lpstr>Первый взгляд</vt:lpstr>
      <vt:lpstr>Масштаб проблемы</vt:lpstr>
      <vt:lpstr>Асептическая нестабильность – это …</vt:lpstr>
      <vt:lpstr>Асептическая нестабильность развивается не сразу</vt:lpstr>
      <vt:lpstr>Подходы к продлению срока службы эндопротеза</vt:lpstr>
      <vt:lpstr>Цена неизбирательного лечения </vt:lpstr>
      <vt:lpstr>Как решить, кому назначать лечение?</vt:lpstr>
      <vt:lpstr>Сила влияния генетики на время службы эндопротеза</vt:lpstr>
      <vt:lpstr>Данные GWAS</vt:lpstr>
      <vt:lpstr>Гены, предположительно связанные с нестабильностью: chr2</vt:lpstr>
      <vt:lpstr>Гены, предположительно связанные с нестабильностью: chr9</vt:lpstr>
      <vt:lpstr>Гены, предположительно связанные с нестабильностью: chr17, X и др.</vt:lpstr>
      <vt:lpstr>Гены, предположительно связанные с нестабильностью: chr14, 16</vt:lpstr>
      <vt:lpstr>Десятки их! (общий перечень генов и локусов)</vt:lpstr>
      <vt:lpstr>Резюме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Whiterock</dc:creator>
  <cp:lastModifiedBy>Whiterock</cp:lastModifiedBy>
  <cp:revision>15</cp:revision>
  <dcterms:created xsi:type="dcterms:W3CDTF">2023-10-28T13:51:33Z</dcterms:created>
  <dcterms:modified xsi:type="dcterms:W3CDTF">2023-11-11T21:16:59Z</dcterms:modified>
</cp:coreProperties>
</file>