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AC4E57-E0DD-443E-BEC0-CB846DBE06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41DC18-45FB-46F6-AEB0-FB5758B7DE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648302-86DA-4BEB-AE4D-F5710169D7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200372-E137-47DE-BB11-6A0B4D09CC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616B8A-0336-4776-B396-C6F54CADC4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290087-A979-46D5-92EC-4472A76ED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59FC04-70A1-462B-A3FD-7D2D65DEA4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3BD5F-BB6F-4C92-BEFE-B3427FC98F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B3F35B-D2E4-4D91-9F14-57FC477711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80E1D9-D6A9-43EC-ACD5-A2841C4F59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FCE3E-0088-44BD-BA12-02CD4404C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3CC5B3-F953-4733-8FEB-8E08F5F87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마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터</a:t>
            </a:r>
            <a:r>
              <a:rPr b="0" lang="en-US" sz="6000" spc="-1" strike="noStrike">
                <a:solidFill>
                  <a:schemeClr val="dk1"/>
                </a:solidFill>
                <a:latin typeface="맑은 고딕"/>
              </a:rPr>
              <a:t> 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제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목</a:t>
            </a:r>
            <a:r>
              <a:rPr b="0" lang="en-US" sz="6000" spc="-1" strike="noStrike">
                <a:solidFill>
                  <a:schemeClr val="dk1"/>
                </a:solidFill>
                <a:latin typeface="맑은 고딕"/>
              </a:rPr>
              <a:t> 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스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타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일</a:t>
            </a:r>
            <a:r>
              <a:rPr b="0" lang="en-US" sz="6000" spc="-1" strike="noStrike">
                <a:solidFill>
                  <a:schemeClr val="dk1"/>
                </a:solidFill>
                <a:latin typeface="맑은 고딕"/>
              </a:rPr>
              <a:t> 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편</a:t>
            </a:r>
            <a:r>
              <a:rPr b="0" lang="ko-KR" sz="6000" spc="-1" strike="noStrike">
                <a:solidFill>
                  <a:schemeClr val="dk1"/>
                </a:solidFill>
                <a:latin typeface="맑은 고딕"/>
              </a:rPr>
              <a:t>집</a:t>
            </a:r>
            <a:endParaRPr b="0" lang="en-US" sz="6000" spc="-1" strike="noStrike"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&lt;날짜/시간&gt;</a:t>
            </a:r>
            <a:endParaRPr b="0" lang="en-US" sz="12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KR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KR"/>
              </a:rPr>
              <a:t>&lt;바닥글&gt;</a:t>
            </a:r>
            <a:endParaRPr b="0" lang="en-US" sz="14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17E339-AE34-438C-8178-3788D7D979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맑은 고딕"/>
              </a:rPr>
              <a:t>&lt;숫자&gt;</a:t>
            </a:fld>
            <a:endParaRPr b="0" lang="en-US" sz="1200" spc="-1" strike="noStrike">
              <a:solidFill>
                <a:srgbClr val="000000"/>
              </a:solidFill>
              <a:latin typeface="Noto Serif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개요 텍스트의 서식을 편집하려면 클릭하십시오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2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맑은 고딕"/>
              </a:rPr>
              <a:t>3</a:t>
            </a:r>
            <a:r>
              <a:rPr b="0" lang="ko-KR" sz="18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맑은 고딕"/>
              </a:rPr>
              <a:t>4</a:t>
            </a:r>
            <a:r>
              <a:rPr b="0" lang="ko-KR" sz="18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1800" spc="-1" strike="noStrike">
              <a:solidFill>
                <a:schemeClr val="dk1"/>
              </a:solidFill>
              <a:latin typeface="맑은 고딕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chemeClr val="dk1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chemeClr val="dk1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figma.com/proto/aQxhVe7Jfnq16bAZMiuOW9/Untitled?type=design&amp;node-id=1-2&amp;t=kLPdJxZH2yp8Ecge-1&amp;scaling=min-zoom&amp;page-id=0%3A1&amp;starting-point-node-id=1%3A2&amp;mode=design" TargetMode="External"/><Relationship Id="rId2" Type="http://schemas.openxmlformats.org/officeDocument/2006/relationships/hyperlink" Target="https://www.haegin.kr/" TargetMode="External"/><Relationship Id="rId3" Type="http://schemas.openxmlformats.org/officeDocument/2006/relationships/hyperlink" Target="https://www.haegin.kr/" TargetMode="External"/><Relationship Id="rId4" Type="http://schemas.openxmlformats.org/officeDocument/2006/relationships/hyperlink" Target="https://www.haegin.kr/" TargetMode="External"/><Relationship Id="rId5" Type="http://schemas.openxmlformats.org/officeDocument/2006/relationships/hyperlink" Target="https://company.nexon.com/kr/" TargetMode="External"/><Relationship Id="rId6" Type="http://schemas.openxmlformats.org/officeDocument/2006/relationships/hyperlink" Target="https://company.nexon.com/kr/" TargetMode="External"/><Relationship Id="rId7" Type="http://schemas.openxmlformats.org/officeDocument/2006/relationships/hyperlink" Target="https://kr.ncsoft.com/kr/index.do" TargetMode="External"/><Relationship Id="rId8" Type="http://schemas.openxmlformats.org/officeDocument/2006/relationships/hyperlink" Target="https://kr.ncsoft.com/kr/index.do" TargetMode="External"/><Relationship Id="rId9" Type="http://schemas.openxmlformats.org/officeDocument/2006/relationships/hyperlink" Target="https://kr.ncsoft.com/kr/index.do" TargetMode="External"/><Relationship Id="rId10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936800"/>
            <a:ext cx="9143640" cy="99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“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Pa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per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wor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ks” 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web</a:t>
            </a:r>
            <a:r>
              <a:rPr b="0" lang="en-US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site </a:t>
            </a:r>
            <a:r>
              <a:rPr b="0" lang="ko-KR" sz="40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개발</a:t>
            </a:r>
            <a:endParaRPr b="0" lang="en-US" sz="4000" spc="-1" strike="noStrike">
              <a:solidFill>
                <a:schemeClr val="dk1"/>
              </a:solidFill>
              <a:latin typeface="맑은 고딕"/>
            </a:endParaRPr>
          </a:p>
        </p:txBody>
      </p:sp>
      <p:graphicFrame>
        <p:nvGraphicFramePr>
          <p:cNvPr id="42" name="표 9"/>
          <p:cNvGraphicFramePr/>
          <p:nvPr/>
        </p:nvGraphicFramePr>
        <p:xfrm>
          <a:off x="4085640" y="3923640"/>
          <a:ext cx="4020120" cy="1690560"/>
        </p:xfrm>
        <a:graphic>
          <a:graphicData uri="http://schemas.openxmlformats.org/drawingml/2006/table">
            <a:tbl>
              <a:tblPr/>
              <a:tblGrid>
                <a:gridCol w="1303560"/>
                <a:gridCol w="271656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버전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직장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소속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코멘토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8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1"/>
              </a:rPr>
              <a:t>Figma Prototype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화면 기획 참고 </a:t>
            </a:r>
            <a:r>
              <a:rPr b="0" lang="en-US" sz="2800" spc="-1" strike="noStrike">
                <a:solidFill>
                  <a:schemeClr val="dk1"/>
                </a:solidFill>
                <a:latin typeface="맑은 고딕"/>
              </a:rPr>
              <a:t>url(</a:t>
            </a:r>
            <a:r>
              <a:rPr b="0" lang="ko-KR" sz="2800" spc="-1" strike="noStrike">
                <a:solidFill>
                  <a:schemeClr val="dk1"/>
                </a:solidFill>
                <a:latin typeface="맑은 고딕"/>
              </a:rPr>
              <a:t>게임사 소개 페이지</a:t>
            </a:r>
            <a:r>
              <a:rPr b="0" lang="en-US" sz="2800" spc="-1" strike="noStrike">
                <a:solidFill>
                  <a:schemeClr val="dk1"/>
                </a:solidFill>
                <a:latin typeface="맑은 고딕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2"/>
              </a:rPr>
              <a:t>해긴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3"/>
              </a:rPr>
              <a:t>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4"/>
              </a:rPr>
              <a:t>: https://www.haegin.kr/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5"/>
              </a:rPr>
              <a:t>넥슨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6"/>
              </a:rPr>
              <a:t>: https://company.nexon.com/kr/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7"/>
              </a:rPr>
              <a:t>NC</a:t>
            </a:r>
            <a:r>
              <a:rPr b="0" lang="ko-KR" sz="2800" spc="-1" strike="noStrike" u="sng">
                <a:solidFill>
                  <a:schemeClr val="dk1"/>
                </a:solidFill>
                <a:uFillTx/>
                <a:latin typeface="맑은 고딕"/>
                <a:hlinkClick r:id="rId8"/>
              </a:rPr>
              <a:t>소프트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맑은 고딕"/>
                <a:hlinkClick r:id="rId9"/>
              </a:rPr>
              <a:t>: https://kr.ncsoft.com/kr/index.do</a:t>
            </a:r>
            <a:endParaRPr b="0" lang="en-US" sz="2800" spc="-1" strike="noStrike">
              <a:solidFill>
                <a:schemeClr val="dk1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His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tory</a:t>
            </a:r>
            <a:endParaRPr b="0" lang="en-US" sz="3600" spc="-1" strike="noStrike">
              <a:solidFill>
                <a:schemeClr val="dk1"/>
              </a:solidFill>
              <a:latin typeface="맑은 고딕"/>
            </a:endParaRPr>
          </a:p>
        </p:txBody>
      </p:sp>
      <p:graphicFrame>
        <p:nvGraphicFramePr>
          <p:cNvPr id="44" name="표 4"/>
          <p:cNvGraphicFramePr/>
          <p:nvPr/>
        </p:nvGraphicFramePr>
        <p:xfrm>
          <a:off x="838080" y="1825560"/>
          <a:ext cx="10515240" cy="4215600"/>
        </p:xfrm>
        <a:graphic>
          <a:graphicData uri="http://schemas.openxmlformats.org/drawingml/2006/table">
            <a:tbl>
              <a:tblPr/>
              <a:tblGrid>
                <a:gridCol w="1247760"/>
                <a:gridCol w="1375920"/>
                <a:gridCol w="6525000"/>
                <a:gridCol w="13662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Date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Author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v0.1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2023/1/2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기획안 최초 작성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 w="6480">
                      <a:solidFill>
                        <a:srgbClr val="a5a5a5"/>
                      </a:solidFill>
                      <a:prstDash val="solid"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 w="6480">
                      <a:solidFill>
                        <a:srgbClr val="a5a5a5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6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t" marL="91440" marR="91440">
                    <a:lnL>
                      <a:noFill/>
                    </a:lnL>
                    <a:lnR w="6480">
                      <a:solidFill>
                        <a:srgbClr val="a5a5a5"/>
                      </a:solidFill>
                      <a:prstDash val="solid"/>
                    </a:lnR>
                    <a:lnT>
                      <a:noFill/>
                    </a:lnT>
                    <a:lnB w="6480">
                      <a:solidFill>
                        <a:srgbClr val="a5a5a5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Ser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vice</a:t>
            </a:r>
            <a:endParaRPr b="0" lang="en-US" sz="3600" spc="-1" strike="noStrike">
              <a:solidFill>
                <a:schemeClr val="dk1"/>
              </a:solidFill>
              <a:latin typeface="맑은 고딕"/>
            </a:endParaRPr>
          </a:p>
        </p:txBody>
      </p:sp>
      <p:graphicFrame>
        <p:nvGraphicFramePr>
          <p:cNvPr id="46" name="표 5"/>
          <p:cNvGraphicFramePr/>
          <p:nvPr/>
        </p:nvGraphicFramePr>
        <p:xfrm>
          <a:off x="1197720" y="1395720"/>
          <a:ext cx="9795960" cy="5541480"/>
        </p:xfrm>
        <a:graphic>
          <a:graphicData uri="http://schemas.openxmlformats.org/drawingml/2006/table">
            <a:tbl>
              <a:tblPr/>
              <a:tblGrid>
                <a:gridCol w="131796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  <a:gridCol w="282600"/>
              </a:tblGrid>
              <a:tr h="2599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구분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내용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518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기획배경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신생 게임 회사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웹사이트 개발 필요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기대효과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소비자들의 접근성 향상 및 매출 증대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자사 포트폴리오 및 관계자 연락 수단으로 활용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기능요약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회사의 대표적인 정보 소개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개발한 다양한 게임 정리 및 소개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단일한 경로로 소비자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관계자 간 연락 및 피드백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04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기타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gridSpan="30">
                  <a:txBody>
                    <a:bodyPr anchor="ctr">
                      <a:noAutofit/>
                    </a:bodyPr>
                    <a:p>
                      <a:pPr marL="171360" indent="-171360" algn="just" defTabSz="914400">
                        <a:lnSpc>
                          <a:spcPct val="13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파이썬으로 구현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게임에 대한 정보는 확장 및 수정이 용이하도록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DB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에 저장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noFill/>
                      <a:prstDash val="dot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47600">
                <a:tc gridSpan="31">
                  <a:txBody>
                    <a:bodyPr anchor="ctr">
                      <a:noAutofit/>
                    </a:bodyPr>
                    <a:p>
                      <a:endParaRPr b="0" lang="en-US" sz="12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noFill/>
                      <a:prstDash val="solid"/>
                    </a:lnR>
                    <a:lnT w="2880">
                      <a:noFill/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91600">
                <a:tc rowSpan="2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20000"/>
                        </a:lnSpc>
                      </a:pPr>
                      <a:r>
                        <a:rPr b="0" lang="ko-KR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프로젝트 일정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1W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2W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3W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7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4W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lt1"/>
                          </a:solidFill>
                          <a:latin typeface="Noto Sans CJK KR Regular"/>
                          <a:ea typeface="Noto Sans CJK KR Regular"/>
                        </a:rPr>
                        <a:t>5W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a6a6a6"/>
                      </a:solidFill>
                      <a:prstDash val="dot"/>
                    </a:lnB>
                    <a:solidFill>
                      <a:schemeClr val="lt1">
                        <a:lumMod val="65000"/>
                      </a:schemeClr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91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19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21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22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23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24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25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26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27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28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29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30000"/>
                        </a:lnSpc>
                        <a:tabLst>
                          <a:tab algn="l" pos="0"/>
                        </a:tabLst>
                      </a:pPr>
                      <a:r>
                        <a:rPr b="0" lang="en-US" sz="7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30</a:t>
                      </a:r>
                      <a:endParaRPr b="0" lang="en-US" sz="7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a6a6a6"/>
                      </a:solidFill>
                      <a:prstDash val="dot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2120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기획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328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요구분석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설계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서비스 개발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통합테스트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</a:tr>
              <a:tr h="125640">
                <a:tc>
                  <a:txBody>
                    <a:bodyPr anchor="ctr">
                      <a:noAutofit/>
                    </a:bodyPr>
                    <a:p>
                      <a:pPr algn="r" defTabSz="914400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운영 적용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/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모니터링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2880">
                      <a:solidFill>
                        <a:srgbClr val="bfbfbf"/>
                      </a:solidFill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bfbfbf"/>
                      </a:solidFill>
                      <a:prstDash val="solid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solidFill>
                        <a:srgbClr val="a6a6a6"/>
                      </a:solidFill>
                      <a:prstDash val="dot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900" spc="-1" strike="noStrike">
                        <a:solidFill>
                          <a:schemeClr val="dk1"/>
                        </a:solidFill>
                        <a:latin typeface="Noto Sans CJK KR Regular"/>
                        <a:ea typeface="Noto Sans CJK KR Regular"/>
                      </a:endParaRPr>
                    </a:p>
                  </a:txBody>
                  <a:tcPr anchor="ctr" marL="91440" marR="91440">
                    <a:lnL w="2880">
                      <a:solidFill>
                        <a:srgbClr val="a6a6a6"/>
                      </a:solidFill>
                      <a:prstDash val="dot"/>
                    </a:lnL>
                    <a:lnR w="2880">
                      <a:noFill/>
                      <a:prstDash val="solid"/>
                    </a:lnR>
                    <a:lnT w="2880">
                      <a:solidFill>
                        <a:srgbClr val="bfbfbf"/>
                      </a:solidFill>
                      <a:prstDash val="solid"/>
                    </a:lnT>
                    <a:lnB w="288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73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Men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u 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Stru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ctur</a:t>
            </a:r>
            <a:r>
              <a:rPr b="0" lang="en-US" sz="36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e</a:t>
            </a:r>
            <a:endParaRPr b="0" lang="en-US" sz="3600" spc="-1" strike="noStrike">
              <a:solidFill>
                <a:schemeClr val="dk1"/>
              </a:solidFill>
              <a:latin typeface="맑은 고딕"/>
            </a:endParaRPr>
          </a:p>
        </p:txBody>
      </p:sp>
      <p:pic>
        <p:nvPicPr>
          <p:cNvPr id="48" name="그림 4" descr="스크린샷, 텍스트, 디자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2434680" y="1548360"/>
            <a:ext cx="7322040" cy="45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2" descr=""/>
          <p:cNvPicPr/>
          <p:nvPr/>
        </p:nvPicPr>
        <p:blipFill>
          <a:blip r:embed="rId1"/>
          <a:stretch/>
        </p:blipFill>
        <p:spPr>
          <a:xfrm>
            <a:off x="1332720" y="1657080"/>
            <a:ext cx="6544080" cy="4505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0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1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2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메인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Company)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55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56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7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헤더를 통해 각 페이지로 이동할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선택된 페이지를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호버링 시 현재 선택된 버튼과 동일하게 내부가 채워지고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투명하게 변합니다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헤더에는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Company, Games, Contact, Sign-in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아이콘이 있어 각 페이지로 이동할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아래로 버튼을 누르거나 스크롤을 통해 페이지를 더 탐색할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8" name="직사각형 25"/>
          <p:cNvSpPr/>
          <p:nvPr/>
        </p:nvSpPr>
        <p:spPr>
          <a:xfrm>
            <a:off x="7590600" y="157212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59" name="직사각형 3"/>
          <p:cNvSpPr/>
          <p:nvPr/>
        </p:nvSpPr>
        <p:spPr>
          <a:xfrm>
            <a:off x="4688280" y="564948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2" descr=""/>
          <p:cNvPicPr/>
          <p:nvPr/>
        </p:nvPicPr>
        <p:blipFill>
          <a:blip r:embed="rId1"/>
          <a:stretch/>
        </p:blipFill>
        <p:spPr>
          <a:xfrm>
            <a:off x="1131120" y="1149120"/>
            <a:ext cx="6946920" cy="47962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61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3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Games(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66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67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현재 출시된 다양한 게임을 카드 형태로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대표 이미지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(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썸네일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)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과 제목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게임에 대표 태그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출시일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4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가지로 구성되어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눌러 자세한 정보가 표시된 오버레이가 연결됩니다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게임 카드는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3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개의 열로 페이지에 고정된 위치로 배치되며 하단으로 스크롤이 가능합니다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순서는  위에서 아래 행으로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같은 행 내에서는 좌에서 우로 표시되며 정렬되는 기준을 출시일입니다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718760" y="4529520"/>
            <a:ext cx="2293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0" name="직사각형 1"/>
          <p:cNvSpPr/>
          <p:nvPr/>
        </p:nvSpPr>
        <p:spPr>
          <a:xfrm>
            <a:off x="3313800" y="38739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71" name="직사각형 2"/>
          <p:cNvSpPr/>
          <p:nvPr/>
        </p:nvSpPr>
        <p:spPr>
          <a:xfrm>
            <a:off x="6840000" y="24339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4" descr=""/>
          <p:cNvPicPr/>
          <p:nvPr/>
        </p:nvPicPr>
        <p:blipFill>
          <a:blip r:embed="rId1"/>
          <a:stretch/>
        </p:blipFill>
        <p:spPr>
          <a:xfrm>
            <a:off x="1214640" y="1295280"/>
            <a:ext cx="7108560" cy="4849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73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4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5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6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게임 디테일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Games &gt;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박스 클릭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78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79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각 게임의 박스를 클릭하여 게임의 디테일한 설명을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오버레이가 나타나며 외부 화면이 어두워지며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외부를 눌러 오버레이를 닫을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영상을 포함한 다양한 미디어를 여러 가지 추가하여 사용자가 이를 넘기며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미디어는 일정한 시간 간격으로 자동으로 넘어갑니다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하단에서 전체 이미지의 수와 현재 선택된 이미지를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맑은 고딕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하단 버튼을 통해서 해당 게임을 구입할 수 있는 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ESD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로 연결할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버튼 호버링 시 내부가 검은색으로 채워지고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텍스트가 하얀색으로 변합니다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1" name="직사각형 25"/>
          <p:cNvSpPr/>
          <p:nvPr/>
        </p:nvSpPr>
        <p:spPr>
          <a:xfrm>
            <a:off x="6677280" y="23943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2" name="직사각형 5"/>
          <p:cNvSpPr/>
          <p:nvPr/>
        </p:nvSpPr>
        <p:spPr>
          <a:xfrm>
            <a:off x="3877920" y="43833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83" name="직사각형 6"/>
          <p:cNvSpPr/>
          <p:nvPr/>
        </p:nvSpPr>
        <p:spPr>
          <a:xfrm>
            <a:off x="6204960" y="482472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3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2" descr=""/>
          <p:cNvPicPr/>
          <p:nvPr/>
        </p:nvPicPr>
        <p:blipFill>
          <a:blip r:embed="rId1"/>
          <a:stretch/>
        </p:blipFill>
        <p:spPr>
          <a:xfrm>
            <a:off x="1030320" y="1323000"/>
            <a:ext cx="7108560" cy="48805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5" name="표 7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6" name="표 11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7" name="표 1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표 14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Contact(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9" name="직사각형 15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90" name="직사각형 20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91" name="표 21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직사각형 22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회사의 다양한 연락처를 확인할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회신 받을 메일과 원하는 메시지를 입력하여 간단하게 회사에 연락을 취할 수 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해당 내용은 회사의 메일로 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 영역이 비어있지 않으며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 주소가 유효한 형태인 경우에만 메일이 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입력된 사용자의 메일로도 사용자의 연락이 정상적으로 전달되었다는 메일을 보냅니다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3" name="직사각형 25"/>
          <p:cNvSpPr/>
          <p:nvPr/>
        </p:nvSpPr>
        <p:spPr>
          <a:xfrm>
            <a:off x="3613320" y="37767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94" name="직사각형 3"/>
          <p:cNvSpPr/>
          <p:nvPr/>
        </p:nvSpPr>
        <p:spPr>
          <a:xfrm>
            <a:off x="6982200" y="276588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표 1"/>
          <p:cNvGraphicFramePr/>
          <p:nvPr/>
        </p:nvGraphicFramePr>
        <p:xfrm>
          <a:off x="474120" y="334080"/>
          <a:ext cx="5446800" cy="312840"/>
        </p:xfrm>
        <a:graphic>
          <a:graphicData uri="http://schemas.openxmlformats.org/drawingml/2006/table">
            <a:tbl>
              <a:tblPr/>
              <a:tblGrid>
                <a:gridCol w="1766520"/>
                <a:gridCol w="368028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프로젝트명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Paperworks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website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표 2"/>
          <p:cNvGraphicFramePr/>
          <p:nvPr/>
        </p:nvGraphicFramePr>
        <p:xfrm>
          <a:off x="592128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작성일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2024/1/2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3"/>
          <p:cNvGraphicFramePr/>
          <p:nvPr/>
        </p:nvGraphicFramePr>
        <p:xfrm>
          <a:off x="8735760" y="33408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작성자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안승환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8" name="표 6"/>
          <p:cNvGraphicFramePr/>
          <p:nvPr/>
        </p:nvGraphicFramePr>
        <p:xfrm>
          <a:off x="474120" y="626400"/>
          <a:ext cx="8260920" cy="312840"/>
        </p:xfrm>
        <a:graphic>
          <a:graphicData uri="http://schemas.openxmlformats.org/drawingml/2006/table">
            <a:tbl>
              <a:tblPr/>
              <a:tblGrid>
                <a:gridCol w="1753920"/>
                <a:gridCol w="650700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화면경로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Contact(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헤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더 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&gt; Contact)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" name="직사각형 4"/>
          <p:cNvSpPr/>
          <p:nvPr/>
        </p:nvSpPr>
        <p:spPr>
          <a:xfrm>
            <a:off x="474120" y="1003320"/>
            <a:ext cx="8260920" cy="552024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맑은 고딕"/>
            </a:endParaRPr>
          </a:p>
        </p:txBody>
      </p:sp>
      <p:sp>
        <p:nvSpPr>
          <p:cNvPr id="100" name="직사각형 7"/>
          <p:cNvSpPr/>
          <p:nvPr/>
        </p:nvSpPr>
        <p:spPr>
          <a:xfrm>
            <a:off x="8735760" y="1003320"/>
            <a:ext cx="2813760" cy="291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화면 설명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graphicFrame>
        <p:nvGraphicFramePr>
          <p:cNvPr id="101" name="표 8"/>
          <p:cNvGraphicFramePr/>
          <p:nvPr/>
        </p:nvGraphicFramePr>
        <p:xfrm>
          <a:off x="8735760" y="626400"/>
          <a:ext cx="2813760" cy="312840"/>
        </p:xfrm>
        <a:graphic>
          <a:graphicData uri="http://schemas.openxmlformats.org/drawingml/2006/table">
            <a:tbl>
              <a:tblPr/>
              <a:tblGrid>
                <a:gridCol w="912600"/>
                <a:gridCol w="1901520"/>
              </a:tblGrid>
              <a:tr h="2919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화면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ID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Noto Sans CJK KR Regular"/>
                          <a:ea typeface="Noto Sans CJK KR Regular"/>
                        </a:rPr>
                        <a:t>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Noto Sans CJK KR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직사각형 8"/>
          <p:cNvSpPr/>
          <p:nvPr/>
        </p:nvSpPr>
        <p:spPr>
          <a:xfrm>
            <a:off x="8735760" y="1296000"/>
            <a:ext cx="2813760" cy="5227560"/>
          </a:xfrm>
          <a:prstGeom prst="rect">
            <a:avLst/>
          </a:prstGeom>
          <a:noFill/>
          <a:ln w="1905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회사의 다양한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연락처를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확인할 수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defTabSz="914400"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  <a:p>
            <a:pPr marL="228600" indent="-22860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사용자가 회신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받을 메일과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원하는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메시지를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입력하여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간단하게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회사에 연락을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취할 수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있습니다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해당 내용은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회사의 메일로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메시지 영역이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비어있지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않으며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,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주소가 유효한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형태인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경우에만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메일이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전송됩니다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입력된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사용자의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메일로도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사용자의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연락이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정상적으로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전달되었다는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메일을 </a:t>
            </a:r>
            <a:r>
              <a:rPr b="0" lang="ko-KR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보냅니다</a:t>
            </a:r>
            <a:r>
              <a:rPr b="0" lang="en-US" sz="1200" spc="-1" strike="noStrike">
                <a:solidFill>
                  <a:schemeClr val="dk1"/>
                </a:solidFill>
                <a:latin typeface="Noto Sans CJK KR Regular"/>
                <a:ea typeface="Noto Sans CJK KR Regular"/>
              </a:rPr>
              <a:t>.</a:t>
            </a:r>
            <a:endParaRPr b="0" lang="en-US" sz="12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3" name="직사각형 9"/>
          <p:cNvSpPr/>
          <p:nvPr/>
        </p:nvSpPr>
        <p:spPr>
          <a:xfrm>
            <a:off x="3613320" y="377676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  <p:sp>
        <p:nvSpPr>
          <p:cNvPr id="104" name="직사각형 10"/>
          <p:cNvSpPr/>
          <p:nvPr/>
        </p:nvSpPr>
        <p:spPr>
          <a:xfrm>
            <a:off x="6982200" y="2765880"/>
            <a:ext cx="286200" cy="266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400" spc="-1" strike="noStrike">
                <a:solidFill>
                  <a:schemeClr val="lt1"/>
                </a:solidFill>
                <a:latin typeface="Noto Sans CJK KR Regular"/>
                <a:ea typeface="Noto Sans CJK KR Regular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 pitchFamily="0" charset="1"/>
        <a:ea typeface=""/>
        <a:cs typeface=""/>
      </a:majorFont>
      <a:minorFont>
        <a:latin typeface="맑은 고딕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Application>LibreOffice/7.6.4.1$Linux_X86_64 LibreOffice_project/60$Build-1</Application>
  <AppVersion>15.0000</AppVersion>
  <Words>468</Words>
  <Paragraphs>144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2021-12-20T07:02:13Z</dcterms:created>
  <dc:creator>희재 양</dc:creator>
  <dc:description/>
  <dc:language>ko-KR</dc:language>
  <cp:lastModifiedBy/>
  <dcterms:modified xsi:type="dcterms:W3CDTF">2024-01-08T18:00:53Z</dcterms:modified>
  <cp:revision>13</cp:revision>
  <dc:subject/>
  <dc:title>프로젝트 제목 입력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9</vt:i4>
  </property>
</Properties>
</file>