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73E82F-8ED6-478C-9AB3-FF6C0340D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7E3C0C-E2E5-4BC1-8EE3-8B7478B9B5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C1778B-32FC-48BA-8B67-4AE298A7CA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A8E852-6C20-495C-AB96-2523D68B100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CCECDA-FB1D-4688-AE07-B33A127741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B03E9E-B945-4843-91E3-A35C22624F3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05A373-8F6F-43B4-A4DB-0EE4AC2EAB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A0A448-DDC8-4091-A349-B631D756A9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80B59C-A7BE-4C5F-93B9-41251561F1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BBC96F-6751-48F2-BCFD-89679E3B3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4B46A3-07C5-487D-8A20-165F5FE263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E51D24-3F65-4942-AB4E-624E8E3045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제목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텍스트의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서식을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편집하려면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</a:rPr>
              <a:t>&lt;바닥글&gt;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5A3C8A6-F344-48E7-875C-E841FB72DD3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맑은 고딕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hn/paperworksweb" TargetMode="External"/><Relationship Id="rId2" Type="http://schemas.openxmlformats.org/officeDocument/2006/relationships/hyperlink" Target="https://www.figma.com/proto/aQxhVe7Jfnq16bAZMiuOW9/Untitled?type=design&amp;node-id=1-2&amp;t=kLPdJxZH2yp8Ecge-1&amp;scaling=min-zoom&amp;page-id=0%3A1&amp;starting-point-node-id=1%3A2&amp;mode=desig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kr.ncsoft.com/kr/index.do" TargetMode="External"/><Relationship Id="rId5" Type="http://schemas.openxmlformats.org/officeDocument/2006/relationships/hyperlink" Target="https://company.nexon.com/kr/" TargetMode="External"/><Relationship Id="rId4" Type="http://schemas.openxmlformats.org/officeDocument/2006/relationships/hyperlink" Target="https://www.haegin.k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936800"/>
            <a:ext cx="9143280" cy="99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“Paperworks” website </a:t>
            </a:r>
            <a:r>
              <a:rPr lang="ko-KR" sz="40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개발</a:t>
            </a:r>
            <a:endParaRPr lang="en-US" sz="40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4" name="표 9"/>
          <p:cNvGraphicFramePr/>
          <p:nvPr>
            <p:extLst>
              <p:ext uri="{D42A27DB-BD31-4B8C-83A1-F6EECF244321}">
                <p14:modId xmlns:p14="http://schemas.microsoft.com/office/powerpoint/2010/main" val="63594188"/>
              </p:ext>
            </p:extLst>
          </p:nvPr>
        </p:nvGraphicFramePr>
        <p:xfrm>
          <a:off x="4085640" y="3923640"/>
          <a:ext cx="4020120" cy="1478160"/>
        </p:xfrm>
        <a:graphic>
          <a:graphicData uri="http://schemas.openxmlformats.org/drawingml/2006/table">
            <a:tbl>
              <a:tblPr/>
              <a:tblGrid>
                <a:gridCol w="130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v0.3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2024/1/15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lang="en-US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8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D4DF68-EE2A-E663-16E1-E30D9327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41" y="1231878"/>
            <a:ext cx="7019959" cy="4999722"/>
          </a:xfrm>
          <a:prstGeom prst="rect">
            <a:avLst/>
          </a:prstGeom>
        </p:spPr>
      </p:pic>
      <p:graphicFrame>
        <p:nvGraphicFramePr>
          <p:cNvPr id="98" name="표 1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2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6"/>
          <p:cNvGraphicFramePr/>
          <p:nvPr>
            <p:extLst>
              <p:ext uri="{D42A27DB-BD31-4B8C-83A1-F6EECF244321}">
                <p14:modId xmlns:p14="http://schemas.microsoft.com/office/powerpoint/2010/main" val="3339149240"/>
              </p:ext>
            </p:extLst>
          </p:nvPr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Signup(</a:t>
                      </a:r>
                      <a:r>
                        <a:rPr lang="ko-KR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login &gt; Signup)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4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3" name="직사각형 7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104" name="표 8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8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원하는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와 비밀번호 입력하여 회원가입 가능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 / ID : 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영어 소문자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/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비밀번호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8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자 이상의 무작위 문자열  </a:t>
            </a:r>
            <a:endParaRPr lang="en-US" altLang="ko-KR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6" name="직사각형 9"/>
          <p:cNvSpPr/>
          <p:nvPr/>
        </p:nvSpPr>
        <p:spPr>
          <a:xfrm>
            <a:off x="5635080" y="4304254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78304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2"/>
              </a:rPr>
              <a:t>Figma Prototype</a:t>
            </a:r>
            <a:endParaRPr lang="en-US" sz="2800" b="0" u="sng" strike="noStrike" spc="-1" dirty="0">
              <a:solidFill>
                <a:schemeClr val="dk1"/>
              </a:solidFill>
              <a:uFillTx/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Noto Sans CJK KR"/>
                <a:hlinkClick r:id="rId3"/>
              </a:rPr>
              <a:t>Github</a:t>
            </a:r>
            <a:r>
              <a:rPr lang="en-US" sz="2800" b="0" strike="noStrike" spc="-1" dirty="0">
                <a:solidFill>
                  <a:srgbClr val="000000"/>
                </a:solidFill>
                <a:latin typeface="Noto Sans CJK KR"/>
                <a:hlinkClick r:id="rId3"/>
              </a:rPr>
              <a:t> Repository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strike="noStrike" spc="-1" dirty="0">
                <a:solidFill>
                  <a:schemeClr val="dk1"/>
                </a:solidFill>
                <a:latin typeface="맑은 고딕"/>
              </a:rPr>
              <a:t>화면 기획 참고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맑은 고딕"/>
              </a:rPr>
              <a:t>url</a:t>
            </a:r>
            <a:r>
              <a:rPr lang="en-US" sz="2800" b="0" strike="noStrike" spc="-1" dirty="0">
                <a:solidFill>
                  <a:schemeClr val="dk1"/>
                </a:solidFill>
                <a:latin typeface="맑은 고딕"/>
              </a:rPr>
              <a:t>(</a:t>
            </a:r>
            <a:r>
              <a:rPr lang="ko-KR" sz="2800" b="0" strike="noStrike" spc="-1" dirty="0" err="1">
                <a:solidFill>
                  <a:schemeClr val="dk1"/>
                </a:solidFill>
                <a:latin typeface="맑은 고딕"/>
              </a:rPr>
              <a:t>게임사</a:t>
            </a:r>
            <a:r>
              <a:rPr lang="ko-KR" sz="2800" b="0" strike="noStrike" spc="-1" dirty="0">
                <a:solidFill>
                  <a:schemeClr val="dk1"/>
                </a:solidFill>
                <a:latin typeface="맑은 고딕"/>
              </a:rPr>
              <a:t> 소개 페이지</a:t>
            </a:r>
            <a:r>
              <a:rPr lang="en-US" sz="2800" b="0" strike="noStrike" spc="-1" dirty="0">
                <a:solidFill>
                  <a:schemeClr val="dk1"/>
                </a:solidFill>
                <a:latin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u="sng" strike="noStrike" spc="-1" dirty="0" err="1">
                <a:solidFill>
                  <a:schemeClr val="dk1"/>
                </a:solidFill>
                <a:uFillTx/>
                <a:latin typeface="맑은 고딕"/>
                <a:hlinkClick r:id="rId4"/>
              </a:rPr>
              <a:t>해긴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4"/>
              </a:rPr>
              <a:t> : https://www.haegin.kr/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ko-KR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5"/>
              </a:rPr>
              <a:t>넥슨 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5"/>
              </a:rPr>
              <a:t>: https://company.nexon.com/kr/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NC</a:t>
            </a:r>
            <a:r>
              <a:rPr lang="ko-KR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소프트 </a:t>
            </a:r>
            <a:r>
              <a:rPr lang="en-US" sz="2800" b="0" u="sng" strike="noStrike" spc="-1" dirty="0">
                <a:solidFill>
                  <a:schemeClr val="dk1"/>
                </a:solidFill>
                <a:uFillTx/>
                <a:latin typeface="맑은 고딕"/>
                <a:hlinkClick r:id="rId6"/>
              </a:rPr>
              <a:t>: https://kr.ncsoft.com/kr/index.do</a:t>
            </a:r>
            <a:endParaRPr lang="en-US" sz="28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History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6" name="표 4"/>
          <p:cNvGraphicFramePr/>
          <p:nvPr>
            <p:extLst>
              <p:ext uri="{D42A27DB-BD31-4B8C-83A1-F6EECF244321}">
                <p14:modId xmlns:p14="http://schemas.microsoft.com/office/powerpoint/2010/main" val="377324653"/>
              </p:ext>
            </p:extLst>
          </p:nvPr>
        </p:nvGraphicFramePr>
        <p:xfrm>
          <a:off x="838080" y="1825560"/>
          <a:ext cx="10514880" cy="4078800"/>
        </p:xfrm>
        <a:graphic>
          <a:graphicData uri="http://schemas.openxmlformats.org/drawingml/2006/table">
            <a:tbl>
              <a:tblPr/>
              <a:tblGrid>
                <a:gridCol w="12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2023/1/2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기획안 최초 작성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v0.2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2023/1/9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 설명 추가 및 수정</a:t>
                      </a: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lang="ko-KR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로그인 기능 추가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v0.3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2023/1/15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Noto Serif CJK KR"/>
                        </a:rPr>
                        <a:t>화면 설명 수정</a:t>
                      </a: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Noto Serif CJK KR"/>
                        </a:rPr>
                        <a:t>, </a:t>
                      </a: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Noto Serif CJK KR"/>
                        </a:rPr>
                        <a:t>회원가입 기능 분리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Noto Serif CJK K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noFill/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strike="noStrike" spc="-1" dirty="0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Service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48" name="표 5"/>
          <p:cNvGraphicFramePr/>
          <p:nvPr/>
        </p:nvGraphicFramePr>
        <p:xfrm>
          <a:off x="1197720" y="1395720"/>
          <a:ext cx="9795960" cy="4840935"/>
        </p:xfrm>
        <a:graphic>
          <a:graphicData uri="http://schemas.openxmlformats.org/drawingml/2006/table">
            <a:tbl>
              <a:tblPr/>
              <a:tblGrid>
                <a:gridCol w="131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26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599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신생 게임 회사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웹사이트 개발 필요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소비자들의 접근성 향상 및 매출 증대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자사 포트폴리오 및 관계자 연락 수단으로 활용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회사의 대표적인 정보 소개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개발한 다양한 게임 정리 및 소개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단일한 경로로 소비자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관계자 간 연락 및 피드백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파이썬으로 구현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게임에 대한 정보는 확장 및 수정이 용이하도록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DB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에 저장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600">
                <a:tc gridSpan="31">
                  <a:txBody>
                    <a:bodyPr/>
                    <a:lstStyle/>
                    <a:p>
                      <a:endParaRPr lang="en-US" sz="12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0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lang="ko-KR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30000"/>
                        </a:lnSpc>
                        <a:tabLst>
                          <a:tab pos="0" algn="l"/>
                        </a:tabLst>
                      </a:pPr>
                      <a:r>
                        <a:rPr lang="en-US" sz="7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8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56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2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strike="noStrike" spc="-1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Menu Structure</a:t>
            </a:r>
            <a:endParaRPr lang="en-US" sz="3600" b="0" strike="noStrike" spc="-1">
              <a:solidFill>
                <a:srgbClr val="000000"/>
              </a:solidFill>
              <a:latin typeface="Noto Sans CJK KR"/>
            </a:endParaRPr>
          </a:p>
        </p:txBody>
      </p:sp>
      <p:pic>
        <p:nvPicPr>
          <p:cNvPr id="50" name="그림 4" descr="스크린샷, 텍스트, 디자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434680" y="1548360"/>
            <a:ext cx="7321680" cy="455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83FD81-8C08-3835-8B48-CEE4B143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 t="545" b="-1"/>
          <a:stretch/>
        </p:blipFill>
        <p:spPr>
          <a:xfrm>
            <a:off x="1123950" y="1572120"/>
            <a:ext cx="6572250" cy="4659480"/>
          </a:xfrm>
          <a:prstGeom prst="rect">
            <a:avLst/>
          </a:prstGeom>
        </p:spPr>
      </p:pic>
      <p:graphicFrame>
        <p:nvGraphicFramePr>
          <p:cNvPr id="52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메인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Company)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직사각형 15"/>
          <p:cNvSpPr/>
          <p:nvPr/>
        </p:nvSpPr>
        <p:spPr>
          <a:xfrm>
            <a:off x="47376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7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58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헤더 </a:t>
            </a:r>
            <a:r>
              <a:rPr lang="en-US" altLang="ko-KR" sz="1200" b="0" strike="noStrike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버튼 클릭 시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각 페이지로 이동 가능</a:t>
            </a:r>
            <a:endParaRPr lang="en-US" altLang="ko-KR" sz="1200" spc="-1" dirty="0">
              <a:solidFill>
                <a:srgbClr val="000000"/>
              </a:solidFill>
              <a:latin typeface="Noto Sans CJK KR"/>
            </a:endParaRPr>
          </a:p>
          <a:p>
            <a:pPr marL="685800" lvl="1" indent="-228600">
              <a:buClr>
                <a:srgbClr val="000000"/>
              </a:buClr>
              <a:buFont typeface="맑은 고딕"/>
              <a:buAutoNum type="arabicPeriod"/>
            </a:pPr>
            <a:r>
              <a:rPr lang="en-US" sz="1200" spc="-1" dirty="0" err="1">
                <a:solidFill>
                  <a:srgbClr val="000000"/>
                </a:solidFill>
                <a:latin typeface="Noto Sans CJK KR"/>
              </a:rPr>
              <a:t>SignIn</a:t>
            </a:r>
            <a:r>
              <a:rPr lang="en-US" sz="1200" spc="-1" dirty="0">
                <a:solidFill>
                  <a:srgbClr val="000000"/>
                </a:solidFill>
                <a:latin typeface="Noto Sans CJK KR"/>
              </a:rPr>
              <a:t> Icon :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로그인 페이지</a:t>
            </a:r>
            <a:endParaRPr lang="en-US" sz="1200" spc="-1" dirty="0">
              <a:solidFill>
                <a:srgbClr val="000000"/>
              </a:solidFill>
              <a:latin typeface="Noto Sans CJK KR"/>
            </a:endParaRPr>
          </a:p>
          <a:p>
            <a:pPr marL="685800" lvl="1" indent="-228600">
              <a:buClr>
                <a:srgbClr val="000000"/>
              </a:buClr>
              <a:buFont typeface="맑은 고딕"/>
              <a:buAutoNum type="arabicPeriod"/>
            </a:pPr>
            <a:r>
              <a:rPr lang="en-US" sz="1200" b="0" strike="noStrike" spc="-1" dirty="0">
                <a:solidFill>
                  <a:srgbClr val="000000"/>
                </a:solidFill>
                <a:latin typeface="Noto Sans CJK KR"/>
              </a:rPr>
              <a:t>Company : </a:t>
            </a: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현재 선택된 페이지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685800" lvl="1" indent="-228600">
              <a:buClr>
                <a:srgbClr val="000000"/>
              </a:buClr>
              <a:buFont typeface="맑은 고딕"/>
              <a:buAutoNum type="arabicPeriod"/>
            </a:pPr>
            <a:r>
              <a:rPr lang="en-US" sz="1200" spc="-1" dirty="0">
                <a:solidFill>
                  <a:srgbClr val="000000"/>
                </a:solidFill>
                <a:latin typeface="Noto Sans CJK KR"/>
              </a:rPr>
              <a:t>Games : 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</a:rPr>
              <a:t>Games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페이지로 이동</a:t>
            </a:r>
            <a:endParaRPr lang="en-US" sz="1200" spc="-1" dirty="0">
              <a:solidFill>
                <a:srgbClr val="000000"/>
              </a:solidFill>
              <a:latin typeface="Noto Sans CJK KR"/>
            </a:endParaRPr>
          </a:p>
          <a:p>
            <a:pPr marL="685800" lvl="1" indent="-228600">
              <a:buClr>
                <a:srgbClr val="000000"/>
              </a:buClr>
              <a:buFont typeface="맑은 고딕"/>
              <a:buAutoNum type="arabicPeriod"/>
            </a:pPr>
            <a:r>
              <a:rPr lang="en-US" sz="1200" spc="-1" dirty="0">
                <a:solidFill>
                  <a:srgbClr val="000000"/>
                </a:solidFill>
                <a:latin typeface="Noto Sans CJK KR"/>
              </a:rPr>
              <a:t>Contact : Contact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 페이지로 이동</a:t>
            </a:r>
            <a:endParaRPr lang="en-US" altLang="ko-KR" sz="1200" spc="-1" dirty="0">
              <a:solidFill>
                <a:srgbClr val="000000"/>
              </a:solidFill>
              <a:latin typeface="Noto Sans CJK KR"/>
            </a:endParaRPr>
          </a:p>
          <a:p>
            <a:pPr lvl="1">
              <a:buClr>
                <a:srgbClr val="000000"/>
              </a:buClr>
            </a:pP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각 버튼 </a:t>
            </a:r>
            <a:r>
              <a:rPr lang="ko-KR" altLang="en-US" sz="1200" b="0" strike="noStrike" spc="-1" dirty="0" err="1">
                <a:solidFill>
                  <a:srgbClr val="000000"/>
                </a:solidFill>
                <a:latin typeface="Noto Sans CJK KR"/>
              </a:rPr>
              <a:t>호버링</a:t>
            </a: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 시 </a:t>
            </a:r>
            <a:r>
              <a:rPr lang="en-US" altLang="ko-KR" sz="1200" b="0" strike="noStrike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현재 선택된 </a:t>
            </a:r>
            <a:r>
              <a:rPr lang="en-US" altLang="ko-KR" sz="1200" b="0" strike="noStrike" spc="-1" dirty="0">
                <a:solidFill>
                  <a:srgbClr val="000000"/>
                </a:solidFill>
                <a:latin typeface="Noto Sans CJK KR"/>
              </a:rPr>
              <a:t>Company</a:t>
            </a: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와 동일한 형태로 변화</a:t>
            </a:r>
            <a:endParaRPr lang="en-US" altLang="ko-KR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lvl="1">
              <a:buClr>
                <a:srgbClr val="000000"/>
              </a:buClr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</a:rPr>
              <a:t>아래 스크롤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</a:rPr>
              <a:t>/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</a:rPr>
              <a:t>아래 화살표 버튼 클릭 시 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</a:rPr>
              <a:t>: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</a:rPr>
              <a:t>회사 정보 소개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0" name="직사각형 25"/>
          <p:cNvSpPr/>
          <p:nvPr/>
        </p:nvSpPr>
        <p:spPr>
          <a:xfrm>
            <a:off x="7590600" y="157212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1" name="직사각형 3"/>
          <p:cNvSpPr/>
          <p:nvPr/>
        </p:nvSpPr>
        <p:spPr>
          <a:xfrm>
            <a:off x="4688280" y="56494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988406-DE09-ECC5-E87B-FA34139E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85" y="1702080"/>
            <a:ext cx="6368495" cy="4529520"/>
          </a:xfrm>
          <a:prstGeom prst="rect">
            <a:avLst/>
          </a:prstGeom>
        </p:spPr>
      </p:pic>
      <p:graphicFrame>
        <p:nvGraphicFramePr>
          <p:cNvPr id="63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Games(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8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69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lang="en-US" altLang="ko-KR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카드 클릭 시 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상세 보기 오버레이로 연결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</a:p>
          <a:p>
            <a:pPr marL="685800" lvl="1" indent="-228600"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썸네일</a:t>
            </a:r>
            <a:endParaRPr lang="en-US" altLang="ko-KR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685800" lvl="1" indent="-228600"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제목</a:t>
            </a:r>
            <a:endParaRPr lang="en-US" altLang="ko-KR" sz="1200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685800" lvl="1" indent="-228600"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태그</a:t>
            </a:r>
            <a:endParaRPr lang="en-US" altLang="ko-KR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685800" lvl="1" indent="-228600"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</a:t>
            </a:r>
            <a:endParaRPr lang="en-US" altLang="ko-KR" sz="1200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lvl="1">
              <a:buClr>
                <a:srgbClr val="000000"/>
              </a:buClr>
            </a:pPr>
            <a:endParaRPr lang="en-US" altLang="ko-KR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카드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 3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열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N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행 배열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하단으로 스크롤 가능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 기준 정렬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718760" y="4529520"/>
            <a:ext cx="228960" cy="2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2" name="직사각형 1"/>
          <p:cNvSpPr/>
          <p:nvPr/>
        </p:nvSpPr>
        <p:spPr>
          <a:xfrm>
            <a:off x="3313800" y="387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3" name="직사각형 2"/>
          <p:cNvSpPr/>
          <p:nvPr/>
        </p:nvSpPr>
        <p:spPr>
          <a:xfrm>
            <a:off x="6840000" y="24339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35E73C-15FB-061C-5405-526A26B2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08" y="1474328"/>
            <a:ext cx="6416383" cy="4577863"/>
          </a:xfrm>
          <a:prstGeom prst="rect">
            <a:avLst/>
          </a:prstGeom>
        </p:spPr>
      </p:pic>
      <p:graphicFrame>
        <p:nvGraphicFramePr>
          <p:cNvPr id="75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 디테일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 &gt;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박스 클릭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80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81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altLang="en-US" sz="1200" b="0" strike="noStrike" spc="-1" dirty="0">
                <a:solidFill>
                  <a:srgbClr val="000000"/>
                </a:solidFill>
                <a:latin typeface="Noto Sans CJK KR"/>
              </a:rPr>
              <a:t>카드 클릭 시 </a:t>
            </a:r>
            <a:r>
              <a:rPr lang="en-US" altLang="ko-KR" sz="1200" b="0" strike="noStrike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게임 정보 오버레이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</a:rPr>
              <a:t> /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오버레이 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주변 그림자 처리 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</a:rPr>
              <a:t>/ </a:t>
            </a:r>
            <a:r>
              <a:rPr lang="ko-KR" altLang="en-US" sz="1200" spc="-1" dirty="0" err="1">
                <a:solidFill>
                  <a:srgbClr val="000000"/>
                </a:solidFill>
                <a:latin typeface="Noto Sans CJK KR"/>
              </a:rPr>
              <a:t>오버레이에서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 외부 그림자 클릭 시 </a:t>
            </a:r>
            <a:r>
              <a:rPr lang="en-US" altLang="ko-KR" sz="1200" spc="-1" dirty="0">
                <a:solidFill>
                  <a:srgbClr val="000000"/>
                </a:solidFill>
                <a:latin typeface="Noto Sans CJK KR"/>
              </a:rPr>
              <a:t>: </a:t>
            </a:r>
            <a:r>
              <a:rPr lang="ko-KR" altLang="en-US" sz="1200" spc="-1" dirty="0">
                <a:solidFill>
                  <a:srgbClr val="000000"/>
                </a:solidFill>
                <a:latin typeface="Noto Sans CJK KR"/>
              </a:rPr>
              <a:t>오버레이 닫힘</a:t>
            </a:r>
            <a:endParaRPr lang="en-US" altLang="ko-KR" sz="1200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이미지 영역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영상을 포함한 다양한 미디어 추가 및 확인 가능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/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일정한 시간 간격으로 자동으로 </a:t>
            </a:r>
            <a:r>
              <a:rPr lang="ko-KR" altLang="en-US" sz="1200" b="0" strike="noStrike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넘어감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/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하단 </a:t>
            </a:r>
            <a:r>
              <a:rPr lang="ko-KR" altLang="en-US" sz="1200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불렛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리스트로 전체 이미지 수와 현재 선택된 이미지 확인 가능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Font typeface="+mj-lt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하단 버튼 클릭 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로그인 되어 있는 경우 게임 다운로드 가능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/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버튼 </a:t>
            </a:r>
            <a:r>
              <a:rPr lang="ko-KR" sz="1200" b="0" strike="noStrike" spc="-1" dirty="0" err="1">
                <a:solidFill>
                  <a:schemeClr val="dk1"/>
                </a:solidFill>
                <a:latin typeface="Noto Sans CJK KR Regular"/>
                <a:ea typeface="Noto Sans CJK KR Regular"/>
              </a:rPr>
              <a:t>호버링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 시 내부가 검은색으로 채워지고</a:t>
            </a:r>
            <a:r>
              <a:rPr 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하얀색으로 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변화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3" name="직사각형 25"/>
          <p:cNvSpPr/>
          <p:nvPr/>
        </p:nvSpPr>
        <p:spPr>
          <a:xfrm>
            <a:off x="6677280" y="2394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4" name="직사각형 5"/>
          <p:cNvSpPr/>
          <p:nvPr/>
        </p:nvSpPr>
        <p:spPr>
          <a:xfrm>
            <a:off x="3877920" y="43833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5" name="직사각형 6"/>
          <p:cNvSpPr/>
          <p:nvPr/>
        </p:nvSpPr>
        <p:spPr>
          <a:xfrm>
            <a:off x="5527627" y="4782387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3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821570-C21D-DB15-5641-6967E3AA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4" y="1294560"/>
            <a:ext cx="7076412" cy="4995796"/>
          </a:xfrm>
          <a:prstGeom prst="rect">
            <a:avLst/>
          </a:prstGeom>
        </p:spPr>
      </p:pic>
      <p:graphicFrame>
        <p:nvGraphicFramePr>
          <p:cNvPr id="87" name="표 7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11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표 1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표 14"/>
          <p:cNvGraphicFramePr/>
          <p:nvPr/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Contact(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직사각형 15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92" name="직사각형 20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93" name="표 21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직사각형 22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회사 다양한 연락처 정보</a:t>
            </a:r>
            <a:endParaRPr lang="en-US" altLang="ko-KR" sz="1200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lang="en-US" altLang="ko-KR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회신 받을 연락처와 원하는 메시지 입력</a:t>
            </a:r>
            <a:endParaRPr lang="en-US" altLang="ko-KR" sz="1200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lang="en-US" sz="1200" b="0" strike="noStrike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클릭 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: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입력 내용 정합성 확인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메일 주소 유효한 형태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+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 내용 존재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) /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확인된 경우 회사 메일로 전달됨 </a:t>
            </a:r>
            <a:r>
              <a:rPr lang="en-US" altLang="ko-KR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/ </a:t>
            </a:r>
            <a:r>
              <a:rPr lang="ko-KR" altLang="en-US" sz="1200" b="0" strike="noStrike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사용자의 메일로 정상적으로 전달되었다는 메일 전달됨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5" name="직사각형 25"/>
          <p:cNvSpPr/>
          <p:nvPr/>
        </p:nvSpPr>
        <p:spPr>
          <a:xfrm>
            <a:off x="3613320" y="377676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6" name="직사각형 3"/>
          <p:cNvSpPr/>
          <p:nvPr/>
        </p:nvSpPr>
        <p:spPr>
          <a:xfrm>
            <a:off x="6982200" y="27658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4F21FF1B-0DD7-5369-8B4B-A98966A0A559}"/>
              </a:ext>
            </a:extLst>
          </p:cNvPr>
          <p:cNvSpPr/>
          <p:nvPr/>
        </p:nvSpPr>
        <p:spPr>
          <a:xfrm>
            <a:off x="6696360" y="4899480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pc="-1" dirty="0">
                <a:solidFill>
                  <a:schemeClr val="lt1"/>
                </a:solidFill>
                <a:latin typeface="Noto Sans CJK KR Regular"/>
              </a:rPr>
              <a:t>3</a:t>
            </a:r>
            <a:endParaRPr lang="en-US" sz="14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B80FD-A372-5CD1-94A7-B66287C7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85" y="1193799"/>
            <a:ext cx="7073024" cy="4944534"/>
          </a:xfrm>
          <a:prstGeom prst="rect">
            <a:avLst/>
          </a:prstGeom>
        </p:spPr>
      </p:pic>
      <p:graphicFrame>
        <p:nvGraphicFramePr>
          <p:cNvPr id="98" name="표 1"/>
          <p:cNvGraphicFramePr/>
          <p:nvPr/>
        </p:nvGraphicFramePr>
        <p:xfrm>
          <a:off x="474120" y="334080"/>
          <a:ext cx="5446800" cy="291960"/>
        </p:xfrm>
        <a:graphic>
          <a:graphicData uri="http://schemas.openxmlformats.org/drawingml/2006/table">
            <a:tbl>
              <a:tblPr/>
              <a:tblGrid>
                <a:gridCol w="17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Paperworks website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표 2"/>
          <p:cNvGraphicFramePr/>
          <p:nvPr/>
        </p:nvGraphicFramePr>
        <p:xfrm>
          <a:off x="592128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2024/1/2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표 3"/>
          <p:cNvGraphicFramePr/>
          <p:nvPr/>
        </p:nvGraphicFramePr>
        <p:xfrm>
          <a:off x="8735760" y="33408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표 6"/>
          <p:cNvGraphicFramePr/>
          <p:nvPr>
            <p:extLst>
              <p:ext uri="{D42A27DB-BD31-4B8C-83A1-F6EECF244321}">
                <p14:modId xmlns:p14="http://schemas.microsoft.com/office/powerpoint/2010/main" val="1751348805"/>
              </p:ext>
            </p:extLst>
          </p:nvPr>
        </p:nvGraphicFramePr>
        <p:xfrm>
          <a:off x="474120" y="626400"/>
          <a:ext cx="8260920" cy="291960"/>
        </p:xfrm>
        <a:graphic>
          <a:graphicData uri="http://schemas.openxmlformats.org/drawingml/2006/table">
            <a:tbl>
              <a:tblPr/>
              <a:tblGrid>
                <a:gridCol w="175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login(</a:t>
                      </a:r>
                      <a:r>
                        <a:rPr lang="ko-KR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lang="en-US" sz="1200" b="0" strike="noStrike" spc="-1" dirty="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Login)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4"/>
          <p:cNvSpPr/>
          <p:nvPr/>
        </p:nvSpPr>
        <p:spPr>
          <a:xfrm>
            <a:off x="474120" y="1003320"/>
            <a:ext cx="8260560" cy="551988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3" name="직사각형 7"/>
          <p:cNvSpPr/>
          <p:nvPr/>
        </p:nvSpPr>
        <p:spPr>
          <a:xfrm>
            <a:off x="8735760" y="1003320"/>
            <a:ext cx="2813400" cy="2912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200" b="0" strike="noStrike" spc="-1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lang="en-US" sz="1200" b="0" strike="noStrike" spc="-1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104" name="표 8"/>
          <p:cNvGraphicFramePr/>
          <p:nvPr/>
        </p:nvGraphicFramePr>
        <p:xfrm>
          <a:off x="8735760" y="626400"/>
          <a:ext cx="2814120" cy="291960"/>
        </p:xfrm>
        <a:graphic>
          <a:graphicData uri="http://schemas.openxmlformats.org/drawingml/2006/table">
            <a:tbl>
              <a:tblPr/>
              <a:tblGrid>
                <a:gridCol w="91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직사각형 8"/>
          <p:cNvSpPr/>
          <p:nvPr/>
        </p:nvSpPr>
        <p:spPr>
          <a:xfrm>
            <a:off x="8735760" y="1296000"/>
            <a:ext cx="2813400" cy="522720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ID</a:t>
            </a: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  <a:ea typeface="Noto Sans CJK KR Regular"/>
              </a:rPr>
              <a:t>와 비밀번호를 입력하여 로그인 가능</a:t>
            </a:r>
            <a:endParaRPr lang="en-US" altLang="ko-KR" sz="1200" spc="-1" dirty="0">
              <a:solidFill>
                <a:schemeClr val="dk1"/>
              </a:solidFill>
              <a:latin typeface="Noto Sans CJK KR Regular"/>
              <a:ea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lang="en-US" sz="1200" b="0" strike="noStrike" spc="-1" dirty="0">
              <a:solidFill>
                <a:schemeClr val="dk1"/>
              </a:solidFill>
              <a:latin typeface="Noto Sans CJK KR Regula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ko-KR" altLang="en-US" sz="1200" spc="-1" dirty="0">
                <a:solidFill>
                  <a:schemeClr val="dk1"/>
                </a:solidFill>
                <a:latin typeface="Noto Sans CJK KR Regular"/>
              </a:rPr>
              <a:t>클릭 시 </a:t>
            </a:r>
            <a:r>
              <a:rPr lang="en-US" altLang="ko-KR" sz="1200" spc="-1" dirty="0">
                <a:solidFill>
                  <a:schemeClr val="dk1"/>
                </a:solidFill>
                <a:latin typeface="Noto Sans CJK KR Regular"/>
              </a:rPr>
              <a:t>: </a:t>
            </a:r>
            <a:r>
              <a:rPr lang="ko-KR" altLang="en-US" sz="1200" spc="-1">
                <a:solidFill>
                  <a:schemeClr val="dk1"/>
                </a:solidFill>
                <a:latin typeface="Noto Sans CJK KR Regular"/>
              </a:rPr>
              <a:t>회원가입 페이지로 이동</a:t>
            </a:r>
            <a:endParaRPr lang="en-US" sz="12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6" name="직사각형 9"/>
          <p:cNvSpPr/>
          <p:nvPr/>
        </p:nvSpPr>
        <p:spPr>
          <a:xfrm>
            <a:off x="5635080" y="4117987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lang="en-US" sz="14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직사각형 9">
            <a:extLst>
              <a:ext uri="{FF2B5EF4-FFF2-40B4-BE49-F238E27FC236}">
                <a16:creationId xmlns:a16="http://schemas.microsoft.com/office/drawing/2014/main" id="{6B5580BF-245B-5949-1B87-20B173458CF4}"/>
              </a:ext>
            </a:extLst>
          </p:cNvPr>
          <p:cNvSpPr/>
          <p:nvPr/>
        </p:nvSpPr>
        <p:spPr>
          <a:xfrm>
            <a:off x="5953080" y="4444467"/>
            <a:ext cx="285840" cy="2656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lang="en-US" sz="1400" b="0" strike="noStrike" spc="-1" dirty="0">
              <a:solidFill>
                <a:srgbClr val="000000"/>
              </a:solidFill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</a:majorFont>
      <a:minorFont>
        <a:latin typeface="맑은 고딕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595</Words>
  <Application>Microsoft Office PowerPoint</Application>
  <PresentationFormat>와이드스크린</PresentationFormat>
  <Paragraphs>200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CJK KR</vt:lpstr>
      <vt:lpstr>Noto Sans CJK KR Regular</vt:lpstr>
      <vt:lpstr>Noto Serif CJK KR</vt:lpstr>
      <vt:lpstr>OpenSymbol</vt:lpstr>
      <vt:lpstr>맑은 고딕</vt:lpstr>
      <vt:lpstr>Arial</vt:lpstr>
      <vt:lpstr>Symbol</vt:lpstr>
      <vt:lpstr>Wingdings</vt:lpstr>
      <vt:lpstr>Office 테마</vt:lpstr>
      <vt:lpstr>“Paperworks” website 개발</vt:lpstr>
      <vt:lpstr>History</vt:lpstr>
      <vt:lpstr>Service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subject/>
  <dc:creator>희재 양</dc:creator>
  <dc:description/>
  <cp:lastModifiedBy>Seung Hwan Ahn</cp:lastModifiedBy>
  <cp:revision>17</cp:revision>
  <dcterms:created xsi:type="dcterms:W3CDTF">2021-12-20T07:02:13Z</dcterms:created>
  <dcterms:modified xsi:type="dcterms:W3CDTF">2024-01-16T14:41:40Z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