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2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recruiting_kpi_dataset_updated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Analysis by Position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414409972800586"/>
          <c:y val="2.5163239179115664E-2"/>
          <c:w val="0.81094966917701528"/>
          <c:h val="0.6412908419074042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Report!$E$5</c:f>
              <c:strCache>
                <c:ptCount val="1"/>
                <c:pt idx="0">
                  <c:v>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Report!$D$6:$D$10</c:f>
              <c:strCache>
                <c:ptCount val="5"/>
                <c:pt idx="0">
                  <c:v>Product Manager</c:v>
                </c:pt>
                <c:pt idx="1">
                  <c:v>Data Analyst</c:v>
                </c:pt>
                <c:pt idx="2">
                  <c:v>Business Analyst</c:v>
                </c:pt>
                <c:pt idx="3">
                  <c:v>Software Engineer</c:v>
                </c:pt>
                <c:pt idx="4">
                  <c:v>UX Designer</c:v>
                </c:pt>
              </c:strCache>
            </c:strRef>
          </c:cat>
          <c:val>
            <c:numRef>
              <c:f>Report!$E$6:$E$10</c:f>
              <c:numCache>
                <c:formatCode>General</c:formatCode>
                <c:ptCount val="5"/>
                <c:pt idx="0">
                  <c:v>214</c:v>
                </c:pt>
                <c:pt idx="1">
                  <c:v>187</c:v>
                </c:pt>
                <c:pt idx="2">
                  <c:v>215</c:v>
                </c:pt>
                <c:pt idx="3">
                  <c:v>193</c:v>
                </c:pt>
                <c:pt idx="4">
                  <c:v>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3D-4DBC-901A-E38F7960B1FD}"/>
            </c:ext>
          </c:extLst>
        </c:ser>
        <c:ser>
          <c:idx val="1"/>
          <c:order val="1"/>
          <c:tx>
            <c:strRef>
              <c:f>Report!$F$5</c:f>
              <c:strCache>
                <c:ptCount val="1"/>
                <c:pt idx="0">
                  <c:v>Avg Time to Hire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0000"/>
                  </a:schemeClr>
                </a:gs>
                <a:gs pos="78000">
                  <a:schemeClr val="accent2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Report!$D$6:$D$10</c:f>
              <c:strCache>
                <c:ptCount val="5"/>
                <c:pt idx="0">
                  <c:v>Product Manager</c:v>
                </c:pt>
                <c:pt idx="1">
                  <c:v>Data Analyst</c:v>
                </c:pt>
                <c:pt idx="2">
                  <c:v>Business Analyst</c:v>
                </c:pt>
                <c:pt idx="3">
                  <c:v>Software Engineer</c:v>
                </c:pt>
                <c:pt idx="4">
                  <c:v>UX Designer</c:v>
                </c:pt>
              </c:strCache>
            </c:strRef>
          </c:cat>
          <c:val>
            <c:numRef>
              <c:f>Report!$F$6:$F$10</c:f>
              <c:numCache>
                <c:formatCode>General</c:formatCode>
                <c:ptCount val="5"/>
                <c:pt idx="0">
                  <c:v>11.228971962616823</c:v>
                </c:pt>
                <c:pt idx="1">
                  <c:v>7.2994652406417115</c:v>
                </c:pt>
                <c:pt idx="2">
                  <c:v>8.8837209302325579</c:v>
                </c:pt>
                <c:pt idx="3">
                  <c:v>6.119170984455959</c:v>
                </c:pt>
                <c:pt idx="4">
                  <c:v>8.8481675392670152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3D-4DBC-901A-E38F7960B1FD}"/>
            </c:ext>
          </c:extLst>
        </c:ser>
        <c:ser>
          <c:idx val="2"/>
          <c:order val="2"/>
          <c:tx>
            <c:strRef>
              <c:f>Report!$G$5</c:f>
              <c:strCache>
                <c:ptCount val="1"/>
                <c:pt idx="0">
                  <c:v>Avg Hire Cost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0000"/>
                  </a:schemeClr>
                </a:gs>
                <a:gs pos="78000">
                  <a:schemeClr val="accent3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Report!$D$6:$D$10</c:f>
              <c:strCache>
                <c:ptCount val="5"/>
                <c:pt idx="0">
                  <c:v>Product Manager</c:v>
                </c:pt>
                <c:pt idx="1">
                  <c:v>Data Analyst</c:v>
                </c:pt>
                <c:pt idx="2">
                  <c:v>Business Analyst</c:v>
                </c:pt>
                <c:pt idx="3">
                  <c:v>Software Engineer</c:v>
                </c:pt>
                <c:pt idx="4">
                  <c:v>UX Designer</c:v>
                </c:pt>
              </c:strCache>
            </c:strRef>
          </c:cat>
          <c:val>
            <c:numRef>
              <c:f>Report!$G$6:$G$10</c:f>
              <c:numCache>
                <c:formatCode>General</c:formatCode>
                <c:ptCount val="5"/>
                <c:pt idx="0">
                  <c:v>328.10350467289715</c:v>
                </c:pt>
                <c:pt idx="1">
                  <c:v>206.95625668449199</c:v>
                </c:pt>
                <c:pt idx="2">
                  <c:v>203.58153488372093</c:v>
                </c:pt>
                <c:pt idx="3">
                  <c:v>192.31860103626943</c:v>
                </c:pt>
                <c:pt idx="4">
                  <c:v>189.48931937172773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3D-4DBC-901A-E38F7960B1FD}"/>
            </c:ext>
          </c:extLst>
        </c:ser>
        <c:ser>
          <c:idx val="3"/>
          <c:order val="3"/>
          <c:tx>
            <c:strRef>
              <c:f>Report!$H$5</c:f>
              <c:strCache>
                <c:ptCount val="1"/>
                <c:pt idx="0">
                  <c:v>Avg Performance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lumMod val="100000"/>
                  </a:schemeClr>
                </a:gs>
                <a:gs pos="78000">
                  <a:schemeClr val="accent4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Report!$D$6:$D$10</c:f>
              <c:strCache>
                <c:ptCount val="5"/>
                <c:pt idx="0">
                  <c:v>Product Manager</c:v>
                </c:pt>
                <c:pt idx="1">
                  <c:v>Data Analyst</c:v>
                </c:pt>
                <c:pt idx="2">
                  <c:v>Business Analyst</c:v>
                </c:pt>
                <c:pt idx="3">
                  <c:v>Software Engineer</c:v>
                </c:pt>
                <c:pt idx="4">
                  <c:v>UX Designer</c:v>
                </c:pt>
              </c:strCache>
            </c:strRef>
          </c:cat>
          <c:val>
            <c:numRef>
              <c:f>Report!$H$6:$H$10</c:f>
              <c:numCache>
                <c:formatCode>General</c:formatCode>
                <c:ptCount val="5"/>
                <c:pt idx="0">
                  <c:v>0.37850467289719625</c:v>
                </c:pt>
                <c:pt idx="1">
                  <c:v>0.19251336898395721</c:v>
                </c:pt>
                <c:pt idx="2">
                  <c:v>0.23255813953488372</c:v>
                </c:pt>
                <c:pt idx="3">
                  <c:v>0.17098445595854922</c:v>
                </c:pt>
                <c:pt idx="4">
                  <c:v>0.2513089005235602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53D-4DBC-901A-E38F7960B1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616721855"/>
        <c:axId val="1611927471"/>
      </c:barChart>
      <c:catAx>
        <c:axId val="16167218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1927471"/>
        <c:crosses val="autoZero"/>
        <c:auto val="1"/>
        <c:lblAlgn val="ctr"/>
        <c:lblOffset val="100"/>
        <c:noMultiLvlLbl val="0"/>
      </c:catAx>
      <c:valAx>
        <c:axId val="16119274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672185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974529969468107E-2"/>
          <c:y val="6.2780772686433062E-2"/>
          <c:w val="0.80450506186726656"/>
          <c:h val="0.7388295802647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Report!$K$5</c:f>
              <c:strCache>
                <c:ptCount val="1"/>
                <c:pt idx="0">
                  <c:v>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Report!$J$6:$J$10</c:f>
              <c:strCache>
                <c:ptCount val="5"/>
                <c:pt idx="0">
                  <c:v>Referral</c:v>
                </c:pt>
                <c:pt idx="1">
                  <c:v>Company Website</c:v>
                </c:pt>
                <c:pt idx="2">
                  <c:v>LinkedIn</c:v>
                </c:pt>
                <c:pt idx="3">
                  <c:v>Indeed</c:v>
                </c:pt>
                <c:pt idx="4">
                  <c:v>CareerBuilder</c:v>
                </c:pt>
              </c:strCache>
            </c:strRef>
          </c:cat>
          <c:val>
            <c:numRef>
              <c:f>Report!$K$6:$K$10</c:f>
              <c:numCache>
                <c:formatCode>General</c:formatCode>
                <c:ptCount val="5"/>
                <c:pt idx="0">
                  <c:v>184</c:v>
                </c:pt>
                <c:pt idx="1">
                  <c:v>207</c:v>
                </c:pt>
                <c:pt idx="2">
                  <c:v>199</c:v>
                </c:pt>
                <c:pt idx="3">
                  <c:v>204</c:v>
                </c:pt>
                <c:pt idx="4">
                  <c:v>206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05-44AC-BA2D-AF8CF74E9C02}"/>
            </c:ext>
          </c:extLst>
        </c:ser>
        <c:ser>
          <c:idx val="1"/>
          <c:order val="1"/>
          <c:tx>
            <c:strRef>
              <c:f>Report!$L$5</c:f>
              <c:strCache>
                <c:ptCount val="1"/>
                <c:pt idx="0">
                  <c:v>Avg Time to Hire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0000"/>
                  </a:schemeClr>
                </a:gs>
                <a:gs pos="78000">
                  <a:schemeClr val="accent2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Report!$J$6:$J$10</c:f>
              <c:strCache>
                <c:ptCount val="5"/>
                <c:pt idx="0">
                  <c:v>Referral</c:v>
                </c:pt>
                <c:pt idx="1">
                  <c:v>Company Website</c:v>
                </c:pt>
                <c:pt idx="2">
                  <c:v>LinkedIn</c:v>
                </c:pt>
                <c:pt idx="3">
                  <c:v>Indeed</c:v>
                </c:pt>
                <c:pt idx="4">
                  <c:v>CareerBuilder</c:v>
                </c:pt>
              </c:strCache>
            </c:strRef>
          </c:cat>
          <c:val>
            <c:numRef>
              <c:f>Report!$L$6:$L$10</c:f>
              <c:numCache>
                <c:formatCode>General</c:formatCode>
                <c:ptCount val="5"/>
                <c:pt idx="0">
                  <c:v>10.831521739130435</c:v>
                </c:pt>
                <c:pt idx="1">
                  <c:v>8.8019323671497585</c:v>
                </c:pt>
                <c:pt idx="2">
                  <c:v>7.8090452261306531</c:v>
                </c:pt>
                <c:pt idx="3">
                  <c:v>6.5196078431372548</c:v>
                </c:pt>
                <c:pt idx="4">
                  <c:v>8.9805825242718438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05-44AC-BA2D-AF8CF74E9C02}"/>
            </c:ext>
          </c:extLst>
        </c:ser>
        <c:ser>
          <c:idx val="2"/>
          <c:order val="2"/>
          <c:tx>
            <c:strRef>
              <c:f>Report!$M$5</c:f>
              <c:strCache>
                <c:ptCount val="1"/>
                <c:pt idx="0">
                  <c:v>Avg Hire Cost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0000"/>
                  </a:schemeClr>
                </a:gs>
                <a:gs pos="78000">
                  <a:schemeClr val="accent3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Report!$J$6:$J$10</c:f>
              <c:strCache>
                <c:ptCount val="5"/>
                <c:pt idx="0">
                  <c:v>Referral</c:v>
                </c:pt>
                <c:pt idx="1">
                  <c:v>Company Website</c:v>
                </c:pt>
                <c:pt idx="2">
                  <c:v>LinkedIn</c:v>
                </c:pt>
                <c:pt idx="3">
                  <c:v>Indeed</c:v>
                </c:pt>
                <c:pt idx="4">
                  <c:v>CareerBuilder</c:v>
                </c:pt>
              </c:strCache>
            </c:strRef>
          </c:cat>
          <c:val>
            <c:numRef>
              <c:f>Report!$M$6:$M$10</c:f>
              <c:numCache>
                <c:formatCode>General</c:formatCode>
                <c:ptCount val="5"/>
                <c:pt idx="0">
                  <c:v>253.51956521739129</c:v>
                </c:pt>
                <c:pt idx="1">
                  <c:v>186.64202898550727</c:v>
                </c:pt>
                <c:pt idx="2">
                  <c:v>240.34537688442214</c:v>
                </c:pt>
                <c:pt idx="3">
                  <c:v>179.13078431372548</c:v>
                </c:pt>
                <c:pt idx="4">
                  <c:v>273.50019417475727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05-44AC-BA2D-AF8CF74E9C02}"/>
            </c:ext>
          </c:extLst>
        </c:ser>
        <c:ser>
          <c:idx val="3"/>
          <c:order val="3"/>
          <c:tx>
            <c:strRef>
              <c:f>Report!$N$5</c:f>
              <c:strCache>
                <c:ptCount val="1"/>
                <c:pt idx="0">
                  <c:v>Avg Performance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lumMod val="100000"/>
                  </a:schemeClr>
                </a:gs>
                <a:gs pos="78000">
                  <a:schemeClr val="accent4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Report!$J$6:$J$10</c:f>
              <c:strCache>
                <c:ptCount val="5"/>
                <c:pt idx="0">
                  <c:v>Referral</c:v>
                </c:pt>
                <c:pt idx="1">
                  <c:v>Company Website</c:v>
                </c:pt>
                <c:pt idx="2">
                  <c:v>LinkedIn</c:v>
                </c:pt>
                <c:pt idx="3">
                  <c:v>Indeed</c:v>
                </c:pt>
                <c:pt idx="4">
                  <c:v>CareerBuilder</c:v>
                </c:pt>
              </c:strCache>
            </c:strRef>
          </c:cat>
          <c:val>
            <c:numRef>
              <c:f>Report!$N$6:$N$10</c:f>
              <c:numCache>
                <c:formatCode>General</c:formatCode>
                <c:ptCount val="5"/>
                <c:pt idx="0">
                  <c:v>0.32065217391304346</c:v>
                </c:pt>
                <c:pt idx="1">
                  <c:v>0.21256038647342995</c:v>
                </c:pt>
                <c:pt idx="2">
                  <c:v>0.27638190954773867</c:v>
                </c:pt>
                <c:pt idx="3">
                  <c:v>0.13235294117647059</c:v>
                </c:pt>
                <c:pt idx="4">
                  <c:v>0.30582524271844658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05-44AC-BA2D-AF8CF74E9C02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21144703"/>
        <c:axId val="1611925391"/>
      </c:barChart>
      <c:catAx>
        <c:axId val="162114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1925391"/>
        <c:crosses val="autoZero"/>
        <c:auto val="1"/>
        <c:lblAlgn val="ctr"/>
        <c:lblOffset val="100"/>
        <c:noMultiLvlLbl val="0"/>
      </c:catAx>
      <c:valAx>
        <c:axId val="1611925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1144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868267109284862"/>
          <c:y val="0.89213215335262575"/>
          <c:w val="0.61163026536849985"/>
          <c:h val="0.107867846647374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C01DF-1332-4A8C-B14A-779AD47D447E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EAD4D-5DFA-466C-86EA-6F72395B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24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EAD4D-5DFA-466C-86EA-6F72395BED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9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6634-B049-4C86-8342-5EB3DC33171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2123-FD52-4D91-A26F-CBBED1F5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9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6634-B049-4C86-8342-5EB3DC33171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2123-FD52-4D91-A26F-CBBED1F5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7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6634-B049-4C86-8342-5EB3DC33171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2123-FD52-4D91-A26F-CBBED1F516B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5491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6634-B049-4C86-8342-5EB3DC33171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2123-FD52-4D91-A26F-CBBED1F5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87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6634-B049-4C86-8342-5EB3DC33171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2123-FD52-4D91-A26F-CBBED1F516B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3296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6634-B049-4C86-8342-5EB3DC33171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2123-FD52-4D91-A26F-CBBED1F5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44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6634-B049-4C86-8342-5EB3DC33171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2123-FD52-4D91-A26F-CBBED1F5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2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6634-B049-4C86-8342-5EB3DC33171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2123-FD52-4D91-A26F-CBBED1F5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6634-B049-4C86-8342-5EB3DC33171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2123-FD52-4D91-A26F-CBBED1F5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8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6634-B049-4C86-8342-5EB3DC33171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2123-FD52-4D91-A26F-CBBED1F5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0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6634-B049-4C86-8342-5EB3DC33171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2123-FD52-4D91-A26F-CBBED1F5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6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6634-B049-4C86-8342-5EB3DC33171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2123-FD52-4D91-A26F-CBBED1F5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8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6634-B049-4C86-8342-5EB3DC33171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2123-FD52-4D91-A26F-CBBED1F5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3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6634-B049-4C86-8342-5EB3DC33171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2123-FD52-4D91-A26F-CBBED1F5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7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6634-B049-4C86-8342-5EB3DC33171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2123-FD52-4D91-A26F-CBBED1F5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6634-B049-4C86-8342-5EB3DC33171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2123-FD52-4D91-A26F-CBBED1F5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36634-B049-4C86-8342-5EB3DC33171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90B2123-FD52-4D91-A26F-CBBED1F5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9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AC81-6F07-43E4-BC66-2FE971247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4667" y="2404531"/>
            <a:ext cx="7766936" cy="1646302"/>
          </a:xfrm>
        </p:spPr>
        <p:txBody>
          <a:bodyPr/>
          <a:lstStyle/>
          <a:p>
            <a:r>
              <a:rPr lang="en-US"/>
              <a:t>Recruitment KPI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E1E18-3485-4DC6-8134-C93CA354E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Generated: June 20, 2025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503528-7962-4C65-AF21-642C791035F7}"/>
              </a:ext>
            </a:extLst>
          </p:cNvPr>
          <p:cNvSpPr/>
          <p:nvPr/>
        </p:nvSpPr>
        <p:spPr>
          <a:xfrm>
            <a:off x="0" y="6217920"/>
            <a:ext cx="4617720" cy="57611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by </a:t>
            </a:r>
            <a:r>
              <a:rPr lang="en-US" dirty="0" err="1"/>
              <a:t>Awin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442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E5160-5D2B-405A-B1BD-31F8AF97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Metrics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C4D48-165C-45D1-8B03-DB11DC61F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Metric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CC77B0-15EA-489F-81A7-C9BC94AACE43}"/>
              </a:ext>
            </a:extLst>
          </p:cNvPr>
          <p:cNvSpPr/>
          <p:nvPr/>
        </p:nvSpPr>
        <p:spPr>
          <a:xfrm>
            <a:off x="259080" y="2160589"/>
            <a:ext cx="10988040" cy="4529771"/>
          </a:xfrm>
          <a:prstGeom prst="roundRect">
            <a:avLst/>
          </a:prstGeom>
          <a:solidFill>
            <a:schemeClr val="tx2">
              <a:lumMod val="1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501FEBB-3B5D-400E-9207-0DC2C138F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959743"/>
              </p:ext>
            </p:extLst>
          </p:nvPr>
        </p:nvGraphicFramePr>
        <p:xfrm>
          <a:off x="677334" y="2160590"/>
          <a:ext cx="10066866" cy="4481514"/>
        </p:xfrm>
        <a:graphic>
          <a:graphicData uri="http://schemas.openxmlformats.org/drawingml/2006/table">
            <a:tbl>
              <a:tblPr/>
              <a:tblGrid>
                <a:gridCol w="7276052">
                  <a:extLst>
                    <a:ext uri="{9D8B030D-6E8A-4147-A177-3AD203B41FA5}">
                      <a16:colId xmlns:a16="http://schemas.microsoft.com/office/drawing/2014/main" val="2609672391"/>
                    </a:ext>
                  </a:extLst>
                </a:gridCol>
                <a:gridCol w="2790814">
                  <a:extLst>
                    <a:ext uri="{9D8B030D-6E8A-4147-A177-3AD203B41FA5}">
                      <a16:colId xmlns:a16="http://schemas.microsoft.com/office/drawing/2014/main" val="1400591388"/>
                    </a:ext>
                  </a:extLst>
                </a:gridCol>
              </a:tblGrid>
              <a:tr h="584544">
                <a:tc>
                  <a:txBody>
                    <a:bodyPr/>
                    <a:lstStyle/>
                    <a:p>
                      <a:pPr algn="l" fontAlgn="b"/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425332"/>
                  </a:ext>
                </a:extLst>
              </a:tr>
              <a:tr h="55671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Metric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131636"/>
                  </a:ext>
                </a:extLst>
              </a:tr>
              <a:tr h="55671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 Candidates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117168"/>
                  </a:ext>
                </a:extLst>
              </a:tr>
              <a:tr h="55671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Hired Candidates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920588"/>
                  </a:ext>
                </a:extLst>
              </a:tr>
              <a:tr h="55671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Offer Acceptance 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34.57%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208034"/>
                  </a:ext>
                </a:extLst>
              </a:tr>
              <a:tr h="55671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Avg Time to Hire (days)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101.7738095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159774"/>
                  </a:ext>
                </a:extLst>
              </a:tr>
              <a:tr h="55671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Avg Hire Cost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$2,690.42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622074"/>
                  </a:ext>
                </a:extLst>
              </a:tr>
              <a:tr h="55671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Avg Performance Rating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2.952380952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454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95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0E335BC-BE2A-43E5-8296-87CA7F43DF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2729924"/>
              </p:ext>
            </p:extLst>
          </p:nvPr>
        </p:nvGraphicFramePr>
        <p:xfrm>
          <a:off x="609600" y="441960"/>
          <a:ext cx="10850880" cy="6202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945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5E19D4-7815-43E9-8098-D166ADF5E273}"/>
              </a:ext>
            </a:extLst>
          </p:cNvPr>
          <p:cNvSpPr txBox="1"/>
          <p:nvPr/>
        </p:nvSpPr>
        <p:spPr>
          <a:xfrm>
            <a:off x="635000" y="381000"/>
            <a:ext cx="7620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400" b="1"/>
              <a:t>Analysis by Source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8C83773-B1A9-449A-9636-49D3930EB5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6190496"/>
              </p:ext>
            </p:extLst>
          </p:nvPr>
        </p:nvGraphicFramePr>
        <p:xfrm>
          <a:off x="635000" y="1295400"/>
          <a:ext cx="9880600" cy="5349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451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Top Corners One Rounded and One Snipped 4">
            <a:extLst>
              <a:ext uri="{FF2B5EF4-FFF2-40B4-BE49-F238E27FC236}">
                <a16:creationId xmlns:a16="http://schemas.microsoft.com/office/drawing/2014/main" id="{1121C682-847E-4BDC-88CC-C0F5F7052899}"/>
              </a:ext>
            </a:extLst>
          </p:cNvPr>
          <p:cNvSpPr/>
          <p:nvPr/>
        </p:nvSpPr>
        <p:spPr>
          <a:xfrm>
            <a:off x="426720" y="609600"/>
            <a:ext cx="9144000" cy="4099560"/>
          </a:xfrm>
          <a:prstGeom prst="snipRoundRect">
            <a:avLst/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E4F4D-D98A-49E9-BBB7-BFAF73B6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Key Recommendations:</a:t>
            </a:r>
            <a:br>
              <a:rPr lang="en-US"/>
            </a:br>
            <a:br>
              <a:rPr lang="en-US"/>
            </a:br>
            <a:r>
              <a:rPr lang="en-US"/>
              <a:t>• Prioritize Software Engineer hires (lowest cost/time)</a:t>
            </a:r>
            <a:br>
              <a:rPr lang="en-US"/>
            </a:br>
            <a:r>
              <a:rPr lang="en-US"/>
              <a:t>• Increase Indeed/Company Website sourcing</a:t>
            </a:r>
            <a:br>
              <a:rPr lang="en-US"/>
            </a:br>
            <a:r>
              <a:rPr lang="en-US"/>
              <a:t>• Improve referral program ROI</a:t>
            </a:r>
            <a:br>
              <a:rPr lang="en-US"/>
            </a:br>
            <a:r>
              <a:rPr lang="en-US"/>
              <a:t>• Reduce Product Manager hiring timeline</a:t>
            </a:r>
            <a:br>
              <a:rPr lang="en-US"/>
            </a:br>
            <a:r>
              <a:rPr lang="en-US"/>
              <a:t>• Address low acceptance rate (34.6%)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F6B6DD-9AD5-4F4B-9402-46C9BF210475}"/>
              </a:ext>
            </a:extLst>
          </p:cNvPr>
          <p:cNvSpPr/>
          <p:nvPr/>
        </p:nvSpPr>
        <p:spPr>
          <a:xfrm>
            <a:off x="7757160" y="5958840"/>
            <a:ext cx="3840480" cy="640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Signature  A.</a:t>
            </a:r>
          </a:p>
        </p:txBody>
      </p:sp>
    </p:spTree>
    <p:extLst>
      <p:ext uri="{BB962C8B-B14F-4D97-AF65-F5344CB8AC3E}">
        <p14:creationId xmlns:p14="http://schemas.microsoft.com/office/powerpoint/2010/main" val="3397570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</TotalTime>
  <Words>103</Words>
  <Application>Microsoft Office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Recruitment KPI Report</vt:lpstr>
      <vt:lpstr>Key Metrics</vt:lpstr>
      <vt:lpstr>PowerPoint Presentation</vt:lpstr>
      <vt:lpstr>PowerPoint Presentation</vt:lpstr>
      <vt:lpstr>Key Recommendations:  • Prioritize Software Engineer hires (lowest cost/time) • Increase Indeed/Company Website sourcing • Improve referral program ROI • Reduce Product Manager hiring timeline • Address low acceptance rate (34.6%)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Recruitment KPI Report</dc:title>
  <dc:creator>awindanjuma3@gmail.com</dc:creator>
  <cp:lastModifiedBy>awindanjuma3@gmail.com</cp:lastModifiedBy>
  <cp:revision>8</cp:revision>
  <dcterms:created xsi:type="dcterms:W3CDTF">2025-06-20T13:02:21Z</dcterms:created>
  <dcterms:modified xsi:type="dcterms:W3CDTF">2025-06-20T15:00:04Z</dcterms:modified>
</cp:coreProperties>
</file>