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32"/>
  </p:notesMasterIdLst>
  <p:sldIdLst>
    <p:sldId id="256" r:id="rId2"/>
    <p:sldId id="318" r:id="rId3"/>
    <p:sldId id="261" r:id="rId4"/>
    <p:sldId id="312" r:id="rId5"/>
    <p:sldId id="316" r:id="rId6"/>
    <p:sldId id="311" r:id="rId7"/>
    <p:sldId id="313" r:id="rId8"/>
    <p:sldId id="314" r:id="rId9"/>
    <p:sldId id="315" r:id="rId10"/>
    <p:sldId id="264" r:id="rId11"/>
    <p:sldId id="260" r:id="rId12"/>
    <p:sldId id="317" r:id="rId13"/>
    <p:sldId id="321" r:id="rId14"/>
    <p:sldId id="319" r:id="rId15"/>
    <p:sldId id="320" r:id="rId16"/>
    <p:sldId id="322" r:id="rId17"/>
    <p:sldId id="323" r:id="rId18"/>
    <p:sldId id="324" r:id="rId19"/>
    <p:sldId id="325" r:id="rId20"/>
    <p:sldId id="326" r:id="rId21"/>
    <p:sldId id="327" r:id="rId22"/>
    <p:sldId id="328" r:id="rId23"/>
    <p:sldId id="329" r:id="rId24"/>
    <p:sldId id="330" r:id="rId25"/>
    <p:sldId id="331" r:id="rId26"/>
    <p:sldId id="332" r:id="rId27"/>
    <p:sldId id="333" r:id="rId28"/>
    <p:sldId id="334" r:id="rId29"/>
    <p:sldId id="335" r:id="rId30"/>
    <p:sldId id="336" r:id="rId31"/>
  </p:sldIdLst>
  <p:sldSz cx="9144000" cy="5143500" type="screen16x9"/>
  <p:notesSz cx="6858000" cy="9144000"/>
  <p:embeddedFontLst>
    <p:embeddedFont>
      <p:font typeface="Bebas Neue" panose="020B0606020202050201" pitchFamily="34" charset="0"/>
      <p:regular r:id="rId33"/>
    </p:embeddedFont>
    <p:embeddedFont>
      <p:font typeface="Cairo" panose="020B0604020202020204" charset="-78"/>
      <p:regular r:id="rId34"/>
      <p:bold r:id="rId35"/>
    </p:embeddedFont>
    <p:embeddedFont>
      <p:font typeface="Electrolize" panose="020B0604020202020204" charset="0"/>
      <p:regular r:id="rId36"/>
    </p:embeddedFont>
    <p:embeddedFont>
      <p:font typeface="Montserrat" panose="000005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CEABC3F-EE73-4DF3-A076-957AA67E2646}">
  <a:tblStyle styleId="{7CEABC3F-EE73-4DF3-A076-957AA67E264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p:scale>
          <a:sx n="75" d="100"/>
          <a:sy n="75" d="100"/>
        </p:scale>
        <p:origin x="1690" y="52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58b4bebab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58b4bebab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224a59d8d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224a59d8d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58b4bebab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58b4beba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9828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58b4bebab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58b4beba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714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58b4bebab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58b4beba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9304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58b4bebab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58b4beba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8443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58b4bebab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58b4beba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22575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58b4bebab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58b4beba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8174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58b4bebab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58b4beba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19306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58b4bebab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58b4beba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4029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224a59d8d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224a59d8d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08773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58b4bebab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58b4beba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46287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58b4bebab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58b4beba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64446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58b4bebab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58b4beba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65716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58b4bebab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58b4beba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80299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58b4bebab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58b4beba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3232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58b4bebab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58b4beba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70825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58b4bebab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58b4beba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77679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58b4bebab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58b4beba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52644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58b4bebab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58b4beba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00083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58b4bebab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58b4beba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4346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224a59d8d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224a59d8d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58b4bebab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58b4beba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0416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58b4bebab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58b4beba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5460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58b4bebab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58b4beba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4340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58b4bebab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58b4beba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5838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58b4bebab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58b4beba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5268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58b4bebab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58b4beba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4504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58b4bebab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58b4beba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26677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4411050" y="922025"/>
            <a:ext cx="4098900" cy="26637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600">
                <a:solidFill>
                  <a:schemeClr val="lt1"/>
                </a:solidFill>
                <a:latin typeface="Electrolize"/>
                <a:ea typeface="Electrolize"/>
                <a:cs typeface="Electrolize"/>
                <a:sym typeface="Electroliz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411050" y="3585725"/>
            <a:ext cx="40989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atin typeface="Cairo"/>
                <a:ea typeface="Cairo"/>
                <a:cs typeface="Cairo"/>
                <a:sym typeface="Cair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title"/>
          </p:nvPr>
        </p:nvSpPr>
        <p:spPr>
          <a:xfrm>
            <a:off x="3859250" y="2380050"/>
            <a:ext cx="43602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3859250" y="1062325"/>
            <a:ext cx="4360200" cy="123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80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3859250" y="3221850"/>
            <a:ext cx="4360200" cy="37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Arial"/>
                <a:ea typeface="Arial"/>
                <a:cs typeface="Arial"/>
                <a:sym typeface="Aria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pic>
        <p:nvPicPr>
          <p:cNvPr id="33" name="Google Shape;33;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4" name="Google Shape;34;p7"/>
          <p:cNvSpPr txBox="1">
            <a:spLocks noGrp="1"/>
          </p:cNvSpPr>
          <p:nvPr>
            <p:ph type="body" idx="1"/>
          </p:nvPr>
        </p:nvSpPr>
        <p:spPr>
          <a:xfrm>
            <a:off x="2215050" y="1531850"/>
            <a:ext cx="4713900" cy="2519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Montserrat"/>
              <a:buChar char="●"/>
              <a:defRPr sz="1400"/>
            </a:lvl1pPr>
            <a:lvl2pPr marL="914400" lvl="1" indent="-317500" rtl="0">
              <a:lnSpc>
                <a:spcPct val="100000"/>
              </a:lnSpc>
              <a:spcBef>
                <a:spcPts val="1600"/>
              </a:spcBef>
              <a:spcAft>
                <a:spcPts val="0"/>
              </a:spcAft>
              <a:buSzPts val="1400"/>
              <a:buFont typeface="Montserrat"/>
              <a:buChar char="○"/>
              <a:defRPr sz="1400"/>
            </a:lvl2pPr>
            <a:lvl3pPr marL="1371600" lvl="2" indent="-317500" rtl="0">
              <a:spcBef>
                <a:spcPts val="1600"/>
              </a:spcBef>
              <a:spcAft>
                <a:spcPts val="0"/>
              </a:spcAft>
              <a:buSzPts val="1400"/>
              <a:buFont typeface="Montserrat"/>
              <a:buChar char="■"/>
              <a:defRPr sz="1400"/>
            </a:lvl3pPr>
            <a:lvl4pPr marL="1828800" lvl="3" indent="-317500" rtl="0">
              <a:spcBef>
                <a:spcPts val="1600"/>
              </a:spcBef>
              <a:spcAft>
                <a:spcPts val="0"/>
              </a:spcAft>
              <a:buSzPts val="1400"/>
              <a:buFont typeface="Montserrat"/>
              <a:buChar char="●"/>
              <a:defRPr sz="1400"/>
            </a:lvl4pPr>
            <a:lvl5pPr marL="2286000" lvl="4" indent="-317500" rtl="0">
              <a:spcBef>
                <a:spcPts val="1600"/>
              </a:spcBef>
              <a:spcAft>
                <a:spcPts val="0"/>
              </a:spcAft>
              <a:buSzPts val="1400"/>
              <a:buFont typeface="Montserrat"/>
              <a:buChar char="○"/>
              <a:defRPr sz="1400"/>
            </a:lvl5pPr>
            <a:lvl6pPr marL="2743200" lvl="5" indent="-317500" rtl="0">
              <a:spcBef>
                <a:spcPts val="1600"/>
              </a:spcBef>
              <a:spcAft>
                <a:spcPts val="0"/>
              </a:spcAft>
              <a:buSzPts val="1400"/>
              <a:buFont typeface="Montserrat"/>
              <a:buChar char="■"/>
              <a:defRPr sz="1400"/>
            </a:lvl6pPr>
            <a:lvl7pPr marL="3200400" lvl="6" indent="-317500" rtl="0">
              <a:spcBef>
                <a:spcPts val="1600"/>
              </a:spcBef>
              <a:spcAft>
                <a:spcPts val="0"/>
              </a:spcAft>
              <a:buSzPts val="1400"/>
              <a:buFont typeface="Montserrat"/>
              <a:buChar char="●"/>
              <a:defRPr sz="1400"/>
            </a:lvl7pPr>
            <a:lvl8pPr marL="3657600" lvl="7" indent="-317500" rtl="0">
              <a:spcBef>
                <a:spcPts val="1600"/>
              </a:spcBef>
              <a:spcAft>
                <a:spcPts val="0"/>
              </a:spcAft>
              <a:buSzPts val="1400"/>
              <a:buFont typeface="Montserrat"/>
              <a:buChar char="○"/>
              <a:defRPr sz="1400"/>
            </a:lvl8pPr>
            <a:lvl9pPr marL="4114800" lvl="8" indent="-317500" rtl="0">
              <a:spcBef>
                <a:spcPts val="1600"/>
              </a:spcBef>
              <a:spcAft>
                <a:spcPts val="1600"/>
              </a:spcAft>
              <a:buSzPts val="1400"/>
              <a:buFont typeface="Montserrat"/>
              <a:buChar char="■"/>
              <a:defRPr sz="1400"/>
            </a:lvl9pPr>
          </a:lstStyle>
          <a:p>
            <a:endParaRPr/>
          </a:p>
        </p:txBody>
      </p:sp>
      <p:sp>
        <p:nvSpPr>
          <p:cNvPr id="35" name="Google Shape;35;p7"/>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pic>
        <p:nvPicPr>
          <p:cNvPr id="40" name="Google Shape;40;p9"/>
          <p:cNvPicPr preferRelativeResize="0"/>
          <p:nvPr/>
        </p:nvPicPr>
        <p:blipFill rotWithShape="1">
          <a:blip r:embed="rId2">
            <a:alphaModFix/>
          </a:blip>
          <a:srcRect/>
          <a:stretch/>
        </p:blipFill>
        <p:spPr>
          <a:xfrm>
            <a:off x="0" y="0"/>
            <a:ext cx="9143990" cy="5143500"/>
          </a:xfrm>
          <a:prstGeom prst="rect">
            <a:avLst/>
          </a:prstGeom>
          <a:noFill/>
          <a:ln>
            <a:noFill/>
          </a:ln>
        </p:spPr>
      </p:pic>
      <p:sp>
        <p:nvSpPr>
          <p:cNvPr id="41" name="Google Shape;41;p9"/>
          <p:cNvSpPr txBox="1">
            <a:spLocks noGrp="1"/>
          </p:cNvSpPr>
          <p:nvPr>
            <p:ph type="title"/>
          </p:nvPr>
        </p:nvSpPr>
        <p:spPr>
          <a:xfrm>
            <a:off x="858800" y="1594300"/>
            <a:ext cx="3910200" cy="751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sz="39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 name="Google Shape;42;p9"/>
          <p:cNvSpPr txBox="1">
            <a:spLocks noGrp="1"/>
          </p:cNvSpPr>
          <p:nvPr>
            <p:ph type="body" idx="1"/>
          </p:nvPr>
        </p:nvSpPr>
        <p:spPr>
          <a:xfrm>
            <a:off x="858850" y="2312600"/>
            <a:ext cx="3910200" cy="1236600"/>
          </a:xfrm>
          <a:prstGeom prst="rect">
            <a:avLst/>
          </a:prstGeom>
        </p:spPr>
        <p:txBody>
          <a:bodyPr spcFirstLastPara="1" wrap="square" lIns="91425" tIns="91425" rIns="91425" bIns="91425" anchor="t" anchorCtr="0">
            <a:noAutofit/>
          </a:bodyPr>
          <a:lstStyle>
            <a:lvl1pPr marL="457200" lvl="0" indent="-317500" algn="r" rtl="0">
              <a:spcBef>
                <a:spcPts val="0"/>
              </a:spcBef>
              <a:spcAft>
                <a:spcPts val="0"/>
              </a:spcAft>
              <a:buClr>
                <a:srgbClr val="434343"/>
              </a:buClr>
              <a:buSzPts val="1400"/>
              <a:buChar char="●"/>
              <a:defRPr sz="1600"/>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09"/>
        <p:cNvGrpSpPr/>
        <p:nvPr/>
      </p:nvGrpSpPr>
      <p:grpSpPr>
        <a:xfrm>
          <a:off x="0" y="0"/>
          <a:ext cx="0" cy="0"/>
          <a:chOff x="0" y="0"/>
          <a:chExt cx="0" cy="0"/>
        </a:xfrm>
      </p:grpSpPr>
      <p:pic>
        <p:nvPicPr>
          <p:cNvPr id="110" name="Google Shape;110;p25"/>
          <p:cNvPicPr preferRelativeResize="0"/>
          <p:nvPr/>
        </p:nvPicPr>
        <p:blipFill rotWithShape="1">
          <a:blip r:embed="rId2">
            <a:alphaModFix/>
          </a:blip>
          <a:srcRect l="5891" t="6362" r="6833" b="6362"/>
          <a:stretch/>
        </p:blipFill>
        <p:spPr>
          <a:xfrm>
            <a:off x="0" y="0"/>
            <a:ext cx="9144000" cy="5143500"/>
          </a:xfrm>
          <a:prstGeom prst="rect">
            <a:avLst/>
          </a:prstGeom>
          <a:noFill/>
          <a:ln>
            <a:noFill/>
          </a:ln>
        </p:spPr>
      </p:pic>
      <p:sp>
        <p:nvSpPr>
          <p:cNvPr id="111" name="Google Shape;111;p25"/>
          <p:cNvSpPr txBox="1">
            <a:spLocks noGrp="1"/>
          </p:cNvSpPr>
          <p:nvPr>
            <p:ph type="subTitle" idx="1"/>
          </p:nvPr>
        </p:nvSpPr>
        <p:spPr>
          <a:xfrm>
            <a:off x="720000" y="2764950"/>
            <a:ext cx="2336400" cy="412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300">
                <a:solidFill>
                  <a:schemeClr val="dk1"/>
                </a:solidFill>
                <a:latin typeface="Electrolize"/>
                <a:ea typeface="Electrolize"/>
                <a:cs typeface="Electrolize"/>
                <a:sym typeface="Electroliz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2" name="Google Shape;112;p25"/>
          <p:cNvSpPr txBox="1">
            <a:spLocks noGrp="1"/>
          </p:cNvSpPr>
          <p:nvPr>
            <p:ph type="subTitle" idx="2"/>
          </p:nvPr>
        </p:nvSpPr>
        <p:spPr>
          <a:xfrm>
            <a:off x="720000" y="3086058"/>
            <a:ext cx="2336400" cy="79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25"/>
          <p:cNvSpPr txBox="1">
            <a:spLocks noGrp="1"/>
          </p:cNvSpPr>
          <p:nvPr>
            <p:ph type="subTitle" idx="3"/>
          </p:nvPr>
        </p:nvSpPr>
        <p:spPr>
          <a:xfrm>
            <a:off x="3403800" y="3086058"/>
            <a:ext cx="2336400" cy="79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4" name="Google Shape;114;p25"/>
          <p:cNvSpPr txBox="1">
            <a:spLocks noGrp="1"/>
          </p:cNvSpPr>
          <p:nvPr>
            <p:ph type="subTitle" idx="4"/>
          </p:nvPr>
        </p:nvSpPr>
        <p:spPr>
          <a:xfrm>
            <a:off x="6087600" y="3086058"/>
            <a:ext cx="2336400" cy="79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25"/>
          <p:cNvSpPr txBox="1">
            <a:spLocks noGrp="1"/>
          </p:cNvSpPr>
          <p:nvPr>
            <p:ph type="subTitle" idx="5"/>
          </p:nvPr>
        </p:nvSpPr>
        <p:spPr>
          <a:xfrm>
            <a:off x="3403800" y="2764950"/>
            <a:ext cx="2336400" cy="412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300">
                <a:solidFill>
                  <a:schemeClr val="dk1"/>
                </a:solidFill>
                <a:latin typeface="Electrolize"/>
                <a:ea typeface="Electrolize"/>
                <a:cs typeface="Electrolize"/>
                <a:sym typeface="Electroliz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6" name="Google Shape;116;p25"/>
          <p:cNvSpPr txBox="1">
            <a:spLocks noGrp="1"/>
          </p:cNvSpPr>
          <p:nvPr>
            <p:ph type="subTitle" idx="6"/>
          </p:nvPr>
        </p:nvSpPr>
        <p:spPr>
          <a:xfrm>
            <a:off x="6087600" y="2764950"/>
            <a:ext cx="2336400" cy="412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300">
                <a:solidFill>
                  <a:schemeClr val="dk1"/>
                </a:solidFill>
                <a:latin typeface="Electrolize"/>
                <a:ea typeface="Electrolize"/>
                <a:cs typeface="Electrolize"/>
                <a:sym typeface="Electroliz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7" name="Google Shape;117;p25"/>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96"/>
        <p:cNvGrpSpPr/>
        <p:nvPr/>
      </p:nvGrpSpPr>
      <p:grpSpPr>
        <a:xfrm>
          <a:off x="0" y="0"/>
          <a:ext cx="0" cy="0"/>
          <a:chOff x="0" y="0"/>
          <a:chExt cx="0" cy="0"/>
        </a:xfrm>
      </p:grpSpPr>
      <p:pic>
        <p:nvPicPr>
          <p:cNvPr id="197" name="Google Shape;197;p34"/>
          <p:cNvPicPr preferRelativeResize="0"/>
          <p:nvPr/>
        </p:nvPicPr>
        <p:blipFill rotWithShape="1">
          <a:blip r:embed="rId2">
            <a:alphaModFix/>
          </a:blip>
          <a:srcRect t="7097" r="10722" b="3624"/>
          <a:stretch/>
        </p:blipFill>
        <p:spPr>
          <a:xfrm flipH="1">
            <a:off x="0" y="0"/>
            <a:ext cx="9144000"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98"/>
        <p:cNvGrpSpPr/>
        <p:nvPr/>
      </p:nvGrpSpPr>
      <p:grpSpPr>
        <a:xfrm>
          <a:off x="0" y="0"/>
          <a:ext cx="0" cy="0"/>
          <a:chOff x="0" y="0"/>
          <a:chExt cx="0" cy="0"/>
        </a:xfrm>
      </p:grpSpPr>
      <p:pic>
        <p:nvPicPr>
          <p:cNvPr id="199" name="Google Shape;199;p35"/>
          <p:cNvPicPr preferRelativeResize="0"/>
          <p:nvPr/>
        </p:nvPicPr>
        <p:blipFill>
          <a:blip r:embed="rId2">
            <a:alphaModFix/>
          </a:blip>
          <a:stretch>
            <a:fillRect/>
          </a:stretch>
        </p:blipFill>
        <p:spPr>
          <a:xfrm flipH="1">
            <a:off x="0" y="0"/>
            <a:ext cx="9144000"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Electrolize"/>
              <a:buNone/>
              <a:defRPr sz="3500">
                <a:solidFill>
                  <a:schemeClr val="dk1"/>
                </a:solidFill>
                <a:latin typeface="Electrolize"/>
                <a:ea typeface="Electrolize"/>
                <a:cs typeface="Electrolize"/>
                <a:sym typeface="Electrolize"/>
              </a:defRPr>
            </a:lvl1pPr>
            <a:lvl2pPr lvl="1" rtl="0">
              <a:spcBef>
                <a:spcPts val="0"/>
              </a:spcBef>
              <a:spcAft>
                <a:spcPts val="0"/>
              </a:spcAft>
              <a:buClr>
                <a:schemeClr val="dk1"/>
              </a:buClr>
              <a:buSzPts val="3500"/>
              <a:buFont typeface="Electrolize"/>
              <a:buNone/>
              <a:defRPr sz="3500">
                <a:solidFill>
                  <a:schemeClr val="dk1"/>
                </a:solidFill>
                <a:latin typeface="Electrolize"/>
                <a:ea typeface="Electrolize"/>
                <a:cs typeface="Electrolize"/>
                <a:sym typeface="Electrolize"/>
              </a:defRPr>
            </a:lvl2pPr>
            <a:lvl3pPr lvl="2" rtl="0">
              <a:spcBef>
                <a:spcPts val="0"/>
              </a:spcBef>
              <a:spcAft>
                <a:spcPts val="0"/>
              </a:spcAft>
              <a:buClr>
                <a:schemeClr val="dk1"/>
              </a:buClr>
              <a:buSzPts val="3500"/>
              <a:buFont typeface="Electrolize"/>
              <a:buNone/>
              <a:defRPr sz="3500">
                <a:solidFill>
                  <a:schemeClr val="dk1"/>
                </a:solidFill>
                <a:latin typeface="Electrolize"/>
                <a:ea typeface="Electrolize"/>
                <a:cs typeface="Electrolize"/>
                <a:sym typeface="Electrolize"/>
              </a:defRPr>
            </a:lvl3pPr>
            <a:lvl4pPr lvl="3" rtl="0">
              <a:spcBef>
                <a:spcPts val="0"/>
              </a:spcBef>
              <a:spcAft>
                <a:spcPts val="0"/>
              </a:spcAft>
              <a:buClr>
                <a:schemeClr val="dk1"/>
              </a:buClr>
              <a:buSzPts val="3500"/>
              <a:buFont typeface="Electrolize"/>
              <a:buNone/>
              <a:defRPr sz="3500">
                <a:solidFill>
                  <a:schemeClr val="dk1"/>
                </a:solidFill>
                <a:latin typeface="Electrolize"/>
                <a:ea typeface="Electrolize"/>
                <a:cs typeface="Electrolize"/>
                <a:sym typeface="Electrolize"/>
              </a:defRPr>
            </a:lvl4pPr>
            <a:lvl5pPr lvl="4" rtl="0">
              <a:spcBef>
                <a:spcPts val="0"/>
              </a:spcBef>
              <a:spcAft>
                <a:spcPts val="0"/>
              </a:spcAft>
              <a:buClr>
                <a:schemeClr val="dk1"/>
              </a:buClr>
              <a:buSzPts val="3500"/>
              <a:buFont typeface="Electrolize"/>
              <a:buNone/>
              <a:defRPr sz="3500">
                <a:solidFill>
                  <a:schemeClr val="dk1"/>
                </a:solidFill>
                <a:latin typeface="Electrolize"/>
                <a:ea typeface="Electrolize"/>
                <a:cs typeface="Electrolize"/>
                <a:sym typeface="Electrolize"/>
              </a:defRPr>
            </a:lvl5pPr>
            <a:lvl6pPr lvl="5" rtl="0">
              <a:spcBef>
                <a:spcPts val="0"/>
              </a:spcBef>
              <a:spcAft>
                <a:spcPts val="0"/>
              </a:spcAft>
              <a:buClr>
                <a:schemeClr val="dk1"/>
              </a:buClr>
              <a:buSzPts val="3500"/>
              <a:buFont typeface="Electrolize"/>
              <a:buNone/>
              <a:defRPr sz="3500">
                <a:solidFill>
                  <a:schemeClr val="dk1"/>
                </a:solidFill>
                <a:latin typeface="Electrolize"/>
                <a:ea typeface="Electrolize"/>
                <a:cs typeface="Electrolize"/>
                <a:sym typeface="Electrolize"/>
              </a:defRPr>
            </a:lvl6pPr>
            <a:lvl7pPr lvl="6" rtl="0">
              <a:spcBef>
                <a:spcPts val="0"/>
              </a:spcBef>
              <a:spcAft>
                <a:spcPts val="0"/>
              </a:spcAft>
              <a:buClr>
                <a:schemeClr val="dk1"/>
              </a:buClr>
              <a:buSzPts val="3500"/>
              <a:buFont typeface="Electrolize"/>
              <a:buNone/>
              <a:defRPr sz="3500">
                <a:solidFill>
                  <a:schemeClr val="dk1"/>
                </a:solidFill>
                <a:latin typeface="Electrolize"/>
                <a:ea typeface="Electrolize"/>
                <a:cs typeface="Electrolize"/>
                <a:sym typeface="Electrolize"/>
              </a:defRPr>
            </a:lvl7pPr>
            <a:lvl8pPr lvl="7" rtl="0">
              <a:spcBef>
                <a:spcPts val="0"/>
              </a:spcBef>
              <a:spcAft>
                <a:spcPts val="0"/>
              </a:spcAft>
              <a:buClr>
                <a:schemeClr val="dk1"/>
              </a:buClr>
              <a:buSzPts val="3500"/>
              <a:buFont typeface="Electrolize"/>
              <a:buNone/>
              <a:defRPr sz="3500">
                <a:solidFill>
                  <a:schemeClr val="dk1"/>
                </a:solidFill>
                <a:latin typeface="Electrolize"/>
                <a:ea typeface="Electrolize"/>
                <a:cs typeface="Electrolize"/>
                <a:sym typeface="Electrolize"/>
              </a:defRPr>
            </a:lvl8pPr>
            <a:lvl9pPr lvl="8" rtl="0">
              <a:spcBef>
                <a:spcPts val="0"/>
              </a:spcBef>
              <a:spcAft>
                <a:spcPts val="0"/>
              </a:spcAft>
              <a:buClr>
                <a:schemeClr val="dk1"/>
              </a:buClr>
              <a:buSzPts val="3500"/>
              <a:buFont typeface="Electrolize"/>
              <a:buNone/>
              <a:defRPr sz="3500">
                <a:solidFill>
                  <a:schemeClr val="dk1"/>
                </a:solidFill>
                <a:latin typeface="Electrolize"/>
                <a:ea typeface="Electrolize"/>
                <a:cs typeface="Electrolize"/>
                <a:sym typeface="Electroliz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1pPr>
            <a:lvl2pPr marL="914400" lvl="1" indent="-317500">
              <a:lnSpc>
                <a:spcPct val="100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2pPr>
            <a:lvl3pPr marL="1371600" lvl="2" indent="-317500">
              <a:lnSpc>
                <a:spcPct val="100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3pPr>
            <a:lvl4pPr marL="1828800" lvl="3" indent="-317500">
              <a:lnSpc>
                <a:spcPct val="100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4pPr>
            <a:lvl5pPr marL="2286000" lvl="4" indent="-317500">
              <a:lnSpc>
                <a:spcPct val="100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5pPr>
            <a:lvl6pPr marL="2743200" lvl="5" indent="-317500">
              <a:lnSpc>
                <a:spcPct val="100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6pPr>
            <a:lvl7pPr marL="3200400" lvl="6" indent="-317500">
              <a:lnSpc>
                <a:spcPct val="100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7pPr>
            <a:lvl8pPr marL="3657600" lvl="7" indent="-317500">
              <a:lnSpc>
                <a:spcPct val="100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8pPr>
            <a:lvl9pPr marL="4114800" lvl="8" indent="-317500">
              <a:lnSpc>
                <a:spcPct val="100000"/>
              </a:lnSpc>
              <a:spcBef>
                <a:spcPts val="1600"/>
              </a:spcBef>
              <a:spcAft>
                <a:spcPts val="1600"/>
              </a:spcAft>
              <a:buClr>
                <a:schemeClr val="dk1"/>
              </a:buClr>
              <a:buSzPts val="1400"/>
              <a:buFont typeface="Cairo"/>
              <a:buChar char="■"/>
              <a:defRPr>
                <a:solidFill>
                  <a:schemeClr val="dk1"/>
                </a:solidFill>
                <a:latin typeface="Cairo"/>
                <a:ea typeface="Cairo"/>
                <a:cs typeface="Cairo"/>
                <a:sym typeface="Cai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8" r:id="rId5"/>
    <p:sldLayoutId id="2147483671" r:id="rId6"/>
    <p:sldLayoutId id="2147483680" r:id="rId7"/>
    <p:sldLayoutId id="2147483681"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1"/>
          <p:cNvSpPr txBox="1">
            <a:spLocks noGrp="1"/>
          </p:cNvSpPr>
          <p:nvPr>
            <p:ph type="ctrTitle"/>
          </p:nvPr>
        </p:nvSpPr>
        <p:spPr>
          <a:xfrm>
            <a:off x="4411050" y="513147"/>
            <a:ext cx="4098900" cy="266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chemeClr val="dk1"/>
                </a:solidFill>
              </a:rPr>
              <a:t>Black Friday Sales Prediction using AI/ML</a:t>
            </a:r>
            <a:endParaRPr dirty="0"/>
          </a:p>
        </p:txBody>
      </p:sp>
      <p:sp>
        <p:nvSpPr>
          <p:cNvPr id="215" name="Google Shape;215;p41"/>
          <p:cNvSpPr txBox="1">
            <a:spLocks noGrp="1"/>
          </p:cNvSpPr>
          <p:nvPr>
            <p:ph type="subTitle" idx="1"/>
          </p:nvPr>
        </p:nvSpPr>
        <p:spPr>
          <a:xfrm>
            <a:off x="4411050" y="3273491"/>
            <a:ext cx="4098900" cy="40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22015641 - Abiral Pradhanang</a:t>
            </a:r>
            <a:endParaRPr dirty="0"/>
          </a:p>
        </p:txBody>
      </p:sp>
      <p:pic>
        <p:nvPicPr>
          <p:cNvPr id="216" name="Google Shape;216;p41"/>
          <p:cNvPicPr preferRelativeResize="0"/>
          <p:nvPr/>
        </p:nvPicPr>
        <p:blipFill rotWithShape="1">
          <a:blip r:embed="rId3">
            <a:alphaModFix/>
          </a:blip>
          <a:srcRect l="13663" t="5545" r="23252" b="6005"/>
          <a:stretch/>
        </p:blipFill>
        <p:spPr>
          <a:xfrm>
            <a:off x="758750" y="-125175"/>
            <a:ext cx="3190148" cy="44947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9"/>
          <p:cNvSpPr txBox="1">
            <a:spLocks noGrp="1"/>
          </p:cNvSpPr>
          <p:nvPr>
            <p:ph type="subTitle" idx="1"/>
          </p:nvPr>
        </p:nvSpPr>
        <p:spPr>
          <a:xfrm>
            <a:off x="548640" y="2764950"/>
            <a:ext cx="2590800" cy="41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Linear Regression</a:t>
            </a:r>
            <a:endParaRPr dirty="0"/>
          </a:p>
        </p:txBody>
      </p:sp>
      <p:sp>
        <p:nvSpPr>
          <p:cNvPr id="293" name="Google Shape;293;p49"/>
          <p:cNvSpPr txBox="1">
            <a:spLocks noGrp="1"/>
          </p:cNvSpPr>
          <p:nvPr>
            <p:ph type="subTitle" idx="2"/>
          </p:nvPr>
        </p:nvSpPr>
        <p:spPr>
          <a:xfrm>
            <a:off x="601980" y="3086058"/>
            <a:ext cx="2454420" cy="127258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Predicts a dependent variable (y) based on a given independent variable (x), showcasing a linear relationship between the two </a:t>
            </a:r>
            <a:endParaRPr dirty="0"/>
          </a:p>
        </p:txBody>
      </p:sp>
      <p:sp>
        <p:nvSpPr>
          <p:cNvPr id="294" name="Google Shape;294;p49"/>
          <p:cNvSpPr txBox="1">
            <a:spLocks noGrp="1"/>
          </p:cNvSpPr>
          <p:nvPr>
            <p:ph type="subTitle" idx="3"/>
          </p:nvPr>
        </p:nvSpPr>
        <p:spPr>
          <a:xfrm>
            <a:off x="3403800" y="3086058"/>
            <a:ext cx="2336400" cy="127258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constructs a tree-shaped structure for regression or classification purposes, breaking down the dataset into smaller subsets</a:t>
            </a:r>
            <a:endParaRPr dirty="0"/>
          </a:p>
        </p:txBody>
      </p:sp>
      <p:sp>
        <p:nvSpPr>
          <p:cNvPr id="295" name="Google Shape;295;p49"/>
          <p:cNvSpPr txBox="1">
            <a:spLocks noGrp="1"/>
          </p:cNvSpPr>
          <p:nvPr>
            <p:ph type="subTitle" idx="4"/>
          </p:nvPr>
        </p:nvSpPr>
        <p:spPr>
          <a:xfrm>
            <a:off x="6087600" y="3086058"/>
            <a:ext cx="2336400" cy="79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Enhance predictive accuracy by averaging the predictions from each tree.</a:t>
            </a:r>
            <a:endParaRPr dirty="0"/>
          </a:p>
        </p:txBody>
      </p:sp>
      <p:sp>
        <p:nvSpPr>
          <p:cNvPr id="296" name="Google Shape;296;p49"/>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SELECTED </a:t>
            </a:r>
            <a:r>
              <a:rPr lang="en" dirty="0"/>
              <a:t>ALGORITHMS</a:t>
            </a:r>
            <a:endParaRPr dirty="0"/>
          </a:p>
        </p:txBody>
      </p:sp>
      <p:sp>
        <p:nvSpPr>
          <p:cNvPr id="297" name="Google Shape;297;p49"/>
          <p:cNvSpPr txBox="1">
            <a:spLocks noGrp="1"/>
          </p:cNvSpPr>
          <p:nvPr>
            <p:ph type="subTitle" idx="5"/>
          </p:nvPr>
        </p:nvSpPr>
        <p:spPr>
          <a:xfrm>
            <a:off x="3403800" y="2764950"/>
            <a:ext cx="2336400" cy="41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Decision Tree</a:t>
            </a:r>
            <a:endParaRPr dirty="0"/>
          </a:p>
        </p:txBody>
      </p:sp>
      <p:sp>
        <p:nvSpPr>
          <p:cNvPr id="298" name="Google Shape;298;p49"/>
          <p:cNvSpPr txBox="1">
            <a:spLocks noGrp="1"/>
          </p:cNvSpPr>
          <p:nvPr>
            <p:ph type="subTitle" idx="6"/>
          </p:nvPr>
        </p:nvSpPr>
        <p:spPr>
          <a:xfrm>
            <a:off x="6087600" y="2764950"/>
            <a:ext cx="2336400" cy="41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Random Forest</a:t>
            </a:r>
            <a:endParaRPr dirty="0"/>
          </a:p>
        </p:txBody>
      </p:sp>
      <p:sp>
        <p:nvSpPr>
          <p:cNvPr id="299" name="Google Shape;299;p49"/>
          <p:cNvSpPr/>
          <p:nvPr/>
        </p:nvSpPr>
        <p:spPr>
          <a:xfrm>
            <a:off x="1518138" y="1812538"/>
            <a:ext cx="740100" cy="740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9"/>
          <p:cNvSpPr/>
          <p:nvPr/>
        </p:nvSpPr>
        <p:spPr>
          <a:xfrm>
            <a:off x="4201938" y="1812538"/>
            <a:ext cx="740100" cy="740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9"/>
          <p:cNvSpPr/>
          <p:nvPr/>
        </p:nvSpPr>
        <p:spPr>
          <a:xfrm>
            <a:off x="6885738" y="1812538"/>
            <a:ext cx="740100" cy="740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49"/>
          <p:cNvGrpSpPr/>
          <p:nvPr/>
        </p:nvGrpSpPr>
        <p:grpSpPr>
          <a:xfrm>
            <a:off x="7005815" y="1980273"/>
            <a:ext cx="499965" cy="381901"/>
            <a:chOff x="2567841" y="1994124"/>
            <a:chExt cx="399812" cy="306477"/>
          </a:xfrm>
        </p:grpSpPr>
        <p:sp>
          <p:nvSpPr>
            <p:cNvPr id="306" name="Google Shape;306;p49"/>
            <p:cNvSpPr/>
            <p:nvPr/>
          </p:nvSpPr>
          <p:spPr>
            <a:xfrm>
              <a:off x="2567841" y="1994124"/>
              <a:ext cx="399812" cy="306477"/>
            </a:xfrm>
            <a:custGeom>
              <a:avLst/>
              <a:gdLst/>
              <a:ahLst/>
              <a:cxnLst/>
              <a:rect l="l" t="t" r="r" b="b"/>
              <a:pathLst>
                <a:path w="12551" h="9621" extrusionOk="0">
                  <a:moveTo>
                    <a:pt x="11157" y="346"/>
                  </a:moveTo>
                  <a:lnTo>
                    <a:pt x="11157" y="6584"/>
                  </a:lnTo>
                  <a:lnTo>
                    <a:pt x="1334" y="6584"/>
                  </a:lnTo>
                  <a:lnTo>
                    <a:pt x="1334" y="346"/>
                  </a:lnTo>
                  <a:close/>
                  <a:moveTo>
                    <a:pt x="7442" y="7930"/>
                  </a:moveTo>
                  <a:lnTo>
                    <a:pt x="7621" y="8561"/>
                  </a:lnTo>
                  <a:lnTo>
                    <a:pt x="4859" y="8561"/>
                  </a:lnTo>
                  <a:lnTo>
                    <a:pt x="5037" y="7930"/>
                  </a:lnTo>
                  <a:close/>
                  <a:moveTo>
                    <a:pt x="11217" y="6954"/>
                  </a:moveTo>
                  <a:lnTo>
                    <a:pt x="12038" y="8561"/>
                  </a:lnTo>
                  <a:lnTo>
                    <a:pt x="7990" y="8561"/>
                  </a:lnTo>
                  <a:lnTo>
                    <a:pt x="7776" y="7835"/>
                  </a:lnTo>
                  <a:cubicBezTo>
                    <a:pt x="7740" y="7680"/>
                    <a:pt x="7597" y="7573"/>
                    <a:pt x="7454" y="7573"/>
                  </a:cubicBezTo>
                  <a:lnTo>
                    <a:pt x="5013" y="7573"/>
                  </a:lnTo>
                  <a:cubicBezTo>
                    <a:pt x="4859" y="7573"/>
                    <a:pt x="4716" y="7680"/>
                    <a:pt x="4680" y="7835"/>
                  </a:cubicBezTo>
                  <a:lnTo>
                    <a:pt x="4478" y="8561"/>
                  </a:lnTo>
                  <a:lnTo>
                    <a:pt x="430" y="8561"/>
                  </a:lnTo>
                  <a:lnTo>
                    <a:pt x="1263" y="6954"/>
                  </a:lnTo>
                  <a:close/>
                  <a:moveTo>
                    <a:pt x="12157" y="8930"/>
                  </a:moveTo>
                  <a:lnTo>
                    <a:pt x="12157" y="9216"/>
                  </a:lnTo>
                  <a:lnTo>
                    <a:pt x="12169" y="9216"/>
                  </a:lnTo>
                  <a:cubicBezTo>
                    <a:pt x="12169" y="9239"/>
                    <a:pt x="12145" y="9275"/>
                    <a:pt x="12110" y="9275"/>
                  </a:cubicBezTo>
                  <a:lnTo>
                    <a:pt x="382" y="9275"/>
                  </a:lnTo>
                  <a:cubicBezTo>
                    <a:pt x="346" y="9275"/>
                    <a:pt x="322" y="9239"/>
                    <a:pt x="322" y="9216"/>
                  </a:cubicBezTo>
                  <a:lnTo>
                    <a:pt x="322" y="8930"/>
                  </a:lnTo>
                  <a:close/>
                  <a:moveTo>
                    <a:pt x="1334" y="0"/>
                  </a:moveTo>
                  <a:cubicBezTo>
                    <a:pt x="1144" y="0"/>
                    <a:pt x="977" y="167"/>
                    <a:pt x="977" y="357"/>
                  </a:cubicBezTo>
                  <a:lnTo>
                    <a:pt x="977" y="6739"/>
                  </a:lnTo>
                  <a:lnTo>
                    <a:pt x="1" y="8680"/>
                  </a:lnTo>
                  <a:lnTo>
                    <a:pt x="1" y="8692"/>
                  </a:lnTo>
                  <a:lnTo>
                    <a:pt x="1" y="8704"/>
                  </a:lnTo>
                  <a:lnTo>
                    <a:pt x="1" y="8728"/>
                  </a:lnTo>
                  <a:lnTo>
                    <a:pt x="1" y="8739"/>
                  </a:lnTo>
                  <a:lnTo>
                    <a:pt x="1" y="9204"/>
                  </a:lnTo>
                  <a:cubicBezTo>
                    <a:pt x="1" y="9442"/>
                    <a:pt x="191" y="9620"/>
                    <a:pt x="406" y="9620"/>
                  </a:cubicBezTo>
                  <a:lnTo>
                    <a:pt x="12133" y="9620"/>
                  </a:lnTo>
                  <a:cubicBezTo>
                    <a:pt x="12371" y="9620"/>
                    <a:pt x="12550" y="9418"/>
                    <a:pt x="12550" y="9204"/>
                  </a:cubicBezTo>
                  <a:lnTo>
                    <a:pt x="12526" y="8739"/>
                  </a:lnTo>
                  <a:lnTo>
                    <a:pt x="12526" y="8704"/>
                  </a:lnTo>
                  <a:lnTo>
                    <a:pt x="12526" y="8692"/>
                  </a:lnTo>
                  <a:lnTo>
                    <a:pt x="12526" y="8680"/>
                  </a:lnTo>
                  <a:lnTo>
                    <a:pt x="11550" y="6739"/>
                  </a:lnTo>
                  <a:lnTo>
                    <a:pt x="11550" y="357"/>
                  </a:lnTo>
                  <a:cubicBezTo>
                    <a:pt x="11550" y="167"/>
                    <a:pt x="11383" y="0"/>
                    <a:pt x="11193" y="0"/>
                  </a:cubicBezTo>
                  <a:close/>
                </a:path>
              </a:pathLst>
            </a:custGeom>
            <a:solidFill>
              <a:schemeClr val="dk2"/>
            </a:solidFill>
            <a:ln>
              <a:noFill/>
            </a:ln>
          </p:spPr>
          <p:txBody>
            <a:bodyPr spcFirstLastPara="1" wrap="square" lIns="64575" tIns="64575" rIns="64575" bIns="64575" anchor="ctr" anchorCtr="0">
              <a:noAutofit/>
            </a:bodyPr>
            <a:lstStyle/>
            <a:p>
              <a:pPr marL="0" lvl="0" indent="0" algn="l" rtl="0">
                <a:spcBef>
                  <a:spcPts val="0"/>
                </a:spcBef>
                <a:spcAft>
                  <a:spcPts val="0"/>
                </a:spcAft>
                <a:buNone/>
              </a:pPr>
              <a:endParaRPr/>
            </a:p>
          </p:txBody>
        </p:sp>
        <p:sp>
          <p:nvSpPr>
            <p:cNvPr id="307" name="Google Shape;307;p49"/>
            <p:cNvSpPr/>
            <p:nvPr/>
          </p:nvSpPr>
          <p:spPr>
            <a:xfrm>
              <a:off x="2623237" y="2113963"/>
              <a:ext cx="287523" cy="77025"/>
            </a:xfrm>
            <a:custGeom>
              <a:avLst/>
              <a:gdLst/>
              <a:ahLst/>
              <a:cxnLst/>
              <a:rect l="l" t="t" r="r" b="b"/>
              <a:pathLst>
                <a:path w="9026" h="2418" extrusionOk="0">
                  <a:moveTo>
                    <a:pt x="179" y="1"/>
                  </a:moveTo>
                  <a:cubicBezTo>
                    <a:pt x="72" y="1"/>
                    <a:pt x="0" y="96"/>
                    <a:pt x="0" y="179"/>
                  </a:cubicBezTo>
                  <a:lnTo>
                    <a:pt x="0" y="2132"/>
                  </a:lnTo>
                  <a:cubicBezTo>
                    <a:pt x="0" y="2299"/>
                    <a:pt x="131" y="2418"/>
                    <a:pt x="274" y="2418"/>
                  </a:cubicBezTo>
                  <a:lnTo>
                    <a:pt x="8727" y="2418"/>
                  </a:lnTo>
                  <a:cubicBezTo>
                    <a:pt x="8894" y="2418"/>
                    <a:pt x="9013" y="2287"/>
                    <a:pt x="9013" y="2132"/>
                  </a:cubicBezTo>
                  <a:lnTo>
                    <a:pt x="9013" y="179"/>
                  </a:lnTo>
                  <a:cubicBezTo>
                    <a:pt x="9025" y="96"/>
                    <a:pt x="8942" y="1"/>
                    <a:pt x="8835" y="1"/>
                  </a:cubicBezTo>
                  <a:cubicBezTo>
                    <a:pt x="8727" y="1"/>
                    <a:pt x="8656" y="96"/>
                    <a:pt x="8656" y="179"/>
                  </a:cubicBezTo>
                  <a:lnTo>
                    <a:pt x="8656" y="2049"/>
                  </a:lnTo>
                  <a:lnTo>
                    <a:pt x="357" y="2049"/>
                  </a:lnTo>
                  <a:lnTo>
                    <a:pt x="357" y="179"/>
                  </a:lnTo>
                  <a:cubicBezTo>
                    <a:pt x="357" y="84"/>
                    <a:pt x="262" y="1"/>
                    <a:pt x="179" y="1"/>
                  </a:cubicBezTo>
                  <a:close/>
                </a:path>
              </a:pathLst>
            </a:custGeom>
            <a:solidFill>
              <a:schemeClr val="dk2"/>
            </a:solidFill>
            <a:ln>
              <a:noFill/>
            </a:ln>
          </p:spPr>
          <p:txBody>
            <a:bodyPr spcFirstLastPara="1" wrap="square" lIns="64575" tIns="64575" rIns="64575" bIns="64575" anchor="ctr" anchorCtr="0">
              <a:noAutofit/>
            </a:bodyPr>
            <a:lstStyle/>
            <a:p>
              <a:pPr marL="0" lvl="0" indent="0" algn="l" rtl="0">
                <a:spcBef>
                  <a:spcPts val="0"/>
                </a:spcBef>
                <a:spcAft>
                  <a:spcPts val="0"/>
                </a:spcAft>
                <a:buNone/>
              </a:pPr>
              <a:endParaRPr/>
            </a:p>
          </p:txBody>
        </p:sp>
        <p:sp>
          <p:nvSpPr>
            <p:cNvPr id="308" name="Google Shape;308;p49"/>
            <p:cNvSpPr/>
            <p:nvPr/>
          </p:nvSpPr>
          <p:spPr>
            <a:xfrm>
              <a:off x="2623237" y="2017251"/>
              <a:ext cx="287523" cy="77025"/>
            </a:xfrm>
            <a:custGeom>
              <a:avLst/>
              <a:gdLst/>
              <a:ahLst/>
              <a:cxnLst/>
              <a:rect l="l" t="t" r="r" b="b"/>
              <a:pathLst>
                <a:path w="9026" h="2418" extrusionOk="0">
                  <a:moveTo>
                    <a:pt x="286" y="1"/>
                  </a:moveTo>
                  <a:cubicBezTo>
                    <a:pt x="119" y="1"/>
                    <a:pt x="0" y="143"/>
                    <a:pt x="0" y="286"/>
                  </a:cubicBezTo>
                  <a:lnTo>
                    <a:pt x="0" y="2239"/>
                  </a:lnTo>
                  <a:cubicBezTo>
                    <a:pt x="0" y="2346"/>
                    <a:pt x="84" y="2418"/>
                    <a:pt x="179" y="2418"/>
                  </a:cubicBezTo>
                  <a:cubicBezTo>
                    <a:pt x="286" y="2418"/>
                    <a:pt x="357" y="2322"/>
                    <a:pt x="357" y="2239"/>
                  </a:cubicBezTo>
                  <a:lnTo>
                    <a:pt x="357" y="382"/>
                  </a:lnTo>
                  <a:lnTo>
                    <a:pt x="8656" y="382"/>
                  </a:lnTo>
                  <a:lnTo>
                    <a:pt x="8656" y="2239"/>
                  </a:lnTo>
                  <a:cubicBezTo>
                    <a:pt x="8656" y="2346"/>
                    <a:pt x="8751" y="2418"/>
                    <a:pt x="8835" y="2418"/>
                  </a:cubicBezTo>
                  <a:cubicBezTo>
                    <a:pt x="8942" y="2418"/>
                    <a:pt x="9013" y="2322"/>
                    <a:pt x="9013" y="2239"/>
                  </a:cubicBezTo>
                  <a:lnTo>
                    <a:pt x="9013" y="286"/>
                  </a:lnTo>
                  <a:cubicBezTo>
                    <a:pt x="9025" y="143"/>
                    <a:pt x="8894" y="1"/>
                    <a:pt x="8727" y="1"/>
                  </a:cubicBezTo>
                  <a:close/>
                </a:path>
              </a:pathLst>
            </a:custGeom>
            <a:solidFill>
              <a:schemeClr val="dk2"/>
            </a:solidFill>
            <a:ln>
              <a:noFill/>
            </a:ln>
          </p:spPr>
          <p:txBody>
            <a:bodyPr spcFirstLastPara="1" wrap="square" lIns="64575" tIns="64575" rIns="64575" bIns="64575" anchor="ctr" anchorCtr="0">
              <a:noAutofit/>
            </a:bodyPr>
            <a:lstStyle/>
            <a:p>
              <a:pPr marL="0" lvl="0" indent="0" algn="l" rtl="0">
                <a:spcBef>
                  <a:spcPts val="0"/>
                </a:spcBef>
                <a:spcAft>
                  <a:spcPts val="0"/>
                </a:spcAft>
                <a:buNone/>
              </a:pPr>
              <a:endParaRPr/>
            </a:p>
          </p:txBody>
        </p:sp>
      </p:grpSp>
      <p:grpSp>
        <p:nvGrpSpPr>
          <p:cNvPr id="2" name="Google Shape;302;p49">
            <a:extLst>
              <a:ext uri="{FF2B5EF4-FFF2-40B4-BE49-F238E27FC236}">
                <a16:creationId xmlns:a16="http://schemas.microsoft.com/office/drawing/2014/main" id="{7A6C17CD-075E-D6F9-0096-B7942433920E}"/>
              </a:ext>
            </a:extLst>
          </p:cNvPr>
          <p:cNvGrpSpPr/>
          <p:nvPr/>
        </p:nvGrpSpPr>
        <p:grpSpPr>
          <a:xfrm>
            <a:off x="1650912" y="1954532"/>
            <a:ext cx="474551" cy="456130"/>
            <a:chOff x="1284212" y="1963766"/>
            <a:chExt cx="379489" cy="366046"/>
          </a:xfrm>
        </p:grpSpPr>
        <p:sp>
          <p:nvSpPr>
            <p:cNvPr id="3" name="Google Shape;303;p49">
              <a:extLst>
                <a:ext uri="{FF2B5EF4-FFF2-40B4-BE49-F238E27FC236}">
                  <a16:creationId xmlns:a16="http://schemas.microsoft.com/office/drawing/2014/main" id="{CB1D8286-E6AA-EA06-C711-4B3F0F0E911F}"/>
                </a:ext>
              </a:extLst>
            </p:cNvPr>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chemeClr val="dk2"/>
            </a:solidFill>
            <a:ln>
              <a:noFill/>
            </a:ln>
          </p:spPr>
          <p:txBody>
            <a:bodyPr spcFirstLastPara="1" wrap="square" lIns="64575" tIns="64575" rIns="64575" bIns="64575" anchor="ctr" anchorCtr="0">
              <a:noAutofit/>
            </a:bodyPr>
            <a:lstStyle/>
            <a:p>
              <a:pPr marL="0" lvl="0" indent="0" algn="l" rtl="0">
                <a:spcBef>
                  <a:spcPts val="0"/>
                </a:spcBef>
                <a:spcAft>
                  <a:spcPts val="0"/>
                </a:spcAft>
                <a:buNone/>
              </a:pPr>
              <a:endParaRPr/>
            </a:p>
          </p:txBody>
        </p:sp>
        <p:sp>
          <p:nvSpPr>
            <p:cNvPr id="4" name="Google Shape;304;p49">
              <a:extLst>
                <a:ext uri="{FF2B5EF4-FFF2-40B4-BE49-F238E27FC236}">
                  <a16:creationId xmlns:a16="http://schemas.microsoft.com/office/drawing/2014/main" id="{889760C8-D727-B4BA-1DA7-B3355EE37427}"/>
                </a:ext>
              </a:extLst>
            </p:cNvPr>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dk2"/>
            </a:solidFill>
            <a:ln>
              <a:noFill/>
            </a:ln>
          </p:spPr>
          <p:txBody>
            <a:bodyPr spcFirstLastPara="1" wrap="square" lIns="64575" tIns="64575" rIns="64575" bIns="64575" anchor="ctr" anchorCtr="0">
              <a:noAutofit/>
            </a:bodyPr>
            <a:lstStyle/>
            <a:p>
              <a:pPr marL="0" lvl="0" indent="0" algn="l" rtl="0">
                <a:spcBef>
                  <a:spcPts val="0"/>
                </a:spcBef>
                <a:spcAft>
                  <a:spcPts val="0"/>
                </a:spcAft>
                <a:buNone/>
              </a:pPr>
              <a:endParaRPr/>
            </a:p>
          </p:txBody>
        </p:sp>
      </p:grpSp>
      <p:grpSp>
        <p:nvGrpSpPr>
          <p:cNvPr id="5" name="Google Shape;278;p48">
            <a:extLst>
              <a:ext uri="{FF2B5EF4-FFF2-40B4-BE49-F238E27FC236}">
                <a16:creationId xmlns:a16="http://schemas.microsoft.com/office/drawing/2014/main" id="{A62C591C-0AD3-9DC8-F09B-9BBECDC7BD51}"/>
              </a:ext>
            </a:extLst>
          </p:cNvPr>
          <p:cNvGrpSpPr/>
          <p:nvPr/>
        </p:nvGrpSpPr>
        <p:grpSpPr>
          <a:xfrm>
            <a:off x="4344858" y="1970321"/>
            <a:ext cx="454260" cy="414545"/>
            <a:chOff x="1958520" y="2302574"/>
            <a:chExt cx="359213" cy="327807"/>
          </a:xfrm>
        </p:grpSpPr>
        <p:sp>
          <p:nvSpPr>
            <p:cNvPr id="6" name="Google Shape;279;p48">
              <a:extLst>
                <a:ext uri="{FF2B5EF4-FFF2-40B4-BE49-F238E27FC236}">
                  <a16:creationId xmlns:a16="http://schemas.microsoft.com/office/drawing/2014/main" id="{487DA7BC-EB7C-32E2-7172-D5746149BE0E}"/>
                </a:ext>
              </a:extLst>
            </p:cNvPr>
            <p:cNvSpPr/>
            <p:nvPr/>
          </p:nvSpPr>
          <p:spPr>
            <a:xfrm>
              <a:off x="1958520" y="2302574"/>
              <a:ext cx="359213" cy="327807"/>
            </a:xfrm>
            <a:custGeom>
              <a:avLst/>
              <a:gdLst/>
              <a:ahLst/>
              <a:cxnLst/>
              <a:rect l="l" t="t" r="r" b="b"/>
              <a:pathLst>
                <a:path w="11312" h="10323" extrusionOk="0">
                  <a:moveTo>
                    <a:pt x="7168" y="8132"/>
                  </a:moveTo>
                  <a:lnTo>
                    <a:pt x="7501" y="9204"/>
                  </a:lnTo>
                  <a:lnTo>
                    <a:pt x="3799" y="9204"/>
                  </a:lnTo>
                  <a:lnTo>
                    <a:pt x="4120" y="8132"/>
                  </a:lnTo>
                  <a:close/>
                  <a:moveTo>
                    <a:pt x="8466" y="9537"/>
                  </a:moveTo>
                  <a:cubicBezTo>
                    <a:pt x="8597" y="9537"/>
                    <a:pt x="8704" y="9656"/>
                    <a:pt x="8704" y="9775"/>
                  </a:cubicBezTo>
                  <a:cubicBezTo>
                    <a:pt x="8704" y="9906"/>
                    <a:pt x="8597" y="10013"/>
                    <a:pt x="8466" y="10013"/>
                  </a:cubicBezTo>
                  <a:lnTo>
                    <a:pt x="2810" y="10013"/>
                  </a:lnTo>
                  <a:cubicBezTo>
                    <a:pt x="2679" y="10013"/>
                    <a:pt x="2572" y="9906"/>
                    <a:pt x="2572" y="9775"/>
                  </a:cubicBezTo>
                  <a:cubicBezTo>
                    <a:pt x="2572" y="9644"/>
                    <a:pt x="2679" y="9537"/>
                    <a:pt x="2810" y="9537"/>
                  </a:cubicBezTo>
                  <a:close/>
                  <a:moveTo>
                    <a:pt x="1072" y="0"/>
                  </a:moveTo>
                  <a:cubicBezTo>
                    <a:pt x="477" y="0"/>
                    <a:pt x="0" y="476"/>
                    <a:pt x="0" y="1072"/>
                  </a:cubicBezTo>
                  <a:lnTo>
                    <a:pt x="0" y="7049"/>
                  </a:lnTo>
                  <a:cubicBezTo>
                    <a:pt x="0" y="7644"/>
                    <a:pt x="477" y="8120"/>
                    <a:pt x="1072" y="8120"/>
                  </a:cubicBezTo>
                  <a:lnTo>
                    <a:pt x="3763" y="8120"/>
                  </a:lnTo>
                  <a:lnTo>
                    <a:pt x="3441" y="9192"/>
                  </a:lnTo>
                  <a:lnTo>
                    <a:pt x="2822" y="9192"/>
                  </a:lnTo>
                  <a:cubicBezTo>
                    <a:pt x="2513" y="9192"/>
                    <a:pt x="2263" y="9442"/>
                    <a:pt x="2263" y="9751"/>
                  </a:cubicBezTo>
                  <a:cubicBezTo>
                    <a:pt x="2263" y="10073"/>
                    <a:pt x="2513" y="10323"/>
                    <a:pt x="2822" y="10323"/>
                  </a:cubicBezTo>
                  <a:lnTo>
                    <a:pt x="8478" y="10323"/>
                  </a:lnTo>
                  <a:cubicBezTo>
                    <a:pt x="8799" y="10323"/>
                    <a:pt x="9049" y="10073"/>
                    <a:pt x="9049" y="9751"/>
                  </a:cubicBezTo>
                  <a:cubicBezTo>
                    <a:pt x="9049" y="9442"/>
                    <a:pt x="8799" y="9192"/>
                    <a:pt x="8478" y="9192"/>
                  </a:cubicBezTo>
                  <a:lnTo>
                    <a:pt x="7870" y="9192"/>
                  </a:lnTo>
                  <a:lnTo>
                    <a:pt x="7549" y="8120"/>
                  </a:lnTo>
                  <a:lnTo>
                    <a:pt x="10240" y="8120"/>
                  </a:lnTo>
                  <a:cubicBezTo>
                    <a:pt x="10835" y="8120"/>
                    <a:pt x="11311" y="7644"/>
                    <a:pt x="11311" y="7049"/>
                  </a:cubicBezTo>
                  <a:lnTo>
                    <a:pt x="11311" y="1072"/>
                  </a:lnTo>
                  <a:cubicBezTo>
                    <a:pt x="11299" y="488"/>
                    <a:pt x="10823" y="0"/>
                    <a:pt x="10228" y="0"/>
                  </a:cubicBezTo>
                  <a:lnTo>
                    <a:pt x="2786" y="0"/>
                  </a:lnTo>
                  <a:cubicBezTo>
                    <a:pt x="2691" y="0"/>
                    <a:pt x="2620" y="72"/>
                    <a:pt x="2620" y="155"/>
                  </a:cubicBezTo>
                  <a:cubicBezTo>
                    <a:pt x="2620" y="250"/>
                    <a:pt x="2691" y="322"/>
                    <a:pt x="2786" y="322"/>
                  </a:cubicBezTo>
                  <a:lnTo>
                    <a:pt x="10228" y="322"/>
                  </a:lnTo>
                  <a:cubicBezTo>
                    <a:pt x="10621" y="322"/>
                    <a:pt x="10966" y="655"/>
                    <a:pt x="10966" y="1072"/>
                  </a:cubicBezTo>
                  <a:lnTo>
                    <a:pt x="10966" y="7049"/>
                  </a:lnTo>
                  <a:cubicBezTo>
                    <a:pt x="10966" y="7453"/>
                    <a:pt x="10645" y="7799"/>
                    <a:pt x="10228" y="7799"/>
                  </a:cubicBezTo>
                  <a:lnTo>
                    <a:pt x="1072" y="7799"/>
                  </a:lnTo>
                  <a:cubicBezTo>
                    <a:pt x="667" y="7799"/>
                    <a:pt x="322" y="7465"/>
                    <a:pt x="322" y="7049"/>
                  </a:cubicBezTo>
                  <a:lnTo>
                    <a:pt x="322" y="1072"/>
                  </a:lnTo>
                  <a:cubicBezTo>
                    <a:pt x="322" y="667"/>
                    <a:pt x="655" y="322"/>
                    <a:pt x="1072" y="322"/>
                  </a:cubicBezTo>
                  <a:lnTo>
                    <a:pt x="2108" y="322"/>
                  </a:lnTo>
                  <a:cubicBezTo>
                    <a:pt x="2203" y="322"/>
                    <a:pt x="2275" y="250"/>
                    <a:pt x="2275" y="155"/>
                  </a:cubicBezTo>
                  <a:cubicBezTo>
                    <a:pt x="2275" y="72"/>
                    <a:pt x="2203" y="0"/>
                    <a:pt x="21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80;p48">
              <a:extLst>
                <a:ext uri="{FF2B5EF4-FFF2-40B4-BE49-F238E27FC236}">
                  <a16:creationId xmlns:a16="http://schemas.microsoft.com/office/drawing/2014/main" id="{D9FBA089-F5B8-1D28-D94F-0762626F4C33}"/>
                </a:ext>
              </a:extLst>
            </p:cNvPr>
            <p:cNvSpPr/>
            <p:nvPr/>
          </p:nvSpPr>
          <p:spPr>
            <a:xfrm>
              <a:off x="1986877" y="2331313"/>
              <a:ext cx="302117" cy="184909"/>
            </a:xfrm>
            <a:custGeom>
              <a:avLst/>
              <a:gdLst/>
              <a:ahLst/>
              <a:cxnLst/>
              <a:rect l="l" t="t" r="r" b="b"/>
              <a:pathLst>
                <a:path w="9514" h="5823" extrusionOk="0">
                  <a:moveTo>
                    <a:pt x="179" y="0"/>
                  </a:moveTo>
                  <a:cubicBezTo>
                    <a:pt x="72" y="0"/>
                    <a:pt x="0" y="71"/>
                    <a:pt x="0" y="179"/>
                  </a:cubicBezTo>
                  <a:lnTo>
                    <a:pt x="0" y="5656"/>
                  </a:lnTo>
                  <a:cubicBezTo>
                    <a:pt x="0" y="5739"/>
                    <a:pt x="72" y="5822"/>
                    <a:pt x="167" y="5822"/>
                  </a:cubicBezTo>
                  <a:lnTo>
                    <a:pt x="9347" y="5822"/>
                  </a:lnTo>
                  <a:cubicBezTo>
                    <a:pt x="9430" y="5822"/>
                    <a:pt x="9513" y="5739"/>
                    <a:pt x="9513" y="5656"/>
                  </a:cubicBezTo>
                  <a:lnTo>
                    <a:pt x="9513" y="5072"/>
                  </a:lnTo>
                  <a:cubicBezTo>
                    <a:pt x="9513" y="4989"/>
                    <a:pt x="9430" y="4905"/>
                    <a:pt x="9347" y="4905"/>
                  </a:cubicBezTo>
                  <a:cubicBezTo>
                    <a:pt x="9252" y="4905"/>
                    <a:pt x="9180" y="4989"/>
                    <a:pt x="9180" y="5072"/>
                  </a:cubicBezTo>
                  <a:lnTo>
                    <a:pt x="9180" y="5489"/>
                  </a:lnTo>
                  <a:lnTo>
                    <a:pt x="346" y="5489"/>
                  </a:lnTo>
                  <a:lnTo>
                    <a:pt x="346" y="345"/>
                  </a:lnTo>
                  <a:lnTo>
                    <a:pt x="9180" y="345"/>
                  </a:lnTo>
                  <a:lnTo>
                    <a:pt x="9180" y="4405"/>
                  </a:lnTo>
                  <a:cubicBezTo>
                    <a:pt x="9168" y="4489"/>
                    <a:pt x="9240" y="4572"/>
                    <a:pt x="9347" y="4572"/>
                  </a:cubicBezTo>
                  <a:cubicBezTo>
                    <a:pt x="9430" y="4572"/>
                    <a:pt x="9513" y="4489"/>
                    <a:pt x="9513" y="4405"/>
                  </a:cubicBezTo>
                  <a:lnTo>
                    <a:pt x="9513" y="179"/>
                  </a:lnTo>
                  <a:cubicBezTo>
                    <a:pt x="9513" y="71"/>
                    <a:pt x="9430" y="0"/>
                    <a:pt x="93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1;p48">
              <a:extLst>
                <a:ext uri="{FF2B5EF4-FFF2-40B4-BE49-F238E27FC236}">
                  <a16:creationId xmlns:a16="http://schemas.microsoft.com/office/drawing/2014/main" id="{D3C8711A-860C-F477-92CD-606F3236D924}"/>
                </a:ext>
              </a:extLst>
            </p:cNvPr>
            <p:cNvSpPr/>
            <p:nvPr/>
          </p:nvSpPr>
          <p:spPr>
            <a:xfrm>
              <a:off x="2131521" y="2526701"/>
              <a:ext cx="11908" cy="10638"/>
            </a:xfrm>
            <a:custGeom>
              <a:avLst/>
              <a:gdLst/>
              <a:ahLst/>
              <a:cxnLst/>
              <a:rect l="l" t="t" r="r" b="b"/>
              <a:pathLst>
                <a:path w="375" h="335" extrusionOk="0">
                  <a:moveTo>
                    <a:pt x="176" y="0"/>
                  </a:moveTo>
                  <a:cubicBezTo>
                    <a:pt x="167" y="0"/>
                    <a:pt x="158" y="1"/>
                    <a:pt x="148" y="3"/>
                  </a:cubicBezTo>
                  <a:cubicBezTo>
                    <a:pt x="77" y="26"/>
                    <a:pt x="17" y="86"/>
                    <a:pt x="17" y="157"/>
                  </a:cubicBezTo>
                  <a:cubicBezTo>
                    <a:pt x="1" y="258"/>
                    <a:pt x="95" y="334"/>
                    <a:pt x="186" y="334"/>
                  </a:cubicBezTo>
                  <a:cubicBezTo>
                    <a:pt x="225" y="334"/>
                    <a:pt x="263" y="320"/>
                    <a:pt x="291" y="288"/>
                  </a:cubicBezTo>
                  <a:cubicBezTo>
                    <a:pt x="375" y="229"/>
                    <a:pt x="375" y="145"/>
                    <a:pt x="327" y="86"/>
                  </a:cubicBezTo>
                  <a:cubicBezTo>
                    <a:pt x="296" y="34"/>
                    <a:pt x="238" y="0"/>
                    <a:pt x="1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5"/>
          <p:cNvSpPr txBox="1">
            <a:spLocks noGrp="1"/>
          </p:cNvSpPr>
          <p:nvPr>
            <p:ph type="title"/>
          </p:nvPr>
        </p:nvSpPr>
        <p:spPr>
          <a:xfrm>
            <a:off x="3859250" y="2380050"/>
            <a:ext cx="43602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Development Process</a:t>
            </a:r>
            <a:endParaRPr dirty="0"/>
          </a:p>
        </p:txBody>
      </p:sp>
      <p:pic>
        <p:nvPicPr>
          <p:cNvPr id="253" name="Google Shape;253;p45"/>
          <p:cNvPicPr preferRelativeResize="0"/>
          <p:nvPr/>
        </p:nvPicPr>
        <p:blipFill rotWithShape="1">
          <a:blip r:embed="rId3">
            <a:alphaModFix/>
          </a:blip>
          <a:srcRect l="14335" r="14342"/>
          <a:stretch/>
        </p:blipFill>
        <p:spPr>
          <a:xfrm>
            <a:off x="793150" y="348250"/>
            <a:ext cx="3023699" cy="4260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6" name="Google Shape;266;p47"/>
          <p:cNvSpPr txBox="1">
            <a:spLocks noGrp="1"/>
          </p:cNvSpPr>
          <p:nvPr>
            <p:ph type="title"/>
          </p:nvPr>
        </p:nvSpPr>
        <p:spPr>
          <a:xfrm>
            <a:off x="853440" y="62272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Importing Libraries</a:t>
            </a:r>
            <a:endParaRPr dirty="0"/>
          </a:p>
        </p:txBody>
      </p:sp>
      <p:pic>
        <p:nvPicPr>
          <p:cNvPr id="4" name="Picture 3" descr="A screenshot of a computer program&#10;&#10;Description automatically generated">
            <a:extLst>
              <a:ext uri="{FF2B5EF4-FFF2-40B4-BE49-F238E27FC236}">
                <a16:creationId xmlns:a16="http://schemas.microsoft.com/office/drawing/2014/main" id="{268D2CE0-BCC1-5D66-D8D9-57C9A1C86C6A}"/>
              </a:ext>
            </a:extLst>
          </p:cNvPr>
          <p:cNvPicPr>
            <a:picLocks noChangeAspect="1"/>
          </p:cNvPicPr>
          <p:nvPr/>
        </p:nvPicPr>
        <p:blipFill rotWithShape="1">
          <a:blip r:embed="rId3"/>
          <a:srcRect t="9957"/>
          <a:stretch/>
        </p:blipFill>
        <p:spPr bwMode="auto">
          <a:xfrm>
            <a:off x="1242622" y="1337844"/>
            <a:ext cx="5732780" cy="341693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83407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6" name="Google Shape;266;p47"/>
          <p:cNvSpPr txBox="1">
            <a:spLocks noGrp="1"/>
          </p:cNvSpPr>
          <p:nvPr>
            <p:ph type="title"/>
          </p:nvPr>
        </p:nvSpPr>
        <p:spPr>
          <a:xfrm>
            <a:off x="853440" y="62272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Loading Dataset</a:t>
            </a:r>
            <a:endParaRPr dirty="0"/>
          </a:p>
        </p:txBody>
      </p:sp>
      <p:pic>
        <p:nvPicPr>
          <p:cNvPr id="3" name="Picture 2">
            <a:extLst>
              <a:ext uri="{FF2B5EF4-FFF2-40B4-BE49-F238E27FC236}">
                <a16:creationId xmlns:a16="http://schemas.microsoft.com/office/drawing/2014/main" id="{DBD11608-6ECB-7780-C420-5720F8AF4F88}"/>
              </a:ext>
            </a:extLst>
          </p:cNvPr>
          <p:cNvPicPr>
            <a:picLocks noChangeAspect="1"/>
          </p:cNvPicPr>
          <p:nvPr/>
        </p:nvPicPr>
        <p:blipFill>
          <a:blip r:embed="rId3"/>
          <a:stretch>
            <a:fillRect/>
          </a:stretch>
        </p:blipFill>
        <p:spPr>
          <a:xfrm>
            <a:off x="929640" y="1382825"/>
            <a:ext cx="6515100" cy="1762138"/>
          </a:xfrm>
          <a:prstGeom prst="rect">
            <a:avLst/>
          </a:prstGeom>
        </p:spPr>
      </p:pic>
    </p:spTree>
    <p:extLst>
      <p:ext uri="{BB962C8B-B14F-4D97-AF65-F5344CB8AC3E}">
        <p14:creationId xmlns:p14="http://schemas.microsoft.com/office/powerpoint/2010/main" val="3825117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6" name="Google Shape;266;p47"/>
          <p:cNvSpPr txBox="1">
            <a:spLocks noGrp="1"/>
          </p:cNvSpPr>
          <p:nvPr>
            <p:ph type="title"/>
          </p:nvPr>
        </p:nvSpPr>
        <p:spPr>
          <a:xfrm>
            <a:off x="853440" y="62272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Displaying shape of the dataset</a:t>
            </a:r>
            <a:endParaRPr dirty="0"/>
          </a:p>
        </p:txBody>
      </p:sp>
      <p:pic>
        <p:nvPicPr>
          <p:cNvPr id="2" name="Picture 1">
            <a:extLst>
              <a:ext uri="{FF2B5EF4-FFF2-40B4-BE49-F238E27FC236}">
                <a16:creationId xmlns:a16="http://schemas.microsoft.com/office/drawing/2014/main" id="{0631A956-F696-9465-233A-372BD796CA47}"/>
              </a:ext>
            </a:extLst>
          </p:cNvPr>
          <p:cNvPicPr>
            <a:picLocks noChangeAspect="1"/>
          </p:cNvPicPr>
          <p:nvPr/>
        </p:nvPicPr>
        <p:blipFill rotWithShape="1">
          <a:blip r:embed="rId3"/>
          <a:srcRect t="7289" r="23780" b="76706"/>
          <a:stretch/>
        </p:blipFill>
        <p:spPr bwMode="auto">
          <a:xfrm>
            <a:off x="999555" y="1484727"/>
            <a:ext cx="5732780" cy="9702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56147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6" name="Google Shape;266;p47"/>
          <p:cNvSpPr txBox="1">
            <a:spLocks noGrp="1"/>
          </p:cNvSpPr>
          <p:nvPr>
            <p:ph type="title"/>
          </p:nvPr>
        </p:nvSpPr>
        <p:spPr>
          <a:xfrm>
            <a:off x="853440" y="62272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Displaying Data type</a:t>
            </a:r>
            <a:endParaRPr dirty="0"/>
          </a:p>
        </p:txBody>
      </p:sp>
      <p:pic>
        <p:nvPicPr>
          <p:cNvPr id="2" name="Picture 1">
            <a:extLst>
              <a:ext uri="{FF2B5EF4-FFF2-40B4-BE49-F238E27FC236}">
                <a16:creationId xmlns:a16="http://schemas.microsoft.com/office/drawing/2014/main" id="{242F6675-74E8-6B18-69AB-4A23C29962B2}"/>
              </a:ext>
            </a:extLst>
          </p:cNvPr>
          <p:cNvPicPr>
            <a:picLocks noChangeAspect="1"/>
          </p:cNvPicPr>
          <p:nvPr/>
        </p:nvPicPr>
        <p:blipFill rotWithShape="1">
          <a:blip r:embed="rId3"/>
          <a:srcRect t="24563" r="3878"/>
          <a:stretch/>
        </p:blipFill>
        <p:spPr bwMode="auto">
          <a:xfrm>
            <a:off x="1104678" y="1325667"/>
            <a:ext cx="5730875" cy="362648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42551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6" name="Google Shape;266;p47"/>
          <p:cNvSpPr txBox="1">
            <a:spLocks noGrp="1"/>
          </p:cNvSpPr>
          <p:nvPr>
            <p:ph type="title"/>
          </p:nvPr>
        </p:nvSpPr>
        <p:spPr>
          <a:xfrm>
            <a:off x="853440" y="62272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Visualization</a:t>
            </a:r>
            <a:endParaRPr dirty="0"/>
          </a:p>
        </p:txBody>
      </p:sp>
      <p:pic>
        <p:nvPicPr>
          <p:cNvPr id="2" name="Picture 1">
            <a:extLst>
              <a:ext uri="{FF2B5EF4-FFF2-40B4-BE49-F238E27FC236}">
                <a16:creationId xmlns:a16="http://schemas.microsoft.com/office/drawing/2014/main" id="{C1EFE8CF-7DC1-0F63-F10C-9CDAFD076AA5}"/>
              </a:ext>
            </a:extLst>
          </p:cNvPr>
          <p:cNvPicPr>
            <a:picLocks noChangeAspect="1"/>
          </p:cNvPicPr>
          <p:nvPr/>
        </p:nvPicPr>
        <p:blipFill>
          <a:blip r:embed="rId3"/>
          <a:stretch>
            <a:fillRect/>
          </a:stretch>
        </p:blipFill>
        <p:spPr>
          <a:xfrm>
            <a:off x="1011764" y="1195420"/>
            <a:ext cx="5731510" cy="3802380"/>
          </a:xfrm>
          <a:prstGeom prst="rect">
            <a:avLst/>
          </a:prstGeom>
        </p:spPr>
      </p:pic>
    </p:spTree>
    <p:extLst>
      <p:ext uri="{BB962C8B-B14F-4D97-AF65-F5344CB8AC3E}">
        <p14:creationId xmlns:p14="http://schemas.microsoft.com/office/powerpoint/2010/main" val="3328515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6" name="Google Shape;266;p47"/>
          <p:cNvSpPr txBox="1">
            <a:spLocks noGrp="1"/>
          </p:cNvSpPr>
          <p:nvPr>
            <p:ph type="title"/>
          </p:nvPr>
        </p:nvSpPr>
        <p:spPr>
          <a:xfrm>
            <a:off x="853440" y="62272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Preprocessing</a:t>
            </a:r>
            <a:endParaRPr dirty="0"/>
          </a:p>
        </p:txBody>
      </p:sp>
      <p:pic>
        <p:nvPicPr>
          <p:cNvPr id="3" name="Picture 2" descr="A screenshot of a computer&#10;&#10;Description automatically generated">
            <a:extLst>
              <a:ext uri="{FF2B5EF4-FFF2-40B4-BE49-F238E27FC236}">
                <a16:creationId xmlns:a16="http://schemas.microsoft.com/office/drawing/2014/main" id="{89D11541-0427-9337-5DA5-307BB9B04E4A}"/>
              </a:ext>
            </a:extLst>
          </p:cNvPr>
          <p:cNvPicPr>
            <a:picLocks noChangeAspect="1"/>
          </p:cNvPicPr>
          <p:nvPr/>
        </p:nvPicPr>
        <p:blipFill rotWithShape="1">
          <a:blip r:embed="rId3"/>
          <a:srcRect t="6713"/>
          <a:stretch/>
        </p:blipFill>
        <p:spPr bwMode="auto">
          <a:xfrm>
            <a:off x="853440" y="1286860"/>
            <a:ext cx="5731510" cy="305879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13262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6" name="Google Shape;266;p47"/>
          <p:cNvSpPr txBox="1">
            <a:spLocks noGrp="1"/>
          </p:cNvSpPr>
          <p:nvPr>
            <p:ph type="title"/>
          </p:nvPr>
        </p:nvSpPr>
        <p:spPr>
          <a:xfrm>
            <a:off x="853440" y="62272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Splitting Data</a:t>
            </a:r>
            <a:endParaRPr dirty="0"/>
          </a:p>
        </p:txBody>
      </p:sp>
      <p:pic>
        <p:nvPicPr>
          <p:cNvPr id="2" name="Picture 1" descr="A screenshot of a computer program&#10;&#10;Description automatically generated">
            <a:extLst>
              <a:ext uri="{FF2B5EF4-FFF2-40B4-BE49-F238E27FC236}">
                <a16:creationId xmlns:a16="http://schemas.microsoft.com/office/drawing/2014/main" id="{297C9796-BB77-E268-252D-393A6365B05F}"/>
              </a:ext>
            </a:extLst>
          </p:cNvPr>
          <p:cNvPicPr>
            <a:picLocks noChangeAspect="1"/>
          </p:cNvPicPr>
          <p:nvPr/>
        </p:nvPicPr>
        <p:blipFill rotWithShape="1">
          <a:blip r:embed="rId3"/>
          <a:srcRect t="14397"/>
          <a:stretch/>
        </p:blipFill>
        <p:spPr bwMode="auto">
          <a:xfrm>
            <a:off x="995680" y="1427480"/>
            <a:ext cx="5731510" cy="19634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21451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6" name="Google Shape;266;p47"/>
          <p:cNvSpPr txBox="1">
            <a:spLocks noGrp="1"/>
          </p:cNvSpPr>
          <p:nvPr>
            <p:ph type="title"/>
          </p:nvPr>
        </p:nvSpPr>
        <p:spPr>
          <a:xfrm>
            <a:off x="853440" y="62272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Linear Regression Model</a:t>
            </a:r>
          </a:p>
        </p:txBody>
      </p:sp>
      <p:pic>
        <p:nvPicPr>
          <p:cNvPr id="2" name="Picture 1" descr="A close-up of a computer screen&#10;&#10;Description automatically generated">
            <a:extLst>
              <a:ext uri="{FF2B5EF4-FFF2-40B4-BE49-F238E27FC236}">
                <a16:creationId xmlns:a16="http://schemas.microsoft.com/office/drawing/2014/main" id="{D542E2D8-FDFD-A031-B736-58B4E0853A9F}"/>
              </a:ext>
            </a:extLst>
          </p:cNvPr>
          <p:cNvPicPr>
            <a:picLocks noChangeAspect="1"/>
          </p:cNvPicPr>
          <p:nvPr/>
        </p:nvPicPr>
        <p:blipFill>
          <a:blip r:embed="rId3"/>
          <a:stretch>
            <a:fillRect/>
          </a:stretch>
        </p:blipFill>
        <p:spPr>
          <a:xfrm>
            <a:off x="995045" y="1384300"/>
            <a:ext cx="5731510" cy="1866900"/>
          </a:xfrm>
          <a:prstGeom prst="rect">
            <a:avLst/>
          </a:prstGeom>
        </p:spPr>
      </p:pic>
    </p:spTree>
    <p:extLst>
      <p:ext uri="{BB962C8B-B14F-4D97-AF65-F5344CB8AC3E}">
        <p14:creationId xmlns:p14="http://schemas.microsoft.com/office/powerpoint/2010/main" val="100746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5"/>
          <p:cNvSpPr txBox="1">
            <a:spLocks noGrp="1"/>
          </p:cNvSpPr>
          <p:nvPr>
            <p:ph type="title"/>
          </p:nvPr>
        </p:nvSpPr>
        <p:spPr>
          <a:xfrm>
            <a:off x="3859250" y="2380050"/>
            <a:ext cx="43602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pic>
        <p:nvPicPr>
          <p:cNvPr id="253" name="Google Shape;253;p45"/>
          <p:cNvPicPr preferRelativeResize="0"/>
          <p:nvPr/>
        </p:nvPicPr>
        <p:blipFill rotWithShape="1">
          <a:blip r:embed="rId3">
            <a:alphaModFix/>
          </a:blip>
          <a:srcRect l="14335" r="14342"/>
          <a:stretch/>
        </p:blipFill>
        <p:spPr>
          <a:xfrm>
            <a:off x="793150" y="348250"/>
            <a:ext cx="3023699" cy="4260250"/>
          </a:xfrm>
          <a:prstGeom prst="rect">
            <a:avLst/>
          </a:prstGeom>
          <a:noFill/>
          <a:ln>
            <a:noFill/>
          </a:ln>
        </p:spPr>
      </p:pic>
    </p:spTree>
    <p:extLst>
      <p:ext uri="{BB962C8B-B14F-4D97-AF65-F5344CB8AC3E}">
        <p14:creationId xmlns:p14="http://schemas.microsoft.com/office/powerpoint/2010/main" val="3918584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6" name="Google Shape;266;p47"/>
          <p:cNvSpPr txBox="1">
            <a:spLocks noGrp="1"/>
          </p:cNvSpPr>
          <p:nvPr>
            <p:ph type="title"/>
          </p:nvPr>
        </p:nvSpPr>
        <p:spPr>
          <a:xfrm>
            <a:off x="853440" y="62272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Linear Regression Model</a:t>
            </a:r>
          </a:p>
        </p:txBody>
      </p:sp>
      <p:pic>
        <p:nvPicPr>
          <p:cNvPr id="3" name="Picture 2" descr="A screenshot of a computer code&#10;&#10;Description automatically generated">
            <a:extLst>
              <a:ext uri="{FF2B5EF4-FFF2-40B4-BE49-F238E27FC236}">
                <a16:creationId xmlns:a16="http://schemas.microsoft.com/office/drawing/2014/main" id="{1E3A40BE-DDDC-9A37-3493-489D669F2318}"/>
              </a:ext>
            </a:extLst>
          </p:cNvPr>
          <p:cNvPicPr>
            <a:picLocks noChangeAspect="1"/>
          </p:cNvPicPr>
          <p:nvPr/>
        </p:nvPicPr>
        <p:blipFill>
          <a:blip r:embed="rId3"/>
          <a:stretch>
            <a:fillRect/>
          </a:stretch>
        </p:blipFill>
        <p:spPr>
          <a:xfrm>
            <a:off x="974090" y="1392555"/>
            <a:ext cx="5732780" cy="2541270"/>
          </a:xfrm>
          <a:prstGeom prst="rect">
            <a:avLst/>
          </a:prstGeom>
        </p:spPr>
      </p:pic>
    </p:spTree>
    <p:extLst>
      <p:ext uri="{BB962C8B-B14F-4D97-AF65-F5344CB8AC3E}">
        <p14:creationId xmlns:p14="http://schemas.microsoft.com/office/powerpoint/2010/main" val="963591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6" name="Google Shape;266;p47"/>
          <p:cNvSpPr txBox="1">
            <a:spLocks noGrp="1"/>
          </p:cNvSpPr>
          <p:nvPr>
            <p:ph type="title"/>
          </p:nvPr>
        </p:nvSpPr>
        <p:spPr>
          <a:xfrm>
            <a:off x="853440" y="62272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Linear Regression Model</a:t>
            </a:r>
          </a:p>
        </p:txBody>
      </p:sp>
      <p:pic>
        <p:nvPicPr>
          <p:cNvPr id="2" name="Picture 1" descr="A screenshot of a computer program&#10;&#10;Description automatically generated">
            <a:extLst>
              <a:ext uri="{FF2B5EF4-FFF2-40B4-BE49-F238E27FC236}">
                <a16:creationId xmlns:a16="http://schemas.microsoft.com/office/drawing/2014/main" id="{F34B5703-BA26-5A06-E12F-CC0A4911C14D}"/>
              </a:ext>
            </a:extLst>
          </p:cNvPr>
          <p:cNvPicPr>
            <a:picLocks noChangeAspect="1"/>
          </p:cNvPicPr>
          <p:nvPr/>
        </p:nvPicPr>
        <p:blipFill rotWithShape="1">
          <a:blip r:embed="rId3"/>
          <a:srcRect b="57607"/>
          <a:stretch/>
        </p:blipFill>
        <p:spPr>
          <a:xfrm>
            <a:off x="853440" y="1352550"/>
            <a:ext cx="4389120" cy="1705610"/>
          </a:xfrm>
          <a:prstGeom prst="rect">
            <a:avLst/>
          </a:prstGeom>
        </p:spPr>
      </p:pic>
      <p:pic>
        <p:nvPicPr>
          <p:cNvPr id="4" name="Picture 3" descr="A screenshot of a computer program&#10;&#10;Description automatically generated">
            <a:extLst>
              <a:ext uri="{FF2B5EF4-FFF2-40B4-BE49-F238E27FC236}">
                <a16:creationId xmlns:a16="http://schemas.microsoft.com/office/drawing/2014/main" id="{79E88AA6-94EC-C4D6-0B6D-D5C49CCB8C42}"/>
              </a:ext>
            </a:extLst>
          </p:cNvPr>
          <p:cNvPicPr>
            <a:picLocks noChangeAspect="1"/>
          </p:cNvPicPr>
          <p:nvPr/>
        </p:nvPicPr>
        <p:blipFill rotWithShape="1">
          <a:blip r:embed="rId3"/>
          <a:srcRect t="42393"/>
          <a:stretch/>
        </p:blipFill>
        <p:spPr>
          <a:xfrm>
            <a:off x="4168320" y="2651760"/>
            <a:ext cx="4389120" cy="2317750"/>
          </a:xfrm>
          <a:prstGeom prst="rect">
            <a:avLst/>
          </a:prstGeom>
        </p:spPr>
      </p:pic>
    </p:spTree>
    <p:extLst>
      <p:ext uri="{BB962C8B-B14F-4D97-AF65-F5344CB8AC3E}">
        <p14:creationId xmlns:p14="http://schemas.microsoft.com/office/powerpoint/2010/main" val="2234291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6" name="Google Shape;266;p47"/>
          <p:cNvSpPr txBox="1">
            <a:spLocks noGrp="1"/>
          </p:cNvSpPr>
          <p:nvPr>
            <p:ph type="title"/>
          </p:nvPr>
        </p:nvSpPr>
        <p:spPr>
          <a:xfrm>
            <a:off x="853440" y="62272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Decision Tree Model</a:t>
            </a:r>
          </a:p>
        </p:txBody>
      </p:sp>
      <p:pic>
        <p:nvPicPr>
          <p:cNvPr id="3" name="Picture 2" descr="A close-up of a computer code&#10;&#10;Description automatically generated">
            <a:extLst>
              <a:ext uri="{FF2B5EF4-FFF2-40B4-BE49-F238E27FC236}">
                <a16:creationId xmlns:a16="http://schemas.microsoft.com/office/drawing/2014/main" id="{3D03D052-2CA6-6D72-8B6A-1FEDE61C35AE}"/>
              </a:ext>
            </a:extLst>
          </p:cNvPr>
          <p:cNvPicPr>
            <a:picLocks noChangeAspect="1"/>
          </p:cNvPicPr>
          <p:nvPr/>
        </p:nvPicPr>
        <p:blipFill>
          <a:blip r:embed="rId3"/>
          <a:stretch>
            <a:fillRect/>
          </a:stretch>
        </p:blipFill>
        <p:spPr>
          <a:xfrm>
            <a:off x="964564" y="1349057"/>
            <a:ext cx="6550431" cy="2237423"/>
          </a:xfrm>
          <a:prstGeom prst="rect">
            <a:avLst/>
          </a:prstGeom>
        </p:spPr>
      </p:pic>
    </p:spTree>
    <p:extLst>
      <p:ext uri="{BB962C8B-B14F-4D97-AF65-F5344CB8AC3E}">
        <p14:creationId xmlns:p14="http://schemas.microsoft.com/office/powerpoint/2010/main" val="4280121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6" name="Google Shape;266;p47"/>
          <p:cNvSpPr txBox="1">
            <a:spLocks noGrp="1"/>
          </p:cNvSpPr>
          <p:nvPr>
            <p:ph type="title"/>
          </p:nvPr>
        </p:nvSpPr>
        <p:spPr>
          <a:xfrm>
            <a:off x="853440" y="62272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Decision Tree Model</a:t>
            </a:r>
          </a:p>
        </p:txBody>
      </p:sp>
      <p:pic>
        <p:nvPicPr>
          <p:cNvPr id="3" name="Picture 2" descr="A screenshot of a computer code&#10;&#10;Description automatically generated">
            <a:extLst>
              <a:ext uri="{FF2B5EF4-FFF2-40B4-BE49-F238E27FC236}">
                <a16:creationId xmlns:a16="http://schemas.microsoft.com/office/drawing/2014/main" id="{8FDF0777-9C0A-3F9B-EFC7-723BF0CB3C53}"/>
              </a:ext>
            </a:extLst>
          </p:cNvPr>
          <p:cNvPicPr>
            <a:picLocks noChangeAspect="1"/>
          </p:cNvPicPr>
          <p:nvPr/>
        </p:nvPicPr>
        <p:blipFill>
          <a:blip r:embed="rId3"/>
          <a:stretch>
            <a:fillRect/>
          </a:stretch>
        </p:blipFill>
        <p:spPr>
          <a:xfrm>
            <a:off x="995044" y="1340802"/>
            <a:ext cx="6872799" cy="2001838"/>
          </a:xfrm>
          <a:prstGeom prst="rect">
            <a:avLst/>
          </a:prstGeom>
        </p:spPr>
      </p:pic>
    </p:spTree>
    <p:extLst>
      <p:ext uri="{BB962C8B-B14F-4D97-AF65-F5344CB8AC3E}">
        <p14:creationId xmlns:p14="http://schemas.microsoft.com/office/powerpoint/2010/main" val="3695791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6" name="Google Shape;266;p47"/>
          <p:cNvSpPr txBox="1">
            <a:spLocks noGrp="1"/>
          </p:cNvSpPr>
          <p:nvPr>
            <p:ph type="title"/>
          </p:nvPr>
        </p:nvSpPr>
        <p:spPr>
          <a:xfrm>
            <a:off x="853440" y="62272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Decision Tree Model</a:t>
            </a:r>
          </a:p>
        </p:txBody>
      </p:sp>
      <p:pic>
        <p:nvPicPr>
          <p:cNvPr id="2" name="Picture 1" descr="A screenshot of a computer code&#10;&#10;Description automatically generated">
            <a:extLst>
              <a:ext uri="{FF2B5EF4-FFF2-40B4-BE49-F238E27FC236}">
                <a16:creationId xmlns:a16="http://schemas.microsoft.com/office/drawing/2014/main" id="{5F6E3DC5-5C79-EE5C-C4E3-D52E47D469A7}"/>
              </a:ext>
            </a:extLst>
          </p:cNvPr>
          <p:cNvPicPr>
            <a:picLocks noChangeAspect="1"/>
          </p:cNvPicPr>
          <p:nvPr/>
        </p:nvPicPr>
        <p:blipFill rotWithShape="1">
          <a:blip r:embed="rId3"/>
          <a:srcRect b="58183"/>
          <a:stretch/>
        </p:blipFill>
        <p:spPr>
          <a:xfrm>
            <a:off x="1005840" y="1195420"/>
            <a:ext cx="4084320" cy="1669700"/>
          </a:xfrm>
          <a:prstGeom prst="rect">
            <a:avLst/>
          </a:prstGeom>
        </p:spPr>
      </p:pic>
      <p:pic>
        <p:nvPicPr>
          <p:cNvPr id="4" name="Picture 3" descr="A screenshot of a computer code&#10;&#10;Description automatically generated">
            <a:extLst>
              <a:ext uri="{FF2B5EF4-FFF2-40B4-BE49-F238E27FC236}">
                <a16:creationId xmlns:a16="http://schemas.microsoft.com/office/drawing/2014/main" id="{762928F7-AB05-1196-F704-6AD87174FEF3}"/>
              </a:ext>
            </a:extLst>
          </p:cNvPr>
          <p:cNvPicPr>
            <a:picLocks noChangeAspect="1"/>
          </p:cNvPicPr>
          <p:nvPr/>
        </p:nvPicPr>
        <p:blipFill rotWithShape="1">
          <a:blip r:embed="rId3"/>
          <a:srcRect t="42843"/>
          <a:stretch/>
        </p:blipFill>
        <p:spPr>
          <a:xfrm>
            <a:off x="4572000" y="2571750"/>
            <a:ext cx="4084320" cy="2282190"/>
          </a:xfrm>
          <a:prstGeom prst="rect">
            <a:avLst/>
          </a:prstGeom>
        </p:spPr>
      </p:pic>
    </p:spTree>
    <p:extLst>
      <p:ext uri="{BB962C8B-B14F-4D97-AF65-F5344CB8AC3E}">
        <p14:creationId xmlns:p14="http://schemas.microsoft.com/office/powerpoint/2010/main" val="3928948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6" name="Google Shape;266;p47"/>
          <p:cNvSpPr txBox="1">
            <a:spLocks noGrp="1"/>
          </p:cNvSpPr>
          <p:nvPr>
            <p:ph type="title"/>
          </p:nvPr>
        </p:nvSpPr>
        <p:spPr>
          <a:xfrm>
            <a:off x="853440" y="62272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Random Forest Model</a:t>
            </a:r>
          </a:p>
        </p:txBody>
      </p:sp>
      <p:pic>
        <p:nvPicPr>
          <p:cNvPr id="3" name="Picture 2">
            <a:extLst>
              <a:ext uri="{FF2B5EF4-FFF2-40B4-BE49-F238E27FC236}">
                <a16:creationId xmlns:a16="http://schemas.microsoft.com/office/drawing/2014/main" id="{8E44E94E-8CFC-3BF2-9184-CD3C4D8355BF}"/>
              </a:ext>
            </a:extLst>
          </p:cNvPr>
          <p:cNvPicPr>
            <a:picLocks noChangeAspect="1"/>
          </p:cNvPicPr>
          <p:nvPr/>
        </p:nvPicPr>
        <p:blipFill>
          <a:blip r:embed="rId3"/>
          <a:stretch>
            <a:fillRect/>
          </a:stretch>
        </p:blipFill>
        <p:spPr>
          <a:xfrm>
            <a:off x="954404" y="1266540"/>
            <a:ext cx="6739759" cy="2472340"/>
          </a:xfrm>
          <a:prstGeom prst="rect">
            <a:avLst/>
          </a:prstGeom>
        </p:spPr>
      </p:pic>
    </p:spTree>
    <p:extLst>
      <p:ext uri="{BB962C8B-B14F-4D97-AF65-F5344CB8AC3E}">
        <p14:creationId xmlns:p14="http://schemas.microsoft.com/office/powerpoint/2010/main" val="549663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6" name="Google Shape;266;p47"/>
          <p:cNvSpPr txBox="1">
            <a:spLocks noGrp="1"/>
          </p:cNvSpPr>
          <p:nvPr>
            <p:ph type="title"/>
          </p:nvPr>
        </p:nvSpPr>
        <p:spPr>
          <a:xfrm>
            <a:off x="853440" y="62272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Random Forest Model</a:t>
            </a:r>
          </a:p>
        </p:txBody>
      </p:sp>
      <p:pic>
        <p:nvPicPr>
          <p:cNvPr id="2" name="Picture 1" descr="A screenshot of a computer program&#10;&#10;Description automatically generated">
            <a:extLst>
              <a:ext uri="{FF2B5EF4-FFF2-40B4-BE49-F238E27FC236}">
                <a16:creationId xmlns:a16="http://schemas.microsoft.com/office/drawing/2014/main" id="{AD6A26C7-2F32-F530-1338-F939F63AF2AF}"/>
              </a:ext>
            </a:extLst>
          </p:cNvPr>
          <p:cNvPicPr>
            <a:picLocks noChangeAspect="1"/>
          </p:cNvPicPr>
          <p:nvPr/>
        </p:nvPicPr>
        <p:blipFill>
          <a:blip r:embed="rId3"/>
          <a:stretch>
            <a:fillRect/>
          </a:stretch>
        </p:blipFill>
        <p:spPr>
          <a:xfrm>
            <a:off x="974724" y="1289684"/>
            <a:ext cx="6710583" cy="1788795"/>
          </a:xfrm>
          <a:prstGeom prst="rect">
            <a:avLst/>
          </a:prstGeom>
        </p:spPr>
      </p:pic>
    </p:spTree>
    <p:extLst>
      <p:ext uri="{BB962C8B-B14F-4D97-AF65-F5344CB8AC3E}">
        <p14:creationId xmlns:p14="http://schemas.microsoft.com/office/powerpoint/2010/main" val="1966180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6" name="Google Shape;266;p47"/>
          <p:cNvSpPr txBox="1">
            <a:spLocks noGrp="1"/>
          </p:cNvSpPr>
          <p:nvPr>
            <p:ph type="title"/>
          </p:nvPr>
        </p:nvSpPr>
        <p:spPr>
          <a:xfrm>
            <a:off x="853440" y="62272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Random Forest Model</a:t>
            </a:r>
          </a:p>
        </p:txBody>
      </p:sp>
      <p:pic>
        <p:nvPicPr>
          <p:cNvPr id="2" name="Picture 1" descr="A screenshot of a computer program&#10;&#10;Description automatically generated">
            <a:extLst>
              <a:ext uri="{FF2B5EF4-FFF2-40B4-BE49-F238E27FC236}">
                <a16:creationId xmlns:a16="http://schemas.microsoft.com/office/drawing/2014/main" id="{2783CD36-8A37-4AFC-CC63-824DE5C6AB8C}"/>
              </a:ext>
            </a:extLst>
          </p:cNvPr>
          <p:cNvPicPr>
            <a:picLocks noChangeAspect="1"/>
          </p:cNvPicPr>
          <p:nvPr/>
        </p:nvPicPr>
        <p:blipFill rotWithShape="1">
          <a:blip r:embed="rId3"/>
          <a:srcRect b="54917"/>
          <a:stretch/>
        </p:blipFill>
        <p:spPr>
          <a:xfrm>
            <a:off x="984250" y="1215740"/>
            <a:ext cx="3924300" cy="1679860"/>
          </a:xfrm>
          <a:prstGeom prst="rect">
            <a:avLst/>
          </a:prstGeom>
        </p:spPr>
      </p:pic>
      <p:pic>
        <p:nvPicPr>
          <p:cNvPr id="3" name="Picture 2" descr="A screenshot of a computer program&#10;&#10;Description automatically generated">
            <a:extLst>
              <a:ext uri="{FF2B5EF4-FFF2-40B4-BE49-F238E27FC236}">
                <a16:creationId xmlns:a16="http://schemas.microsoft.com/office/drawing/2014/main" id="{8F60DD1F-2FA3-E8A1-CAF2-4A7C4A9FC1BA}"/>
              </a:ext>
            </a:extLst>
          </p:cNvPr>
          <p:cNvPicPr>
            <a:picLocks noChangeAspect="1"/>
          </p:cNvPicPr>
          <p:nvPr/>
        </p:nvPicPr>
        <p:blipFill rotWithShape="1">
          <a:blip r:embed="rId3"/>
          <a:srcRect t="44622"/>
          <a:stretch/>
        </p:blipFill>
        <p:spPr>
          <a:xfrm>
            <a:off x="4572000" y="2571750"/>
            <a:ext cx="3924300" cy="2063500"/>
          </a:xfrm>
          <a:prstGeom prst="rect">
            <a:avLst/>
          </a:prstGeom>
        </p:spPr>
      </p:pic>
    </p:spTree>
    <p:extLst>
      <p:ext uri="{BB962C8B-B14F-4D97-AF65-F5344CB8AC3E}">
        <p14:creationId xmlns:p14="http://schemas.microsoft.com/office/powerpoint/2010/main" val="3269601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6" name="Google Shape;266;p47"/>
          <p:cNvSpPr txBox="1">
            <a:spLocks noGrp="1"/>
          </p:cNvSpPr>
          <p:nvPr>
            <p:ph type="title"/>
          </p:nvPr>
        </p:nvSpPr>
        <p:spPr>
          <a:xfrm>
            <a:off x="853440" y="62272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Regression Evaluating Metrics</a:t>
            </a:r>
          </a:p>
        </p:txBody>
      </p:sp>
      <p:pic>
        <p:nvPicPr>
          <p:cNvPr id="3" name="Picture 2">
            <a:extLst>
              <a:ext uri="{FF2B5EF4-FFF2-40B4-BE49-F238E27FC236}">
                <a16:creationId xmlns:a16="http://schemas.microsoft.com/office/drawing/2014/main" id="{78A6D2B2-7361-A650-6F26-13E1330B0EA4}"/>
              </a:ext>
            </a:extLst>
          </p:cNvPr>
          <p:cNvPicPr>
            <a:picLocks noChangeAspect="1"/>
          </p:cNvPicPr>
          <p:nvPr/>
        </p:nvPicPr>
        <p:blipFill>
          <a:blip r:embed="rId3"/>
          <a:stretch>
            <a:fillRect/>
          </a:stretch>
        </p:blipFill>
        <p:spPr>
          <a:xfrm>
            <a:off x="974725" y="1314450"/>
            <a:ext cx="5731510" cy="2758440"/>
          </a:xfrm>
          <a:prstGeom prst="rect">
            <a:avLst/>
          </a:prstGeom>
        </p:spPr>
      </p:pic>
    </p:spTree>
    <p:extLst>
      <p:ext uri="{BB962C8B-B14F-4D97-AF65-F5344CB8AC3E}">
        <p14:creationId xmlns:p14="http://schemas.microsoft.com/office/powerpoint/2010/main" val="1027656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6" name="Google Shape;266;p47"/>
          <p:cNvSpPr txBox="1">
            <a:spLocks noGrp="1"/>
          </p:cNvSpPr>
          <p:nvPr>
            <p:ph type="title"/>
          </p:nvPr>
        </p:nvSpPr>
        <p:spPr>
          <a:xfrm>
            <a:off x="853440" y="62272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Regression Evaluating Metrics</a:t>
            </a:r>
          </a:p>
        </p:txBody>
      </p:sp>
      <p:pic>
        <p:nvPicPr>
          <p:cNvPr id="2" name="Picture 1" descr="A screenshot of a graph&#10;&#10;Description automatically generated">
            <a:extLst>
              <a:ext uri="{FF2B5EF4-FFF2-40B4-BE49-F238E27FC236}">
                <a16:creationId xmlns:a16="http://schemas.microsoft.com/office/drawing/2014/main" id="{BF5A22D4-AEC1-C960-8AEC-370C1064EC0D}"/>
              </a:ext>
            </a:extLst>
          </p:cNvPr>
          <p:cNvPicPr>
            <a:picLocks noChangeAspect="1"/>
          </p:cNvPicPr>
          <p:nvPr/>
        </p:nvPicPr>
        <p:blipFill rotWithShape="1">
          <a:blip r:embed="rId3"/>
          <a:srcRect t="1453" b="1890"/>
          <a:stretch/>
        </p:blipFill>
        <p:spPr bwMode="auto">
          <a:xfrm>
            <a:off x="1776820" y="1276700"/>
            <a:ext cx="3375660" cy="347494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78087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6"/>
          <p:cNvSpPr txBox="1">
            <a:spLocks noGrp="1"/>
          </p:cNvSpPr>
          <p:nvPr>
            <p:ph type="body" idx="1"/>
          </p:nvPr>
        </p:nvSpPr>
        <p:spPr>
          <a:xfrm>
            <a:off x="833120" y="1832518"/>
            <a:ext cx="7679795" cy="2936251"/>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Black Friday, known for its substantial discounts and best deals, introduces unpredictable consumer demands, leading to varying sales volumes that crucially impact a company's profitability. Black Friday sales prediction involves analytical methods and forecasting techniques to estimate product or service performance during this high-demand shopping event. Specifically tailored prediction models prove highly beneficial during this time, as customer spending differs significantly from a typical day due to the allure of discounts and price reductions. This prediction process includes analyzing historical sales data and considering factors such as consumer behavior, economic conditions, and market trends to anticipate demand for specific products or categories.</a:t>
            </a:r>
            <a:endParaRPr dirty="0"/>
          </a:p>
        </p:txBody>
      </p:sp>
      <p:sp>
        <p:nvSpPr>
          <p:cNvPr id="259" name="Google Shape;259;p46"/>
          <p:cNvSpPr txBox="1">
            <a:spLocks noGrp="1"/>
          </p:cNvSpPr>
          <p:nvPr>
            <p:ph type="title"/>
          </p:nvPr>
        </p:nvSpPr>
        <p:spPr>
          <a:xfrm>
            <a:off x="631085" y="1081018"/>
            <a:ext cx="3910200" cy="751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INTRODUCTION</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7"/>
          <p:cNvSpPr txBox="1">
            <a:spLocks noGrp="1"/>
          </p:cNvSpPr>
          <p:nvPr>
            <p:ph type="body" idx="1"/>
          </p:nvPr>
        </p:nvSpPr>
        <p:spPr>
          <a:xfrm>
            <a:off x="853440" y="1348970"/>
            <a:ext cx="6850380" cy="211559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273D40"/>
              </a:buClr>
              <a:buSzPts val="600"/>
              <a:buFont typeface="Arial"/>
              <a:buNone/>
            </a:pPr>
            <a:r>
              <a:rPr lang="en-US" dirty="0"/>
              <a:t>The project involved a thorough analysis of the dynamics of Black Friday in the retail industry, addressing the challenges posed by the high demand for discounted products. Leveraging machine learning algorithms, including Linear Regression, Random Forest, and Decision Tree, the study aimed to optimize sales and profits for retailers. The use of Mean Squared Error (MSE) as a performance metric provided valuable insights into the predictive models' accuracy. The project successfully tackled the complexity of customer behavior analysis and sales forecasting during Black Friday, contributing to the broader discourse on retail management and predictive analytics. </a:t>
            </a:r>
          </a:p>
        </p:txBody>
      </p:sp>
      <p:sp>
        <p:nvSpPr>
          <p:cNvPr id="266" name="Google Shape;266;p47"/>
          <p:cNvSpPr txBox="1">
            <a:spLocks noGrp="1"/>
          </p:cNvSpPr>
          <p:nvPr>
            <p:ph type="title"/>
          </p:nvPr>
        </p:nvSpPr>
        <p:spPr>
          <a:xfrm>
            <a:off x="853440" y="62272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Conclusion</a:t>
            </a:r>
            <a:endParaRPr dirty="0"/>
          </a:p>
        </p:txBody>
      </p:sp>
    </p:spTree>
    <p:extLst>
      <p:ext uri="{BB962C8B-B14F-4D97-AF65-F5344CB8AC3E}">
        <p14:creationId xmlns:p14="http://schemas.microsoft.com/office/powerpoint/2010/main" val="1425603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7"/>
          <p:cNvSpPr txBox="1">
            <a:spLocks noGrp="1"/>
          </p:cNvSpPr>
          <p:nvPr>
            <p:ph type="body" idx="1"/>
          </p:nvPr>
        </p:nvSpPr>
        <p:spPr>
          <a:xfrm>
            <a:off x="853440" y="1348970"/>
            <a:ext cx="6850380" cy="268201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273D40"/>
              </a:buClr>
              <a:buSzPts val="600"/>
              <a:buFont typeface="Arial"/>
              <a:buNone/>
            </a:pPr>
            <a:r>
              <a:rPr lang="en-US" dirty="0"/>
              <a:t>In the current scenario, predicting Black Friday sales faces challenges due to the dynamic nature of various factors. Changes in people's behaviors, influenced by major events, economic fluctuations, or health issues, contribute to the unpredictability of consumer spending patterns. The increasing trend of online shopping adds complexity, making it challenging to anticipate how consumers will shop compared to traditional in-store visits. The abundance of information available requires thorough analysis, and finding the crucial insights becomes a daunting task. Moreover, the intense competition among stores during Black Friday, with each employing various strategies to attract customers, creates a tough and competitive environment. </a:t>
            </a:r>
          </a:p>
        </p:txBody>
      </p:sp>
      <p:sp>
        <p:nvSpPr>
          <p:cNvPr id="266" name="Google Shape;266;p47"/>
          <p:cNvSpPr txBox="1">
            <a:spLocks noGrp="1"/>
          </p:cNvSpPr>
          <p:nvPr>
            <p:ph type="title"/>
          </p:nvPr>
        </p:nvSpPr>
        <p:spPr>
          <a:xfrm>
            <a:off x="853440" y="62272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Problem Domain</a:t>
            </a:r>
            <a:endParaRPr dirty="0"/>
          </a:p>
        </p:txBody>
      </p:sp>
    </p:spTree>
    <p:extLst>
      <p:ext uri="{BB962C8B-B14F-4D97-AF65-F5344CB8AC3E}">
        <p14:creationId xmlns:p14="http://schemas.microsoft.com/office/powerpoint/2010/main" val="4129055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7"/>
          <p:cNvSpPr txBox="1">
            <a:spLocks noGrp="1"/>
          </p:cNvSpPr>
          <p:nvPr>
            <p:ph type="body" idx="1"/>
          </p:nvPr>
        </p:nvSpPr>
        <p:spPr>
          <a:xfrm>
            <a:off x="1497420" y="4385660"/>
            <a:ext cx="4971960" cy="495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273D40"/>
              </a:buClr>
              <a:buSzPts val="600"/>
              <a:buFont typeface="Arial"/>
              <a:buNone/>
            </a:pPr>
            <a:r>
              <a:rPr lang="en-US" dirty="0"/>
              <a:t>Bar-graph showing sales on various occasions for shopping</a:t>
            </a:r>
          </a:p>
        </p:txBody>
      </p:sp>
      <p:sp>
        <p:nvSpPr>
          <p:cNvPr id="266" name="Google Shape;266;p47"/>
          <p:cNvSpPr txBox="1">
            <a:spLocks noGrp="1"/>
          </p:cNvSpPr>
          <p:nvPr>
            <p:ph type="title"/>
          </p:nvPr>
        </p:nvSpPr>
        <p:spPr>
          <a:xfrm>
            <a:off x="853440" y="62272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Problem Domain</a:t>
            </a:r>
            <a:endParaRPr dirty="0"/>
          </a:p>
        </p:txBody>
      </p:sp>
      <p:pic>
        <p:nvPicPr>
          <p:cNvPr id="2" name="Picture 1" descr="A graph of blue and gray bars&#10;&#10;Description automatically generated with medium confidence">
            <a:extLst>
              <a:ext uri="{FF2B5EF4-FFF2-40B4-BE49-F238E27FC236}">
                <a16:creationId xmlns:a16="http://schemas.microsoft.com/office/drawing/2014/main" id="{482341E1-D86D-A9C7-F623-BF5D871C7C49}"/>
              </a:ext>
            </a:extLst>
          </p:cNvPr>
          <p:cNvPicPr>
            <a:picLocks noChangeAspect="1"/>
          </p:cNvPicPr>
          <p:nvPr/>
        </p:nvPicPr>
        <p:blipFill>
          <a:blip r:embed="rId3"/>
          <a:stretch>
            <a:fillRect/>
          </a:stretch>
        </p:blipFill>
        <p:spPr>
          <a:xfrm>
            <a:off x="1600200" y="1195420"/>
            <a:ext cx="5943600" cy="3190240"/>
          </a:xfrm>
          <a:prstGeom prst="rect">
            <a:avLst/>
          </a:prstGeom>
        </p:spPr>
      </p:pic>
    </p:spTree>
    <p:extLst>
      <p:ext uri="{BB962C8B-B14F-4D97-AF65-F5344CB8AC3E}">
        <p14:creationId xmlns:p14="http://schemas.microsoft.com/office/powerpoint/2010/main" val="3913378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7"/>
          <p:cNvSpPr txBox="1">
            <a:spLocks noGrp="1"/>
          </p:cNvSpPr>
          <p:nvPr>
            <p:ph type="body" idx="1"/>
          </p:nvPr>
        </p:nvSpPr>
        <p:spPr>
          <a:xfrm>
            <a:off x="853440" y="1348970"/>
            <a:ext cx="6850380" cy="268201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273D40"/>
              </a:buClr>
              <a:buSzPts val="600"/>
              <a:buFont typeface="Arial"/>
              <a:buNone/>
            </a:pPr>
            <a:r>
              <a:rPr lang="en-US" dirty="0"/>
              <a:t>Black Friday, as the pinnacle of annual shopping events with consistently increasing sales, presents challenges for sellers in managing manufacturing supply chains and meeting customer demands. The integration of advanced analytics powered by AI becomes crucial due to the complexity and abundance of data generated during Black Friday. By utilizing machine learning models, specifically Linear Regression, Random Forest Regression, and Decision Trees, to enhance sales prediction capabilities. These models excel at recognizing intricate patterns in historical sales data, customer behavior, and external factors influencing purchasing decisions. Through predictive modeling, these ML algorithms forecast consumer demand, identify optimal pricing strategies, and optimize inventory management. The project's outcome is a more accurate and responsive sales prediction model that empowers retailers to anticipate and capitalize on the dynamic nature of Black Friday. </a:t>
            </a:r>
          </a:p>
        </p:txBody>
      </p:sp>
      <p:sp>
        <p:nvSpPr>
          <p:cNvPr id="266" name="Google Shape;266;p47"/>
          <p:cNvSpPr txBox="1">
            <a:spLocks noGrp="1"/>
          </p:cNvSpPr>
          <p:nvPr>
            <p:ph type="title"/>
          </p:nvPr>
        </p:nvSpPr>
        <p:spPr>
          <a:xfrm>
            <a:off x="853440" y="62272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Project Scope</a:t>
            </a:r>
            <a:endParaRPr dirty="0"/>
          </a:p>
        </p:txBody>
      </p:sp>
    </p:spTree>
    <p:extLst>
      <p:ext uri="{BB962C8B-B14F-4D97-AF65-F5344CB8AC3E}">
        <p14:creationId xmlns:p14="http://schemas.microsoft.com/office/powerpoint/2010/main" val="3060677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7"/>
          <p:cNvSpPr txBox="1">
            <a:spLocks noGrp="1"/>
          </p:cNvSpPr>
          <p:nvPr>
            <p:ph type="body" idx="1"/>
          </p:nvPr>
        </p:nvSpPr>
        <p:spPr>
          <a:xfrm>
            <a:off x="853440" y="1348970"/>
            <a:ext cx="6850380" cy="294871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273D40"/>
              </a:buClr>
              <a:buSzPts val="600"/>
              <a:buFont typeface="Arial"/>
              <a:buNone/>
            </a:pPr>
            <a:r>
              <a:rPr lang="en-US" b="1" dirty="0"/>
              <a:t>Enhanced Accuracy: </a:t>
            </a:r>
            <a:r>
              <a:rPr lang="en-US" dirty="0"/>
              <a:t>ML algorithms can analyze vast amounts of data, including historical sales, customer behavior, and market trends, leading to more accurate predictions for Black Friday sales. </a:t>
            </a:r>
          </a:p>
          <a:p>
            <a:pPr marL="0" lvl="0" indent="0" algn="just" rtl="0">
              <a:spcBef>
                <a:spcPts val="0"/>
              </a:spcBef>
              <a:spcAft>
                <a:spcPts val="0"/>
              </a:spcAft>
              <a:buClr>
                <a:srgbClr val="273D40"/>
              </a:buClr>
              <a:buSzPts val="600"/>
              <a:buFont typeface="Arial"/>
              <a:buNone/>
            </a:pPr>
            <a:endParaRPr lang="en-US" dirty="0"/>
          </a:p>
          <a:p>
            <a:pPr marL="0" lvl="0" indent="0" algn="just" rtl="0">
              <a:spcBef>
                <a:spcPts val="0"/>
              </a:spcBef>
              <a:spcAft>
                <a:spcPts val="0"/>
              </a:spcAft>
              <a:buClr>
                <a:srgbClr val="273D40"/>
              </a:buClr>
              <a:buSzPts val="600"/>
              <a:buFont typeface="Arial"/>
              <a:buNone/>
            </a:pPr>
            <a:r>
              <a:rPr lang="en-US" b="1" dirty="0"/>
              <a:t>Personalized Marketing:</a:t>
            </a:r>
            <a:r>
              <a:rPr lang="en-US" dirty="0"/>
              <a:t> AI-driven insights enable personalized marketing strategies, customized promotions, and recommendations to individual customer preferences, increasing the chances for more sales.</a:t>
            </a:r>
          </a:p>
          <a:p>
            <a:pPr marL="0" lvl="0" indent="0" algn="just" rtl="0">
              <a:spcBef>
                <a:spcPts val="0"/>
              </a:spcBef>
              <a:spcAft>
                <a:spcPts val="0"/>
              </a:spcAft>
              <a:buClr>
                <a:srgbClr val="273D40"/>
              </a:buClr>
              <a:buSzPts val="600"/>
              <a:buFont typeface="Arial"/>
              <a:buNone/>
            </a:pPr>
            <a:endParaRPr lang="en-US" dirty="0"/>
          </a:p>
          <a:p>
            <a:pPr marL="0" lvl="0" indent="0" algn="just" rtl="0">
              <a:spcBef>
                <a:spcPts val="0"/>
              </a:spcBef>
              <a:spcAft>
                <a:spcPts val="0"/>
              </a:spcAft>
              <a:buClr>
                <a:srgbClr val="273D40"/>
              </a:buClr>
              <a:buSzPts val="600"/>
              <a:buFont typeface="Arial"/>
              <a:buNone/>
            </a:pPr>
            <a:r>
              <a:rPr lang="en-US" b="1" dirty="0"/>
              <a:t>Quick Decision-making:</a:t>
            </a:r>
            <a:r>
              <a:rPr lang="en-US" dirty="0"/>
              <a:t> With the ability to process and analyze data rapidly, AI allows retailers to make informed and quick decisions on pricing, promotions, and inventory adjustments during the fast-paced Black Friday event. iv. Strategic Planning: AI insights provide retailers with a strategic advantage by helping them plan marketing campaigns, allocate resources, and set competitive prices based on data-driven predictions. </a:t>
            </a:r>
          </a:p>
        </p:txBody>
      </p:sp>
      <p:sp>
        <p:nvSpPr>
          <p:cNvPr id="266" name="Google Shape;266;p47"/>
          <p:cNvSpPr txBox="1">
            <a:spLocks noGrp="1"/>
          </p:cNvSpPr>
          <p:nvPr>
            <p:ph type="title"/>
          </p:nvPr>
        </p:nvSpPr>
        <p:spPr>
          <a:xfrm>
            <a:off x="853440" y="62272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Advantages of Sales Prediction</a:t>
            </a:r>
            <a:endParaRPr dirty="0"/>
          </a:p>
        </p:txBody>
      </p:sp>
    </p:spTree>
    <p:extLst>
      <p:ext uri="{BB962C8B-B14F-4D97-AF65-F5344CB8AC3E}">
        <p14:creationId xmlns:p14="http://schemas.microsoft.com/office/powerpoint/2010/main" val="1282624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7"/>
          <p:cNvSpPr txBox="1">
            <a:spLocks noGrp="1"/>
          </p:cNvSpPr>
          <p:nvPr>
            <p:ph type="body" idx="1"/>
          </p:nvPr>
        </p:nvSpPr>
        <p:spPr>
          <a:xfrm>
            <a:off x="853440" y="1348970"/>
            <a:ext cx="6850380" cy="298681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273D40"/>
              </a:buClr>
              <a:buSzPts val="600"/>
              <a:buFont typeface="Arial"/>
              <a:buNone/>
            </a:pPr>
            <a:r>
              <a:rPr lang="en-US" b="1" dirty="0"/>
              <a:t>Dependency on existing data:</a:t>
            </a:r>
            <a:r>
              <a:rPr lang="en-US" dirty="0"/>
              <a:t> Artificial intelligence is only constrained by data accessibility. Since there is a direct correlation between the quality of data and the capabilities of an AI application, data becomes the key to an AI system. Therefore, the effectiveness of artificial intelligence is constrained by the absence of precise data and limits the adaptability to Black Friday events.</a:t>
            </a:r>
          </a:p>
          <a:p>
            <a:pPr marL="0" lvl="0" indent="0" algn="just" rtl="0">
              <a:spcBef>
                <a:spcPts val="0"/>
              </a:spcBef>
              <a:spcAft>
                <a:spcPts val="0"/>
              </a:spcAft>
              <a:buClr>
                <a:srgbClr val="273D40"/>
              </a:buClr>
              <a:buSzPts val="600"/>
              <a:buFont typeface="Arial"/>
              <a:buNone/>
            </a:pPr>
            <a:endParaRPr lang="en-US" dirty="0"/>
          </a:p>
          <a:p>
            <a:pPr marL="0" lvl="0" indent="0" algn="just" rtl="0">
              <a:spcBef>
                <a:spcPts val="0"/>
              </a:spcBef>
              <a:spcAft>
                <a:spcPts val="0"/>
              </a:spcAft>
              <a:buClr>
                <a:srgbClr val="273D40"/>
              </a:buClr>
              <a:buSzPts val="600"/>
              <a:buFont typeface="Arial"/>
              <a:buNone/>
            </a:pPr>
            <a:r>
              <a:rPr lang="en-US" b="1" dirty="0"/>
              <a:t>Data Reliability: </a:t>
            </a:r>
            <a:r>
              <a:rPr lang="en-US" dirty="0"/>
              <a:t>Effective AI predictions rely heavily on high-quality, relevant data. Inaccurate or biased data can lead to flawed predictions and impact the overall success of Black Friday sales strategies.</a:t>
            </a:r>
          </a:p>
          <a:p>
            <a:pPr marL="0" lvl="0" indent="0" algn="just" rtl="0">
              <a:spcBef>
                <a:spcPts val="0"/>
              </a:spcBef>
              <a:spcAft>
                <a:spcPts val="0"/>
              </a:spcAft>
              <a:buClr>
                <a:srgbClr val="273D40"/>
              </a:buClr>
              <a:buSzPts val="600"/>
              <a:buFont typeface="Arial"/>
              <a:buNone/>
            </a:pPr>
            <a:endParaRPr lang="en-US" dirty="0"/>
          </a:p>
          <a:p>
            <a:pPr marL="0" lvl="0" indent="0" algn="just" rtl="0">
              <a:spcBef>
                <a:spcPts val="0"/>
              </a:spcBef>
              <a:spcAft>
                <a:spcPts val="0"/>
              </a:spcAft>
              <a:buClr>
                <a:srgbClr val="273D40"/>
              </a:buClr>
              <a:buSzPts val="600"/>
              <a:buFont typeface="Arial"/>
              <a:buNone/>
            </a:pPr>
            <a:r>
              <a:rPr lang="en-US" b="1" dirty="0"/>
              <a:t>Limited Understanding: </a:t>
            </a:r>
            <a:r>
              <a:rPr lang="en-US" dirty="0"/>
              <a:t>Retailers and decision-makers may lack a comprehensive understanding of AI, leading to potential misinterpretation or distrust in the predictions provided by the system.</a:t>
            </a:r>
          </a:p>
        </p:txBody>
      </p:sp>
      <p:sp>
        <p:nvSpPr>
          <p:cNvPr id="266" name="Google Shape;266;p47"/>
          <p:cNvSpPr txBox="1">
            <a:spLocks noGrp="1"/>
          </p:cNvSpPr>
          <p:nvPr>
            <p:ph type="title"/>
          </p:nvPr>
        </p:nvSpPr>
        <p:spPr>
          <a:xfrm>
            <a:off x="853440" y="62272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Disadvantages of Sales Prediction</a:t>
            </a:r>
            <a:endParaRPr dirty="0"/>
          </a:p>
        </p:txBody>
      </p:sp>
    </p:spTree>
    <p:extLst>
      <p:ext uri="{BB962C8B-B14F-4D97-AF65-F5344CB8AC3E}">
        <p14:creationId xmlns:p14="http://schemas.microsoft.com/office/powerpoint/2010/main" val="3040234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6" name="Google Shape;266;p47"/>
          <p:cNvSpPr txBox="1">
            <a:spLocks noGrp="1"/>
          </p:cNvSpPr>
          <p:nvPr>
            <p:ph type="title"/>
          </p:nvPr>
        </p:nvSpPr>
        <p:spPr>
          <a:xfrm>
            <a:off x="853440" y="62272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Datasets</a:t>
            </a:r>
            <a:endParaRPr dirty="0"/>
          </a:p>
        </p:txBody>
      </p:sp>
      <p:graphicFrame>
        <p:nvGraphicFramePr>
          <p:cNvPr id="2" name="Table 1">
            <a:extLst>
              <a:ext uri="{FF2B5EF4-FFF2-40B4-BE49-F238E27FC236}">
                <a16:creationId xmlns:a16="http://schemas.microsoft.com/office/drawing/2014/main" id="{4A7BFB12-C1A5-C1D9-B731-9A7B53991369}"/>
              </a:ext>
            </a:extLst>
          </p:cNvPr>
          <p:cNvGraphicFramePr>
            <a:graphicFrameLocks noGrp="1"/>
          </p:cNvGraphicFramePr>
          <p:nvPr>
            <p:extLst>
              <p:ext uri="{D42A27DB-BD31-4B8C-83A1-F6EECF244321}">
                <p14:modId xmlns:p14="http://schemas.microsoft.com/office/powerpoint/2010/main" val="1123933576"/>
              </p:ext>
            </p:extLst>
          </p:nvPr>
        </p:nvGraphicFramePr>
        <p:xfrm>
          <a:off x="1400391" y="1294480"/>
          <a:ext cx="4682057" cy="3416297"/>
        </p:xfrm>
        <a:graphic>
          <a:graphicData uri="http://schemas.openxmlformats.org/drawingml/2006/table">
            <a:tbl>
              <a:tblPr firstRow="1" firstCol="1" bandRow="1">
                <a:tableStyleId>{7CEABC3F-EE73-4DF3-A076-957AA67E2646}</a:tableStyleId>
              </a:tblPr>
              <a:tblGrid>
                <a:gridCol w="1529806">
                  <a:extLst>
                    <a:ext uri="{9D8B030D-6E8A-4147-A177-3AD203B41FA5}">
                      <a16:colId xmlns:a16="http://schemas.microsoft.com/office/drawing/2014/main" val="3024788839"/>
                    </a:ext>
                  </a:extLst>
                </a:gridCol>
                <a:gridCol w="2253396">
                  <a:extLst>
                    <a:ext uri="{9D8B030D-6E8A-4147-A177-3AD203B41FA5}">
                      <a16:colId xmlns:a16="http://schemas.microsoft.com/office/drawing/2014/main" val="2149251307"/>
                    </a:ext>
                  </a:extLst>
                </a:gridCol>
                <a:gridCol w="898855">
                  <a:extLst>
                    <a:ext uri="{9D8B030D-6E8A-4147-A177-3AD203B41FA5}">
                      <a16:colId xmlns:a16="http://schemas.microsoft.com/office/drawing/2014/main" val="3628266228"/>
                    </a:ext>
                  </a:extLst>
                </a:gridCol>
              </a:tblGrid>
              <a:tr h="252380">
                <a:tc>
                  <a:txBody>
                    <a:bodyPr/>
                    <a:lstStyle/>
                    <a:p>
                      <a:pPr marL="0" marR="0" algn="ctr">
                        <a:lnSpc>
                          <a:spcPct val="107000"/>
                        </a:lnSpc>
                        <a:spcBef>
                          <a:spcPts val="0"/>
                        </a:spcBef>
                        <a:spcAft>
                          <a:spcPts val="0"/>
                        </a:spcAft>
                      </a:pPr>
                      <a:r>
                        <a:rPr lang="en-US" sz="900" kern="100" dirty="0">
                          <a:effectLst/>
                        </a:rPr>
                        <a:t>Variable</a:t>
                      </a:r>
                      <a:endParaRPr lang="en-US" sz="900" kern="100" dirty="0">
                        <a:effectLst/>
                        <a:latin typeface="Arial" panose="020B0604020202020204" pitchFamily="34" charset="0"/>
                        <a:ea typeface="Calibri" panose="020F0502020204030204" pitchFamily="34" charset="0"/>
                        <a:cs typeface="Times New Roman" panose="02020603050405020304" pitchFamily="18" charset="0"/>
                      </a:endParaRPr>
                    </a:p>
                  </a:txBody>
                  <a:tcPr marL="54082" marR="54082" marT="0" marB="0" anchor="ctr"/>
                </a:tc>
                <a:tc>
                  <a:txBody>
                    <a:bodyPr/>
                    <a:lstStyle/>
                    <a:p>
                      <a:pPr marL="0" marR="0" algn="ctr">
                        <a:lnSpc>
                          <a:spcPct val="107000"/>
                        </a:lnSpc>
                        <a:spcBef>
                          <a:spcPts val="0"/>
                        </a:spcBef>
                        <a:spcAft>
                          <a:spcPts val="0"/>
                        </a:spcAft>
                      </a:pPr>
                      <a:r>
                        <a:rPr lang="en-US" sz="900" kern="100" dirty="0">
                          <a:effectLst/>
                        </a:rPr>
                        <a:t>Definition</a:t>
                      </a:r>
                      <a:endParaRPr lang="en-US" sz="900" kern="100" dirty="0">
                        <a:effectLst/>
                        <a:latin typeface="Arial" panose="020B0604020202020204" pitchFamily="34" charset="0"/>
                        <a:ea typeface="Calibri" panose="020F0502020204030204" pitchFamily="34" charset="0"/>
                        <a:cs typeface="Times New Roman" panose="02020603050405020304" pitchFamily="18" charset="0"/>
                      </a:endParaRPr>
                    </a:p>
                  </a:txBody>
                  <a:tcPr marL="54082" marR="54082" marT="0" marB="0" anchor="ctr"/>
                </a:tc>
                <a:tc>
                  <a:txBody>
                    <a:bodyPr/>
                    <a:lstStyle/>
                    <a:p>
                      <a:pPr marL="0" marR="0" algn="ctr">
                        <a:lnSpc>
                          <a:spcPct val="107000"/>
                        </a:lnSpc>
                        <a:spcBef>
                          <a:spcPts val="0"/>
                        </a:spcBef>
                        <a:spcAft>
                          <a:spcPts val="0"/>
                        </a:spcAft>
                      </a:pPr>
                      <a:r>
                        <a:rPr lang="en-US" sz="900" kern="100">
                          <a:effectLst/>
                        </a:rPr>
                        <a:t>Data Type</a:t>
                      </a:r>
                      <a:endParaRPr lang="en-US" sz="900" kern="100">
                        <a:effectLst/>
                        <a:latin typeface="Arial" panose="020B0604020202020204" pitchFamily="34" charset="0"/>
                        <a:ea typeface="Calibri" panose="020F0502020204030204" pitchFamily="34" charset="0"/>
                        <a:cs typeface="Times New Roman" panose="02020603050405020304" pitchFamily="18" charset="0"/>
                      </a:endParaRPr>
                    </a:p>
                  </a:txBody>
                  <a:tcPr marL="54082" marR="54082" marT="0" marB="0" anchor="ctr"/>
                </a:tc>
                <a:extLst>
                  <a:ext uri="{0D108BD9-81ED-4DB2-BD59-A6C34878D82A}">
                    <a16:rowId xmlns:a16="http://schemas.microsoft.com/office/drawing/2014/main" val="1698255498"/>
                  </a:ext>
                </a:extLst>
              </a:tr>
              <a:tr h="252380">
                <a:tc>
                  <a:txBody>
                    <a:bodyPr/>
                    <a:lstStyle/>
                    <a:p>
                      <a:pPr marL="0" marR="0">
                        <a:lnSpc>
                          <a:spcPct val="107000"/>
                        </a:lnSpc>
                        <a:spcBef>
                          <a:spcPts val="0"/>
                        </a:spcBef>
                        <a:spcAft>
                          <a:spcPts val="0"/>
                        </a:spcAft>
                      </a:pPr>
                      <a:r>
                        <a:rPr lang="en-US" sz="900" kern="100">
                          <a:effectLst/>
                        </a:rPr>
                        <a:t>User_ID</a:t>
                      </a:r>
                      <a:endParaRPr lang="en-US" sz="900" kern="100">
                        <a:effectLst/>
                        <a:latin typeface="Arial" panose="020B0604020202020204" pitchFamily="34" charset="0"/>
                        <a:ea typeface="Calibri" panose="020F0502020204030204" pitchFamily="34" charset="0"/>
                        <a:cs typeface="Times New Roman" panose="02020603050405020304" pitchFamily="18" charset="0"/>
                      </a:endParaRPr>
                    </a:p>
                  </a:txBody>
                  <a:tcPr marL="54082" marR="54082" marT="0" marB="0" anchor="ctr"/>
                </a:tc>
                <a:tc>
                  <a:txBody>
                    <a:bodyPr/>
                    <a:lstStyle/>
                    <a:p>
                      <a:pPr marL="0" marR="0">
                        <a:lnSpc>
                          <a:spcPct val="107000"/>
                        </a:lnSpc>
                        <a:spcBef>
                          <a:spcPts val="0"/>
                        </a:spcBef>
                        <a:spcAft>
                          <a:spcPts val="0"/>
                        </a:spcAft>
                      </a:pPr>
                      <a:r>
                        <a:rPr lang="en-US" sz="900" kern="100">
                          <a:effectLst/>
                        </a:rPr>
                        <a:t>Unique User id</a:t>
                      </a:r>
                      <a:endParaRPr lang="en-US" sz="900" kern="100">
                        <a:effectLst/>
                        <a:latin typeface="Arial" panose="020B0604020202020204" pitchFamily="34" charset="0"/>
                        <a:ea typeface="Calibri" panose="020F0502020204030204" pitchFamily="34" charset="0"/>
                        <a:cs typeface="Times New Roman" panose="02020603050405020304" pitchFamily="18" charset="0"/>
                      </a:endParaRPr>
                    </a:p>
                  </a:txBody>
                  <a:tcPr marL="54082" marR="54082" marT="0" marB="0" anchor="ctr"/>
                </a:tc>
                <a:tc>
                  <a:txBody>
                    <a:bodyPr/>
                    <a:lstStyle/>
                    <a:p>
                      <a:pPr marL="0" marR="0">
                        <a:lnSpc>
                          <a:spcPct val="107000"/>
                        </a:lnSpc>
                        <a:spcBef>
                          <a:spcPts val="0"/>
                        </a:spcBef>
                        <a:spcAft>
                          <a:spcPts val="0"/>
                        </a:spcAft>
                      </a:pPr>
                      <a:r>
                        <a:rPr lang="en-US" sz="900" kern="100">
                          <a:effectLst/>
                        </a:rPr>
                        <a:t>Int64</a:t>
                      </a:r>
                      <a:endParaRPr lang="en-US" sz="900" kern="100">
                        <a:effectLst/>
                        <a:latin typeface="Arial" panose="020B0604020202020204" pitchFamily="34" charset="0"/>
                        <a:ea typeface="Calibri" panose="020F0502020204030204" pitchFamily="34" charset="0"/>
                        <a:cs typeface="Times New Roman" panose="02020603050405020304" pitchFamily="18" charset="0"/>
                      </a:endParaRPr>
                    </a:p>
                  </a:txBody>
                  <a:tcPr marL="54082" marR="54082" marT="0" marB="0" anchor="ctr"/>
                </a:tc>
                <a:extLst>
                  <a:ext uri="{0D108BD9-81ED-4DB2-BD59-A6C34878D82A}">
                    <a16:rowId xmlns:a16="http://schemas.microsoft.com/office/drawing/2014/main" val="4075112603"/>
                  </a:ext>
                </a:extLst>
              </a:tr>
              <a:tr h="252380">
                <a:tc>
                  <a:txBody>
                    <a:bodyPr/>
                    <a:lstStyle/>
                    <a:p>
                      <a:pPr marL="0" marR="0">
                        <a:lnSpc>
                          <a:spcPct val="107000"/>
                        </a:lnSpc>
                        <a:spcBef>
                          <a:spcPts val="0"/>
                        </a:spcBef>
                        <a:spcAft>
                          <a:spcPts val="0"/>
                        </a:spcAft>
                      </a:pPr>
                      <a:r>
                        <a:rPr lang="en-US" sz="900" kern="100">
                          <a:effectLst/>
                        </a:rPr>
                        <a:t>Product_ID</a:t>
                      </a:r>
                      <a:endParaRPr lang="en-US" sz="900" kern="100">
                        <a:effectLst/>
                        <a:latin typeface="Arial" panose="020B0604020202020204" pitchFamily="34" charset="0"/>
                        <a:ea typeface="Calibri" panose="020F0502020204030204" pitchFamily="34" charset="0"/>
                        <a:cs typeface="Times New Roman" panose="02020603050405020304" pitchFamily="18" charset="0"/>
                      </a:endParaRPr>
                    </a:p>
                  </a:txBody>
                  <a:tcPr marL="54082" marR="54082" marT="0" marB="0" anchor="ctr"/>
                </a:tc>
                <a:tc>
                  <a:txBody>
                    <a:bodyPr/>
                    <a:lstStyle/>
                    <a:p>
                      <a:pPr marL="0" marR="0">
                        <a:lnSpc>
                          <a:spcPct val="107000"/>
                        </a:lnSpc>
                        <a:spcBef>
                          <a:spcPts val="0"/>
                        </a:spcBef>
                        <a:spcAft>
                          <a:spcPts val="0"/>
                        </a:spcAft>
                      </a:pPr>
                      <a:r>
                        <a:rPr lang="en-US" sz="900" kern="100">
                          <a:effectLst/>
                        </a:rPr>
                        <a:t>Unique Product id</a:t>
                      </a:r>
                      <a:endParaRPr lang="en-US" sz="900" kern="100">
                        <a:effectLst/>
                        <a:latin typeface="Arial" panose="020B0604020202020204" pitchFamily="34" charset="0"/>
                        <a:ea typeface="Calibri" panose="020F0502020204030204" pitchFamily="34" charset="0"/>
                        <a:cs typeface="Times New Roman" panose="02020603050405020304" pitchFamily="18" charset="0"/>
                      </a:endParaRPr>
                    </a:p>
                  </a:txBody>
                  <a:tcPr marL="54082" marR="54082" marT="0" marB="0" anchor="ctr"/>
                </a:tc>
                <a:tc>
                  <a:txBody>
                    <a:bodyPr/>
                    <a:lstStyle/>
                    <a:p>
                      <a:pPr marL="0" marR="0">
                        <a:lnSpc>
                          <a:spcPct val="107000"/>
                        </a:lnSpc>
                        <a:spcBef>
                          <a:spcPts val="0"/>
                        </a:spcBef>
                        <a:spcAft>
                          <a:spcPts val="0"/>
                        </a:spcAft>
                      </a:pPr>
                      <a:r>
                        <a:rPr lang="en-US" sz="900" kern="100">
                          <a:effectLst/>
                        </a:rPr>
                        <a:t>Object</a:t>
                      </a:r>
                      <a:endParaRPr lang="en-US" sz="900" kern="100">
                        <a:effectLst/>
                        <a:latin typeface="Arial" panose="020B0604020202020204" pitchFamily="34" charset="0"/>
                        <a:ea typeface="Calibri" panose="020F0502020204030204" pitchFamily="34" charset="0"/>
                        <a:cs typeface="Times New Roman" panose="02020603050405020304" pitchFamily="18" charset="0"/>
                      </a:endParaRPr>
                    </a:p>
                  </a:txBody>
                  <a:tcPr marL="54082" marR="54082" marT="0" marB="0" anchor="ctr"/>
                </a:tc>
                <a:extLst>
                  <a:ext uri="{0D108BD9-81ED-4DB2-BD59-A6C34878D82A}">
                    <a16:rowId xmlns:a16="http://schemas.microsoft.com/office/drawing/2014/main" val="4012313254"/>
                  </a:ext>
                </a:extLst>
              </a:tr>
              <a:tr h="252380">
                <a:tc>
                  <a:txBody>
                    <a:bodyPr/>
                    <a:lstStyle/>
                    <a:p>
                      <a:pPr marL="0" marR="0">
                        <a:lnSpc>
                          <a:spcPct val="107000"/>
                        </a:lnSpc>
                        <a:spcBef>
                          <a:spcPts val="0"/>
                        </a:spcBef>
                        <a:spcAft>
                          <a:spcPts val="0"/>
                        </a:spcAft>
                      </a:pPr>
                      <a:r>
                        <a:rPr lang="en-US" sz="900" kern="100">
                          <a:effectLst/>
                        </a:rPr>
                        <a:t>Gender</a:t>
                      </a:r>
                      <a:endParaRPr lang="en-US" sz="900" kern="100">
                        <a:effectLst/>
                        <a:latin typeface="Arial" panose="020B0604020202020204" pitchFamily="34" charset="0"/>
                        <a:ea typeface="Calibri" panose="020F0502020204030204" pitchFamily="34" charset="0"/>
                        <a:cs typeface="Times New Roman" panose="02020603050405020304" pitchFamily="18" charset="0"/>
                      </a:endParaRPr>
                    </a:p>
                  </a:txBody>
                  <a:tcPr marL="54082" marR="54082" marT="0" marB="0" anchor="ctr"/>
                </a:tc>
                <a:tc>
                  <a:txBody>
                    <a:bodyPr/>
                    <a:lstStyle/>
                    <a:p>
                      <a:pPr marL="0" marR="0">
                        <a:lnSpc>
                          <a:spcPct val="107000"/>
                        </a:lnSpc>
                        <a:spcBef>
                          <a:spcPts val="0"/>
                        </a:spcBef>
                        <a:spcAft>
                          <a:spcPts val="0"/>
                        </a:spcAft>
                      </a:pPr>
                      <a:r>
                        <a:rPr lang="en-US" sz="900" kern="100">
                          <a:effectLst/>
                        </a:rPr>
                        <a:t>Sex of the user</a:t>
                      </a:r>
                      <a:endParaRPr lang="en-US" sz="900" kern="100">
                        <a:effectLst/>
                        <a:latin typeface="Arial" panose="020B0604020202020204" pitchFamily="34" charset="0"/>
                        <a:ea typeface="Calibri" panose="020F0502020204030204" pitchFamily="34" charset="0"/>
                        <a:cs typeface="Times New Roman" panose="02020603050405020304" pitchFamily="18" charset="0"/>
                      </a:endParaRPr>
                    </a:p>
                  </a:txBody>
                  <a:tcPr marL="54082" marR="54082" marT="0" marB="0" anchor="ctr"/>
                </a:tc>
                <a:tc>
                  <a:txBody>
                    <a:bodyPr/>
                    <a:lstStyle/>
                    <a:p>
                      <a:pPr marL="0" marR="0">
                        <a:lnSpc>
                          <a:spcPct val="107000"/>
                        </a:lnSpc>
                        <a:spcBef>
                          <a:spcPts val="0"/>
                        </a:spcBef>
                        <a:spcAft>
                          <a:spcPts val="0"/>
                        </a:spcAft>
                      </a:pPr>
                      <a:r>
                        <a:rPr lang="en-US" sz="900" kern="100" dirty="0">
                          <a:effectLst/>
                        </a:rPr>
                        <a:t>Object</a:t>
                      </a:r>
                      <a:endParaRPr lang="en-US" sz="900" kern="100" dirty="0">
                        <a:effectLst/>
                        <a:latin typeface="Arial" panose="020B0604020202020204" pitchFamily="34" charset="0"/>
                        <a:ea typeface="Calibri" panose="020F0502020204030204" pitchFamily="34" charset="0"/>
                        <a:cs typeface="Times New Roman" panose="02020603050405020304" pitchFamily="18" charset="0"/>
                      </a:endParaRPr>
                    </a:p>
                  </a:txBody>
                  <a:tcPr marL="54082" marR="54082" marT="0" marB="0" anchor="ctr"/>
                </a:tc>
                <a:extLst>
                  <a:ext uri="{0D108BD9-81ED-4DB2-BD59-A6C34878D82A}">
                    <a16:rowId xmlns:a16="http://schemas.microsoft.com/office/drawing/2014/main" val="4024978731"/>
                  </a:ext>
                </a:extLst>
              </a:tr>
              <a:tr h="252380">
                <a:tc>
                  <a:txBody>
                    <a:bodyPr/>
                    <a:lstStyle/>
                    <a:p>
                      <a:pPr marL="0" marR="0">
                        <a:lnSpc>
                          <a:spcPct val="107000"/>
                        </a:lnSpc>
                        <a:spcBef>
                          <a:spcPts val="0"/>
                        </a:spcBef>
                        <a:spcAft>
                          <a:spcPts val="0"/>
                        </a:spcAft>
                      </a:pPr>
                      <a:r>
                        <a:rPr lang="en-US" sz="900" kern="100">
                          <a:effectLst/>
                        </a:rPr>
                        <a:t>Age</a:t>
                      </a:r>
                      <a:endParaRPr lang="en-US" sz="900" kern="100">
                        <a:effectLst/>
                        <a:latin typeface="Arial" panose="020B0604020202020204" pitchFamily="34" charset="0"/>
                        <a:ea typeface="Calibri" panose="020F0502020204030204" pitchFamily="34" charset="0"/>
                        <a:cs typeface="Times New Roman" panose="02020603050405020304" pitchFamily="18" charset="0"/>
                      </a:endParaRPr>
                    </a:p>
                  </a:txBody>
                  <a:tcPr marL="54082" marR="54082" marT="0" marB="0" anchor="ctr"/>
                </a:tc>
                <a:tc>
                  <a:txBody>
                    <a:bodyPr/>
                    <a:lstStyle/>
                    <a:p>
                      <a:pPr marL="0" marR="0">
                        <a:lnSpc>
                          <a:spcPct val="107000"/>
                        </a:lnSpc>
                        <a:spcBef>
                          <a:spcPts val="0"/>
                        </a:spcBef>
                        <a:spcAft>
                          <a:spcPts val="0"/>
                        </a:spcAft>
                      </a:pPr>
                      <a:r>
                        <a:rPr lang="en-US" sz="900" kern="100" dirty="0">
                          <a:effectLst/>
                        </a:rPr>
                        <a:t>Age in bins (or Age in range)</a:t>
                      </a:r>
                      <a:endParaRPr lang="en-US" sz="900" kern="100" dirty="0">
                        <a:effectLst/>
                        <a:latin typeface="Arial" panose="020B0604020202020204" pitchFamily="34" charset="0"/>
                        <a:ea typeface="Calibri" panose="020F0502020204030204" pitchFamily="34" charset="0"/>
                        <a:cs typeface="Times New Roman" panose="02020603050405020304" pitchFamily="18" charset="0"/>
                      </a:endParaRPr>
                    </a:p>
                  </a:txBody>
                  <a:tcPr marL="54082" marR="54082" marT="0" marB="0" anchor="ctr"/>
                </a:tc>
                <a:tc>
                  <a:txBody>
                    <a:bodyPr/>
                    <a:lstStyle/>
                    <a:p>
                      <a:pPr marL="0" marR="0">
                        <a:lnSpc>
                          <a:spcPct val="107000"/>
                        </a:lnSpc>
                        <a:spcBef>
                          <a:spcPts val="0"/>
                        </a:spcBef>
                        <a:spcAft>
                          <a:spcPts val="0"/>
                        </a:spcAft>
                      </a:pPr>
                      <a:r>
                        <a:rPr lang="en-US" sz="900" kern="100">
                          <a:effectLst/>
                        </a:rPr>
                        <a:t>Object</a:t>
                      </a:r>
                      <a:endParaRPr lang="en-US" sz="900" kern="100">
                        <a:effectLst/>
                        <a:latin typeface="Arial" panose="020B0604020202020204" pitchFamily="34" charset="0"/>
                        <a:ea typeface="Calibri" panose="020F0502020204030204" pitchFamily="34" charset="0"/>
                        <a:cs typeface="Times New Roman" panose="02020603050405020304" pitchFamily="18" charset="0"/>
                      </a:endParaRPr>
                    </a:p>
                  </a:txBody>
                  <a:tcPr marL="54082" marR="54082" marT="0" marB="0" anchor="ctr"/>
                </a:tc>
                <a:extLst>
                  <a:ext uri="{0D108BD9-81ED-4DB2-BD59-A6C34878D82A}">
                    <a16:rowId xmlns:a16="http://schemas.microsoft.com/office/drawing/2014/main" val="2001893835"/>
                  </a:ext>
                </a:extLst>
              </a:tr>
              <a:tr h="252380">
                <a:tc>
                  <a:txBody>
                    <a:bodyPr/>
                    <a:lstStyle/>
                    <a:p>
                      <a:pPr marL="0" marR="0">
                        <a:lnSpc>
                          <a:spcPct val="107000"/>
                        </a:lnSpc>
                        <a:spcBef>
                          <a:spcPts val="0"/>
                        </a:spcBef>
                        <a:spcAft>
                          <a:spcPts val="0"/>
                        </a:spcAft>
                      </a:pPr>
                      <a:r>
                        <a:rPr lang="en-US" sz="900" kern="100">
                          <a:effectLst/>
                        </a:rPr>
                        <a:t>Occupation</a:t>
                      </a:r>
                      <a:endParaRPr lang="en-US" sz="900" kern="100">
                        <a:effectLst/>
                        <a:latin typeface="Arial" panose="020B0604020202020204" pitchFamily="34" charset="0"/>
                        <a:ea typeface="Calibri" panose="020F0502020204030204" pitchFamily="34" charset="0"/>
                        <a:cs typeface="Times New Roman" panose="02020603050405020304" pitchFamily="18" charset="0"/>
                      </a:endParaRPr>
                    </a:p>
                  </a:txBody>
                  <a:tcPr marL="54082" marR="54082" marT="0" marB="0" anchor="ctr"/>
                </a:tc>
                <a:tc>
                  <a:txBody>
                    <a:bodyPr/>
                    <a:lstStyle/>
                    <a:p>
                      <a:pPr marL="0" marR="0">
                        <a:lnSpc>
                          <a:spcPct val="107000"/>
                        </a:lnSpc>
                        <a:spcBef>
                          <a:spcPts val="0"/>
                        </a:spcBef>
                        <a:spcAft>
                          <a:spcPts val="0"/>
                        </a:spcAft>
                      </a:pPr>
                      <a:r>
                        <a:rPr lang="en-US" sz="900" kern="100">
                          <a:effectLst/>
                        </a:rPr>
                        <a:t>Occupation (Masked)</a:t>
                      </a:r>
                      <a:endParaRPr lang="en-US" sz="900" kern="100">
                        <a:effectLst/>
                        <a:latin typeface="Arial" panose="020B0604020202020204" pitchFamily="34" charset="0"/>
                        <a:ea typeface="Calibri" panose="020F0502020204030204" pitchFamily="34" charset="0"/>
                        <a:cs typeface="Times New Roman" panose="02020603050405020304" pitchFamily="18" charset="0"/>
                      </a:endParaRPr>
                    </a:p>
                  </a:txBody>
                  <a:tcPr marL="54082" marR="54082" marT="0" marB="0" anchor="ctr"/>
                </a:tc>
                <a:tc>
                  <a:txBody>
                    <a:bodyPr/>
                    <a:lstStyle/>
                    <a:p>
                      <a:pPr marL="0" marR="0">
                        <a:lnSpc>
                          <a:spcPct val="107000"/>
                        </a:lnSpc>
                        <a:spcBef>
                          <a:spcPts val="0"/>
                        </a:spcBef>
                        <a:spcAft>
                          <a:spcPts val="0"/>
                        </a:spcAft>
                      </a:pPr>
                      <a:r>
                        <a:rPr lang="en-US" sz="900" kern="100">
                          <a:effectLst/>
                        </a:rPr>
                        <a:t>Int64</a:t>
                      </a:r>
                      <a:endParaRPr lang="en-US" sz="900" kern="100">
                        <a:effectLst/>
                        <a:latin typeface="Arial" panose="020B0604020202020204" pitchFamily="34" charset="0"/>
                        <a:ea typeface="Calibri" panose="020F0502020204030204" pitchFamily="34" charset="0"/>
                        <a:cs typeface="Times New Roman" panose="02020603050405020304" pitchFamily="18" charset="0"/>
                      </a:endParaRPr>
                    </a:p>
                  </a:txBody>
                  <a:tcPr marL="54082" marR="54082" marT="0" marB="0" anchor="ctr"/>
                </a:tc>
                <a:extLst>
                  <a:ext uri="{0D108BD9-81ED-4DB2-BD59-A6C34878D82A}">
                    <a16:rowId xmlns:a16="http://schemas.microsoft.com/office/drawing/2014/main" val="2215444095"/>
                  </a:ext>
                </a:extLst>
              </a:tr>
              <a:tr h="252380">
                <a:tc>
                  <a:txBody>
                    <a:bodyPr/>
                    <a:lstStyle/>
                    <a:p>
                      <a:pPr marL="0" marR="0">
                        <a:lnSpc>
                          <a:spcPct val="107000"/>
                        </a:lnSpc>
                        <a:spcBef>
                          <a:spcPts val="0"/>
                        </a:spcBef>
                        <a:spcAft>
                          <a:spcPts val="0"/>
                        </a:spcAft>
                      </a:pPr>
                      <a:r>
                        <a:rPr lang="en-US" sz="900" kern="100">
                          <a:effectLst/>
                        </a:rPr>
                        <a:t>City_Category</a:t>
                      </a:r>
                      <a:endParaRPr lang="en-US" sz="900" kern="100">
                        <a:effectLst/>
                        <a:latin typeface="Arial" panose="020B0604020202020204" pitchFamily="34" charset="0"/>
                        <a:ea typeface="Calibri" panose="020F0502020204030204" pitchFamily="34" charset="0"/>
                        <a:cs typeface="Times New Roman" panose="02020603050405020304" pitchFamily="18" charset="0"/>
                      </a:endParaRPr>
                    </a:p>
                  </a:txBody>
                  <a:tcPr marL="54082" marR="54082" marT="0" marB="0" anchor="ctr"/>
                </a:tc>
                <a:tc>
                  <a:txBody>
                    <a:bodyPr/>
                    <a:lstStyle/>
                    <a:p>
                      <a:pPr marL="0" marR="0">
                        <a:lnSpc>
                          <a:spcPct val="107000"/>
                        </a:lnSpc>
                        <a:spcBef>
                          <a:spcPts val="0"/>
                        </a:spcBef>
                        <a:spcAft>
                          <a:spcPts val="0"/>
                        </a:spcAft>
                      </a:pPr>
                      <a:r>
                        <a:rPr lang="en-US" sz="900" kern="100">
                          <a:effectLst/>
                        </a:rPr>
                        <a:t>Category of the city (A, B, C)</a:t>
                      </a:r>
                      <a:endParaRPr lang="en-US" sz="900" kern="100">
                        <a:effectLst/>
                        <a:latin typeface="Arial" panose="020B0604020202020204" pitchFamily="34" charset="0"/>
                        <a:ea typeface="Calibri" panose="020F0502020204030204" pitchFamily="34" charset="0"/>
                        <a:cs typeface="Times New Roman" panose="02020603050405020304" pitchFamily="18" charset="0"/>
                      </a:endParaRPr>
                    </a:p>
                  </a:txBody>
                  <a:tcPr marL="54082" marR="54082" marT="0" marB="0" anchor="ctr"/>
                </a:tc>
                <a:tc>
                  <a:txBody>
                    <a:bodyPr/>
                    <a:lstStyle/>
                    <a:p>
                      <a:pPr marL="0" marR="0">
                        <a:lnSpc>
                          <a:spcPct val="107000"/>
                        </a:lnSpc>
                        <a:spcBef>
                          <a:spcPts val="0"/>
                        </a:spcBef>
                        <a:spcAft>
                          <a:spcPts val="0"/>
                        </a:spcAft>
                      </a:pPr>
                      <a:r>
                        <a:rPr lang="en-US" sz="900" kern="100">
                          <a:effectLst/>
                        </a:rPr>
                        <a:t>Object</a:t>
                      </a:r>
                      <a:endParaRPr lang="en-US" sz="900" kern="100">
                        <a:effectLst/>
                        <a:latin typeface="Arial" panose="020B0604020202020204" pitchFamily="34" charset="0"/>
                        <a:ea typeface="Calibri" panose="020F0502020204030204" pitchFamily="34" charset="0"/>
                        <a:cs typeface="Times New Roman" panose="02020603050405020304" pitchFamily="18" charset="0"/>
                      </a:endParaRPr>
                    </a:p>
                  </a:txBody>
                  <a:tcPr marL="54082" marR="54082" marT="0" marB="0" anchor="ctr"/>
                </a:tc>
                <a:extLst>
                  <a:ext uri="{0D108BD9-81ED-4DB2-BD59-A6C34878D82A}">
                    <a16:rowId xmlns:a16="http://schemas.microsoft.com/office/drawing/2014/main" val="1615326124"/>
                  </a:ext>
                </a:extLst>
              </a:tr>
              <a:tr h="297499">
                <a:tc>
                  <a:txBody>
                    <a:bodyPr/>
                    <a:lstStyle/>
                    <a:p>
                      <a:pPr marL="0" marR="0">
                        <a:lnSpc>
                          <a:spcPct val="107000"/>
                        </a:lnSpc>
                        <a:spcBef>
                          <a:spcPts val="0"/>
                        </a:spcBef>
                        <a:spcAft>
                          <a:spcPts val="0"/>
                        </a:spcAft>
                      </a:pPr>
                      <a:r>
                        <a:rPr lang="en-US" sz="900" kern="100">
                          <a:effectLst/>
                        </a:rPr>
                        <a:t>Stay_In_Current_City_Years</a:t>
                      </a:r>
                      <a:endParaRPr lang="en-US" sz="900" kern="100">
                        <a:effectLst/>
                        <a:latin typeface="Arial" panose="020B0604020202020204" pitchFamily="34" charset="0"/>
                        <a:ea typeface="Calibri" panose="020F0502020204030204" pitchFamily="34" charset="0"/>
                        <a:cs typeface="Times New Roman" panose="02020603050405020304" pitchFamily="18" charset="0"/>
                      </a:endParaRPr>
                    </a:p>
                  </a:txBody>
                  <a:tcPr marL="54082" marR="54082" marT="0" marB="0" anchor="ctr"/>
                </a:tc>
                <a:tc>
                  <a:txBody>
                    <a:bodyPr/>
                    <a:lstStyle/>
                    <a:p>
                      <a:pPr marL="0" marR="0">
                        <a:lnSpc>
                          <a:spcPct val="107000"/>
                        </a:lnSpc>
                        <a:spcBef>
                          <a:spcPts val="0"/>
                        </a:spcBef>
                        <a:spcAft>
                          <a:spcPts val="0"/>
                        </a:spcAft>
                      </a:pPr>
                      <a:r>
                        <a:rPr lang="en-US" sz="900" kern="100">
                          <a:effectLst/>
                        </a:rPr>
                        <a:t>Number of years staying in current city</a:t>
                      </a:r>
                      <a:endParaRPr lang="en-US" sz="900" kern="100">
                        <a:effectLst/>
                        <a:latin typeface="Arial" panose="020B0604020202020204" pitchFamily="34" charset="0"/>
                        <a:ea typeface="Calibri" panose="020F0502020204030204" pitchFamily="34" charset="0"/>
                        <a:cs typeface="Times New Roman" panose="02020603050405020304" pitchFamily="18" charset="0"/>
                      </a:endParaRPr>
                    </a:p>
                  </a:txBody>
                  <a:tcPr marL="54082" marR="54082" marT="0" marB="0" anchor="ctr"/>
                </a:tc>
                <a:tc>
                  <a:txBody>
                    <a:bodyPr/>
                    <a:lstStyle/>
                    <a:p>
                      <a:pPr marL="0" marR="0">
                        <a:lnSpc>
                          <a:spcPct val="107000"/>
                        </a:lnSpc>
                        <a:spcBef>
                          <a:spcPts val="0"/>
                        </a:spcBef>
                        <a:spcAft>
                          <a:spcPts val="0"/>
                        </a:spcAft>
                      </a:pPr>
                      <a:r>
                        <a:rPr lang="en-US" sz="900" kern="100">
                          <a:effectLst/>
                        </a:rPr>
                        <a:t>Object</a:t>
                      </a:r>
                      <a:endParaRPr lang="en-US" sz="900" kern="100">
                        <a:effectLst/>
                        <a:latin typeface="Arial" panose="020B0604020202020204" pitchFamily="34" charset="0"/>
                        <a:ea typeface="Calibri" panose="020F0502020204030204" pitchFamily="34" charset="0"/>
                        <a:cs typeface="Times New Roman" panose="02020603050405020304" pitchFamily="18" charset="0"/>
                      </a:endParaRPr>
                    </a:p>
                  </a:txBody>
                  <a:tcPr marL="54082" marR="54082" marT="0" marB="0" anchor="ctr"/>
                </a:tc>
                <a:extLst>
                  <a:ext uri="{0D108BD9-81ED-4DB2-BD59-A6C34878D82A}">
                    <a16:rowId xmlns:a16="http://schemas.microsoft.com/office/drawing/2014/main" val="1914043278"/>
                  </a:ext>
                </a:extLst>
              </a:tr>
              <a:tr h="252380">
                <a:tc>
                  <a:txBody>
                    <a:bodyPr/>
                    <a:lstStyle/>
                    <a:p>
                      <a:pPr marL="0" marR="0">
                        <a:lnSpc>
                          <a:spcPct val="107000"/>
                        </a:lnSpc>
                        <a:spcBef>
                          <a:spcPts val="0"/>
                        </a:spcBef>
                        <a:spcAft>
                          <a:spcPts val="0"/>
                        </a:spcAft>
                      </a:pPr>
                      <a:r>
                        <a:rPr lang="en-US" sz="900" kern="100">
                          <a:effectLst/>
                        </a:rPr>
                        <a:t>Marital_Status</a:t>
                      </a:r>
                      <a:endParaRPr lang="en-US" sz="900" kern="100">
                        <a:effectLst/>
                        <a:latin typeface="Arial" panose="020B0604020202020204" pitchFamily="34" charset="0"/>
                        <a:ea typeface="Calibri" panose="020F0502020204030204" pitchFamily="34" charset="0"/>
                        <a:cs typeface="Times New Roman" panose="02020603050405020304" pitchFamily="18" charset="0"/>
                      </a:endParaRPr>
                    </a:p>
                  </a:txBody>
                  <a:tcPr marL="54082" marR="54082" marT="0" marB="0" anchor="ctr"/>
                </a:tc>
                <a:tc>
                  <a:txBody>
                    <a:bodyPr/>
                    <a:lstStyle/>
                    <a:p>
                      <a:pPr marL="0" marR="0">
                        <a:lnSpc>
                          <a:spcPct val="107000"/>
                        </a:lnSpc>
                        <a:spcBef>
                          <a:spcPts val="0"/>
                        </a:spcBef>
                        <a:spcAft>
                          <a:spcPts val="0"/>
                        </a:spcAft>
                      </a:pPr>
                      <a:r>
                        <a:rPr lang="en-US" sz="900" kern="100">
                          <a:effectLst/>
                        </a:rPr>
                        <a:t>Marital Status</a:t>
                      </a:r>
                      <a:endParaRPr lang="en-US" sz="900" kern="100">
                        <a:effectLst/>
                        <a:latin typeface="Arial" panose="020B0604020202020204" pitchFamily="34" charset="0"/>
                        <a:ea typeface="Calibri" panose="020F0502020204030204" pitchFamily="34" charset="0"/>
                        <a:cs typeface="Times New Roman" panose="02020603050405020304" pitchFamily="18" charset="0"/>
                      </a:endParaRPr>
                    </a:p>
                  </a:txBody>
                  <a:tcPr marL="54082" marR="54082" marT="0" marB="0" anchor="ctr"/>
                </a:tc>
                <a:tc>
                  <a:txBody>
                    <a:bodyPr/>
                    <a:lstStyle/>
                    <a:p>
                      <a:pPr marL="0" marR="0">
                        <a:lnSpc>
                          <a:spcPct val="107000"/>
                        </a:lnSpc>
                        <a:spcBef>
                          <a:spcPts val="0"/>
                        </a:spcBef>
                        <a:spcAft>
                          <a:spcPts val="0"/>
                        </a:spcAft>
                      </a:pPr>
                      <a:r>
                        <a:rPr lang="en-US" sz="900" kern="100">
                          <a:effectLst/>
                        </a:rPr>
                        <a:t>Int64</a:t>
                      </a:r>
                      <a:endParaRPr lang="en-US" sz="900" kern="100">
                        <a:effectLst/>
                        <a:latin typeface="Arial" panose="020B0604020202020204" pitchFamily="34" charset="0"/>
                        <a:ea typeface="Calibri" panose="020F0502020204030204" pitchFamily="34" charset="0"/>
                        <a:cs typeface="Times New Roman" panose="02020603050405020304" pitchFamily="18" charset="0"/>
                      </a:endParaRPr>
                    </a:p>
                  </a:txBody>
                  <a:tcPr marL="54082" marR="54082" marT="0" marB="0" anchor="ctr"/>
                </a:tc>
                <a:extLst>
                  <a:ext uri="{0D108BD9-81ED-4DB2-BD59-A6C34878D82A}">
                    <a16:rowId xmlns:a16="http://schemas.microsoft.com/office/drawing/2014/main" val="2057213517"/>
                  </a:ext>
                </a:extLst>
              </a:tr>
              <a:tr h="252380">
                <a:tc>
                  <a:txBody>
                    <a:bodyPr/>
                    <a:lstStyle/>
                    <a:p>
                      <a:pPr marL="0" marR="0">
                        <a:lnSpc>
                          <a:spcPct val="107000"/>
                        </a:lnSpc>
                        <a:spcBef>
                          <a:spcPts val="0"/>
                        </a:spcBef>
                        <a:spcAft>
                          <a:spcPts val="0"/>
                        </a:spcAft>
                      </a:pPr>
                      <a:r>
                        <a:rPr lang="en-US" sz="900" kern="100">
                          <a:effectLst/>
                        </a:rPr>
                        <a:t>Product_Category_1</a:t>
                      </a:r>
                      <a:endParaRPr lang="en-US" sz="900" kern="100">
                        <a:effectLst/>
                        <a:latin typeface="Arial" panose="020B0604020202020204" pitchFamily="34" charset="0"/>
                        <a:ea typeface="Calibri" panose="020F0502020204030204" pitchFamily="34" charset="0"/>
                        <a:cs typeface="Times New Roman" panose="02020603050405020304" pitchFamily="18" charset="0"/>
                      </a:endParaRPr>
                    </a:p>
                  </a:txBody>
                  <a:tcPr marL="54082" marR="54082" marT="0" marB="0" anchor="ctr"/>
                </a:tc>
                <a:tc>
                  <a:txBody>
                    <a:bodyPr/>
                    <a:lstStyle/>
                    <a:p>
                      <a:pPr marL="0" marR="0">
                        <a:lnSpc>
                          <a:spcPct val="107000"/>
                        </a:lnSpc>
                        <a:spcBef>
                          <a:spcPts val="0"/>
                        </a:spcBef>
                        <a:spcAft>
                          <a:spcPts val="0"/>
                        </a:spcAft>
                      </a:pPr>
                      <a:r>
                        <a:rPr lang="en-US" sz="900" kern="100">
                          <a:effectLst/>
                        </a:rPr>
                        <a:t>Product Category (Masked)</a:t>
                      </a:r>
                      <a:endParaRPr lang="en-US" sz="900" kern="100">
                        <a:effectLst/>
                        <a:latin typeface="Arial" panose="020B0604020202020204" pitchFamily="34" charset="0"/>
                        <a:ea typeface="Calibri" panose="020F0502020204030204" pitchFamily="34" charset="0"/>
                        <a:cs typeface="Times New Roman" panose="02020603050405020304" pitchFamily="18" charset="0"/>
                      </a:endParaRPr>
                    </a:p>
                  </a:txBody>
                  <a:tcPr marL="54082" marR="54082" marT="0" marB="0" anchor="ctr"/>
                </a:tc>
                <a:tc>
                  <a:txBody>
                    <a:bodyPr/>
                    <a:lstStyle/>
                    <a:p>
                      <a:pPr marL="0" marR="0">
                        <a:lnSpc>
                          <a:spcPct val="107000"/>
                        </a:lnSpc>
                        <a:spcBef>
                          <a:spcPts val="0"/>
                        </a:spcBef>
                        <a:spcAft>
                          <a:spcPts val="0"/>
                        </a:spcAft>
                      </a:pPr>
                      <a:r>
                        <a:rPr lang="en-US" sz="900" kern="100">
                          <a:effectLst/>
                        </a:rPr>
                        <a:t>Int64</a:t>
                      </a:r>
                      <a:endParaRPr lang="en-US" sz="900" kern="100">
                        <a:effectLst/>
                        <a:latin typeface="Arial" panose="020B0604020202020204" pitchFamily="34" charset="0"/>
                        <a:ea typeface="Calibri" panose="020F0502020204030204" pitchFamily="34" charset="0"/>
                        <a:cs typeface="Times New Roman" panose="02020603050405020304" pitchFamily="18" charset="0"/>
                      </a:endParaRPr>
                    </a:p>
                  </a:txBody>
                  <a:tcPr marL="54082" marR="54082" marT="0" marB="0" anchor="ctr"/>
                </a:tc>
                <a:extLst>
                  <a:ext uri="{0D108BD9-81ED-4DB2-BD59-A6C34878D82A}">
                    <a16:rowId xmlns:a16="http://schemas.microsoft.com/office/drawing/2014/main" val="437542509"/>
                  </a:ext>
                </a:extLst>
              </a:tr>
              <a:tr h="297499">
                <a:tc>
                  <a:txBody>
                    <a:bodyPr/>
                    <a:lstStyle/>
                    <a:p>
                      <a:pPr marL="0" marR="0">
                        <a:lnSpc>
                          <a:spcPct val="107000"/>
                        </a:lnSpc>
                        <a:spcBef>
                          <a:spcPts val="0"/>
                        </a:spcBef>
                        <a:spcAft>
                          <a:spcPts val="0"/>
                        </a:spcAft>
                      </a:pPr>
                      <a:r>
                        <a:rPr lang="en-US" sz="900" kern="100">
                          <a:effectLst/>
                        </a:rPr>
                        <a:t>Product_Category_2</a:t>
                      </a:r>
                      <a:endParaRPr lang="en-US" sz="900" kern="100">
                        <a:effectLst/>
                        <a:latin typeface="Arial" panose="020B0604020202020204" pitchFamily="34" charset="0"/>
                        <a:ea typeface="Calibri" panose="020F0502020204030204" pitchFamily="34" charset="0"/>
                        <a:cs typeface="Times New Roman" panose="02020603050405020304" pitchFamily="18" charset="0"/>
                      </a:endParaRPr>
                    </a:p>
                  </a:txBody>
                  <a:tcPr marL="54082" marR="54082" marT="0" marB="0" anchor="ctr"/>
                </a:tc>
                <a:tc>
                  <a:txBody>
                    <a:bodyPr/>
                    <a:lstStyle/>
                    <a:p>
                      <a:pPr marL="0" marR="0">
                        <a:lnSpc>
                          <a:spcPct val="107000"/>
                        </a:lnSpc>
                        <a:spcBef>
                          <a:spcPts val="0"/>
                        </a:spcBef>
                        <a:spcAft>
                          <a:spcPts val="0"/>
                        </a:spcAft>
                      </a:pPr>
                      <a:r>
                        <a:rPr lang="en-US" sz="900" kern="100">
                          <a:effectLst/>
                        </a:rPr>
                        <a:t>Product may also belong to another category (Masked)</a:t>
                      </a:r>
                      <a:endParaRPr lang="en-US" sz="900" kern="100">
                        <a:effectLst/>
                        <a:latin typeface="Arial" panose="020B0604020202020204" pitchFamily="34" charset="0"/>
                        <a:ea typeface="Calibri" panose="020F0502020204030204" pitchFamily="34" charset="0"/>
                        <a:cs typeface="Times New Roman" panose="02020603050405020304" pitchFamily="18" charset="0"/>
                      </a:endParaRPr>
                    </a:p>
                  </a:txBody>
                  <a:tcPr marL="54082" marR="54082" marT="0" marB="0" anchor="ctr"/>
                </a:tc>
                <a:tc>
                  <a:txBody>
                    <a:bodyPr/>
                    <a:lstStyle/>
                    <a:p>
                      <a:pPr marL="0" marR="0">
                        <a:lnSpc>
                          <a:spcPct val="107000"/>
                        </a:lnSpc>
                        <a:spcBef>
                          <a:spcPts val="0"/>
                        </a:spcBef>
                        <a:spcAft>
                          <a:spcPts val="0"/>
                        </a:spcAft>
                      </a:pPr>
                      <a:r>
                        <a:rPr lang="en-US" sz="900" kern="100">
                          <a:effectLst/>
                        </a:rPr>
                        <a:t>Float64</a:t>
                      </a:r>
                      <a:endParaRPr lang="en-US" sz="900" kern="100">
                        <a:effectLst/>
                        <a:latin typeface="Arial" panose="020B0604020202020204" pitchFamily="34" charset="0"/>
                        <a:ea typeface="Calibri" panose="020F0502020204030204" pitchFamily="34" charset="0"/>
                        <a:cs typeface="Times New Roman" panose="02020603050405020304" pitchFamily="18" charset="0"/>
                      </a:endParaRPr>
                    </a:p>
                  </a:txBody>
                  <a:tcPr marL="54082" marR="54082" marT="0" marB="0" anchor="ctr"/>
                </a:tc>
                <a:extLst>
                  <a:ext uri="{0D108BD9-81ED-4DB2-BD59-A6C34878D82A}">
                    <a16:rowId xmlns:a16="http://schemas.microsoft.com/office/drawing/2014/main" val="3322190667"/>
                  </a:ext>
                </a:extLst>
              </a:tr>
              <a:tr h="297499">
                <a:tc>
                  <a:txBody>
                    <a:bodyPr/>
                    <a:lstStyle/>
                    <a:p>
                      <a:pPr marL="0" marR="0">
                        <a:lnSpc>
                          <a:spcPct val="107000"/>
                        </a:lnSpc>
                        <a:spcBef>
                          <a:spcPts val="0"/>
                        </a:spcBef>
                        <a:spcAft>
                          <a:spcPts val="0"/>
                        </a:spcAft>
                      </a:pPr>
                      <a:r>
                        <a:rPr lang="en-US" sz="900" kern="100">
                          <a:effectLst/>
                        </a:rPr>
                        <a:t>Product_Category_3</a:t>
                      </a:r>
                      <a:endParaRPr lang="en-US" sz="900" kern="100">
                        <a:effectLst/>
                        <a:latin typeface="Arial" panose="020B0604020202020204" pitchFamily="34" charset="0"/>
                        <a:ea typeface="Calibri" panose="020F0502020204030204" pitchFamily="34" charset="0"/>
                        <a:cs typeface="Times New Roman" panose="02020603050405020304" pitchFamily="18" charset="0"/>
                      </a:endParaRPr>
                    </a:p>
                  </a:txBody>
                  <a:tcPr marL="54082" marR="54082" marT="0" marB="0" anchor="ctr"/>
                </a:tc>
                <a:tc>
                  <a:txBody>
                    <a:bodyPr/>
                    <a:lstStyle/>
                    <a:p>
                      <a:pPr marL="0" marR="0">
                        <a:lnSpc>
                          <a:spcPct val="107000"/>
                        </a:lnSpc>
                        <a:spcBef>
                          <a:spcPts val="0"/>
                        </a:spcBef>
                        <a:spcAft>
                          <a:spcPts val="0"/>
                        </a:spcAft>
                      </a:pPr>
                      <a:r>
                        <a:rPr lang="en-US" sz="900" kern="100">
                          <a:effectLst/>
                        </a:rPr>
                        <a:t>Product may also belong to another category (Masked)</a:t>
                      </a:r>
                      <a:endParaRPr lang="en-US" sz="900" kern="100">
                        <a:effectLst/>
                        <a:latin typeface="Arial" panose="020B0604020202020204" pitchFamily="34" charset="0"/>
                        <a:ea typeface="Calibri" panose="020F0502020204030204" pitchFamily="34" charset="0"/>
                        <a:cs typeface="Times New Roman" panose="02020603050405020304" pitchFamily="18" charset="0"/>
                      </a:endParaRPr>
                    </a:p>
                  </a:txBody>
                  <a:tcPr marL="54082" marR="54082" marT="0" marB="0" anchor="ctr"/>
                </a:tc>
                <a:tc>
                  <a:txBody>
                    <a:bodyPr/>
                    <a:lstStyle/>
                    <a:p>
                      <a:pPr marL="0" marR="0">
                        <a:lnSpc>
                          <a:spcPct val="107000"/>
                        </a:lnSpc>
                        <a:spcBef>
                          <a:spcPts val="0"/>
                        </a:spcBef>
                        <a:spcAft>
                          <a:spcPts val="0"/>
                        </a:spcAft>
                      </a:pPr>
                      <a:r>
                        <a:rPr lang="en-US" sz="900" kern="100">
                          <a:effectLst/>
                        </a:rPr>
                        <a:t>Float64</a:t>
                      </a:r>
                      <a:endParaRPr lang="en-US" sz="900" kern="100">
                        <a:effectLst/>
                        <a:latin typeface="Arial" panose="020B0604020202020204" pitchFamily="34" charset="0"/>
                        <a:ea typeface="Calibri" panose="020F0502020204030204" pitchFamily="34" charset="0"/>
                        <a:cs typeface="Times New Roman" panose="02020603050405020304" pitchFamily="18" charset="0"/>
                      </a:endParaRPr>
                    </a:p>
                  </a:txBody>
                  <a:tcPr marL="54082" marR="54082" marT="0" marB="0" anchor="ctr"/>
                </a:tc>
                <a:extLst>
                  <a:ext uri="{0D108BD9-81ED-4DB2-BD59-A6C34878D82A}">
                    <a16:rowId xmlns:a16="http://schemas.microsoft.com/office/drawing/2014/main" val="3938219908"/>
                  </a:ext>
                </a:extLst>
              </a:tr>
              <a:tr h="252380">
                <a:tc>
                  <a:txBody>
                    <a:bodyPr/>
                    <a:lstStyle/>
                    <a:p>
                      <a:pPr marL="0" marR="0">
                        <a:lnSpc>
                          <a:spcPct val="107000"/>
                        </a:lnSpc>
                        <a:spcBef>
                          <a:spcPts val="0"/>
                        </a:spcBef>
                        <a:spcAft>
                          <a:spcPts val="0"/>
                        </a:spcAft>
                      </a:pPr>
                      <a:r>
                        <a:rPr lang="en-US" sz="900" kern="100">
                          <a:effectLst/>
                        </a:rPr>
                        <a:t>Purchase</a:t>
                      </a:r>
                      <a:endParaRPr lang="en-US" sz="900" kern="100">
                        <a:effectLst/>
                        <a:latin typeface="Arial" panose="020B0604020202020204" pitchFamily="34" charset="0"/>
                        <a:ea typeface="Calibri" panose="020F0502020204030204" pitchFamily="34" charset="0"/>
                        <a:cs typeface="Times New Roman" panose="02020603050405020304" pitchFamily="18" charset="0"/>
                      </a:endParaRPr>
                    </a:p>
                  </a:txBody>
                  <a:tcPr marL="54082" marR="54082" marT="0" marB="0" anchor="ctr"/>
                </a:tc>
                <a:tc>
                  <a:txBody>
                    <a:bodyPr/>
                    <a:lstStyle/>
                    <a:p>
                      <a:pPr marL="0" marR="0">
                        <a:lnSpc>
                          <a:spcPct val="107000"/>
                        </a:lnSpc>
                        <a:spcBef>
                          <a:spcPts val="0"/>
                        </a:spcBef>
                        <a:spcAft>
                          <a:spcPts val="0"/>
                        </a:spcAft>
                      </a:pPr>
                      <a:r>
                        <a:rPr lang="en-US" sz="900" kern="100">
                          <a:effectLst/>
                        </a:rPr>
                        <a:t>Purchase Amount (Target variable)</a:t>
                      </a:r>
                      <a:endParaRPr lang="en-US" sz="900" kern="100">
                        <a:effectLst/>
                        <a:latin typeface="Arial" panose="020B0604020202020204" pitchFamily="34" charset="0"/>
                        <a:ea typeface="Calibri" panose="020F0502020204030204" pitchFamily="34" charset="0"/>
                        <a:cs typeface="Times New Roman" panose="02020603050405020304" pitchFamily="18" charset="0"/>
                      </a:endParaRPr>
                    </a:p>
                  </a:txBody>
                  <a:tcPr marL="54082" marR="54082" marT="0" marB="0" anchor="ctr"/>
                </a:tc>
                <a:tc>
                  <a:txBody>
                    <a:bodyPr/>
                    <a:lstStyle/>
                    <a:p>
                      <a:pPr marL="0" marR="0">
                        <a:lnSpc>
                          <a:spcPct val="107000"/>
                        </a:lnSpc>
                        <a:spcBef>
                          <a:spcPts val="0"/>
                        </a:spcBef>
                        <a:spcAft>
                          <a:spcPts val="0"/>
                        </a:spcAft>
                      </a:pPr>
                      <a:r>
                        <a:rPr lang="en-US" sz="900" kern="100" dirty="0">
                          <a:effectLst/>
                        </a:rPr>
                        <a:t>Int64 </a:t>
                      </a:r>
                      <a:endParaRPr lang="en-US" sz="900" kern="100" dirty="0">
                        <a:effectLst/>
                        <a:latin typeface="Arial" panose="020B0604020202020204" pitchFamily="34" charset="0"/>
                        <a:ea typeface="Calibri" panose="020F0502020204030204" pitchFamily="34" charset="0"/>
                        <a:cs typeface="Times New Roman" panose="02020603050405020304" pitchFamily="18" charset="0"/>
                      </a:endParaRPr>
                    </a:p>
                  </a:txBody>
                  <a:tcPr marL="54082" marR="54082" marT="0" marB="0" anchor="ctr"/>
                </a:tc>
                <a:extLst>
                  <a:ext uri="{0D108BD9-81ED-4DB2-BD59-A6C34878D82A}">
                    <a16:rowId xmlns:a16="http://schemas.microsoft.com/office/drawing/2014/main" val="380047655"/>
                  </a:ext>
                </a:extLst>
              </a:tr>
            </a:tbl>
          </a:graphicData>
        </a:graphic>
      </p:graphicFrame>
    </p:spTree>
    <p:extLst>
      <p:ext uri="{BB962C8B-B14F-4D97-AF65-F5344CB8AC3E}">
        <p14:creationId xmlns:p14="http://schemas.microsoft.com/office/powerpoint/2010/main" val="278215704"/>
      </p:ext>
    </p:extLst>
  </p:cSld>
  <p:clrMapOvr>
    <a:masterClrMapping/>
  </p:clrMapOvr>
</p:sld>
</file>

<file path=ppt/theme/theme1.xml><?xml version="1.0" encoding="utf-8"?>
<a:theme xmlns:a="http://schemas.openxmlformats.org/drawingml/2006/main" name="South Korean Robotics &amp; AI History Lesson for College by Slidesgo">
  <a:themeElements>
    <a:clrScheme name="Simple Light">
      <a:dk1>
        <a:srgbClr val="434343"/>
      </a:dk1>
      <a:lt1>
        <a:srgbClr val="666666"/>
      </a:lt1>
      <a:dk2>
        <a:srgbClr val="C38382"/>
      </a:dk2>
      <a:lt2>
        <a:srgbClr val="D9A4A3"/>
      </a:lt2>
      <a:accent1>
        <a:srgbClr val="F7C4B1"/>
      </a:accent1>
      <a:accent2>
        <a:srgbClr val="E7A885"/>
      </a:accent2>
      <a:accent3>
        <a:srgbClr val="F2DDC7"/>
      </a:accent3>
      <a:accent4>
        <a:srgbClr val="A0A9B0"/>
      </a:accent4>
      <a:accent5>
        <a:srgbClr val="D0D1D5"/>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1019</Words>
  <Application>Microsoft Office PowerPoint</Application>
  <PresentationFormat>On-screen Show (16:9)</PresentationFormat>
  <Paragraphs>91</Paragraphs>
  <Slides>30</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Cairo</vt:lpstr>
      <vt:lpstr>Electrolize</vt:lpstr>
      <vt:lpstr>Bebas Neue</vt:lpstr>
      <vt:lpstr>Montserrat</vt:lpstr>
      <vt:lpstr>South Korean Robotics &amp; AI History Lesson for College by Slidesgo</vt:lpstr>
      <vt:lpstr>Black Friday Sales Prediction using AI/ML</vt:lpstr>
      <vt:lpstr>INTRODUCTION</vt:lpstr>
      <vt:lpstr>INTRODUCTION</vt:lpstr>
      <vt:lpstr>Problem Domain</vt:lpstr>
      <vt:lpstr>Problem Domain</vt:lpstr>
      <vt:lpstr>Project Scope</vt:lpstr>
      <vt:lpstr>Advantages of Sales Prediction</vt:lpstr>
      <vt:lpstr>Disadvantages of Sales Prediction</vt:lpstr>
      <vt:lpstr>Datasets</vt:lpstr>
      <vt:lpstr>SELECTED ALGORITHMS</vt:lpstr>
      <vt:lpstr>Development Process</vt:lpstr>
      <vt:lpstr>Importing Libraries</vt:lpstr>
      <vt:lpstr>Loading Dataset</vt:lpstr>
      <vt:lpstr>Displaying shape of the dataset</vt:lpstr>
      <vt:lpstr>Displaying Data type</vt:lpstr>
      <vt:lpstr>Data Visualization</vt:lpstr>
      <vt:lpstr>Data Preprocessing</vt:lpstr>
      <vt:lpstr>Splitting Data</vt:lpstr>
      <vt:lpstr>Linear Regression Model</vt:lpstr>
      <vt:lpstr>Linear Regression Model</vt:lpstr>
      <vt:lpstr>Linear Regression Model</vt:lpstr>
      <vt:lpstr>Decision Tree Model</vt:lpstr>
      <vt:lpstr>Decision Tree Model</vt:lpstr>
      <vt:lpstr>Decision Tree Model</vt:lpstr>
      <vt:lpstr>Random Forest Model</vt:lpstr>
      <vt:lpstr>Random Forest Model</vt:lpstr>
      <vt:lpstr>Random Forest Model</vt:lpstr>
      <vt:lpstr>Regression Evaluating Metrics</vt:lpstr>
      <vt:lpstr>Regression Evaluating Metrics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Friday Sales Prediction using AI/ML</dc:title>
  <dc:creator>Abiral Prad</dc:creator>
  <cp:lastModifiedBy>Abiral Prad</cp:lastModifiedBy>
  <cp:revision>12</cp:revision>
  <dcterms:modified xsi:type="dcterms:W3CDTF">2024-01-17T06:24:07Z</dcterms:modified>
</cp:coreProperties>
</file>