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5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1" r:id="rId17"/>
    <p:sldId id="319" r:id="rId18"/>
    <p:sldId id="320" r:id="rId19"/>
    <p:sldId id="322" r:id="rId20"/>
    <p:sldId id="324" r:id="rId21"/>
    <p:sldId id="323" r:id="rId22"/>
    <p:sldId id="337" r:id="rId23"/>
    <p:sldId id="338" r:id="rId24"/>
    <p:sldId id="325" r:id="rId25"/>
    <p:sldId id="291" r:id="rId26"/>
    <p:sldId id="326" r:id="rId27"/>
    <p:sldId id="343" r:id="rId28"/>
    <p:sldId id="292" r:id="rId29"/>
    <p:sldId id="327" r:id="rId30"/>
    <p:sldId id="342" r:id="rId31"/>
    <p:sldId id="344" r:id="rId32"/>
    <p:sldId id="329" r:id="rId33"/>
    <p:sldId id="345" r:id="rId34"/>
    <p:sldId id="330" r:id="rId35"/>
    <p:sldId id="331" r:id="rId36"/>
    <p:sldId id="332" r:id="rId37"/>
    <p:sldId id="334" r:id="rId38"/>
    <p:sldId id="339" r:id="rId39"/>
    <p:sldId id="335" r:id="rId40"/>
    <p:sldId id="336" r:id="rId41"/>
    <p:sldId id="346" r:id="rId42"/>
    <p:sldId id="347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6780" autoAdjust="0"/>
  </p:normalViewPr>
  <p:slideViewPr>
    <p:cSldViewPr>
      <p:cViewPr varScale="1">
        <p:scale>
          <a:sx n="71" d="100"/>
          <a:sy n="71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686E-1EE1-4665-BA50-4525E3FCEF13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9571-4FE5-496F-B624-D44325B7F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4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9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6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9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0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0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6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8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4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89571-4FE5-496F-B624-D44325B7FB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8D44-7936-460C-849A-15F8D2903BEC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DCBE-37F3-41CC-A9C3-27F458604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34400" cy="2000250"/>
          </a:xfrm>
        </p:spPr>
        <p:txBody>
          <a:bodyPr>
            <a:normAutofit/>
          </a:bodyPr>
          <a:lstStyle/>
          <a:p>
            <a:r>
              <a:rPr lang="en-US" dirty="0"/>
              <a:t>Pressing Sequences and Binary Matrix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Joshua Cooper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University of South Carolina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Department of Mathematics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Jeffrey Davis, USC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1825" y="4597577"/>
            <a:ext cx="280035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043451" y="1965278"/>
            <a:ext cx="2251880" cy="3234519"/>
          </a:xfrm>
          <a:custGeom>
            <a:avLst/>
            <a:gdLst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1880" h="3234519">
                <a:moveTo>
                  <a:pt x="0" y="0"/>
                </a:moveTo>
                <a:cubicBezTo>
                  <a:pt x="2497540" y="873457"/>
                  <a:pt x="2210936" y="1787857"/>
                  <a:pt x="2251880" y="323451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048000" y="1971672"/>
            <a:ext cx="0" cy="32004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048000" y="5210174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34000" y="1981202"/>
            <a:ext cx="1905000" cy="904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239000" y="2957512"/>
            <a:ext cx="0" cy="15763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295900" y="4567238"/>
            <a:ext cx="1943100" cy="6143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325399" flipV="1">
            <a:off x="7563711" y="138616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2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043451" y="1965278"/>
            <a:ext cx="2251880" cy="3234519"/>
          </a:xfrm>
          <a:custGeom>
            <a:avLst/>
            <a:gdLst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1880" h="3234519">
                <a:moveTo>
                  <a:pt x="0" y="0"/>
                </a:moveTo>
                <a:cubicBezTo>
                  <a:pt x="2497540" y="873457"/>
                  <a:pt x="2210936" y="1787857"/>
                  <a:pt x="2251880" y="323451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048000" y="1971672"/>
            <a:ext cx="0" cy="32004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048000" y="5210174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295900" y="4567238"/>
            <a:ext cx="1943100" cy="6143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325399" flipV="1">
            <a:off x="7563711" y="138616"/>
            <a:ext cx="1126278" cy="270827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334000" y="1971672"/>
            <a:ext cx="1905000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5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043451" y="1965278"/>
            <a:ext cx="2251880" cy="3234519"/>
          </a:xfrm>
          <a:custGeom>
            <a:avLst/>
            <a:gdLst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1880" h="3234519">
                <a:moveTo>
                  <a:pt x="0" y="0"/>
                </a:moveTo>
                <a:cubicBezTo>
                  <a:pt x="2497540" y="873457"/>
                  <a:pt x="2210936" y="1787857"/>
                  <a:pt x="2251880" y="323451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048000" y="1971672"/>
            <a:ext cx="0" cy="32004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048000" y="5210174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295900" y="4567238"/>
            <a:ext cx="1943100" cy="6143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624551" flipV="1">
            <a:off x="6198454" y="4598494"/>
            <a:ext cx="1126278" cy="270827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334000" y="1971672"/>
            <a:ext cx="1905000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8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29803" y="1971672"/>
            <a:ext cx="4209197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0" y="1971672"/>
            <a:ext cx="1905000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029803" y="4205995"/>
            <a:ext cx="4217158" cy="966506"/>
          </a:xfrm>
          <a:custGeom>
            <a:avLst/>
            <a:gdLst>
              <a:gd name="connsiteX0" fmla="*/ 0 w 4217158"/>
              <a:gd name="connsiteY0" fmla="*/ 966506 h 966506"/>
              <a:gd name="connsiteX1" fmla="*/ 2047164 w 4217158"/>
              <a:gd name="connsiteY1" fmla="*/ 24811 h 966506"/>
              <a:gd name="connsiteX2" fmla="*/ 4217158 w 4217158"/>
              <a:gd name="connsiteY2" fmla="*/ 366005 h 9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158" h="966506">
                <a:moveTo>
                  <a:pt x="0" y="966506"/>
                </a:moveTo>
                <a:cubicBezTo>
                  <a:pt x="672152" y="545700"/>
                  <a:pt x="1344304" y="124894"/>
                  <a:pt x="2047164" y="24811"/>
                </a:cubicBezTo>
                <a:cubicBezTo>
                  <a:pt x="2750024" y="-75272"/>
                  <a:pt x="3483591" y="145366"/>
                  <a:pt x="4217158" y="366005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624551" flipV="1">
            <a:off x="6198454" y="4598494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29803" y="1971672"/>
            <a:ext cx="4209197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0" y="1971672"/>
            <a:ext cx="1905000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029803" y="4205995"/>
            <a:ext cx="4217158" cy="966506"/>
          </a:xfrm>
          <a:custGeom>
            <a:avLst/>
            <a:gdLst>
              <a:gd name="connsiteX0" fmla="*/ 0 w 4217158"/>
              <a:gd name="connsiteY0" fmla="*/ 966506 h 966506"/>
              <a:gd name="connsiteX1" fmla="*/ 2047164 w 4217158"/>
              <a:gd name="connsiteY1" fmla="*/ 24811 h 966506"/>
              <a:gd name="connsiteX2" fmla="*/ 4217158 w 4217158"/>
              <a:gd name="connsiteY2" fmla="*/ 366005 h 9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158" h="966506">
                <a:moveTo>
                  <a:pt x="0" y="966506"/>
                </a:moveTo>
                <a:cubicBezTo>
                  <a:pt x="672152" y="545700"/>
                  <a:pt x="1344304" y="124894"/>
                  <a:pt x="2047164" y="24811"/>
                </a:cubicBezTo>
                <a:cubicBezTo>
                  <a:pt x="2750024" y="-75272"/>
                  <a:pt x="3483591" y="145366"/>
                  <a:pt x="4217158" y="366005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047847">
            <a:off x="2047724" y="2235529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4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334000" y="1971672"/>
            <a:ext cx="1905000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029803" y="4205995"/>
            <a:ext cx="4217158" cy="966506"/>
          </a:xfrm>
          <a:custGeom>
            <a:avLst/>
            <a:gdLst>
              <a:gd name="connsiteX0" fmla="*/ 0 w 4217158"/>
              <a:gd name="connsiteY0" fmla="*/ 966506 h 966506"/>
              <a:gd name="connsiteX1" fmla="*/ 2047164 w 4217158"/>
              <a:gd name="connsiteY1" fmla="*/ 24811 h 966506"/>
              <a:gd name="connsiteX2" fmla="*/ 4217158 w 4217158"/>
              <a:gd name="connsiteY2" fmla="*/ 366005 h 9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158" h="966506">
                <a:moveTo>
                  <a:pt x="0" y="966506"/>
                </a:moveTo>
                <a:cubicBezTo>
                  <a:pt x="672152" y="545700"/>
                  <a:pt x="1344304" y="124894"/>
                  <a:pt x="2047164" y="24811"/>
                </a:cubicBezTo>
                <a:cubicBezTo>
                  <a:pt x="2750024" y="-75272"/>
                  <a:pt x="3483591" y="145366"/>
                  <a:pt x="4217158" y="366005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047847">
            <a:off x="2047724" y="2235529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6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334000" y="1971672"/>
            <a:ext cx="1905000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029803" y="4205995"/>
            <a:ext cx="4217158" cy="966506"/>
          </a:xfrm>
          <a:custGeom>
            <a:avLst/>
            <a:gdLst>
              <a:gd name="connsiteX0" fmla="*/ 0 w 4217158"/>
              <a:gd name="connsiteY0" fmla="*/ 966506 h 966506"/>
              <a:gd name="connsiteX1" fmla="*/ 2047164 w 4217158"/>
              <a:gd name="connsiteY1" fmla="*/ 24811 h 966506"/>
              <a:gd name="connsiteX2" fmla="*/ 4217158 w 4217158"/>
              <a:gd name="connsiteY2" fmla="*/ 366005 h 9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158" h="966506">
                <a:moveTo>
                  <a:pt x="0" y="966506"/>
                </a:moveTo>
                <a:cubicBezTo>
                  <a:pt x="672152" y="545700"/>
                  <a:pt x="1344304" y="124894"/>
                  <a:pt x="2047164" y="24811"/>
                </a:cubicBezTo>
                <a:cubicBezTo>
                  <a:pt x="2750024" y="-75272"/>
                  <a:pt x="3483591" y="145366"/>
                  <a:pt x="4217158" y="366005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443796">
            <a:off x="820402" y="3864413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334000" y="1971672"/>
            <a:ext cx="1905000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443796">
            <a:off x="820402" y="3864413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6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334000" y="1971672"/>
            <a:ext cx="1905000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440306">
            <a:off x="6348315" y="105866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440306">
            <a:off x="6348315" y="105866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994" y="3961155"/>
            <a:ext cx="1463006" cy="1215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128" y="1528846"/>
            <a:ext cx="1359852" cy="144295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Permutation Sorting as a Fundamental Problem in </a:t>
            </a:r>
            <a:r>
              <a:rPr lang="en-US" dirty="0" err="1"/>
              <a:t>Phylogenetics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127" y="2057400"/>
            <a:ext cx="6299746" cy="2875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9438" y="2799329"/>
            <a:ext cx="13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SPECIES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9806" y="3713729"/>
            <a:ext cx="13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SPECIES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5334000"/>
            <a:ext cx="526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</a:t>
            </a:r>
            <a:r>
              <a:rPr lang="en-US" sz="2800" dirty="0"/>
              <a:t>: How did </a:t>
            </a:r>
            <a:r>
              <a:rPr lang="en-US" sz="2800" dirty="0">
                <a:solidFill>
                  <a:srgbClr val="FFC000"/>
                </a:solidFill>
              </a:rPr>
              <a:t>1</a:t>
            </a:r>
            <a:r>
              <a:rPr lang="en-US" sz="2800" dirty="0">
                <a:solidFill>
                  <a:srgbClr val="00B050"/>
                </a:solidFill>
              </a:rPr>
              <a:t>2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FFFF0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 arrive at </a:t>
            </a:r>
            <a:r>
              <a:rPr lang="en-US" sz="2800" dirty="0">
                <a:solidFill>
                  <a:srgbClr val="00B050"/>
                </a:solidFill>
              </a:rPr>
              <a:t>2</a:t>
            </a:r>
            <a:r>
              <a:rPr lang="en-US" sz="2800" dirty="0">
                <a:solidFill>
                  <a:srgbClr val="FFC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FFFF00"/>
                </a:solidFill>
              </a:rPr>
              <a:t>4</a:t>
            </a:r>
            <a:r>
              <a:rPr lang="en-US" sz="28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4208" y="5877580"/>
            <a:ext cx="7221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dirty="0"/>
              <a:t>: Some sequence of reversals of subsequences.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02603">
            <a:off x="5398434" y="2150943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502603">
            <a:off x="5398434" y="2150943"/>
            <a:ext cx="1126278" cy="27082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18731" y="58674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“Success”</a:t>
            </a:r>
            <a:r>
              <a:rPr lang="en-US" sz="2000" dirty="0"/>
              <a:t>: All vertices white, all edges gone.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622929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Such a sequence exists </a:t>
            </a:r>
            <a:r>
              <a:rPr lang="en-US" sz="2000" dirty="0" err="1"/>
              <a:t>iff</a:t>
            </a:r>
            <a:r>
              <a:rPr lang="en-US" sz="2000" dirty="0"/>
              <a:t> the graph has a black vertex in each component.</a:t>
            </a:r>
          </a:p>
        </p:txBody>
      </p:sp>
    </p:spTree>
    <p:extLst>
      <p:ext uri="{BB962C8B-B14F-4D97-AF65-F5344CB8AC3E}">
        <p14:creationId xmlns:p14="http://schemas.microsoft.com/office/powerpoint/2010/main" val="194270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334000" y="1971672"/>
            <a:ext cx="1905000" cy="25955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029803" y="4205995"/>
            <a:ext cx="4217158" cy="966506"/>
          </a:xfrm>
          <a:custGeom>
            <a:avLst/>
            <a:gdLst>
              <a:gd name="connsiteX0" fmla="*/ 0 w 4217158"/>
              <a:gd name="connsiteY0" fmla="*/ 966506 h 966506"/>
              <a:gd name="connsiteX1" fmla="*/ 2047164 w 4217158"/>
              <a:gd name="connsiteY1" fmla="*/ 24811 h 966506"/>
              <a:gd name="connsiteX2" fmla="*/ 4217158 w 4217158"/>
              <a:gd name="connsiteY2" fmla="*/ 366005 h 96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158" h="966506">
                <a:moveTo>
                  <a:pt x="0" y="966506"/>
                </a:moveTo>
                <a:cubicBezTo>
                  <a:pt x="672152" y="545700"/>
                  <a:pt x="1344304" y="124894"/>
                  <a:pt x="2047164" y="24811"/>
                </a:cubicBezTo>
                <a:cubicBezTo>
                  <a:pt x="2750024" y="-75272"/>
                  <a:pt x="3483591" y="145366"/>
                  <a:pt x="4217158" y="366005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i="1" dirty="0"/>
              <a:t>can</a:t>
            </a:r>
            <a:r>
              <a:rPr lang="en-US" dirty="0"/>
              <a:t> get stuck…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820403" flipV="1">
            <a:off x="5640858" y="4317928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4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3057099" y="1978925"/>
            <a:ext cx="2238232" cy="3207224"/>
          </a:xfrm>
          <a:custGeom>
            <a:avLst/>
            <a:gdLst>
              <a:gd name="connsiteX0" fmla="*/ 0 w 2238232"/>
              <a:gd name="connsiteY0" fmla="*/ 3207224 h 3207224"/>
              <a:gd name="connsiteX1" fmla="*/ 641444 w 2238232"/>
              <a:gd name="connsiteY1" fmla="*/ 1255594 h 3207224"/>
              <a:gd name="connsiteX2" fmla="*/ 2238232 w 2238232"/>
              <a:gd name="connsiteY2" fmla="*/ 0 h 32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232" h="3207224">
                <a:moveTo>
                  <a:pt x="0" y="3207224"/>
                </a:moveTo>
                <a:cubicBezTo>
                  <a:pt x="134202" y="2498677"/>
                  <a:pt x="268405" y="1790131"/>
                  <a:pt x="641444" y="1255594"/>
                </a:cubicBezTo>
                <a:cubicBezTo>
                  <a:pt x="1014483" y="721057"/>
                  <a:pt x="1626357" y="360528"/>
                  <a:pt x="2238232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i="1" dirty="0"/>
              <a:t>can</a:t>
            </a:r>
            <a:r>
              <a:rPr lang="en-US" dirty="0"/>
              <a:t> get stuck…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90665" y="6019800"/>
            <a:ext cx="156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Uh-oh!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847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 Sequence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95400" y="1676400"/>
            <a:ext cx="6248400" cy="3810000"/>
            <a:chOff x="1295400" y="1676400"/>
            <a:chExt cx="6248400" cy="38100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600200" y="1981200"/>
              <a:ext cx="1447800" cy="15430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8000" y="1981200"/>
              <a:ext cx="2286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419600" y="1981200"/>
              <a:ext cx="914400" cy="15621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600200" y="3514726"/>
              <a:ext cx="2819400" cy="95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600200" y="3543300"/>
              <a:ext cx="1447800" cy="16383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048000" y="3543300"/>
              <a:ext cx="1371600" cy="1666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48000" y="5210174"/>
              <a:ext cx="2286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4419600" y="3543300"/>
              <a:ext cx="914400" cy="1666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334000" y="1981202"/>
              <a:ext cx="1905000" cy="9048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239000" y="2957512"/>
              <a:ext cx="0" cy="15763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295900" y="4567238"/>
              <a:ext cx="1943100" cy="6143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334000" y="1976436"/>
              <a:ext cx="0" cy="31956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7432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5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295400" y="321945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  <a:endParaRPr lang="en-US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85775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6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029200" y="1676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7</a:t>
              </a:r>
              <a:endParaRPr lang="en-US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114800" y="32385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991100" y="48768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934200" y="2590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934200" y="421005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02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Augmented Adjacency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(labeled) bicolored graph </a:t>
            </a:r>
            <a:r>
              <a:rPr lang="en-US" sz="2400" i="1" dirty="0"/>
              <a:t>G</a:t>
            </a:r>
            <a:r>
              <a:rPr lang="en-US" sz="2400" dirty="0"/>
              <a:t> on </a:t>
            </a:r>
            <a:r>
              <a:rPr lang="en-US" sz="2400" i="1" dirty="0"/>
              <a:t>n</a:t>
            </a:r>
            <a:r>
              <a:rPr lang="en-US" sz="2400" dirty="0"/>
              <a:t> vertices, there is an associated </a:t>
            </a:r>
            <a:r>
              <a:rPr lang="en-US" sz="2400" i="1" dirty="0" err="1"/>
              <a:t>n</a:t>
            </a:r>
            <a:r>
              <a:rPr lang="en-US" sz="2400" dirty="0" err="1"/>
              <a:t>×</a:t>
            </a:r>
            <a:r>
              <a:rPr lang="en-US" sz="2400" i="1" dirty="0" err="1"/>
              <a:t>n</a:t>
            </a:r>
            <a:r>
              <a:rPr lang="en-US" sz="2400" dirty="0"/>
              <a:t> “augmented adjacency matrix”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G</a:t>
            </a:r>
            <a:r>
              <a:rPr lang="en-US" sz="2400" dirty="0"/>
              <a:t>) over </a:t>
            </a:r>
            <a:r>
              <a:rPr lang="en-US" sz="2400" b="1" dirty="0"/>
              <a:t>GF</a:t>
            </a:r>
            <a:r>
              <a:rPr lang="en-US" sz="2400" dirty="0"/>
              <a:t>(2) whose (</a:t>
            </a:r>
            <a:r>
              <a:rPr lang="en-US" sz="2400" i="1" dirty="0" err="1"/>
              <a:t>v</a:t>
            </a:r>
            <a:r>
              <a:rPr lang="en-US" sz="2400" dirty="0" err="1"/>
              <a:t>,</a:t>
            </a:r>
            <a:r>
              <a:rPr lang="en-US" sz="2400" i="1" dirty="0" err="1"/>
              <a:t>w</a:t>
            </a:r>
            <a:r>
              <a:rPr lang="en-US" sz="2400" dirty="0"/>
              <a:t>) entry is 1 if </a:t>
            </a:r>
            <a:r>
              <a:rPr lang="en-US" sz="2400" i="1" dirty="0"/>
              <a:t>v</a:t>
            </a:r>
            <a:r>
              <a:rPr lang="en-US" sz="2400" dirty="0"/>
              <a:t> and </a:t>
            </a:r>
            <a:r>
              <a:rPr lang="en-US" sz="2400" i="1" dirty="0"/>
              <a:t>w</a:t>
            </a:r>
            <a:r>
              <a:rPr lang="en-US" sz="2400" dirty="0"/>
              <a:t> are adjacent, 0 if </a:t>
            </a:r>
            <a:r>
              <a:rPr lang="en-US" sz="2400" i="1" dirty="0"/>
              <a:t>v</a:t>
            </a:r>
            <a:r>
              <a:rPr lang="en-US" sz="2400" dirty="0"/>
              <a:t> and </a:t>
            </a:r>
            <a:r>
              <a:rPr lang="en-US" sz="2400" i="1" dirty="0"/>
              <a:t>w</a:t>
            </a:r>
            <a:r>
              <a:rPr lang="en-US" sz="2400" dirty="0"/>
              <a:t> are not adjacent, and whose (</a:t>
            </a:r>
            <a:r>
              <a:rPr lang="en-US" sz="2400" i="1" dirty="0" err="1"/>
              <a:t>v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entry is 1 if </a:t>
            </a:r>
            <a:r>
              <a:rPr lang="en-US" sz="2400" i="1" dirty="0"/>
              <a:t>v</a:t>
            </a:r>
            <a:r>
              <a:rPr lang="en-US" sz="2400" dirty="0"/>
              <a:t> is black and 0 if </a:t>
            </a:r>
            <a:r>
              <a:rPr lang="en-US" sz="2400" i="1" dirty="0"/>
              <a:t>v</a:t>
            </a:r>
            <a:r>
              <a:rPr lang="en-US" sz="2400" dirty="0"/>
              <a:t> is white.</a:t>
            </a:r>
          </a:p>
          <a:p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979227" y="3134538"/>
            <a:ext cx="7066027" cy="2482654"/>
            <a:chOff x="979227" y="3134538"/>
            <a:chExt cx="7066027" cy="2482654"/>
          </a:xfrm>
        </p:grpSpPr>
        <p:grpSp>
          <p:nvGrpSpPr>
            <p:cNvPr id="10" name="Group 9"/>
            <p:cNvGrpSpPr/>
            <p:nvPr/>
          </p:nvGrpSpPr>
          <p:grpSpPr>
            <a:xfrm>
              <a:off x="979227" y="3352800"/>
              <a:ext cx="3581400" cy="2183780"/>
              <a:chOff x="1295400" y="1676400"/>
              <a:chExt cx="6248400" cy="38100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1600200" y="1981200"/>
                <a:ext cx="1447800" cy="15430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48000" y="1981200"/>
                <a:ext cx="2286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419600" y="1981200"/>
                <a:ext cx="914400" cy="15621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600200" y="3514726"/>
                <a:ext cx="2819400" cy="95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00200" y="3543300"/>
                <a:ext cx="1447800" cy="16383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048000" y="3543300"/>
                <a:ext cx="1371600" cy="166687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48000" y="5210174"/>
                <a:ext cx="2286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4419600" y="3543300"/>
                <a:ext cx="914400" cy="166687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5334000" y="1981202"/>
                <a:ext cx="1905000" cy="9048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7239000" y="2957512"/>
                <a:ext cx="0" cy="15763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295900" y="4567238"/>
                <a:ext cx="1943100" cy="61436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334000" y="1976436"/>
                <a:ext cx="0" cy="31956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2743200" y="1676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ysClr val="windowText" lastClr="000000"/>
                    </a:solidFill>
                  </a:rPr>
                  <a:t>5</a:t>
                </a:r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95400" y="321945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1</a:t>
                </a:r>
                <a:endParaRPr lang="en-US" b="1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743200" y="485775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6</a:t>
                </a:r>
                <a:endParaRPr lang="en-US" b="1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029200" y="167640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7</a:t>
                </a:r>
                <a:endParaRPr lang="en-US" b="1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114800" y="32385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991100" y="4876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ysClr val="windowText" lastClr="000000"/>
                    </a:solidFill>
                  </a:rPr>
                  <a:t>4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34200" y="259080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3</a:t>
                </a:r>
                <a:endParaRPr lang="en-US" b="1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934200" y="421005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ysClr val="windowText" lastClr="000000"/>
                    </a:solidFill>
                  </a:rPr>
                  <a:t>8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759254" y="3228256"/>
              <a:ext cx="210826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1  1  0  0  1  1  0  0</a:t>
              </a:r>
            </a:p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1  0  0  1  0  1  1  0</a:t>
              </a:r>
            </a:p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0  0  1  0  0  0  1  1</a:t>
              </a:r>
            </a:p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0  1  0  0  0  1  1  1</a:t>
              </a:r>
            </a:p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1  0  0  0  0  0  1  0</a:t>
              </a:r>
            </a:p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1  1  0  1  0  1  0  0</a:t>
              </a:r>
            </a:p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0  1  1  1  1  0  1  0</a:t>
              </a:r>
            </a:p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0  0  1  1  0  0  0  0</a:t>
              </a:r>
            </a:p>
          </p:txBody>
        </p:sp>
        <p:sp>
          <p:nvSpPr>
            <p:cNvPr id="32" name="Double Bracket 31"/>
            <p:cNvSpPr/>
            <p:nvPr/>
          </p:nvSpPr>
          <p:spPr>
            <a:xfrm>
              <a:off x="5562600" y="3134538"/>
              <a:ext cx="2482654" cy="2482654"/>
            </a:xfrm>
            <a:prstGeom prst="bracketPair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531720" y="5906869"/>
            <a:ext cx="476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solidFill>
                  <a:srgbClr val="FF0000"/>
                </a:solidFill>
              </a:rPr>
              <a:t>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Augmented Adjacency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1" y="1971084"/>
            <a:ext cx="7642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can view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G</a:t>
            </a:r>
            <a:r>
              <a:rPr lang="en-US" sz="2400" dirty="0"/>
              <a:t>) as the adjacency matrix of a loopy graph: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6571" y="2888312"/>
            <a:ext cx="4249231" cy="2887294"/>
            <a:chOff x="516571" y="2888312"/>
            <a:chExt cx="4249231" cy="2887294"/>
          </a:xfrm>
        </p:grpSpPr>
        <p:sp>
          <p:nvSpPr>
            <p:cNvPr id="33" name="Freeform 32"/>
            <p:cNvSpPr/>
            <p:nvPr/>
          </p:nvSpPr>
          <p:spPr>
            <a:xfrm rot="13732814">
              <a:off x="1574216" y="5342187"/>
              <a:ext cx="316830" cy="550008"/>
            </a:xfrm>
            <a:custGeom>
              <a:avLst/>
              <a:gdLst>
                <a:gd name="connsiteX0" fmla="*/ 360988 w 684600"/>
                <a:gd name="connsiteY0" fmla="*/ 1213152 h 1213610"/>
                <a:gd name="connsiteX1" fmla="*/ 6146 w 684600"/>
                <a:gd name="connsiteY1" fmla="*/ 216866 h 1213610"/>
                <a:gd name="connsiteX2" fmla="*/ 674886 w 684600"/>
                <a:gd name="connsiteY2" fmla="*/ 80388 h 1213610"/>
                <a:gd name="connsiteX3" fmla="*/ 360988 w 684600"/>
                <a:gd name="connsiteY3" fmla="*/ 1213152 h 1213610"/>
                <a:gd name="connsiteX0" fmla="*/ 360949 w 671276"/>
                <a:gd name="connsiteY0" fmla="*/ 1150747 h 1150789"/>
                <a:gd name="connsiteX1" fmla="*/ 6107 w 671276"/>
                <a:gd name="connsiteY1" fmla="*/ 154461 h 1150789"/>
                <a:gd name="connsiteX2" fmla="*/ 661200 w 671276"/>
                <a:gd name="connsiteY2" fmla="*/ 113517 h 1150789"/>
                <a:gd name="connsiteX3" fmla="*/ 360949 w 671276"/>
                <a:gd name="connsiteY3" fmla="*/ 1150747 h 1150789"/>
                <a:gd name="connsiteX0" fmla="*/ 360949 w 692352"/>
                <a:gd name="connsiteY0" fmla="*/ 1196259 h 1196301"/>
                <a:gd name="connsiteX1" fmla="*/ 6107 w 692352"/>
                <a:gd name="connsiteY1" fmla="*/ 199973 h 1196301"/>
                <a:gd name="connsiteX2" fmla="*/ 661200 w 692352"/>
                <a:gd name="connsiteY2" fmla="*/ 159029 h 1196301"/>
                <a:gd name="connsiteX3" fmla="*/ 360949 w 692352"/>
                <a:gd name="connsiteY3" fmla="*/ 1196259 h 1196301"/>
                <a:gd name="connsiteX0" fmla="*/ 360949 w 692352"/>
                <a:gd name="connsiteY0" fmla="*/ 1272995 h 1273037"/>
                <a:gd name="connsiteX1" fmla="*/ 6107 w 692352"/>
                <a:gd name="connsiteY1" fmla="*/ 276709 h 1273037"/>
                <a:gd name="connsiteX2" fmla="*/ 661200 w 692352"/>
                <a:gd name="connsiteY2" fmla="*/ 235765 h 1273037"/>
                <a:gd name="connsiteX3" fmla="*/ 360949 w 692352"/>
                <a:gd name="connsiteY3" fmla="*/ 1272995 h 1273037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33035"/>
                <a:gd name="connsiteY0" fmla="*/ 1272995 h 1273053"/>
                <a:gd name="connsiteX1" fmla="*/ 37401 w 733035"/>
                <a:gd name="connsiteY1" fmla="*/ 276709 h 1273053"/>
                <a:gd name="connsiteX2" fmla="*/ 692494 w 733035"/>
                <a:gd name="connsiteY2" fmla="*/ 235765 h 1273053"/>
                <a:gd name="connsiteX3" fmla="*/ 392243 w 733035"/>
                <a:gd name="connsiteY3" fmla="*/ 1272995 h 1273053"/>
                <a:gd name="connsiteX0" fmla="*/ 409949 w 750741"/>
                <a:gd name="connsiteY0" fmla="*/ 1272995 h 1272995"/>
                <a:gd name="connsiteX1" fmla="*/ 55107 w 750741"/>
                <a:gd name="connsiteY1" fmla="*/ 276709 h 1272995"/>
                <a:gd name="connsiteX2" fmla="*/ 710200 w 750741"/>
                <a:gd name="connsiteY2" fmla="*/ 235765 h 1272995"/>
                <a:gd name="connsiteX3" fmla="*/ 409949 w 750741"/>
                <a:gd name="connsiteY3" fmla="*/ 1272995 h 1272995"/>
                <a:gd name="connsiteX0" fmla="*/ 398275 w 711305"/>
                <a:gd name="connsiteY0" fmla="*/ 1272409 h 1272409"/>
                <a:gd name="connsiteX1" fmla="*/ 57081 w 711305"/>
                <a:gd name="connsiteY1" fmla="*/ 221532 h 1272409"/>
                <a:gd name="connsiteX2" fmla="*/ 698526 w 711305"/>
                <a:gd name="connsiteY2" fmla="*/ 235179 h 1272409"/>
                <a:gd name="connsiteX3" fmla="*/ 398275 w 711305"/>
                <a:gd name="connsiteY3" fmla="*/ 1272409 h 1272409"/>
                <a:gd name="connsiteX0" fmla="*/ 403998 w 717028"/>
                <a:gd name="connsiteY0" fmla="*/ 1266523 h 1266523"/>
                <a:gd name="connsiteX1" fmla="*/ 62804 w 717028"/>
                <a:gd name="connsiteY1" fmla="*/ 215646 h 1266523"/>
                <a:gd name="connsiteX2" fmla="*/ 704249 w 717028"/>
                <a:gd name="connsiteY2" fmla="*/ 229293 h 1266523"/>
                <a:gd name="connsiteX3" fmla="*/ 403998 w 717028"/>
                <a:gd name="connsiteY3" fmla="*/ 1266523 h 1266523"/>
                <a:gd name="connsiteX0" fmla="*/ 403998 w 731587"/>
                <a:gd name="connsiteY0" fmla="*/ 1300775 h 1300775"/>
                <a:gd name="connsiteX1" fmla="*/ 62804 w 731587"/>
                <a:gd name="connsiteY1" fmla="*/ 249898 h 1300775"/>
                <a:gd name="connsiteX2" fmla="*/ 704249 w 731587"/>
                <a:gd name="connsiteY2" fmla="*/ 263545 h 1300775"/>
                <a:gd name="connsiteX3" fmla="*/ 403998 w 731587"/>
                <a:gd name="connsiteY3" fmla="*/ 1300775 h 1300775"/>
                <a:gd name="connsiteX0" fmla="*/ 403998 w 742099"/>
                <a:gd name="connsiteY0" fmla="*/ 1305379 h 1305379"/>
                <a:gd name="connsiteX1" fmla="*/ 62804 w 742099"/>
                <a:gd name="connsiteY1" fmla="*/ 254502 h 1305379"/>
                <a:gd name="connsiteX2" fmla="*/ 704249 w 742099"/>
                <a:gd name="connsiteY2" fmla="*/ 268149 h 1305379"/>
                <a:gd name="connsiteX3" fmla="*/ 403998 w 742099"/>
                <a:gd name="connsiteY3" fmla="*/ 1305379 h 1305379"/>
                <a:gd name="connsiteX0" fmla="*/ 403998 w 736787"/>
                <a:gd name="connsiteY0" fmla="*/ 1287373 h 1287373"/>
                <a:gd name="connsiteX1" fmla="*/ 62804 w 736787"/>
                <a:gd name="connsiteY1" fmla="*/ 236496 h 1287373"/>
                <a:gd name="connsiteX2" fmla="*/ 704249 w 736787"/>
                <a:gd name="connsiteY2" fmla="*/ 250143 h 1287373"/>
                <a:gd name="connsiteX3" fmla="*/ 403998 w 736787"/>
                <a:gd name="connsiteY3" fmla="*/ 1287373 h 1287373"/>
                <a:gd name="connsiteX0" fmla="*/ 392589 w 725378"/>
                <a:gd name="connsiteY0" fmla="*/ 1259236 h 1259236"/>
                <a:gd name="connsiteX1" fmla="*/ 51395 w 725378"/>
                <a:gd name="connsiteY1" fmla="*/ 208359 h 1259236"/>
                <a:gd name="connsiteX2" fmla="*/ 692840 w 725378"/>
                <a:gd name="connsiteY2" fmla="*/ 222006 h 1259236"/>
                <a:gd name="connsiteX3" fmla="*/ 392589 w 725378"/>
                <a:gd name="connsiteY3" fmla="*/ 1259236 h 125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378" h="1259236">
                  <a:moveTo>
                    <a:pt x="392589" y="1259236"/>
                  </a:moveTo>
                  <a:cubicBezTo>
                    <a:pt x="92339" y="829332"/>
                    <a:pt x="-96456" y="533630"/>
                    <a:pt x="51395" y="208359"/>
                  </a:cubicBezTo>
                  <a:cubicBezTo>
                    <a:pt x="199246" y="-116912"/>
                    <a:pt x="581382" y="-21379"/>
                    <a:pt x="692840" y="222006"/>
                  </a:cubicBezTo>
                  <a:cubicBezTo>
                    <a:pt x="804298" y="465391"/>
                    <a:pt x="610953" y="897570"/>
                    <a:pt x="392589" y="1259236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16200000">
              <a:off x="633160" y="4167686"/>
              <a:ext cx="316830" cy="550008"/>
            </a:xfrm>
            <a:custGeom>
              <a:avLst/>
              <a:gdLst>
                <a:gd name="connsiteX0" fmla="*/ 360988 w 684600"/>
                <a:gd name="connsiteY0" fmla="*/ 1213152 h 1213610"/>
                <a:gd name="connsiteX1" fmla="*/ 6146 w 684600"/>
                <a:gd name="connsiteY1" fmla="*/ 216866 h 1213610"/>
                <a:gd name="connsiteX2" fmla="*/ 674886 w 684600"/>
                <a:gd name="connsiteY2" fmla="*/ 80388 h 1213610"/>
                <a:gd name="connsiteX3" fmla="*/ 360988 w 684600"/>
                <a:gd name="connsiteY3" fmla="*/ 1213152 h 1213610"/>
                <a:gd name="connsiteX0" fmla="*/ 360949 w 671276"/>
                <a:gd name="connsiteY0" fmla="*/ 1150747 h 1150789"/>
                <a:gd name="connsiteX1" fmla="*/ 6107 w 671276"/>
                <a:gd name="connsiteY1" fmla="*/ 154461 h 1150789"/>
                <a:gd name="connsiteX2" fmla="*/ 661200 w 671276"/>
                <a:gd name="connsiteY2" fmla="*/ 113517 h 1150789"/>
                <a:gd name="connsiteX3" fmla="*/ 360949 w 671276"/>
                <a:gd name="connsiteY3" fmla="*/ 1150747 h 1150789"/>
                <a:gd name="connsiteX0" fmla="*/ 360949 w 692352"/>
                <a:gd name="connsiteY0" fmla="*/ 1196259 h 1196301"/>
                <a:gd name="connsiteX1" fmla="*/ 6107 w 692352"/>
                <a:gd name="connsiteY1" fmla="*/ 199973 h 1196301"/>
                <a:gd name="connsiteX2" fmla="*/ 661200 w 692352"/>
                <a:gd name="connsiteY2" fmla="*/ 159029 h 1196301"/>
                <a:gd name="connsiteX3" fmla="*/ 360949 w 692352"/>
                <a:gd name="connsiteY3" fmla="*/ 1196259 h 1196301"/>
                <a:gd name="connsiteX0" fmla="*/ 360949 w 692352"/>
                <a:gd name="connsiteY0" fmla="*/ 1272995 h 1273037"/>
                <a:gd name="connsiteX1" fmla="*/ 6107 w 692352"/>
                <a:gd name="connsiteY1" fmla="*/ 276709 h 1273037"/>
                <a:gd name="connsiteX2" fmla="*/ 661200 w 692352"/>
                <a:gd name="connsiteY2" fmla="*/ 235765 h 1273037"/>
                <a:gd name="connsiteX3" fmla="*/ 360949 w 692352"/>
                <a:gd name="connsiteY3" fmla="*/ 1272995 h 1273037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33035"/>
                <a:gd name="connsiteY0" fmla="*/ 1272995 h 1273053"/>
                <a:gd name="connsiteX1" fmla="*/ 37401 w 733035"/>
                <a:gd name="connsiteY1" fmla="*/ 276709 h 1273053"/>
                <a:gd name="connsiteX2" fmla="*/ 692494 w 733035"/>
                <a:gd name="connsiteY2" fmla="*/ 235765 h 1273053"/>
                <a:gd name="connsiteX3" fmla="*/ 392243 w 733035"/>
                <a:gd name="connsiteY3" fmla="*/ 1272995 h 1273053"/>
                <a:gd name="connsiteX0" fmla="*/ 409949 w 750741"/>
                <a:gd name="connsiteY0" fmla="*/ 1272995 h 1272995"/>
                <a:gd name="connsiteX1" fmla="*/ 55107 w 750741"/>
                <a:gd name="connsiteY1" fmla="*/ 276709 h 1272995"/>
                <a:gd name="connsiteX2" fmla="*/ 710200 w 750741"/>
                <a:gd name="connsiteY2" fmla="*/ 235765 h 1272995"/>
                <a:gd name="connsiteX3" fmla="*/ 409949 w 750741"/>
                <a:gd name="connsiteY3" fmla="*/ 1272995 h 1272995"/>
                <a:gd name="connsiteX0" fmla="*/ 398275 w 711305"/>
                <a:gd name="connsiteY0" fmla="*/ 1272409 h 1272409"/>
                <a:gd name="connsiteX1" fmla="*/ 57081 w 711305"/>
                <a:gd name="connsiteY1" fmla="*/ 221532 h 1272409"/>
                <a:gd name="connsiteX2" fmla="*/ 698526 w 711305"/>
                <a:gd name="connsiteY2" fmla="*/ 235179 h 1272409"/>
                <a:gd name="connsiteX3" fmla="*/ 398275 w 711305"/>
                <a:gd name="connsiteY3" fmla="*/ 1272409 h 1272409"/>
                <a:gd name="connsiteX0" fmla="*/ 403998 w 717028"/>
                <a:gd name="connsiteY0" fmla="*/ 1266523 h 1266523"/>
                <a:gd name="connsiteX1" fmla="*/ 62804 w 717028"/>
                <a:gd name="connsiteY1" fmla="*/ 215646 h 1266523"/>
                <a:gd name="connsiteX2" fmla="*/ 704249 w 717028"/>
                <a:gd name="connsiteY2" fmla="*/ 229293 h 1266523"/>
                <a:gd name="connsiteX3" fmla="*/ 403998 w 717028"/>
                <a:gd name="connsiteY3" fmla="*/ 1266523 h 1266523"/>
                <a:gd name="connsiteX0" fmla="*/ 403998 w 731587"/>
                <a:gd name="connsiteY0" fmla="*/ 1300775 h 1300775"/>
                <a:gd name="connsiteX1" fmla="*/ 62804 w 731587"/>
                <a:gd name="connsiteY1" fmla="*/ 249898 h 1300775"/>
                <a:gd name="connsiteX2" fmla="*/ 704249 w 731587"/>
                <a:gd name="connsiteY2" fmla="*/ 263545 h 1300775"/>
                <a:gd name="connsiteX3" fmla="*/ 403998 w 731587"/>
                <a:gd name="connsiteY3" fmla="*/ 1300775 h 1300775"/>
                <a:gd name="connsiteX0" fmla="*/ 403998 w 742099"/>
                <a:gd name="connsiteY0" fmla="*/ 1305379 h 1305379"/>
                <a:gd name="connsiteX1" fmla="*/ 62804 w 742099"/>
                <a:gd name="connsiteY1" fmla="*/ 254502 h 1305379"/>
                <a:gd name="connsiteX2" fmla="*/ 704249 w 742099"/>
                <a:gd name="connsiteY2" fmla="*/ 268149 h 1305379"/>
                <a:gd name="connsiteX3" fmla="*/ 403998 w 742099"/>
                <a:gd name="connsiteY3" fmla="*/ 1305379 h 1305379"/>
                <a:gd name="connsiteX0" fmla="*/ 403998 w 736787"/>
                <a:gd name="connsiteY0" fmla="*/ 1287373 h 1287373"/>
                <a:gd name="connsiteX1" fmla="*/ 62804 w 736787"/>
                <a:gd name="connsiteY1" fmla="*/ 236496 h 1287373"/>
                <a:gd name="connsiteX2" fmla="*/ 704249 w 736787"/>
                <a:gd name="connsiteY2" fmla="*/ 250143 h 1287373"/>
                <a:gd name="connsiteX3" fmla="*/ 403998 w 736787"/>
                <a:gd name="connsiteY3" fmla="*/ 1287373 h 1287373"/>
                <a:gd name="connsiteX0" fmla="*/ 392589 w 725378"/>
                <a:gd name="connsiteY0" fmla="*/ 1259236 h 1259236"/>
                <a:gd name="connsiteX1" fmla="*/ 51395 w 725378"/>
                <a:gd name="connsiteY1" fmla="*/ 208359 h 1259236"/>
                <a:gd name="connsiteX2" fmla="*/ 692840 w 725378"/>
                <a:gd name="connsiteY2" fmla="*/ 222006 h 1259236"/>
                <a:gd name="connsiteX3" fmla="*/ 392589 w 725378"/>
                <a:gd name="connsiteY3" fmla="*/ 1259236 h 125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378" h="1259236">
                  <a:moveTo>
                    <a:pt x="392589" y="1259236"/>
                  </a:moveTo>
                  <a:cubicBezTo>
                    <a:pt x="92339" y="829332"/>
                    <a:pt x="-96456" y="533630"/>
                    <a:pt x="51395" y="208359"/>
                  </a:cubicBezTo>
                  <a:cubicBezTo>
                    <a:pt x="199246" y="-116912"/>
                    <a:pt x="581382" y="-21379"/>
                    <a:pt x="692840" y="222006"/>
                  </a:cubicBezTo>
                  <a:cubicBezTo>
                    <a:pt x="804298" y="465391"/>
                    <a:pt x="610953" y="897570"/>
                    <a:pt x="392589" y="1259236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2455982">
              <a:off x="4448972" y="3527242"/>
              <a:ext cx="316830" cy="550008"/>
            </a:xfrm>
            <a:custGeom>
              <a:avLst/>
              <a:gdLst>
                <a:gd name="connsiteX0" fmla="*/ 360988 w 684600"/>
                <a:gd name="connsiteY0" fmla="*/ 1213152 h 1213610"/>
                <a:gd name="connsiteX1" fmla="*/ 6146 w 684600"/>
                <a:gd name="connsiteY1" fmla="*/ 216866 h 1213610"/>
                <a:gd name="connsiteX2" fmla="*/ 674886 w 684600"/>
                <a:gd name="connsiteY2" fmla="*/ 80388 h 1213610"/>
                <a:gd name="connsiteX3" fmla="*/ 360988 w 684600"/>
                <a:gd name="connsiteY3" fmla="*/ 1213152 h 1213610"/>
                <a:gd name="connsiteX0" fmla="*/ 360949 w 671276"/>
                <a:gd name="connsiteY0" fmla="*/ 1150747 h 1150789"/>
                <a:gd name="connsiteX1" fmla="*/ 6107 w 671276"/>
                <a:gd name="connsiteY1" fmla="*/ 154461 h 1150789"/>
                <a:gd name="connsiteX2" fmla="*/ 661200 w 671276"/>
                <a:gd name="connsiteY2" fmla="*/ 113517 h 1150789"/>
                <a:gd name="connsiteX3" fmla="*/ 360949 w 671276"/>
                <a:gd name="connsiteY3" fmla="*/ 1150747 h 1150789"/>
                <a:gd name="connsiteX0" fmla="*/ 360949 w 692352"/>
                <a:gd name="connsiteY0" fmla="*/ 1196259 h 1196301"/>
                <a:gd name="connsiteX1" fmla="*/ 6107 w 692352"/>
                <a:gd name="connsiteY1" fmla="*/ 199973 h 1196301"/>
                <a:gd name="connsiteX2" fmla="*/ 661200 w 692352"/>
                <a:gd name="connsiteY2" fmla="*/ 159029 h 1196301"/>
                <a:gd name="connsiteX3" fmla="*/ 360949 w 692352"/>
                <a:gd name="connsiteY3" fmla="*/ 1196259 h 1196301"/>
                <a:gd name="connsiteX0" fmla="*/ 360949 w 692352"/>
                <a:gd name="connsiteY0" fmla="*/ 1272995 h 1273037"/>
                <a:gd name="connsiteX1" fmla="*/ 6107 w 692352"/>
                <a:gd name="connsiteY1" fmla="*/ 276709 h 1273037"/>
                <a:gd name="connsiteX2" fmla="*/ 661200 w 692352"/>
                <a:gd name="connsiteY2" fmla="*/ 235765 h 1273037"/>
                <a:gd name="connsiteX3" fmla="*/ 360949 w 692352"/>
                <a:gd name="connsiteY3" fmla="*/ 1272995 h 1273037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33035"/>
                <a:gd name="connsiteY0" fmla="*/ 1272995 h 1273053"/>
                <a:gd name="connsiteX1" fmla="*/ 37401 w 733035"/>
                <a:gd name="connsiteY1" fmla="*/ 276709 h 1273053"/>
                <a:gd name="connsiteX2" fmla="*/ 692494 w 733035"/>
                <a:gd name="connsiteY2" fmla="*/ 235765 h 1273053"/>
                <a:gd name="connsiteX3" fmla="*/ 392243 w 733035"/>
                <a:gd name="connsiteY3" fmla="*/ 1272995 h 1273053"/>
                <a:gd name="connsiteX0" fmla="*/ 409949 w 750741"/>
                <a:gd name="connsiteY0" fmla="*/ 1272995 h 1272995"/>
                <a:gd name="connsiteX1" fmla="*/ 55107 w 750741"/>
                <a:gd name="connsiteY1" fmla="*/ 276709 h 1272995"/>
                <a:gd name="connsiteX2" fmla="*/ 710200 w 750741"/>
                <a:gd name="connsiteY2" fmla="*/ 235765 h 1272995"/>
                <a:gd name="connsiteX3" fmla="*/ 409949 w 750741"/>
                <a:gd name="connsiteY3" fmla="*/ 1272995 h 1272995"/>
                <a:gd name="connsiteX0" fmla="*/ 398275 w 711305"/>
                <a:gd name="connsiteY0" fmla="*/ 1272409 h 1272409"/>
                <a:gd name="connsiteX1" fmla="*/ 57081 w 711305"/>
                <a:gd name="connsiteY1" fmla="*/ 221532 h 1272409"/>
                <a:gd name="connsiteX2" fmla="*/ 698526 w 711305"/>
                <a:gd name="connsiteY2" fmla="*/ 235179 h 1272409"/>
                <a:gd name="connsiteX3" fmla="*/ 398275 w 711305"/>
                <a:gd name="connsiteY3" fmla="*/ 1272409 h 1272409"/>
                <a:gd name="connsiteX0" fmla="*/ 403998 w 717028"/>
                <a:gd name="connsiteY0" fmla="*/ 1266523 h 1266523"/>
                <a:gd name="connsiteX1" fmla="*/ 62804 w 717028"/>
                <a:gd name="connsiteY1" fmla="*/ 215646 h 1266523"/>
                <a:gd name="connsiteX2" fmla="*/ 704249 w 717028"/>
                <a:gd name="connsiteY2" fmla="*/ 229293 h 1266523"/>
                <a:gd name="connsiteX3" fmla="*/ 403998 w 717028"/>
                <a:gd name="connsiteY3" fmla="*/ 1266523 h 1266523"/>
                <a:gd name="connsiteX0" fmla="*/ 403998 w 731587"/>
                <a:gd name="connsiteY0" fmla="*/ 1300775 h 1300775"/>
                <a:gd name="connsiteX1" fmla="*/ 62804 w 731587"/>
                <a:gd name="connsiteY1" fmla="*/ 249898 h 1300775"/>
                <a:gd name="connsiteX2" fmla="*/ 704249 w 731587"/>
                <a:gd name="connsiteY2" fmla="*/ 263545 h 1300775"/>
                <a:gd name="connsiteX3" fmla="*/ 403998 w 731587"/>
                <a:gd name="connsiteY3" fmla="*/ 1300775 h 1300775"/>
                <a:gd name="connsiteX0" fmla="*/ 403998 w 742099"/>
                <a:gd name="connsiteY0" fmla="*/ 1305379 h 1305379"/>
                <a:gd name="connsiteX1" fmla="*/ 62804 w 742099"/>
                <a:gd name="connsiteY1" fmla="*/ 254502 h 1305379"/>
                <a:gd name="connsiteX2" fmla="*/ 704249 w 742099"/>
                <a:gd name="connsiteY2" fmla="*/ 268149 h 1305379"/>
                <a:gd name="connsiteX3" fmla="*/ 403998 w 742099"/>
                <a:gd name="connsiteY3" fmla="*/ 1305379 h 1305379"/>
                <a:gd name="connsiteX0" fmla="*/ 403998 w 736787"/>
                <a:gd name="connsiteY0" fmla="*/ 1287373 h 1287373"/>
                <a:gd name="connsiteX1" fmla="*/ 62804 w 736787"/>
                <a:gd name="connsiteY1" fmla="*/ 236496 h 1287373"/>
                <a:gd name="connsiteX2" fmla="*/ 704249 w 736787"/>
                <a:gd name="connsiteY2" fmla="*/ 250143 h 1287373"/>
                <a:gd name="connsiteX3" fmla="*/ 403998 w 736787"/>
                <a:gd name="connsiteY3" fmla="*/ 1287373 h 1287373"/>
                <a:gd name="connsiteX0" fmla="*/ 392589 w 725378"/>
                <a:gd name="connsiteY0" fmla="*/ 1259236 h 1259236"/>
                <a:gd name="connsiteX1" fmla="*/ 51395 w 725378"/>
                <a:gd name="connsiteY1" fmla="*/ 208359 h 1259236"/>
                <a:gd name="connsiteX2" fmla="*/ 692840 w 725378"/>
                <a:gd name="connsiteY2" fmla="*/ 222006 h 1259236"/>
                <a:gd name="connsiteX3" fmla="*/ 392589 w 725378"/>
                <a:gd name="connsiteY3" fmla="*/ 1259236 h 125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378" h="1259236">
                  <a:moveTo>
                    <a:pt x="392589" y="1259236"/>
                  </a:moveTo>
                  <a:cubicBezTo>
                    <a:pt x="92339" y="829332"/>
                    <a:pt x="-96456" y="533630"/>
                    <a:pt x="51395" y="208359"/>
                  </a:cubicBezTo>
                  <a:cubicBezTo>
                    <a:pt x="199246" y="-116912"/>
                    <a:pt x="581382" y="-21379"/>
                    <a:pt x="692840" y="222006"/>
                  </a:cubicBezTo>
                  <a:cubicBezTo>
                    <a:pt x="804298" y="465391"/>
                    <a:pt x="610953" y="897570"/>
                    <a:pt x="392589" y="1259236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667922">
              <a:off x="3210557" y="2888312"/>
              <a:ext cx="316830" cy="550008"/>
            </a:xfrm>
            <a:custGeom>
              <a:avLst/>
              <a:gdLst>
                <a:gd name="connsiteX0" fmla="*/ 360988 w 684600"/>
                <a:gd name="connsiteY0" fmla="*/ 1213152 h 1213610"/>
                <a:gd name="connsiteX1" fmla="*/ 6146 w 684600"/>
                <a:gd name="connsiteY1" fmla="*/ 216866 h 1213610"/>
                <a:gd name="connsiteX2" fmla="*/ 674886 w 684600"/>
                <a:gd name="connsiteY2" fmla="*/ 80388 h 1213610"/>
                <a:gd name="connsiteX3" fmla="*/ 360988 w 684600"/>
                <a:gd name="connsiteY3" fmla="*/ 1213152 h 1213610"/>
                <a:gd name="connsiteX0" fmla="*/ 360949 w 671276"/>
                <a:gd name="connsiteY0" fmla="*/ 1150747 h 1150789"/>
                <a:gd name="connsiteX1" fmla="*/ 6107 w 671276"/>
                <a:gd name="connsiteY1" fmla="*/ 154461 h 1150789"/>
                <a:gd name="connsiteX2" fmla="*/ 661200 w 671276"/>
                <a:gd name="connsiteY2" fmla="*/ 113517 h 1150789"/>
                <a:gd name="connsiteX3" fmla="*/ 360949 w 671276"/>
                <a:gd name="connsiteY3" fmla="*/ 1150747 h 1150789"/>
                <a:gd name="connsiteX0" fmla="*/ 360949 w 692352"/>
                <a:gd name="connsiteY0" fmla="*/ 1196259 h 1196301"/>
                <a:gd name="connsiteX1" fmla="*/ 6107 w 692352"/>
                <a:gd name="connsiteY1" fmla="*/ 199973 h 1196301"/>
                <a:gd name="connsiteX2" fmla="*/ 661200 w 692352"/>
                <a:gd name="connsiteY2" fmla="*/ 159029 h 1196301"/>
                <a:gd name="connsiteX3" fmla="*/ 360949 w 692352"/>
                <a:gd name="connsiteY3" fmla="*/ 1196259 h 1196301"/>
                <a:gd name="connsiteX0" fmla="*/ 360949 w 692352"/>
                <a:gd name="connsiteY0" fmla="*/ 1272995 h 1273037"/>
                <a:gd name="connsiteX1" fmla="*/ 6107 w 692352"/>
                <a:gd name="connsiteY1" fmla="*/ 276709 h 1273037"/>
                <a:gd name="connsiteX2" fmla="*/ 661200 w 692352"/>
                <a:gd name="connsiteY2" fmla="*/ 235765 h 1273037"/>
                <a:gd name="connsiteX3" fmla="*/ 360949 w 692352"/>
                <a:gd name="connsiteY3" fmla="*/ 1272995 h 1273037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33035"/>
                <a:gd name="connsiteY0" fmla="*/ 1272995 h 1273053"/>
                <a:gd name="connsiteX1" fmla="*/ 37401 w 733035"/>
                <a:gd name="connsiteY1" fmla="*/ 276709 h 1273053"/>
                <a:gd name="connsiteX2" fmla="*/ 692494 w 733035"/>
                <a:gd name="connsiteY2" fmla="*/ 235765 h 1273053"/>
                <a:gd name="connsiteX3" fmla="*/ 392243 w 733035"/>
                <a:gd name="connsiteY3" fmla="*/ 1272995 h 1273053"/>
                <a:gd name="connsiteX0" fmla="*/ 409949 w 750741"/>
                <a:gd name="connsiteY0" fmla="*/ 1272995 h 1272995"/>
                <a:gd name="connsiteX1" fmla="*/ 55107 w 750741"/>
                <a:gd name="connsiteY1" fmla="*/ 276709 h 1272995"/>
                <a:gd name="connsiteX2" fmla="*/ 710200 w 750741"/>
                <a:gd name="connsiteY2" fmla="*/ 235765 h 1272995"/>
                <a:gd name="connsiteX3" fmla="*/ 409949 w 750741"/>
                <a:gd name="connsiteY3" fmla="*/ 1272995 h 1272995"/>
                <a:gd name="connsiteX0" fmla="*/ 398275 w 711305"/>
                <a:gd name="connsiteY0" fmla="*/ 1272409 h 1272409"/>
                <a:gd name="connsiteX1" fmla="*/ 57081 w 711305"/>
                <a:gd name="connsiteY1" fmla="*/ 221532 h 1272409"/>
                <a:gd name="connsiteX2" fmla="*/ 698526 w 711305"/>
                <a:gd name="connsiteY2" fmla="*/ 235179 h 1272409"/>
                <a:gd name="connsiteX3" fmla="*/ 398275 w 711305"/>
                <a:gd name="connsiteY3" fmla="*/ 1272409 h 1272409"/>
                <a:gd name="connsiteX0" fmla="*/ 403998 w 717028"/>
                <a:gd name="connsiteY0" fmla="*/ 1266523 h 1266523"/>
                <a:gd name="connsiteX1" fmla="*/ 62804 w 717028"/>
                <a:gd name="connsiteY1" fmla="*/ 215646 h 1266523"/>
                <a:gd name="connsiteX2" fmla="*/ 704249 w 717028"/>
                <a:gd name="connsiteY2" fmla="*/ 229293 h 1266523"/>
                <a:gd name="connsiteX3" fmla="*/ 403998 w 717028"/>
                <a:gd name="connsiteY3" fmla="*/ 1266523 h 1266523"/>
                <a:gd name="connsiteX0" fmla="*/ 403998 w 731587"/>
                <a:gd name="connsiteY0" fmla="*/ 1300775 h 1300775"/>
                <a:gd name="connsiteX1" fmla="*/ 62804 w 731587"/>
                <a:gd name="connsiteY1" fmla="*/ 249898 h 1300775"/>
                <a:gd name="connsiteX2" fmla="*/ 704249 w 731587"/>
                <a:gd name="connsiteY2" fmla="*/ 263545 h 1300775"/>
                <a:gd name="connsiteX3" fmla="*/ 403998 w 731587"/>
                <a:gd name="connsiteY3" fmla="*/ 1300775 h 1300775"/>
                <a:gd name="connsiteX0" fmla="*/ 403998 w 742099"/>
                <a:gd name="connsiteY0" fmla="*/ 1305379 h 1305379"/>
                <a:gd name="connsiteX1" fmla="*/ 62804 w 742099"/>
                <a:gd name="connsiteY1" fmla="*/ 254502 h 1305379"/>
                <a:gd name="connsiteX2" fmla="*/ 704249 w 742099"/>
                <a:gd name="connsiteY2" fmla="*/ 268149 h 1305379"/>
                <a:gd name="connsiteX3" fmla="*/ 403998 w 742099"/>
                <a:gd name="connsiteY3" fmla="*/ 1305379 h 1305379"/>
                <a:gd name="connsiteX0" fmla="*/ 403998 w 736787"/>
                <a:gd name="connsiteY0" fmla="*/ 1287373 h 1287373"/>
                <a:gd name="connsiteX1" fmla="*/ 62804 w 736787"/>
                <a:gd name="connsiteY1" fmla="*/ 236496 h 1287373"/>
                <a:gd name="connsiteX2" fmla="*/ 704249 w 736787"/>
                <a:gd name="connsiteY2" fmla="*/ 250143 h 1287373"/>
                <a:gd name="connsiteX3" fmla="*/ 403998 w 736787"/>
                <a:gd name="connsiteY3" fmla="*/ 1287373 h 1287373"/>
                <a:gd name="connsiteX0" fmla="*/ 392589 w 725378"/>
                <a:gd name="connsiteY0" fmla="*/ 1259236 h 1259236"/>
                <a:gd name="connsiteX1" fmla="*/ 51395 w 725378"/>
                <a:gd name="connsiteY1" fmla="*/ 208359 h 1259236"/>
                <a:gd name="connsiteX2" fmla="*/ 692840 w 725378"/>
                <a:gd name="connsiteY2" fmla="*/ 222006 h 1259236"/>
                <a:gd name="connsiteX3" fmla="*/ 392589 w 725378"/>
                <a:gd name="connsiteY3" fmla="*/ 1259236 h 125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378" h="1259236">
                  <a:moveTo>
                    <a:pt x="392589" y="1259236"/>
                  </a:moveTo>
                  <a:cubicBezTo>
                    <a:pt x="92339" y="829332"/>
                    <a:pt x="-96456" y="533630"/>
                    <a:pt x="51395" y="208359"/>
                  </a:cubicBezTo>
                  <a:cubicBezTo>
                    <a:pt x="199246" y="-116912"/>
                    <a:pt x="581382" y="-21379"/>
                    <a:pt x="692840" y="222006"/>
                  </a:cubicBezTo>
                  <a:cubicBezTo>
                    <a:pt x="804298" y="465391"/>
                    <a:pt x="610953" y="897570"/>
                    <a:pt x="392589" y="1259236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153929" y="3527502"/>
              <a:ext cx="829837" cy="8844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83766" y="3527502"/>
              <a:ext cx="131026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769927" y="3527502"/>
              <a:ext cx="524107" cy="895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153929" y="4406474"/>
              <a:ext cx="1615998" cy="54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53929" y="4422852"/>
              <a:ext cx="829837" cy="9390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83766" y="4422852"/>
              <a:ext cx="786161" cy="95540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1983766" y="5378255"/>
              <a:ext cx="131026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769927" y="4422852"/>
              <a:ext cx="524107" cy="95540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294034" y="3527504"/>
              <a:ext cx="1091890" cy="5186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385925" y="4087096"/>
              <a:ext cx="0" cy="9035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272197" y="5009743"/>
              <a:ext cx="1113728" cy="3521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294034" y="3524772"/>
              <a:ext cx="0" cy="18316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09064" y="3352800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5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79227" y="4237231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809064" y="5176256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119332" y="3352800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595225" y="4248150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97494" y="5187175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211222" y="3876907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211222" y="4805014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59254" y="3228256"/>
            <a:ext cx="21082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1  1  0  0  1  1  0  0</a:t>
            </a:r>
          </a:p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1  0  0  1  0  1  1  0</a:t>
            </a:r>
          </a:p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0  0  1  0  0  0  1  1</a:t>
            </a:r>
          </a:p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0  1  0  0  0  1  1  1</a:t>
            </a:r>
          </a:p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1  0  0  0  0  0  1  0</a:t>
            </a:r>
          </a:p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1  1  0  1  0  1  0  0</a:t>
            </a:r>
          </a:p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0  1  1  1  1  0  1  0</a:t>
            </a:r>
          </a:p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0  0  1  1  0  0  0  0</a:t>
            </a:r>
          </a:p>
        </p:txBody>
      </p:sp>
      <p:sp>
        <p:nvSpPr>
          <p:cNvPr id="32" name="Double Bracket 31"/>
          <p:cNvSpPr/>
          <p:nvPr/>
        </p:nvSpPr>
        <p:spPr>
          <a:xfrm>
            <a:off x="5562600" y="3134538"/>
            <a:ext cx="2482654" cy="248265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1604" y="5917384"/>
            <a:ext cx="1796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loopy(</a:t>
            </a:r>
            <a:r>
              <a:rPr lang="en-US" sz="3600" i="1" dirty="0">
                <a:solidFill>
                  <a:srgbClr val="FF0000"/>
                </a:solidFill>
              </a:rPr>
              <a:t>G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Pressing = Gauss Move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that pressing a vertex impacts the augmented adjacency matrix by a single “self-destructive” Gaussian-elimination step: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47800" y="1905000"/>
            <a:ext cx="6400800" cy="2286000"/>
            <a:chOff x="1447800" y="1905000"/>
            <a:chExt cx="6400800" cy="2286000"/>
          </a:xfrm>
        </p:grpSpPr>
        <p:grpSp>
          <p:nvGrpSpPr>
            <p:cNvPr id="10" name="Group 9"/>
            <p:cNvGrpSpPr/>
            <p:nvPr/>
          </p:nvGrpSpPr>
          <p:grpSpPr>
            <a:xfrm>
              <a:off x="1447800" y="1945281"/>
              <a:ext cx="3581400" cy="2183780"/>
              <a:chOff x="1295400" y="1676400"/>
              <a:chExt cx="6248400" cy="38100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1600200" y="1981200"/>
                <a:ext cx="1447800" cy="15430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48000" y="1981200"/>
                <a:ext cx="2286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419600" y="1981200"/>
                <a:ext cx="914400" cy="15621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600200" y="3514726"/>
                <a:ext cx="2819400" cy="952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00200" y="3543300"/>
                <a:ext cx="1447800" cy="16383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048000" y="3543300"/>
                <a:ext cx="1371600" cy="166687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48000" y="5210174"/>
                <a:ext cx="2286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4419600" y="3543300"/>
                <a:ext cx="914400" cy="166687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5334000" y="1981202"/>
                <a:ext cx="1905000" cy="9048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7239000" y="2957512"/>
                <a:ext cx="0" cy="15763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295900" y="4567238"/>
                <a:ext cx="1943100" cy="61436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334000" y="1976436"/>
                <a:ext cx="0" cy="31956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2743200" y="1676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ysClr val="windowText" lastClr="000000"/>
                    </a:solidFill>
                  </a:rPr>
                  <a:t>5</a:t>
                </a:r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95400" y="321945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1</a:t>
                </a:r>
                <a:endParaRPr lang="en-US" b="1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743200" y="485775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6</a:t>
                </a:r>
                <a:endParaRPr lang="en-US" b="1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029200" y="167640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7</a:t>
                </a:r>
                <a:endParaRPr lang="en-US" b="1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114800" y="32385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991100" y="4876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ysClr val="windowText" lastClr="000000"/>
                    </a:solidFill>
                  </a:rPr>
                  <a:t>4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34200" y="2590800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3</a:t>
                </a:r>
                <a:endParaRPr lang="en-US" b="1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934200" y="421005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ysClr val="windowText" lastClr="000000"/>
                    </a:solidFill>
                  </a:rPr>
                  <a:t>8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759254" y="1998718"/>
              <a:ext cx="190308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1  1  0  0  1  1  0  0</a:t>
              </a:r>
            </a:p>
            <a:p>
              <a:r>
                <a:rPr lang="en-US" sz="1600" b="1" dirty="0">
                  <a:solidFill>
                    <a:srgbClr val="0070C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1  0  0  1  0  1  1  0</a:t>
              </a:r>
            </a:p>
            <a:p>
              <a:r>
                <a:rPr lang="en-US" sz="16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0  0  1  0  0  0  1  1</a:t>
              </a:r>
            </a:p>
            <a:p>
              <a:r>
                <a:rPr lang="en-US" sz="16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0  1  0  0  0  1  1  1</a:t>
              </a:r>
            </a:p>
            <a:p>
              <a:r>
                <a:rPr lang="en-US" sz="1600" b="1" dirty="0">
                  <a:solidFill>
                    <a:srgbClr val="0070C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1  0  0  0  0  0  1  0</a:t>
              </a:r>
            </a:p>
            <a:p>
              <a:r>
                <a:rPr lang="en-US" sz="1600" b="1" dirty="0">
                  <a:solidFill>
                    <a:srgbClr val="0070C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1  1  0  1  0  1  0  0</a:t>
              </a:r>
            </a:p>
            <a:p>
              <a:r>
                <a:rPr lang="en-US" sz="16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0  1  1  1  1  0  1  0</a:t>
              </a:r>
            </a:p>
            <a:p>
              <a:r>
                <a:rPr lang="en-US" sz="16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0  0  1  1  0  0  0  0</a:t>
              </a:r>
            </a:p>
          </p:txBody>
        </p:sp>
        <p:sp>
          <p:nvSpPr>
            <p:cNvPr id="32" name="Double Bracket 31"/>
            <p:cNvSpPr/>
            <p:nvPr/>
          </p:nvSpPr>
          <p:spPr>
            <a:xfrm>
              <a:off x="5562600" y="1905000"/>
              <a:ext cx="2286000" cy="2286000"/>
            </a:xfrm>
            <a:prstGeom prst="bracketPair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47800" y="4343400"/>
            <a:ext cx="6400800" cy="2286000"/>
            <a:chOff x="1447800" y="4343400"/>
            <a:chExt cx="6400800" cy="2286000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2435959" y="4573456"/>
              <a:ext cx="802540" cy="8947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2444149" y="4565919"/>
              <a:ext cx="21838" cy="18131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452339" y="4558383"/>
              <a:ext cx="131026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38500" y="4558383"/>
              <a:ext cx="524107" cy="8953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452339" y="6409136"/>
              <a:ext cx="131026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3238500" y="5453733"/>
              <a:ext cx="524107" cy="95540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3762607" y="4558385"/>
              <a:ext cx="1091890" cy="5186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854498" y="5117977"/>
              <a:ext cx="0" cy="9035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740770" y="6040624"/>
              <a:ext cx="1113728" cy="3521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762607" y="4555653"/>
              <a:ext cx="0" cy="183164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277637" y="4383681"/>
              <a:ext cx="349405" cy="3494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5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447800" y="5268112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277637" y="6207137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587905" y="4383681"/>
              <a:ext cx="349405" cy="3494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7</a:t>
              </a:r>
              <a:endParaRPr lang="en-US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063798" y="5279031"/>
              <a:ext cx="349405" cy="3494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566067" y="6218056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679795" y="4907788"/>
              <a:ext cx="349405" cy="3494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  <a:endParaRPr lang="en-US" b="1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679795" y="5835895"/>
              <a:ext cx="349405" cy="349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9254" y="4437118"/>
              <a:ext cx="190308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0  0  0  0  0  0  0  0</a:t>
              </a:r>
            </a:p>
            <a:p>
              <a:r>
                <a:rPr lang="en-US" sz="1600" b="1" dirty="0">
                  <a:solidFill>
                    <a:srgbClr val="0070C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0  1  0  1  1  0  1  0</a:t>
              </a:r>
            </a:p>
            <a:p>
              <a:r>
                <a:rPr lang="en-US" sz="16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0  0  1  0  0  0  1  1</a:t>
              </a:r>
            </a:p>
            <a:p>
              <a:r>
                <a:rPr lang="en-US" sz="16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0  1  0  0  0  1  1  1</a:t>
              </a:r>
            </a:p>
            <a:p>
              <a:r>
                <a:rPr lang="en-US" sz="1600" b="1" dirty="0">
                  <a:solidFill>
                    <a:srgbClr val="0070C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0  1  0  0  1  1  1  0</a:t>
              </a:r>
            </a:p>
            <a:p>
              <a:r>
                <a:rPr lang="en-US" sz="1600" b="1" dirty="0">
                  <a:solidFill>
                    <a:srgbClr val="0070C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0  0  0  1  1  1  0  0</a:t>
              </a:r>
            </a:p>
            <a:p>
              <a:r>
                <a:rPr lang="en-US" sz="16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0  1  1  1  1  0  1  0</a:t>
              </a:r>
            </a:p>
            <a:p>
              <a:r>
                <a:rPr lang="en-US" sz="16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0  0  1  1  0  0  0  0</a:t>
              </a:r>
            </a:p>
          </p:txBody>
        </p:sp>
        <p:sp>
          <p:nvSpPr>
            <p:cNvPr id="54" name="Double Bracket 53"/>
            <p:cNvSpPr/>
            <p:nvPr/>
          </p:nvSpPr>
          <p:spPr>
            <a:xfrm>
              <a:off x="5562600" y="4343400"/>
              <a:ext cx="2286000" cy="2286000"/>
            </a:xfrm>
            <a:prstGeom prst="bracketPair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970901">
            <a:off x="644084" y="2984802"/>
            <a:ext cx="735031" cy="17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Theorem (C-Davis ’16).  </a:t>
            </a:r>
            <a:r>
              <a:rPr lang="en-US" sz="2800" dirty="0"/>
              <a:t>Given a bicolored graph </a:t>
            </a:r>
            <a:r>
              <a:rPr lang="en-US" sz="2800" i="1" dirty="0"/>
              <a:t>G</a:t>
            </a:r>
            <a:r>
              <a:rPr lang="en-US" sz="2800" dirty="0"/>
              <a:t>, the number of vertices in any pressing sequence is the same, and equals the GF(2) rank of 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Pressing Sequences via Linear Algebra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04800" y="3124200"/>
            <a:ext cx="8686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Corollary.  </a:t>
            </a:r>
            <a:r>
              <a:rPr lang="en-US" sz="2800" dirty="0"/>
              <a:t>A bicolored graph </a:t>
            </a:r>
            <a:r>
              <a:rPr lang="en-US" sz="2800" i="1" dirty="0"/>
              <a:t>G</a:t>
            </a:r>
            <a:r>
              <a:rPr lang="en-US" sz="2800" dirty="0"/>
              <a:t> has a successful pressing sequence that is a permutation of the vertices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is invertible.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04800" y="4800600"/>
            <a:ext cx="86868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By reordering the rows and columns of 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(i.e., permuting the vertices) to obtain a matrix </a:t>
            </a:r>
            <a:r>
              <a:rPr lang="en-US" sz="2800" i="1" dirty="0"/>
              <a:t>P</a:t>
            </a:r>
            <a:r>
              <a:rPr lang="en-US" sz="2800" b="1" baseline="30000" dirty="0"/>
              <a:t>T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</a:t>
            </a:r>
            <a:r>
              <a:rPr lang="en-US" sz="2800" i="1" dirty="0"/>
              <a:t>P</a:t>
            </a:r>
            <a:r>
              <a:rPr lang="en-US" sz="2800" dirty="0"/>
              <a:t>, we obtain the following…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Theorem (C-Davis ’16).  </a:t>
            </a:r>
            <a:r>
              <a:rPr lang="en-US" sz="2800" dirty="0"/>
              <a:t>Given a bicolored graph </a:t>
            </a:r>
            <a:r>
              <a:rPr lang="en-US" sz="2800" i="1" dirty="0"/>
              <a:t>G</a:t>
            </a:r>
            <a:r>
              <a:rPr lang="en-US" sz="2800" dirty="0"/>
              <a:t>, the following are equivalent.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sequences of vertices 1, 2, …, </a:t>
            </a:r>
            <a:r>
              <a:rPr lang="en-US" sz="2800" i="1" dirty="0"/>
              <a:t>k</a:t>
            </a:r>
            <a:r>
              <a:rPr lang="en-US" sz="2800" dirty="0"/>
              <a:t> is a successful pressing sequence for </a:t>
            </a:r>
            <a:r>
              <a:rPr lang="en-US" sz="2800" i="1" dirty="0"/>
              <a:t>G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= </a:t>
            </a:r>
            <a:r>
              <a:rPr lang="en-US" sz="2800" i="1" dirty="0"/>
              <a:t>LU</a:t>
            </a:r>
            <a:r>
              <a:rPr lang="en-US" sz="2800" dirty="0"/>
              <a:t> for some lower-triangular matrix </a:t>
            </a:r>
            <a:r>
              <a:rPr lang="en-US" sz="2800" i="1" dirty="0"/>
              <a:t>L </a:t>
            </a:r>
            <a:r>
              <a:rPr lang="en-US" sz="2800" dirty="0"/>
              <a:t>and upper-triangular matrix</a:t>
            </a:r>
            <a:r>
              <a:rPr lang="en-US" sz="2800" i="1" dirty="0"/>
              <a:t> U</a:t>
            </a:r>
            <a:r>
              <a:rPr lang="en-US" sz="2800" dirty="0"/>
              <a:t> of rank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= </a:t>
            </a:r>
            <a:r>
              <a:rPr lang="en-US" sz="2800" i="1" dirty="0"/>
              <a:t>U</a:t>
            </a:r>
            <a:r>
              <a:rPr lang="en-US" sz="2800" b="1" baseline="30000" dirty="0"/>
              <a:t>T</a:t>
            </a:r>
            <a:r>
              <a:rPr lang="en-US" sz="2800" i="1" dirty="0"/>
              <a:t>U</a:t>
            </a:r>
            <a:r>
              <a:rPr lang="en-US" sz="2800" dirty="0"/>
              <a:t> for some upper-triangular matrix </a:t>
            </a:r>
            <a:r>
              <a:rPr lang="en-US" sz="2800" i="1" dirty="0"/>
              <a:t>U</a:t>
            </a:r>
            <a:r>
              <a:rPr lang="en-US" sz="2800" dirty="0"/>
              <a:t> of rank </a:t>
            </a:r>
            <a:r>
              <a:rPr lang="en-US" sz="2800" i="1" dirty="0"/>
              <a:t>k</a:t>
            </a:r>
            <a:r>
              <a:rPr lang="en-US" sz="2800" dirty="0"/>
              <a:t> (“</a:t>
            </a:r>
            <a:r>
              <a:rPr lang="en-US" sz="2800" dirty="0" err="1"/>
              <a:t>Cholesky</a:t>
            </a:r>
            <a:r>
              <a:rPr lang="en-US" sz="2800" dirty="0"/>
              <a:t> decomposition”).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first </a:t>
            </a:r>
            <a:r>
              <a:rPr lang="en-US" sz="2800" i="1" dirty="0"/>
              <a:t>k</a:t>
            </a:r>
            <a:r>
              <a:rPr lang="en-US" sz="2800" dirty="0"/>
              <a:t> leading principal minors of </a:t>
            </a:r>
            <a:r>
              <a:rPr lang="en-US" sz="2800" i="1" dirty="0"/>
              <a:t>L</a:t>
            </a:r>
            <a:r>
              <a:rPr lang="en-US" sz="2800" dirty="0"/>
              <a:t> are nonzero, and the rest of the leading principal minors are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subgraph of loopy(</a:t>
            </a:r>
            <a:r>
              <a:rPr lang="en-US" sz="2800" i="1" dirty="0"/>
              <a:t>G</a:t>
            </a:r>
            <a:r>
              <a:rPr lang="en-US" sz="2800" dirty="0"/>
              <a:t>) induced on {1, …, </a:t>
            </a:r>
            <a:r>
              <a:rPr lang="en-US" sz="2800" i="1" dirty="0"/>
              <a:t>j</a:t>
            </a:r>
            <a:r>
              <a:rPr lang="en-US" sz="2800" dirty="0"/>
              <a:t>} has an odd number of perfect </a:t>
            </a:r>
            <a:r>
              <a:rPr lang="en-US" sz="2800" dirty="0" err="1"/>
              <a:t>matchings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j</a:t>
            </a:r>
            <a:r>
              <a:rPr lang="en-US" sz="2800" dirty="0"/>
              <a:t> ≤ </a:t>
            </a:r>
            <a:r>
              <a:rPr lang="en-US" sz="2800" i="1" dirty="0"/>
              <a:t>k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Pressing Sequences via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32674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797675" y="3811138"/>
            <a:ext cx="2886016" cy="914400"/>
            <a:chOff x="1449423" y="2182504"/>
            <a:chExt cx="2360577" cy="914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449423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10000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49423" y="2590800"/>
              <a:ext cx="236057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785465" y="3003645"/>
            <a:ext cx="3898225" cy="914400"/>
            <a:chOff x="1449423" y="2182504"/>
            <a:chExt cx="2360577" cy="914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449423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810000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49423" y="2590800"/>
              <a:ext cx="236057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449423" y="2182504"/>
            <a:ext cx="2360577" cy="914400"/>
            <a:chOff x="1449423" y="2182504"/>
            <a:chExt cx="2360577" cy="914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449423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10000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49423" y="2590800"/>
              <a:ext cx="236057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127" y="1910585"/>
            <a:ext cx="6299746" cy="30177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Permutation Sorting as a Fundamental Problem in </a:t>
            </a:r>
            <a:r>
              <a:rPr lang="en-US" dirty="0" err="1"/>
              <a:t>Phylogenetics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652" y="5181600"/>
            <a:ext cx="7697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general, reconstructing the shortest (i.e., most</a:t>
            </a:r>
          </a:p>
          <a:p>
            <a:r>
              <a:rPr lang="en-US" sz="2800" dirty="0"/>
              <a:t>evolutionarily likely) sequence of swaps is NP-hard.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4358" y="6132493"/>
            <a:ext cx="558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However: the genes have a direction.</a:t>
            </a:r>
          </a:p>
        </p:txBody>
      </p:sp>
      <p:sp>
        <p:nvSpPr>
          <p:cNvPr id="29" name="Freeform 28"/>
          <p:cNvSpPr/>
          <p:nvPr/>
        </p:nvSpPr>
        <p:spPr>
          <a:xfrm flipV="1">
            <a:off x="551432" y="1965973"/>
            <a:ext cx="832513" cy="1249653"/>
          </a:xfrm>
          <a:custGeom>
            <a:avLst/>
            <a:gdLst>
              <a:gd name="connsiteX0" fmla="*/ 859809 w 859809"/>
              <a:gd name="connsiteY0" fmla="*/ 259308 h 1965278"/>
              <a:gd name="connsiteX1" fmla="*/ 504968 w 859809"/>
              <a:gd name="connsiteY1" fmla="*/ 0 h 1965278"/>
              <a:gd name="connsiteX2" fmla="*/ 518615 w 859809"/>
              <a:gd name="connsiteY2" fmla="*/ 232012 h 1965278"/>
              <a:gd name="connsiteX3" fmla="*/ 27296 w 859809"/>
              <a:gd name="connsiteY3" fmla="*/ 682388 h 1965278"/>
              <a:gd name="connsiteX4" fmla="*/ 0 w 859809"/>
              <a:gd name="connsiteY4" fmla="*/ 1241947 h 1965278"/>
              <a:gd name="connsiteX5" fmla="*/ 818866 w 859809"/>
              <a:gd name="connsiteY5" fmla="*/ 1965278 h 1965278"/>
              <a:gd name="connsiteX6" fmla="*/ 818866 w 859809"/>
              <a:gd name="connsiteY6" fmla="*/ 1555845 h 1965278"/>
              <a:gd name="connsiteX7" fmla="*/ 286603 w 859809"/>
              <a:gd name="connsiteY7" fmla="*/ 1023582 h 1965278"/>
              <a:gd name="connsiteX8" fmla="*/ 532263 w 859809"/>
              <a:gd name="connsiteY8" fmla="*/ 777922 h 1965278"/>
              <a:gd name="connsiteX9" fmla="*/ 532263 w 859809"/>
              <a:gd name="connsiteY9" fmla="*/ 941696 h 1965278"/>
              <a:gd name="connsiteX10" fmla="*/ 859809 w 859809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13648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72955 w 846161"/>
              <a:gd name="connsiteY7" fmla="*/ 1023582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13648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72955 w 846161"/>
              <a:gd name="connsiteY7" fmla="*/ 1023582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72955 w 846161"/>
              <a:gd name="connsiteY7" fmla="*/ 1023582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59307 w 846161"/>
              <a:gd name="connsiteY7" fmla="*/ 955343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59307 w 846161"/>
              <a:gd name="connsiteY7" fmla="*/ 955343 h 1965278"/>
              <a:gd name="connsiteX8" fmla="*/ 532263 w 846161"/>
              <a:gd name="connsiteY8" fmla="*/ 559558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59307 w 846161"/>
              <a:gd name="connsiteY7" fmla="*/ 955343 h 1965278"/>
              <a:gd name="connsiteX8" fmla="*/ 532263 w 846161"/>
              <a:gd name="connsiteY8" fmla="*/ 559558 h 1965278"/>
              <a:gd name="connsiteX9" fmla="*/ 518615 w 846161"/>
              <a:gd name="connsiteY9" fmla="*/ 818866 h 1965278"/>
              <a:gd name="connsiteX10" fmla="*/ 846161 w 846161"/>
              <a:gd name="connsiteY10" fmla="*/ 259308 h 1965278"/>
              <a:gd name="connsiteX0" fmla="*/ 832513 w 832513"/>
              <a:gd name="connsiteY0" fmla="*/ 368490 h 1965278"/>
              <a:gd name="connsiteX1" fmla="*/ 491320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555845 h 1965278"/>
              <a:gd name="connsiteX7" fmla="*/ 259307 w 832513"/>
              <a:gd name="connsiteY7" fmla="*/ 955343 h 1965278"/>
              <a:gd name="connsiteX8" fmla="*/ 532263 w 832513"/>
              <a:gd name="connsiteY8" fmla="*/ 559558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555845 h 1965278"/>
              <a:gd name="connsiteX7" fmla="*/ 259307 w 832513"/>
              <a:gd name="connsiteY7" fmla="*/ 955343 h 1965278"/>
              <a:gd name="connsiteX8" fmla="*/ 532263 w 832513"/>
              <a:gd name="connsiteY8" fmla="*/ 559558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555845 h 1965278"/>
              <a:gd name="connsiteX7" fmla="*/ 259307 w 832513"/>
              <a:gd name="connsiteY7" fmla="*/ 955343 h 1965278"/>
              <a:gd name="connsiteX8" fmla="*/ 518615 w 832513"/>
              <a:gd name="connsiteY8" fmla="*/ 545911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460311 h 1965278"/>
              <a:gd name="connsiteX7" fmla="*/ 259307 w 832513"/>
              <a:gd name="connsiteY7" fmla="*/ 955343 h 1965278"/>
              <a:gd name="connsiteX8" fmla="*/ 518615 w 832513"/>
              <a:gd name="connsiteY8" fmla="*/ 545911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01004 h 1965278"/>
              <a:gd name="connsiteX5" fmla="*/ 805218 w 832513"/>
              <a:gd name="connsiteY5" fmla="*/ 1965278 h 1965278"/>
              <a:gd name="connsiteX6" fmla="*/ 805218 w 832513"/>
              <a:gd name="connsiteY6" fmla="*/ 1460311 h 1965278"/>
              <a:gd name="connsiteX7" fmla="*/ 259307 w 832513"/>
              <a:gd name="connsiteY7" fmla="*/ 955343 h 1965278"/>
              <a:gd name="connsiteX8" fmla="*/ 518615 w 832513"/>
              <a:gd name="connsiteY8" fmla="*/ 545911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883391"/>
              <a:gd name="connsiteX1" fmla="*/ 504968 w 832513"/>
              <a:gd name="connsiteY1" fmla="*/ 0 h 1883391"/>
              <a:gd name="connsiteX2" fmla="*/ 504967 w 832513"/>
              <a:gd name="connsiteY2" fmla="*/ 232012 h 1883391"/>
              <a:gd name="connsiteX3" fmla="*/ 0 w 832513"/>
              <a:gd name="connsiteY3" fmla="*/ 682388 h 1883391"/>
              <a:gd name="connsiteX4" fmla="*/ 0 w 832513"/>
              <a:gd name="connsiteY4" fmla="*/ 1201004 h 1883391"/>
              <a:gd name="connsiteX5" fmla="*/ 791570 w 832513"/>
              <a:gd name="connsiteY5" fmla="*/ 1883391 h 1883391"/>
              <a:gd name="connsiteX6" fmla="*/ 805218 w 832513"/>
              <a:gd name="connsiteY6" fmla="*/ 1460311 h 1883391"/>
              <a:gd name="connsiteX7" fmla="*/ 259307 w 832513"/>
              <a:gd name="connsiteY7" fmla="*/ 955343 h 1883391"/>
              <a:gd name="connsiteX8" fmla="*/ 518615 w 832513"/>
              <a:gd name="connsiteY8" fmla="*/ 545911 h 1883391"/>
              <a:gd name="connsiteX9" fmla="*/ 518615 w 832513"/>
              <a:gd name="connsiteY9" fmla="*/ 818866 h 1883391"/>
              <a:gd name="connsiteX10" fmla="*/ 832513 w 832513"/>
              <a:gd name="connsiteY10" fmla="*/ 368490 h 1883391"/>
              <a:gd name="connsiteX0" fmla="*/ 832513 w 832513"/>
              <a:gd name="connsiteY0" fmla="*/ 368490 h 1883391"/>
              <a:gd name="connsiteX1" fmla="*/ 504968 w 832513"/>
              <a:gd name="connsiteY1" fmla="*/ 0 h 1883391"/>
              <a:gd name="connsiteX2" fmla="*/ 504967 w 832513"/>
              <a:gd name="connsiteY2" fmla="*/ 232012 h 1883391"/>
              <a:gd name="connsiteX3" fmla="*/ 0 w 832513"/>
              <a:gd name="connsiteY3" fmla="*/ 682388 h 1883391"/>
              <a:gd name="connsiteX4" fmla="*/ 0 w 832513"/>
              <a:gd name="connsiteY4" fmla="*/ 1201004 h 1883391"/>
              <a:gd name="connsiteX5" fmla="*/ 791570 w 832513"/>
              <a:gd name="connsiteY5" fmla="*/ 1883391 h 1883391"/>
              <a:gd name="connsiteX6" fmla="*/ 805218 w 832513"/>
              <a:gd name="connsiteY6" fmla="*/ 1460311 h 1883391"/>
              <a:gd name="connsiteX7" fmla="*/ 259307 w 832513"/>
              <a:gd name="connsiteY7" fmla="*/ 955343 h 1883391"/>
              <a:gd name="connsiteX8" fmla="*/ 518615 w 832513"/>
              <a:gd name="connsiteY8" fmla="*/ 545911 h 1883391"/>
              <a:gd name="connsiteX9" fmla="*/ 518615 w 832513"/>
              <a:gd name="connsiteY9" fmla="*/ 818866 h 1883391"/>
              <a:gd name="connsiteX10" fmla="*/ 832513 w 832513"/>
              <a:gd name="connsiteY10" fmla="*/ 368490 h 1883391"/>
              <a:gd name="connsiteX0" fmla="*/ 832513 w 832513"/>
              <a:gd name="connsiteY0" fmla="*/ 368490 h 1883391"/>
              <a:gd name="connsiteX1" fmla="*/ 504968 w 832513"/>
              <a:gd name="connsiteY1" fmla="*/ 0 h 1883391"/>
              <a:gd name="connsiteX2" fmla="*/ 504967 w 832513"/>
              <a:gd name="connsiteY2" fmla="*/ 232012 h 1883391"/>
              <a:gd name="connsiteX3" fmla="*/ 0 w 832513"/>
              <a:gd name="connsiteY3" fmla="*/ 682388 h 1883391"/>
              <a:gd name="connsiteX4" fmla="*/ 0 w 832513"/>
              <a:gd name="connsiteY4" fmla="*/ 1201004 h 1883391"/>
              <a:gd name="connsiteX5" fmla="*/ 791570 w 832513"/>
              <a:gd name="connsiteY5" fmla="*/ 1883391 h 1883391"/>
              <a:gd name="connsiteX6" fmla="*/ 791570 w 832513"/>
              <a:gd name="connsiteY6" fmla="*/ 1460311 h 1883391"/>
              <a:gd name="connsiteX7" fmla="*/ 259307 w 832513"/>
              <a:gd name="connsiteY7" fmla="*/ 955343 h 1883391"/>
              <a:gd name="connsiteX8" fmla="*/ 518615 w 832513"/>
              <a:gd name="connsiteY8" fmla="*/ 545911 h 1883391"/>
              <a:gd name="connsiteX9" fmla="*/ 518615 w 832513"/>
              <a:gd name="connsiteY9" fmla="*/ 818866 h 1883391"/>
              <a:gd name="connsiteX10" fmla="*/ 832513 w 832513"/>
              <a:gd name="connsiteY10" fmla="*/ 368490 h 18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2513" h="1883391">
                <a:moveTo>
                  <a:pt x="832513" y="368490"/>
                </a:moveTo>
                <a:lnTo>
                  <a:pt x="504968" y="0"/>
                </a:lnTo>
                <a:cubicBezTo>
                  <a:pt x="504968" y="77337"/>
                  <a:pt x="504967" y="154675"/>
                  <a:pt x="504967" y="232012"/>
                </a:cubicBezTo>
                <a:lnTo>
                  <a:pt x="0" y="682388"/>
                </a:lnTo>
                <a:lnTo>
                  <a:pt x="0" y="1201004"/>
                </a:lnTo>
                <a:lnTo>
                  <a:pt x="791570" y="1883391"/>
                </a:lnTo>
                <a:lnTo>
                  <a:pt x="791570" y="1460311"/>
                </a:lnTo>
                <a:lnTo>
                  <a:pt x="259307" y="955343"/>
                </a:lnTo>
                <a:lnTo>
                  <a:pt x="518615" y="545911"/>
                </a:lnTo>
                <a:lnTo>
                  <a:pt x="518615" y="818866"/>
                </a:lnTo>
                <a:lnTo>
                  <a:pt x="832513" y="3684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 flipH="1" flipV="1">
            <a:off x="7760463" y="2836018"/>
            <a:ext cx="832513" cy="1249653"/>
          </a:xfrm>
          <a:custGeom>
            <a:avLst/>
            <a:gdLst>
              <a:gd name="connsiteX0" fmla="*/ 859809 w 859809"/>
              <a:gd name="connsiteY0" fmla="*/ 259308 h 1965278"/>
              <a:gd name="connsiteX1" fmla="*/ 504968 w 859809"/>
              <a:gd name="connsiteY1" fmla="*/ 0 h 1965278"/>
              <a:gd name="connsiteX2" fmla="*/ 518615 w 859809"/>
              <a:gd name="connsiteY2" fmla="*/ 232012 h 1965278"/>
              <a:gd name="connsiteX3" fmla="*/ 27296 w 859809"/>
              <a:gd name="connsiteY3" fmla="*/ 682388 h 1965278"/>
              <a:gd name="connsiteX4" fmla="*/ 0 w 859809"/>
              <a:gd name="connsiteY4" fmla="*/ 1241947 h 1965278"/>
              <a:gd name="connsiteX5" fmla="*/ 818866 w 859809"/>
              <a:gd name="connsiteY5" fmla="*/ 1965278 h 1965278"/>
              <a:gd name="connsiteX6" fmla="*/ 818866 w 859809"/>
              <a:gd name="connsiteY6" fmla="*/ 1555845 h 1965278"/>
              <a:gd name="connsiteX7" fmla="*/ 286603 w 859809"/>
              <a:gd name="connsiteY7" fmla="*/ 1023582 h 1965278"/>
              <a:gd name="connsiteX8" fmla="*/ 532263 w 859809"/>
              <a:gd name="connsiteY8" fmla="*/ 777922 h 1965278"/>
              <a:gd name="connsiteX9" fmla="*/ 532263 w 859809"/>
              <a:gd name="connsiteY9" fmla="*/ 941696 h 1965278"/>
              <a:gd name="connsiteX10" fmla="*/ 859809 w 859809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13648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72955 w 846161"/>
              <a:gd name="connsiteY7" fmla="*/ 1023582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13648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72955 w 846161"/>
              <a:gd name="connsiteY7" fmla="*/ 1023582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72955 w 846161"/>
              <a:gd name="connsiteY7" fmla="*/ 1023582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59307 w 846161"/>
              <a:gd name="connsiteY7" fmla="*/ 955343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59307 w 846161"/>
              <a:gd name="connsiteY7" fmla="*/ 955343 h 1965278"/>
              <a:gd name="connsiteX8" fmla="*/ 532263 w 846161"/>
              <a:gd name="connsiteY8" fmla="*/ 559558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59307 w 846161"/>
              <a:gd name="connsiteY7" fmla="*/ 955343 h 1965278"/>
              <a:gd name="connsiteX8" fmla="*/ 532263 w 846161"/>
              <a:gd name="connsiteY8" fmla="*/ 559558 h 1965278"/>
              <a:gd name="connsiteX9" fmla="*/ 518615 w 846161"/>
              <a:gd name="connsiteY9" fmla="*/ 818866 h 1965278"/>
              <a:gd name="connsiteX10" fmla="*/ 846161 w 846161"/>
              <a:gd name="connsiteY10" fmla="*/ 259308 h 1965278"/>
              <a:gd name="connsiteX0" fmla="*/ 832513 w 832513"/>
              <a:gd name="connsiteY0" fmla="*/ 368490 h 1965278"/>
              <a:gd name="connsiteX1" fmla="*/ 491320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555845 h 1965278"/>
              <a:gd name="connsiteX7" fmla="*/ 259307 w 832513"/>
              <a:gd name="connsiteY7" fmla="*/ 955343 h 1965278"/>
              <a:gd name="connsiteX8" fmla="*/ 532263 w 832513"/>
              <a:gd name="connsiteY8" fmla="*/ 559558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555845 h 1965278"/>
              <a:gd name="connsiteX7" fmla="*/ 259307 w 832513"/>
              <a:gd name="connsiteY7" fmla="*/ 955343 h 1965278"/>
              <a:gd name="connsiteX8" fmla="*/ 532263 w 832513"/>
              <a:gd name="connsiteY8" fmla="*/ 559558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555845 h 1965278"/>
              <a:gd name="connsiteX7" fmla="*/ 259307 w 832513"/>
              <a:gd name="connsiteY7" fmla="*/ 955343 h 1965278"/>
              <a:gd name="connsiteX8" fmla="*/ 518615 w 832513"/>
              <a:gd name="connsiteY8" fmla="*/ 545911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460311 h 1965278"/>
              <a:gd name="connsiteX7" fmla="*/ 259307 w 832513"/>
              <a:gd name="connsiteY7" fmla="*/ 955343 h 1965278"/>
              <a:gd name="connsiteX8" fmla="*/ 518615 w 832513"/>
              <a:gd name="connsiteY8" fmla="*/ 545911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01004 h 1965278"/>
              <a:gd name="connsiteX5" fmla="*/ 805218 w 832513"/>
              <a:gd name="connsiteY5" fmla="*/ 1965278 h 1965278"/>
              <a:gd name="connsiteX6" fmla="*/ 805218 w 832513"/>
              <a:gd name="connsiteY6" fmla="*/ 1460311 h 1965278"/>
              <a:gd name="connsiteX7" fmla="*/ 259307 w 832513"/>
              <a:gd name="connsiteY7" fmla="*/ 955343 h 1965278"/>
              <a:gd name="connsiteX8" fmla="*/ 518615 w 832513"/>
              <a:gd name="connsiteY8" fmla="*/ 545911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883391"/>
              <a:gd name="connsiteX1" fmla="*/ 504968 w 832513"/>
              <a:gd name="connsiteY1" fmla="*/ 0 h 1883391"/>
              <a:gd name="connsiteX2" fmla="*/ 504967 w 832513"/>
              <a:gd name="connsiteY2" fmla="*/ 232012 h 1883391"/>
              <a:gd name="connsiteX3" fmla="*/ 0 w 832513"/>
              <a:gd name="connsiteY3" fmla="*/ 682388 h 1883391"/>
              <a:gd name="connsiteX4" fmla="*/ 0 w 832513"/>
              <a:gd name="connsiteY4" fmla="*/ 1201004 h 1883391"/>
              <a:gd name="connsiteX5" fmla="*/ 791570 w 832513"/>
              <a:gd name="connsiteY5" fmla="*/ 1883391 h 1883391"/>
              <a:gd name="connsiteX6" fmla="*/ 805218 w 832513"/>
              <a:gd name="connsiteY6" fmla="*/ 1460311 h 1883391"/>
              <a:gd name="connsiteX7" fmla="*/ 259307 w 832513"/>
              <a:gd name="connsiteY7" fmla="*/ 955343 h 1883391"/>
              <a:gd name="connsiteX8" fmla="*/ 518615 w 832513"/>
              <a:gd name="connsiteY8" fmla="*/ 545911 h 1883391"/>
              <a:gd name="connsiteX9" fmla="*/ 518615 w 832513"/>
              <a:gd name="connsiteY9" fmla="*/ 818866 h 1883391"/>
              <a:gd name="connsiteX10" fmla="*/ 832513 w 832513"/>
              <a:gd name="connsiteY10" fmla="*/ 368490 h 1883391"/>
              <a:gd name="connsiteX0" fmla="*/ 832513 w 832513"/>
              <a:gd name="connsiteY0" fmla="*/ 368490 h 1883391"/>
              <a:gd name="connsiteX1" fmla="*/ 504968 w 832513"/>
              <a:gd name="connsiteY1" fmla="*/ 0 h 1883391"/>
              <a:gd name="connsiteX2" fmla="*/ 504967 w 832513"/>
              <a:gd name="connsiteY2" fmla="*/ 232012 h 1883391"/>
              <a:gd name="connsiteX3" fmla="*/ 0 w 832513"/>
              <a:gd name="connsiteY3" fmla="*/ 682388 h 1883391"/>
              <a:gd name="connsiteX4" fmla="*/ 0 w 832513"/>
              <a:gd name="connsiteY4" fmla="*/ 1201004 h 1883391"/>
              <a:gd name="connsiteX5" fmla="*/ 791570 w 832513"/>
              <a:gd name="connsiteY5" fmla="*/ 1883391 h 1883391"/>
              <a:gd name="connsiteX6" fmla="*/ 805218 w 832513"/>
              <a:gd name="connsiteY6" fmla="*/ 1460311 h 1883391"/>
              <a:gd name="connsiteX7" fmla="*/ 259307 w 832513"/>
              <a:gd name="connsiteY7" fmla="*/ 955343 h 1883391"/>
              <a:gd name="connsiteX8" fmla="*/ 518615 w 832513"/>
              <a:gd name="connsiteY8" fmla="*/ 545911 h 1883391"/>
              <a:gd name="connsiteX9" fmla="*/ 518615 w 832513"/>
              <a:gd name="connsiteY9" fmla="*/ 818866 h 1883391"/>
              <a:gd name="connsiteX10" fmla="*/ 832513 w 832513"/>
              <a:gd name="connsiteY10" fmla="*/ 368490 h 1883391"/>
              <a:gd name="connsiteX0" fmla="*/ 832513 w 832513"/>
              <a:gd name="connsiteY0" fmla="*/ 368490 h 1883391"/>
              <a:gd name="connsiteX1" fmla="*/ 504968 w 832513"/>
              <a:gd name="connsiteY1" fmla="*/ 0 h 1883391"/>
              <a:gd name="connsiteX2" fmla="*/ 504967 w 832513"/>
              <a:gd name="connsiteY2" fmla="*/ 232012 h 1883391"/>
              <a:gd name="connsiteX3" fmla="*/ 0 w 832513"/>
              <a:gd name="connsiteY3" fmla="*/ 682388 h 1883391"/>
              <a:gd name="connsiteX4" fmla="*/ 0 w 832513"/>
              <a:gd name="connsiteY4" fmla="*/ 1201004 h 1883391"/>
              <a:gd name="connsiteX5" fmla="*/ 791570 w 832513"/>
              <a:gd name="connsiteY5" fmla="*/ 1883391 h 1883391"/>
              <a:gd name="connsiteX6" fmla="*/ 791570 w 832513"/>
              <a:gd name="connsiteY6" fmla="*/ 1460311 h 1883391"/>
              <a:gd name="connsiteX7" fmla="*/ 259307 w 832513"/>
              <a:gd name="connsiteY7" fmla="*/ 955343 h 1883391"/>
              <a:gd name="connsiteX8" fmla="*/ 518615 w 832513"/>
              <a:gd name="connsiteY8" fmla="*/ 545911 h 1883391"/>
              <a:gd name="connsiteX9" fmla="*/ 518615 w 832513"/>
              <a:gd name="connsiteY9" fmla="*/ 818866 h 1883391"/>
              <a:gd name="connsiteX10" fmla="*/ 832513 w 832513"/>
              <a:gd name="connsiteY10" fmla="*/ 368490 h 18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2513" h="1883391">
                <a:moveTo>
                  <a:pt x="832513" y="368490"/>
                </a:moveTo>
                <a:lnTo>
                  <a:pt x="504968" y="0"/>
                </a:lnTo>
                <a:cubicBezTo>
                  <a:pt x="504968" y="77337"/>
                  <a:pt x="504967" y="154675"/>
                  <a:pt x="504967" y="232012"/>
                </a:cubicBezTo>
                <a:lnTo>
                  <a:pt x="0" y="682388"/>
                </a:lnTo>
                <a:lnTo>
                  <a:pt x="0" y="1201004"/>
                </a:lnTo>
                <a:lnTo>
                  <a:pt x="791570" y="1883391"/>
                </a:lnTo>
                <a:lnTo>
                  <a:pt x="791570" y="1460311"/>
                </a:lnTo>
                <a:lnTo>
                  <a:pt x="259307" y="955343"/>
                </a:lnTo>
                <a:lnTo>
                  <a:pt x="518615" y="545911"/>
                </a:lnTo>
                <a:lnTo>
                  <a:pt x="518615" y="818866"/>
                </a:lnTo>
                <a:lnTo>
                  <a:pt x="832513" y="3684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 flipV="1">
            <a:off x="539166" y="3643511"/>
            <a:ext cx="832513" cy="1249653"/>
          </a:xfrm>
          <a:custGeom>
            <a:avLst/>
            <a:gdLst>
              <a:gd name="connsiteX0" fmla="*/ 859809 w 859809"/>
              <a:gd name="connsiteY0" fmla="*/ 259308 h 1965278"/>
              <a:gd name="connsiteX1" fmla="*/ 504968 w 859809"/>
              <a:gd name="connsiteY1" fmla="*/ 0 h 1965278"/>
              <a:gd name="connsiteX2" fmla="*/ 518615 w 859809"/>
              <a:gd name="connsiteY2" fmla="*/ 232012 h 1965278"/>
              <a:gd name="connsiteX3" fmla="*/ 27296 w 859809"/>
              <a:gd name="connsiteY3" fmla="*/ 682388 h 1965278"/>
              <a:gd name="connsiteX4" fmla="*/ 0 w 859809"/>
              <a:gd name="connsiteY4" fmla="*/ 1241947 h 1965278"/>
              <a:gd name="connsiteX5" fmla="*/ 818866 w 859809"/>
              <a:gd name="connsiteY5" fmla="*/ 1965278 h 1965278"/>
              <a:gd name="connsiteX6" fmla="*/ 818866 w 859809"/>
              <a:gd name="connsiteY6" fmla="*/ 1555845 h 1965278"/>
              <a:gd name="connsiteX7" fmla="*/ 286603 w 859809"/>
              <a:gd name="connsiteY7" fmla="*/ 1023582 h 1965278"/>
              <a:gd name="connsiteX8" fmla="*/ 532263 w 859809"/>
              <a:gd name="connsiteY8" fmla="*/ 777922 h 1965278"/>
              <a:gd name="connsiteX9" fmla="*/ 532263 w 859809"/>
              <a:gd name="connsiteY9" fmla="*/ 941696 h 1965278"/>
              <a:gd name="connsiteX10" fmla="*/ 859809 w 859809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13648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72955 w 846161"/>
              <a:gd name="connsiteY7" fmla="*/ 1023582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13648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72955 w 846161"/>
              <a:gd name="connsiteY7" fmla="*/ 1023582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72955 w 846161"/>
              <a:gd name="connsiteY7" fmla="*/ 1023582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59307 w 846161"/>
              <a:gd name="connsiteY7" fmla="*/ 955343 h 1965278"/>
              <a:gd name="connsiteX8" fmla="*/ 518615 w 846161"/>
              <a:gd name="connsiteY8" fmla="*/ 777922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59307 w 846161"/>
              <a:gd name="connsiteY7" fmla="*/ 955343 h 1965278"/>
              <a:gd name="connsiteX8" fmla="*/ 532263 w 846161"/>
              <a:gd name="connsiteY8" fmla="*/ 559558 h 1965278"/>
              <a:gd name="connsiteX9" fmla="*/ 518615 w 846161"/>
              <a:gd name="connsiteY9" fmla="*/ 941696 h 1965278"/>
              <a:gd name="connsiteX10" fmla="*/ 846161 w 846161"/>
              <a:gd name="connsiteY10" fmla="*/ 259308 h 1965278"/>
              <a:gd name="connsiteX0" fmla="*/ 846161 w 846161"/>
              <a:gd name="connsiteY0" fmla="*/ 259308 h 1965278"/>
              <a:gd name="connsiteX1" fmla="*/ 491320 w 846161"/>
              <a:gd name="connsiteY1" fmla="*/ 0 h 1965278"/>
              <a:gd name="connsiteX2" fmla="*/ 504967 w 846161"/>
              <a:gd name="connsiteY2" fmla="*/ 232012 h 1965278"/>
              <a:gd name="connsiteX3" fmla="*/ 0 w 846161"/>
              <a:gd name="connsiteY3" fmla="*/ 682388 h 1965278"/>
              <a:gd name="connsiteX4" fmla="*/ 0 w 846161"/>
              <a:gd name="connsiteY4" fmla="*/ 1241947 h 1965278"/>
              <a:gd name="connsiteX5" fmla="*/ 805218 w 846161"/>
              <a:gd name="connsiteY5" fmla="*/ 1965278 h 1965278"/>
              <a:gd name="connsiteX6" fmla="*/ 805218 w 846161"/>
              <a:gd name="connsiteY6" fmla="*/ 1555845 h 1965278"/>
              <a:gd name="connsiteX7" fmla="*/ 259307 w 846161"/>
              <a:gd name="connsiteY7" fmla="*/ 955343 h 1965278"/>
              <a:gd name="connsiteX8" fmla="*/ 532263 w 846161"/>
              <a:gd name="connsiteY8" fmla="*/ 559558 h 1965278"/>
              <a:gd name="connsiteX9" fmla="*/ 518615 w 846161"/>
              <a:gd name="connsiteY9" fmla="*/ 818866 h 1965278"/>
              <a:gd name="connsiteX10" fmla="*/ 846161 w 846161"/>
              <a:gd name="connsiteY10" fmla="*/ 259308 h 1965278"/>
              <a:gd name="connsiteX0" fmla="*/ 832513 w 832513"/>
              <a:gd name="connsiteY0" fmla="*/ 368490 h 1965278"/>
              <a:gd name="connsiteX1" fmla="*/ 491320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555845 h 1965278"/>
              <a:gd name="connsiteX7" fmla="*/ 259307 w 832513"/>
              <a:gd name="connsiteY7" fmla="*/ 955343 h 1965278"/>
              <a:gd name="connsiteX8" fmla="*/ 532263 w 832513"/>
              <a:gd name="connsiteY8" fmla="*/ 559558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555845 h 1965278"/>
              <a:gd name="connsiteX7" fmla="*/ 259307 w 832513"/>
              <a:gd name="connsiteY7" fmla="*/ 955343 h 1965278"/>
              <a:gd name="connsiteX8" fmla="*/ 532263 w 832513"/>
              <a:gd name="connsiteY8" fmla="*/ 559558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555845 h 1965278"/>
              <a:gd name="connsiteX7" fmla="*/ 259307 w 832513"/>
              <a:gd name="connsiteY7" fmla="*/ 955343 h 1965278"/>
              <a:gd name="connsiteX8" fmla="*/ 518615 w 832513"/>
              <a:gd name="connsiteY8" fmla="*/ 545911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41947 h 1965278"/>
              <a:gd name="connsiteX5" fmla="*/ 805218 w 832513"/>
              <a:gd name="connsiteY5" fmla="*/ 1965278 h 1965278"/>
              <a:gd name="connsiteX6" fmla="*/ 805218 w 832513"/>
              <a:gd name="connsiteY6" fmla="*/ 1460311 h 1965278"/>
              <a:gd name="connsiteX7" fmla="*/ 259307 w 832513"/>
              <a:gd name="connsiteY7" fmla="*/ 955343 h 1965278"/>
              <a:gd name="connsiteX8" fmla="*/ 518615 w 832513"/>
              <a:gd name="connsiteY8" fmla="*/ 545911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965278"/>
              <a:gd name="connsiteX1" fmla="*/ 504968 w 832513"/>
              <a:gd name="connsiteY1" fmla="*/ 0 h 1965278"/>
              <a:gd name="connsiteX2" fmla="*/ 504967 w 832513"/>
              <a:gd name="connsiteY2" fmla="*/ 232012 h 1965278"/>
              <a:gd name="connsiteX3" fmla="*/ 0 w 832513"/>
              <a:gd name="connsiteY3" fmla="*/ 682388 h 1965278"/>
              <a:gd name="connsiteX4" fmla="*/ 0 w 832513"/>
              <a:gd name="connsiteY4" fmla="*/ 1201004 h 1965278"/>
              <a:gd name="connsiteX5" fmla="*/ 805218 w 832513"/>
              <a:gd name="connsiteY5" fmla="*/ 1965278 h 1965278"/>
              <a:gd name="connsiteX6" fmla="*/ 805218 w 832513"/>
              <a:gd name="connsiteY6" fmla="*/ 1460311 h 1965278"/>
              <a:gd name="connsiteX7" fmla="*/ 259307 w 832513"/>
              <a:gd name="connsiteY7" fmla="*/ 955343 h 1965278"/>
              <a:gd name="connsiteX8" fmla="*/ 518615 w 832513"/>
              <a:gd name="connsiteY8" fmla="*/ 545911 h 1965278"/>
              <a:gd name="connsiteX9" fmla="*/ 518615 w 832513"/>
              <a:gd name="connsiteY9" fmla="*/ 818866 h 1965278"/>
              <a:gd name="connsiteX10" fmla="*/ 832513 w 832513"/>
              <a:gd name="connsiteY10" fmla="*/ 368490 h 1965278"/>
              <a:gd name="connsiteX0" fmla="*/ 832513 w 832513"/>
              <a:gd name="connsiteY0" fmla="*/ 368490 h 1883391"/>
              <a:gd name="connsiteX1" fmla="*/ 504968 w 832513"/>
              <a:gd name="connsiteY1" fmla="*/ 0 h 1883391"/>
              <a:gd name="connsiteX2" fmla="*/ 504967 w 832513"/>
              <a:gd name="connsiteY2" fmla="*/ 232012 h 1883391"/>
              <a:gd name="connsiteX3" fmla="*/ 0 w 832513"/>
              <a:gd name="connsiteY3" fmla="*/ 682388 h 1883391"/>
              <a:gd name="connsiteX4" fmla="*/ 0 w 832513"/>
              <a:gd name="connsiteY4" fmla="*/ 1201004 h 1883391"/>
              <a:gd name="connsiteX5" fmla="*/ 791570 w 832513"/>
              <a:gd name="connsiteY5" fmla="*/ 1883391 h 1883391"/>
              <a:gd name="connsiteX6" fmla="*/ 805218 w 832513"/>
              <a:gd name="connsiteY6" fmla="*/ 1460311 h 1883391"/>
              <a:gd name="connsiteX7" fmla="*/ 259307 w 832513"/>
              <a:gd name="connsiteY7" fmla="*/ 955343 h 1883391"/>
              <a:gd name="connsiteX8" fmla="*/ 518615 w 832513"/>
              <a:gd name="connsiteY8" fmla="*/ 545911 h 1883391"/>
              <a:gd name="connsiteX9" fmla="*/ 518615 w 832513"/>
              <a:gd name="connsiteY9" fmla="*/ 818866 h 1883391"/>
              <a:gd name="connsiteX10" fmla="*/ 832513 w 832513"/>
              <a:gd name="connsiteY10" fmla="*/ 368490 h 1883391"/>
              <a:gd name="connsiteX0" fmla="*/ 832513 w 832513"/>
              <a:gd name="connsiteY0" fmla="*/ 368490 h 1883391"/>
              <a:gd name="connsiteX1" fmla="*/ 504968 w 832513"/>
              <a:gd name="connsiteY1" fmla="*/ 0 h 1883391"/>
              <a:gd name="connsiteX2" fmla="*/ 504967 w 832513"/>
              <a:gd name="connsiteY2" fmla="*/ 232012 h 1883391"/>
              <a:gd name="connsiteX3" fmla="*/ 0 w 832513"/>
              <a:gd name="connsiteY3" fmla="*/ 682388 h 1883391"/>
              <a:gd name="connsiteX4" fmla="*/ 0 w 832513"/>
              <a:gd name="connsiteY4" fmla="*/ 1201004 h 1883391"/>
              <a:gd name="connsiteX5" fmla="*/ 791570 w 832513"/>
              <a:gd name="connsiteY5" fmla="*/ 1883391 h 1883391"/>
              <a:gd name="connsiteX6" fmla="*/ 805218 w 832513"/>
              <a:gd name="connsiteY6" fmla="*/ 1460311 h 1883391"/>
              <a:gd name="connsiteX7" fmla="*/ 259307 w 832513"/>
              <a:gd name="connsiteY7" fmla="*/ 955343 h 1883391"/>
              <a:gd name="connsiteX8" fmla="*/ 518615 w 832513"/>
              <a:gd name="connsiteY8" fmla="*/ 545911 h 1883391"/>
              <a:gd name="connsiteX9" fmla="*/ 518615 w 832513"/>
              <a:gd name="connsiteY9" fmla="*/ 818866 h 1883391"/>
              <a:gd name="connsiteX10" fmla="*/ 832513 w 832513"/>
              <a:gd name="connsiteY10" fmla="*/ 368490 h 1883391"/>
              <a:gd name="connsiteX0" fmla="*/ 832513 w 832513"/>
              <a:gd name="connsiteY0" fmla="*/ 368490 h 1883391"/>
              <a:gd name="connsiteX1" fmla="*/ 504968 w 832513"/>
              <a:gd name="connsiteY1" fmla="*/ 0 h 1883391"/>
              <a:gd name="connsiteX2" fmla="*/ 504967 w 832513"/>
              <a:gd name="connsiteY2" fmla="*/ 232012 h 1883391"/>
              <a:gd name="connsiteX3" fmla="*/ 0 w 832513"/>
              <a:gd name="connsiteY3" fmla="*/ 682388 h 1883391"/>
              <a:gd name="connsiteX4" fmla="*/ 0 w 832513"/>
              <a:gd name="connsiteY4" fmla="*/ 1201004 h 1883391"/>
              <a:gd name="connsiteX5" fmla="*/ 791570 w 832513"/>
              <a:gd name="connsiteY5" fmla="*/ 1883391 h 1883391"/>
              <a:gd name="connsiteX6" fmla="*/ 791570 w 832513"/>
              <a:gd name="connsiteY6" fmla="*/ 1460311 h 1883391"/>
              <a:gd name="connsiteX7" fmla="*/ 259307 w 832513"/>
              <a:gd name="connsiteY7" fmla="*/ 955343 h 1883391"/>
              <a:gd name="connsiteX8" fmla="*/ 518615 w 832513"/>
              <a:gd name="connsiteY8" fmla="*/ 545911 h 1883391"/>
              <a:gd name="connsiteX9" fmla="*/ 518615 w 832513"/>
              <a:gd name="connsiteY9" fmla="*/ 818866 h 1883391"/>
              <a:gd name="connsiteX10" fmla="*/ 832513 w 832513"/>
              <a:gd name="connsiteY10" fmla="*/ 368490 h 18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2513" h="1883391">
                <a:moveTo>
                  <a:pt x="832513" y="368490"/>
                </a:moveTo>
                <a:lnTo>
                  <a:pt x="504968" y="0"/>
                </a:lnTo>
                <a:cubicBezTo>
                  <a:pt x="504968" y="77337"/>
                  <a:pt x="504967" y="154675"/>
                  <a:pt x="504967" y="232012"/>
                </a:cubicBezTo>
                <a:lnTo>
                  <a:pt x="0" y="682388"/>
                </a:lnTo>
                <a:lnTo>
                  <a:pt x="0" y="1201004"/>
                </a:lnTo>
                <a:lnTo>
                  <a:pt x="791570" y="1883391"/>
                </a:lnTo>
                <a:lnTo>
                  <a:pt x="791570" y="1460311"/>
                </a:lnTo>
                <a:lnTo>
                  <a:pt x="259307" y="955343"/>
                </a:lnTo>
                <a:lnTo>
                  <a:pt x="518615" y="545911"/>
                </a:lnTo>
                <a:lnTo>
                  <a:pt x="518615" y="818866"/>
                </a:lnTo>
                <a:lnTo>
                  <a:pt x="832513" y="36849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Theorem (C-Davis ’15+).  </a:t>
            </a:r>
            <a:r>
              <a:rPr lang="en-US" sz="2800" dirty="0">
                <a:solidFill>
                  <a:schemeClr val="bg1"/>
                </a:solidFill>
              </a:rPr>
              <a:t>Given a bicolored graph </a:t>
            </a:r>
            <a:r>
              <a:rPr lang="en-US" sz="2800" i="1" dirty="0">
                <a:solidFill>
                  <a:schemeClr val="bg1"/>
                </a:solidFill>
              </a:rPr>
              <a:t>G</a:t>
            </a:r>
            <a:r>
              <a:rPr lang="en-US" sz="2800" dirty="0">
                <a:solidFill>
                  <a:schemeClr val="bg1"/>
                </a:solidFill>
              </a:rPr>
              <a:t>, the following are equivalent.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The sequences of vertices 1, 2, …, </a:t>
            </a:r>
            <a:r>
              <a:rPr lang="en-US" sz="2800" i="1" dirty="0">
                <a:solidFill>
                  <a:schemeClr val="bg1"/>
                </a:solidFill>
              </a:rPr>
              <a:t>k</a:t>
            </a:r>
            <a:r>
              <a:rPr lang="en-US" sz="2800" dirty="0">
                <a:solidFill>
                  <a:schemeClr val="bg1"/>
                </a:solidFill>
              </a:rPr>
              <a:t> is a successful pressing sequence for </a:t>
            </a:r>
            <a:r>
              <a:rPr lang="en-US" sz="2800" i="1" dirty="0">
                <a:solidFill>
                  <a:schemeClr val="bg1"/>
                </a:solidFill>
              </a:rPr>
              <a:t>G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i="1" dirty="0">
                <a:solidFill>
                  <a:schemeClr val="bg1"/>
                </a:solidFill>
              </a:rPr>
              <a:t>G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en-US" sz="2800" i="1" dirty="0">
                <a:solidFill>
                  <a:schemeClr val="bg1"/>
                </a:solidFill>
              </a:rPr>
              <a:t>LU</a:t>
            </a:r>
            <a:r>
              <a:rPr lang="en-US" sz="2800" dirty="0">
                <a:solidFill>
                  <a:schemeClr val="bg1"/>
                </a:solidFill>
              </a:rPr>
              <a:t> for some lower-triangular matrix </a:t>
            </a:r>
            <a:r>
              <a:rPr lang="en-US" sz="2800" i="1" dirty="0">
                <a:solidFill>
                  <a:schemeClr val="bg1"/>
                </a:solidFill>
              </a:rPr>
              <a:t>L </a:t>
            </a:r>
            <a:r>
              <a:rPr lang="en-US" sz="2800" dirty="0">
                <a:solidFill>
                  <a:schemeClr val="bg1"/>
                </a:solidFill>
              </a:rPr>
              <a:t>and upper-triangular matrix</a:t>
            </a:r>
            <a:r>
              <a:rPr lang="en-US" sz="2800" i="1" dirty="0">
                <a:solidFill>
                  <a:schemeClr val="bg1"/>
                </a:solidFill>
              </a:rPr>
              <a:t> U</a:t>
            </a:r>
            <a:r>
              <a:rPr lang="en-US" sz="2800" dirty="0">
                <a:solidFill>
                  <a:schemeClr val="bg1"/>
                </a:solidFill>
              </a:rPr>
              <a:t> of rank </a:t>
            </a:r>
            <a:r>
              <a:rPr lang="en-US" sz="2800" i="1" dirty="0">
                <a:solidFill>
                  <a:schemeClr val="bg1"/>
                </a:solidFill>
              </a:rPr>
              <a:t>k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i="1" dirty="0">
                <a:solidFill>
                  <a:schemeClr val="bg1"/>
                </a:solidFill>
              </a:rPr>
              <a:t>G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en-US" sz="2800" i="1" dirty="0">
                <a:solidFill>
                  <a:schemeClr val="bg1"/>
                </a:solidFill>
              </a:rPr>
              <a:t>U</a:t>
            </a:r>
            <a:r>
              <a:rPr lang="en-US" sz="2800" b="1" baseline="30000" dirty="0">
                <a:solidFill>
                  <a:schemeClr val="bg1"/>
                </a:solidFill>
              </a:rPr>
              <a:t>T</a:t>
            </a:r>
            <a:r>
              <a:rPr lang="en-US" sz="2800" i="1" dirty="0">
                <a:solidFill>
                  <a:schemeClr val="bg1"/>
                </a:solidFill>
              </a:rPr>
              <a:t>U</a:t>
            </a:r>
            <a:r>
              <a:rPr lang="en-US" sz="2800" dirty="0">
                <a:solidFill>
                  <a:schemeClr val="bg1"/>
                </a:solidFill>
              </a:rPr>
              <a:t> for some upper-triangular matrix </a:t>
            </a:r>
            <a:r>
              <a:rPr lang="en-US" sz="2800" i="1" dirty="0">
                <a:solidFill>
                  <a:schemeClr val="bg1"/>
                </a:solidFill>
              </a:rPr>
              <a:t>U</a:t>
            </a:r>
            <a:r>
              <a:rPr lang="en-US" sz="2800" dirty="0">
                <a:solidFill>
                  <a:schemeClr val="bg1"/>
                </a:solidFill>
              </a:rPr>
              <a:t> of rank </a:t>
            </a:r>
            <a:r>
              <a:rPr lang="en-US" sz="2800" i="1" dirty="0">
                <a:solidFill>
                  <a:schemeClr val="bg1"/>
                </a:solidFill>
              </a:rPr>
              <a:t>k</a:t>
            </a:r>
            <a:r>
              <a:rPr lang="en-US" sz="2800" dirty="0">
                <a:solidFill>
                  <a:schemeClr val="bg1"/>
                </a:solidFill>
              </a:rPr>
              <a:t> (“</a:t>
            </a:r>
            <a:r>
              <a:rPr lang="en-US" sz="2800" dirty="0" err="1">
                <a:solidFill>
                  <a:schemeClr val="bg1"/>
                </a:solidFill>
              </a:rPr>
              <a:t>Cholesky</a:t>
            </a:r>
            <a:r>
              <a:rPr lang="en-US" sz="2800" dirty="0">
                <a:solidFill>
                  <a:schemeClr val="bg1"/>
                </a:solidFill>
              </a:rPr>
              <a:t> decomposition”).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first </a:t>
            </a:r>
            <a:r>
              <a:rPr lang="en-US" sz="2800" i="1" dirty="0"/>
              <a:t>k</a:t>
            </a:r>
            <a:r>
              <a:rPr lang="en-US" sz="2800" dirty="0"/>
              <a:t> leading principal minors of </a:t>
            </a:r>
            <a:r>
              <a:rPr lang="en-US" sz="2800" i="1" dirty="0"/>
              <a:t>L</a:t>
            </a:r>
            <a:r>
              <a:rPr lang="en-US" sz="2800" dirty="0"/>
              <a:t> are nonzero, and the rest of the leading principal minors are 0.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The subgraph of loopy(</a:t>
            </a:r>
            <a:r>
              <a:rPr lang="en-US" sz="2800" i="1" dirty="0">
                <a:solidFill>
                  <a:schemeClr val="bg1"/>
                </a:solidFill>
              </a:rPr>
              <a:t>G</a:t>
            </a:r>
            <a:r>
              <a:rPr lang="en-US" sz="2800" dirty="0">
                <a:solidFill>
                  <a:schemeClr val="bg1"/>
                </a:solidFill>
              </a:rPr>
              <a:t>) induced on {1, …, </a:t>
            </a:r>
            <a:r>
              <a:rPr lang="en-US" sz="2800" i="1" dirty="0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} has an odd number of perfect </a:t>
            </a:r>
            <a:r>
              <a:rPr lang="en-US" sz="2800" dirty="0" err="1">
                <a:solidFill>
                  <a:schemeClr val="bg1"/>
                </a:solidFill>
              </a:rPr>
              <a:t>matchings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iff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 ≤ </a:t>
            </a:r>
            <a:r>
              <a:rPr lang="en-US" sz="2800" i="1" dirty="0">
                <a:solidFill>
                  <a:schemeClr val="bg1"/>
                </a:solidFill>
              </a:rPr>
              <a:t>k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928584" y="1197592"/>
            <a:ext cx="30480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Pressing Sequences via Linear Algebra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28584" y="1197592"/>
            <a:ext cx="3048000" cy="304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28584" y="1197592"/>
            <a:ext cx="2667000" cy="2667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ket 2"/>
          <p:cNvSpPr/>
          <p:nvPr/>
        </p:nvSpPr>
        <p:spPr>
          <a:xfrm>
            <a:off x="2667000" y="990600"/>
            <a:ext cx="3538184" cy="3459558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18638" y="37782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</a:t>
            </a:r>
            <a:endParaRPr lang="en-US" b="1" i="1" dirty="0"/>
          </a:p>
        </p:txBody>
      </p:sp>
      <p:sp>
        <p:nvSpPr>
          <p:cNvPr id="12" name="Rectangle 11"/>
          <p:cNvSpPr/>
          <p:nvPr/>
        </p:nvSpPr>
        <p:spPr>
          <a:xfrm>
            <a:off x="2928584" y="1197592"/>
            <a:ext cx="2286000" cy="2286000"/>
          </a:xfrm>
          <a:prstGeom prst="rect">
            <a:avLst/>
          </a:prstGeom>
          <a:solidFill>
            <a:srgbClr val="41FF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54593" y="11566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35810" y="302988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k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2928584" y="119759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28584" y="1197592"/>
            <a:ext cx="762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8584" y="1197592"/>
            <a:ext cx="1143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28584" y="1197592"/>
            <a:ext cx="15240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8584" y="1197592"/>
            <a:ext cx="19050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3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Theorem (C-Davis ’16).  </a:t>
            </a:r>
            <a:r>
              <a:rPr lang="en-US" sz="2800" dirty="0"/>
              <a:t>Given a bicolored graph </a:t>
            </a:r>
            <a:r>
              <a:rPr lang="en-US" sz="2800" i="1" dirty="0"/>
              <a:t>G </a:t>
            </a:r>
            <a:r>
              <a:rPr lang="en-US" sz="2800" dirty="0">
                <a:solidFill>
                  <a:srgbClr val="FF0000"/>
                </a:solidFill>
              </a:rPr>
              <a:t>with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G</a:t>
            </a:r>
            <a:r>
              <a:rPr lang="en-US" sz="2800" dirty="0">
                <a:solidFill>
                  <a:srgbClr val="FF0000"/>
                </a:solidFill>
              </a:rPr>
              <a:t>) invertible</a:t>
            </a:r>
            <a:r>
              <a:rPr lang="en-US" sz="2800" dirty="0"/>
              <a:t>, the following are equivalent.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sequence of vertices 1, 2, …, </a:t>
            </a:r>
            <a:r>
              <a:rPr lang="en-US" sz="2800" i="1" dirty="0"/>
              <a:t>n</a:t>
            </a:r>
            <a:r>
              <a:rPr lang="en-US" sz="2800" dirty="0"/>
              <a:t> is a successful pressing sequence for </a:t>
            </a:r>
            <a:r>
              <a:rPr lang="en-US" sz="2800" i="1" dirty="0"/>
              <a:t>G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= </a:t>
            </a:r>
            <a:r>
              <a:rPr lang="en-US" sz="2800" i="1" dirty="0"/>
              <a:t>U</a:t>
            </a:r>
            <a:r>
              <a:rPr lang="en-US" sz="2800" b="1" baseline="30000" dirty="0"/>
              <a:t>T</a:t>
            </a:r>
            <a:r>
              <a:rPr lang="en-US" sz="2800" i="1" dirty="0"/>
              <a:t>U</a:t>
            </a:r>
            <a:r>
              <a:rPr lang="en-US" sz="2800" dirty="0"/>
              <a:t> for some invertible upper-triangular matrix </a:t>
            </a:r>
            <a:r>
              <a:rPr lang="en-US" sz="2800" i="1" dirty="0"/>
              <a:t>U</a:t>
            </a:r>
            <a:r>
              <a:rPr lang="en-US" sz="2800" dirty="0"/>
              <a:t> (“</a:t>
            </a:r>
            <a:r>
              <a:rPr lang="en-US" sz="2800" dirty="0" err="1"/>
              <a:t>Cholesky</a:t>
            </a:r>
            <a:r>
              <a:rPr lang="en-US" sz="2800" dirty="0"/>
              <a:t> decomposition”).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All leading principal minors of </a:t>
            </a:r>
            <a:r>
              <a:rPr lang="en-US" sz="2800" i="1" dirty="0"/>
              <a:t>L</a:t>
            </a:r>
            <a:r>
              <a:rPr lang="en-US" sz="2800" dirty="0"/>
              <a:t> are nonzero.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subgraph of loopy(</a:t>
            </a:r>
            <a:r>
              <a:rPr lang="en-US" sz="2800" i="1" dirty="0"/>
              <a:t>G</a:t>
            </a:r>
            <a:r>
              <a:rPr lang="en-US" sz="2800" dirty="0"/>
              <a:t>) induced on {1, …, </a:t>
            </a:r>
            <a:r>
              <a:rPr lang="en-US" sz="2800" i="1" dirty="0"/>
              <a:t>j</a:t>
            </a:r>
            <a:r>
              <a:rPr lang="en-US" sz="2800" dirty="0"/>
              <a:t>} has an odd number of perfect </a:t>
            </a:r>
            <a:r>
              <a:rPr lang="en-US" sz="2800" dirty="0" err="1"/>
              <a:t>matchings</a:t>
            </a:r>
            <a:r>
              <a:rPr lang="en-US" sz="2800" dirty="0"/>
              <a:t> for all </a:t>
            </a:r>
            <a:r>
              <a:rPr lang="en-US" sz="2800" i="1" dirty="0"/>
              <a:t>j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Pressing Sequences of Full Length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04800" y="9906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Recall:  </a:t>
            </a:r>
            <a:r>
              <a:rPr lang="en-US" sz="2800" i="1" dirty="0"/>
              <a:t>G</a:t>
            </a:r>
            <a:r>
              <a:rPr lang="en-US" sz="2800" dirty="0"/>
              <a:t> on </a:t>
            </a:r>
            <a:r>
              <a:rPr lang="en-US" sz="2800" i="1" dirty="0"/>
              <a:t>n</a:t>
            </a:r>
            <a:r>
              <a:rPr lang="en-US" sz="2800" dirty="0"/>
              <a:t> vertices has a successful pressing sequence of length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is invertible.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393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Here, a perfect matching is a set of pairwise </a:t>
            </a:r>
            <a:r>
              <a:rPr lang="en-US" sz="2800" dirty="0" err="1"/>
              <a:t>nonincident</a:t>
            </a:r>
            <a:r>
              <a:rPr lang="en-US" sz="2800" dirty="0"/>
              <a:t> edges incident to every vertex.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Perfect </a:t>
            </a:r>
            <a:r>
              <a:rPr lang="en-US" dirty="0" err="1"/>
              <a:t>Matchings</a:t>
            </a:r>
            <a:r>
              <a:rPr lang="en-US" dirty="0"/>
              <a:t> in Loopy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032" y="2185869"/>
            <a:ext cx="6113968" cy="4154356"/>
            <a:chOff x="1125032" y="2185869"/>
            <a:chExt cx="6113968" cy="4154356"/>
          </a:xfrm>
        </p:grpSpPr>
        <p:sp>
          <p:nvSpPr>
            <p:cNvPr id="6" name="Freeform 5"/>
            <p:cNvSpPr/>
            <p:nvPr/>
          </p:nvSpPr>
          <p:spPr>
            <a:xfrm rot="13732814">
              <a:off x="2646815" y="5716604"/>
              <a:ext cx="455868" cy="791374"/>
            </a:xfrm>
            <a:custGeom>
              <a:avLst/>
              <a:gdLst>
                <a:gd name="connsiteX0" fmla="*/ 360988 w 684600"/>
                <a:gd name="connsiteY0" fmla="*/ 1213152 h 1213610"/>
                <a:gd name="connsiteX1" fmla="*/ 6146 w 684600"/>
                <a:gd name="connsiteY1" fmla="*/ 216866 h 1213610"/>
                <a:gd name="connsiteX2" fmla="*/ 674886 w 684600"/>
                <a:gd name="connsiteY2" fmla="*/ 80388 h 1213610"/>
                <a:gd name="connsiteX3" fmla="*/ 360988 w 684600"/>
                <a:gd name="connsiteY3" fmla="*/ 1213152 h 1213610"/>
                <a:gd name="connsiteX0" fmla="*/ 360949 w 671276"/>
                <a:gd name="connsiteY0" fmla="*/ 1150747 h 1150789"/>
                <a:gd name="connsiteX1" fmla="*/ 6107 w 671276"/>
                <a:gd name="connsiteY1" fmla="*/ 154461 h 1150789"/>
                <a:gd name="connsiteX2" fmla="*/ 661200 w 671276"/>
                <a:gd name="connsiteY2" fmla="*/ 113517 h 1150789"/>
                <a:gd name="connsiteX3" fmla="*/ 360949 w 671276"/>
                <a:gd name="connsiteY3" fmla="*/ 1150747 h 1150789"/>
                <a:gd name="connsiteX0" fmla="*/ 360949 w 692352"/>
                <a:gd name="connsiteY0" fmla="*/ 1196259 h 1196301"/>
                <a:gd name="connsiteX1" fmla="*/ 6107 w 692352"/>
                <a:gd name="connsiteY1" fmla="*/ 199973 h 1196301"/>
                <a:gd name="connsiteX2" fmla="*/ 661200 w 692352"/>
                <a:gd name="connsiteY2" fmla="*/ 159029 h 1196301"/>
                <a:gd name="connsiteX3" fmla="*/ 360949 w 692352"/>
                <a:gd name="connsiteY3" fmla="*/ 1196259 h 1196301"/>
                <a:gd name="connsiteX0" fmla="*/ 360949 w 692352"/>
                <a:gd name="connsiteY0" fmla="*/ 1272995 h 1273037"/>
                <a:gd name="connsiteX1" fmla="*/ 6107 w 692352"/>
                <a:gd name="connsiteY1" fmla="*/ 276709 h 1273037"/>
                <a:gd name="connsiteX2" fmla="*/ 661200 w 692352"/>
                <a:gd name="connsiteY2" fmla="*/ 235765 h 1273037"/>
                <a:gd name="connsiteX3" fmla="*/ 360949 w 692352"/>
                <a:gd name="connsiteY3" fmla="*/ 1272995 h 1273037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33035"/>
                <a:gd name="connsiteY0" fmla="*/ 1272995 h 1273053"/>
                <a:gd name="connsiteX1" fmla="*/ 37401 w 733035"/>
                <a:gd name="connsiteY1" fmla="*/ 276709 h 1273053"/>
                <a:gd name="connsiteX2" fmla="*/ 692494 w 733035"/>
                <a:gd name="connsiteY2" fmla="*/ 235765 h 1273053"/>
                <a:gd name="connsiteX3" fmla="*/ 392243 w 733035"/>
                <a:gd name="connsiteY3" fmla="*/ 1272995 h 1273053"/>
                <a:gd name="connsiteX0" fmla="*/ 409949 w 750741"/>
                <a:gd name="connsiteY0" fmla="*/ 1272995 h 1272995"/>
                <a:gd name="connsiteX1" fmla="*/ 55107 w 750741"/>
                <a:gd name="connsiteY1" fmla="*/ 276709 h 1272995"/>
                <a:gd name="connsiteX2" fmla="*/ 710200 w 750741"/>
                <a:gd name="connsiteY2" fmla="*/ 235765 h 1272995"/>
                <a:gd name="connsiteX3" fmla="*/ 409949 w 750741"/>
                <a:gd name="connsiteY3" fmla="*/ 1272995 h 1272995"/>
                <a:gd name="connsiteX0" fmla="*/ 398275 w 711305"/>
                <a:gd name="connsiteY0" fmla="*/ 1272409 h 1272409"/>
                <a:gd name="connsiteX1" fmla="*/ 57081 w 711305"/>
                <a:gd name="connsiteY1" fmla="*/ 221532 h 1272409"/>
                <a:gd name="connsiteX2" fmla="*/ 698526 w 711305"/>
                <a:gd name="connsiteY2" fmla="*/ 235179 h 1272409"/>
                <a:gd name="connsiteX3" fmla="*/ 398275 w 711305"/>
                <a:gd name="connsiteY3" fmla="*/ 1272409 h 1272409"/>
                <a:gd name="connsiteX0" fmla="*/ 403998 w 717028"/>
                <a:gd name="connsiteY0" fmla="*/ 1266523 h 1266523"/>
                <a:gd name="connsiteX1" fmla="*/ 62804 w 717028"/>
                <a:gd name="connsiteY1" fmla="*/ 215646 h 1266523"/>
                <a:gd name="connsiteX2" fmla="*/ 704249 w 717028"/>
                <a:gd name="connsiteY2" fmla="*/ 229293 h 1266523"/>
                <a:gd name="connsiteX3" fmla="*/ 403998 w 717028"/>
                <a:gd name="connsiteY3" fmla="*/ 1266523 h 1266523"/>
                <a:gd name="connsiteX0" fmla="*/ 403998 w 731587"/>
                <a:gd name="connsiteY0" fmla="*/ 1300775 h 1300775"/>
                <a:gd name="connsiteX1" fmla="*/ 62804 w 731587"/>
                <a:gd name="connsiteY1" fmla="*/ 249898 h 1300775"/>
                <a:gd name="connsiteX2" fmla="*/ 704249 w 731587"/>
                <a:gd name="connsiteY2" fmla="*/ 263545 h 1300775"/>
                <a:gd name="connsiteX3" fmla="*/ 403998 w 731587"/>
                <a:gd name="connsiteY3" fmla="*/ 1300775 h 1300775"/>
                <a:gd name="connsiteX0" fmla="*/ 403998 w 742099"/>
                <a:gd name="connsiteY0" fmla="*/ 1305379 h 1305379"/>
                <a:gd name="connsiteX1" fmla="*/ 62804 w 742099"/>
                <a:gd name="connsiteY1" fmla="*/ 254502 h 1305379"/>
                <a:gd name="connsiteX2" fmla="*/ 704249 w 742099"/>
                <a:gd name="connsiteY2" fmla="*/ 268149 h 1305379"/>
                <a:gd name="connsiteX3" fmla="*/ 403998 w 742099"/>
                <a:gd name="connsiteY3" fmla="*/ 1305379 h 1305379"/>
                <a:gd name="connsiteX0" fmla="*/ 403998 w 736787"/>
                <a:gd name="connsiteY0" fmla="*/ 1287373 h 1287373"/>
                <a:gd name="connsiteX1" fmla="*/ 62804 w 736787"/>
                <a:gd name="connsiteY1" fmla="*/ 236496 h 1287373"/>
                <a:gd name="connsiteX2" fmla="*/ 704249 w 736787"/>
                <a:gd name="connsiteY2" fmla="*/ 250143 h 1287373"/>
                <a:gd name="connsiteX3" fmla="*/ 403998 w 736787"/>
                <a:gd name="connsiteY3" fmla="*/ 1287373 h 1287373"/>
                <a:gd name="connsiteX0" fmla="*/ 392589 w 725378"/>
                <a:gd name="connsiteY0" fmla="*/ 1259236 h 1259236"/>
                <a:gd name="connsiteX1" fmla="*/ 51395 w 725378"/>
                <a:gd name="connsiteY1" fmla="*/ 208359 h 1259236"/>
                <a:gd name="connsiteX2" fmla="*/ 692840 w 725378"/>
                <a:gd name="connsiteY2" fmla="*/ 222006 h 1259236"/>
                <a:gd name="connsiteX3" fmla="*/ 392589 w 725378"/>
                <a:gd name="connsiteY3" fmla="*/ 1259236 h 125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378" h="1259236">
                  <a:moveTo>
                    <a:pt x="392589" y="1259236"/>
                  </a:moveTo>
                  <a:cubicBezTo>
                    <a:pt x="92339" y="829332"/>
                    <a:pt x="-96456" y="533630"/>
                    <a:pt x="51395" y="208359"/>
                  </a:cubicBezTo>
                  <a:cubicBezTo>
                    <a:pt x="199246" y="-116912"/>
                    <a:pt x="581382" y="-21379"/>
                    <a:pt x="692840" y="222006"/>
                  </a:cubicBezTo>
                  <a:cubicBezTo>
                    <a:pt x="804298" y="465391"/>
                    <a:pt x="610953" y="897570"/>
                    <a:pt x="392589" y="1259236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rot="16200000">
              <a:off x="1292785" y="4026684"/>
              <a:ext cx="455868" cy="791374"/>
            </a:xfrm>
            <a:custGeom>
              <a:avLst/>
              <a:gdLst>
                <a:gd name="connsiteX0" fmla="*/ 360988 w 684600"/>
                <a:gd name="connsiteY0" fmla="*/ 1213152 h 1213610"/>
                <a:gd name="connsiteX1" fmla="*/ 6146 w 684600"/>
                <a:gd name="connsiteY1" fmla="*/ 216866 h 1213610"/>
                <a:gd name="connsiteX2" fmla="*/ 674886 w 684600"/>
                <a:gd name="connsiteY2" fmla="*/ 80388 h 1213610"/>
                <a:gd name="connsiteX3" fmla="*/ 360988 w 684600"/>
                <a:gd name="connsiteY3" fmla="*/ 1213152 h 1213610"/>
                <a:gd name="connsiteX0" fmla="*/ 360949 w 671276"/>
                <a:gd name="connsiteY0" fmla="*/ 1150747 h 1150789"/>
                <a:gd name="connsiteX1" fmla="*/ 6107 w 671276"/>
                <a:gd name="connsiteY1" fmla="*/ 154461 h 1150789"/>
                <a:gd name="connsiteX2" fmla="*/ 661200 w 671276"/>
                <a:gd name="connsiteY2" fmla="*/ 113517 h 1150789"/>
                <a:gd name="connsiteX3" fmla="*/ 360949 w 671276"/>
                <a:gd name="connsiteY3" fmla="*/ 1150747 h 1150789"/>
                <a:gd name="connsiteX0" fmla="*/ 360949 w 692352"/>
                <a:gd name="connsiteY0" fmla="*/ 1196259 h 1196301"/>
                <a:gd name="connsiteX1" fmla="*/ 6107 w 692352"/>
                <a:gd name="connsiteY1" fmla="*/ 199973 h 1196301"/>
                <a:gd name="connsiteX2" fmla="*/ 661200 w 692352"/>
                <a:gd name="connsiteY2" fmla="*/ 159029 h 1196301"/>
                <a:gd name="connsiteX3" fmla="*/ 360949 w 692352"/>
                <a:gd name="connsiteY3" fmla="*/ 1196259 h 1196301"/>
                <a:gd name="connsiteX0" fmla="*/ 360949 w 692352"/>
                <a:gd name="connsiteY0" fmla="*/ 1272995 h 1273037"/>
                <a:gd name="connsiteX1" fmla="*/ 6107 w 692352"/>
                <a:gd name="connsiteY1" fmla="*/ 276709 h 1273037"/>
                <a:gd name="connsiteX2" fmla="*/ 661200 w 692352"/>
                <a:gd name="connsiteY2" fmla="*/ 235765 h 1273037"/>
                <a:gd name="connsiteX3" fmla="*/ 360949 w 692352"/>
                <a:gd name="connsiteY3" fmla="*/ 1272995 h 1273037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33035"/>
                <a:gd name="connsiteY0" fmla="*/ 1272995 h 1273053"/>
                <a:gd name="connsiteX1" fmla="*/ 37401 w 733035"/>
                <a:gd name="connsiteY1" fmla="*/ 276709 h 1273053"/>
                <a:gd name="connsiteX2" fmla="*/ 692494 w 733035"/>
                <a:gd name="connsiteY2" fmla="*/ 235765 h 1273053"/>
                <a:gd name="connsiteX3" fmla="*/ 392243 w 733035"/>
                <a:gd name="connsiteY3" fmla="*/ 1272995 h 1273053"/>
                <a:gd name="connsiteX0" fmla="*/ 409949 w 750741"/>
                <a:gd name="connsiteY0" fmla="*/ 1272995 h 1272995"/>
                <a:gd name="connsiteX1" fmla="*/ 55107 w 750741"/>
                <a:gd name="connsiteY1" fmla="*/ 276709 h 1272995"/>
                <a:gd name="connsiteX2" fmla="*/ 710200 w 750741"/>
                <a:gd name="connsiteY2" fmla="*/ 235765 h 1272995"/>
                <a:gd name="connsiteX3" fmla="*/ 409949 w 750741"/>
                <a:gd name="connsiteY3" fmla="*/ 1272995 h 1272995"/>
                <a:gd name="connsiteX0" fmla="*/ 398275 w 711305"/>
                <a:gd name="connsiteY0" fmla="*/ 1272409 h 1272409"/>
                <a:gd name="connsiteX1" fmla="*/ 57081 w 711305"/>
                <a:gd name="connsiteY1" fmla="*/ 221532 h 1272409"/>
                <a:gd name="connsiteX2" fmla="*/ 698526 w 711305"/>
                <a:gd name="connsiteY2" fmla="*/ 235179 h 1272409"/>
                <a:gd name="connsiteX3" fmla="*/ 398275 w 711305"/>
                <a:gd name="connsiteY3" fmla="*/ 1272409 h 1272409"/>
                <a:gd name="connsiteX0" fmla="*/ 403998 w 717028"/>
                <a:gd name="connsiteY0" fmla="*/ 1266523 h 1266523"/>
                <a:gd name="connsiteX1" fmla="*/ 62804 w 717028"/>
                <a:gd name="connsiteY1" fmla="*/ 215646 h 1266523"/>
                <a:gd name="connsiteX2" fmla="*/ 704249 w 717028"/>
                <a:gd name="connsiteY2" fmla="*/ 229293 h 1266523"/>
                <a:gd name="connsiteX3" fmla="*/ 403998 w 717028"/>
                <a:gd name="connsiteY3" fmla="*/ 1266523 h 1266523"/>
                <a:gd name="connsiteX0" fmla="*/ 403998 w 731587"/>
                <a:gd name="connsiteY0" fmla="*/ 1300775 h 1300775"/>
                <a:gd name="connsiteX1" fmla="*/ 62804 w 731587"/>
                <a:gd name="connsiteY1" fmla="*/ 249898 h 1300775"/>
                <a:gd name="connsiteX2" fmla="*/ 704249 w 731587"/>
                <a:gd name="connsiteY2" fmla="*/ 263545 h 1300775"/>
                <a:gd name="connsiteX3" fmla="*/ 403998 w 731587"/>
                <a:gd name="connsiteY3" fmla="*/ 1300775 h 1300775"/>
                <a:gd name="connsiteX0" fmla="*/ 403998 w 742099"/>
                <a:gd name="connsiteY0" fmla="*/ 1305379 h 1305379"/>
                <a:gd name="connsiteX1" fmla="*/ 62804 w 742099"/>
                <a:gd name="connsiteY1" fmla="*/ 254502 h 1305379"/>
                <a:gd name="connsiteX2" fmla="*/ 704249 w 742099"/>
                <a:gd name="connsiteY2" fmla="*/ 268149 h 1305379"/>
                <a:gd name="connsiteX3" fmla="*/ 403998 w 742099"/>
                <a:gd name="connsiteY3" fmla="*/ 1305379 h 1305379"/>
                <a:gd name="connsiteX0" fmla="*/ 403998 w 736787"/>
                <a:gd name="connsiteY0" fmla="*/ 1287373 h 1287373"/>
                <a:gd name="connsiteX1" fmla="*/ 62804 w 736787"/>
                <a:gd name="connsiteY1" fmla="*/ 236496 h 1287373"/>
                <a:gd name="connsiteX2" fmla="*/ 704249 w 736787"/>
                <a:gd name="connsiteY2" fmla="*/ 250143 h 1287373"/>
                <a:gd name="connsiteX3" fmla="*/ 403998 w 736787"/>
                <a:gd name="connsiteY3" fmla="*/ 1287373 h 1287373"/>
                <a:gd name="connsiteX0" fmla="*/ 392589 w 725378"/>
                <a:gd name="connsiteY0" fmla="*/ 1259236 h 1259236"/>
                <a:gd name="connsiteX1" fmla="*/ 51395 w 725378"/>
                <a:gd name="connsiteY1" fmla="*/ 208359 h 1259236"/>
                <a:gd name="connsiteX2" fmla="*/ 692840 w 725378"/>
                <a:gd name="connsiteY2" fmla="*/ 222006 h 1259236"/>
                <a:gd name="connsiteX3" fmla="*/ 392589 w 725378"/>
                <a:gd name="connsiteY3" fmla="*/ 1259236 h 125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378" h="1259236">
                  <a:moveTo>
                    <a:pt x="392589" y="1259236"/>
                  </a:moveTo>
                  <a:cubicBezTo>
                    <a:pt x="92339" y="829332"/>
                    <a:pt x="-96456" y="533630"/>
                    <a:pt x="51395" y="208359"/>
                  </a:cubicBezTo>
                  <a:cubicBezTo>
                    <a:pt x="199246" y="-116912"/>
                    <a:pt x="581382" y="-21379"/>
                    <a:pt x="692840" y="222006"/>
                  </a:cubicBezTo>
                  <a:cubicBezTo>
                    <a:pt x="804298" y="465391"/>
                    <a:pt x="610953" y="897570"/>
                    <a:pt x="392589" y="1259236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2455982">
              <a:off x="6783132" y="3105187"/>
              <a:ext cx="455868" cy="791374"/>
            </a:xfrm>
            <a:custGeom>
              <a:avLst/>
              <a:gdLst>
                <a:gd name="connsiteX0" fmla="*/ 360988 w 684600"/>
                <a:gd name="connsiteY0" fmla="*/ 1213152 h 1213610"/>
                <a:gd name="connsiteX1" fmla="*/ 6146 w 684600"/>
                <a:gd name="connsiteY1" fmla="*/ 216866 h 1213610"/>
                <a:gd name="connsiteX2" fmla="*/ 674886 w 684600"/>
                <a:gd name="connsiteY2" fmla="*/ 80388 h 1213610"/>
                <a:gd name="connsiteX3" fmla="*/ 360988 w 684600"/>
                <a:gd name="connsiteY3" fmla="*/ 1213152 h 1213610"/>
                <a:gd name="connsiteX0" fmla="*/ 360949 w 671276"/>
                <a:gd name="connsiteY0" fmla="*/ 1150747 h 1150789"/>
                <a:gd name="connsiteX1" fmla="*/ 6107 w 671276"/>
                <a:gd name="connsiteY1" fmla="*/ 154461 h 1150789"/>
                <a:gd name="connsiteX2" fmla="*/ 661200 w 671276"/>
                <a:gd name="connsiteY2" fmla="*/ 113517 h 1150789"/>
                <a:gd name="connsiteX3" fmla="*/ 360949 w 671276"/>
                <a:gd name="connsiteY3" fmla="*/ 1150747 h 1150789"/>
                <a:gd name="connsiteX0" fmla="*/ 360949 w 692352"/>
                <a:gd name="connsiteY0" fmla="*/ 1196259 h 1196301"/>
                <a:gd name="connsiteX1" fmla="*/ 6107 w 692352"/>
                <a:gd name="connsiteY1" fmla="*/ 199973 h 1196301"/>
                <a:gd name="connsiteX2" fmla="*/ 661200 w 692352"/>
                <a:gd name="connsiteY2" fmla="*/ 159029 h 1196301"/>
                <a:gd name="connsiteX3" fmla="*/ 360949 w 692352"/>
                <a:gd name="connsiteY3" fmla="*/ 1196259 h 1196301"/>
                <a:gd name="connsiteX0" fmla="*/ 360949 w 692352"/>
                <a:gd name="connsiteY0" fmla="*/ 1272995 h 1273037"/>
                <a:gd name="connsiteX1" fmla="*/ 6107 w 692352"/>
                <a:gd name="connsiteY1" fmla="*/ 276709 h 1273037"/>
                <a:gd name="connsiteX2" fmla="*/ 661200 w 692352"/>
                <a:gd name="connsiteY2" fmla="*/ 235765 h 1273037"/>
                <a:gd name="connsiteX3" fmla="*/ 360949 w 692352"/>
                <a:gd name="connsiteY3" fmla="*/ 1272995 h 1273037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33035"/>
                <a:gd name="connsiteY0" fmla="*/ 1272995 h 1273053"/>
                <a:gd name="connsiteX1" fmla="*/ 37401 w 733035"/>
                <a:gd name="connsiteY1" fmla="*/ 276709 h 1273053"/>
                <a:gd name="connsiteX2" fmla="*/ 692494 w 733035"/>
                <a:gd name="connsiteY2" fmla="*/ 235765 h 1273053"/>
                <a:gd name="connsiteX3" fmla="*/ 392243 w 733035"/>
                <a:gd name="connsiteY3" fmla="*/ 1272995 h 1273053"/>
                <a:gd name="connsiteX0" fmla="*/ 409949 w 750741"/>
                <a:gd name="connsiteY0" fmla="*/ 1272995 h 1272995"/>
                <a:gd name="connsiteX1" fmla="*/ 55107 w 750741"/>
                <a:gd name="connsiteY1" fmla="*/ 276709 h 1272995"/>
                <a:gd name="connsiteX2" fmla="*/ 710200 w 750741"/>
                <a:gd name="connsiteY2" fmla="*/ 235765 h 1272995"/>
                <a:gd name="connsiteX3" fmla="*/ 409949 w 750741"/>
                <a:gd name="connsiteY3" fmla="*/ 1272995 h 1272995"/>
                <a:gd name="connsiteX0" fmla="*/ 398275 w 711305"/>
                <a:gd name="connsiteY0" fmla="*/ 1272409 h 1272409"/>
                <a:gd name="connsiteX1" fmla="*/ 57081 w 711305"/>
                <a:gd name="connsiteY1" fmla="*/ 221532 h 1272409"/>
                <a:gd name="connsiteX2" fmla="*/ 698526 w 711305"/>
                <a:gd name="connsiteY2" fmla="*/ 235179 h 1272409"/>
                <a:gd name="connsiteX3" fmla="*/ 398275 w 711305"/>
                <a:gd name="connsiteY3" fmla="*/ 1272409 h 1272409"/>
                <a:gd name="connsiteX0" fmla="*/ 403998 w 717028"/>
                <a:gd name="connsiteY0" fmla="*/ 1266523 h 1266523"/>
                <a:gd name="connsiteX1" fmla="*/ 62804 w 717028"/>
                <a:gd name="connsiteY1" fmla="*/ 215646 h 1266523"/>
                <a:gd name="connsiteX2" fmla="*/ 704249 w 717028"/>
                <a:gd name="connsiteY2" fmla="*/ 229293 h 1266523"/>
                <a:gd name="connsiteX3" fmla="*/ 403998 w 717028"/>
                <a:gd name="connsiteY3" fmla="*/ 1266523 h 1266523"/>
                <a:gd name="connsiteX0" fmla="*/ 403998 w 731587"/>
                <a:gd name="connsiteY0" fmla="*/ 1300775 h 1300775"/>
                <a:gd name="connsiteX1" fmla="*/ 62804 w 731587"/>
                <a:gd name="connsiteY1" fmla="*/ 249898 h 1300775"/>
                <a:gd name="connsiteX2" fmla="*/ 704249 w 731587"/>
                <a:gd name="connsiteY2" fmla="*/ 263545 h 1300775"/>
                <a:gd name="connsiteX3" fmla="*/ 403998 w 731587"/>
                <a:gd name="connsiteY3" fmla="*/ 1300775 h 1300775"/>
                <a:gd name="connsiteX0" fmla="*/ 403998 w 742099"/>
                <a:gd name="connsiteY0" fmla="*/ 1305379 h 1305379"/>
                <a:gd name="connsiteX1" fmla="*/ 62804 w 742099"/>
                <a:gd name="connsiteY1" fmla="*/ 254502 h 1305379"/>
                <a:gd name="connsiteX2" fmla="*/ 704249 w 742099"/>
                <a:gd name="connsiteY2" fmla="*/ 268149 h 1305379"/>
                <a:gd name="connsiteX3" fmla="*/ 403998 w 742099"/>
                <a:gd name="connsiteY3" fmla="*/ 1305379 h 1305379"/>
                <a:gd name="connsiteX0" fmla="*/ 403998 w 736787"/>
                <a:gd name="connsiteY0" fmla="*/ 1287373 h 1287373"/>
                <a:gd name="connsiteX1" fmla="*/ 62804 w 736787"/>
                <a:gd name="connsiteY1" fmla="*/ 236496 h 1287373"/>
                <a:gd name="connsiteX2" fmla="*/ 704249 w 736787"/>
                <a:gd name="connsiteY2" fmla="*/ 250143 h 1287373"/>
                <a:gd name="connsiteX3" fmla="*/ 403998 w 736787"/>
                <a:gd name="connsiteY3" fmla="*/ 1287373 h 1287373"/>
                <a:gd name="connsiteX0" fmla="*/ 392589 w 725378"/>
                <a:gd name="connsiteY0" fmla="*/ 1259236 h 1259236"/>
                <a:gd name="connsiteX1" fmla="*/ 51395 w 725378"/>
                <a:gd name="connsiteY1" fmla="*/ 208359 h 1259236"/>
                <a:gd name="connsiteX2" fmla="*/ 692840 w 725378"/>
                <a:gd name="connsiteY2" fmla="*/ 222006 h 1259236"/>
                <a:gd name="connsiteX3" fmla="*/ 392589 w 725378"/>
                <a:gd name="connsiteY3" fmla="*/ 1259236 h 125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378" h="1259236">
                  <a:moveTo>
                    <a:pt x="392589" y="1259236"/>
                  </a:moveTo>
                  <a:cubicBezTo>
                    <a:pt x="92339" y="829332"/>
                    <a:pt x="-96456" y="533630"/>
                    <a:pt x="51395" y="208359"/>
                  </a:cubicBezTo>
                  <a:cubicBezTo>
                    <a:pt x="199246" y="-116912"/>
                    <a:pt x="581382" y="-21379"/>
                    <a:pt x="692840" y="222006"/>
                  </a:cubicBezTo>
                  <a:cubicBezTo>
                    <a:pt x="804298" y="465391"/>
                    <a:pt x="610953" y="897570"/>
                    <a:pt x="392589" y="1259236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667922">
              <a:off x="5001250" y="2185869"/>
              <a:ext cx="455868" cy="791374"/>
            </a:xfrm>
            <a:custGeom>
              <a:avLst/>
              <a:gdLst>
                <a:gd name="connsiteX0" fmla="*/ 360988 w 684600"/>
                <a:gd name="connsiteY0" fmla="*/ 1213152 h 1213610"/>
                <a:gd name="connsiteX1" fmla="*/ 6146 w 684600"/>
                <a:gd name="connsiteY1" fmla="*/ 216866 h 1213610"/>
                <a:gd name="connsiteX2" fmla="*/ 674886 w 684600"/>
                <a:gd name="connsiteY2" fmla="*/ 80388 h 1213610"/>
                <a:gd name="connsiteX3" fmla="*/ 360988 w 684600"/>
                <a:gd name="connsiteY3" fmla="*/ 1213152 h 1213610"/>
                <a:gd name="connsiteX0" fmla="*/ 360949 w 671276"/>
                <a:gd name="connsiteY0" fmla="*/ 1150747 h 1150789"/>
                <a:gd name="connsiteX1" fmla="*/ 6107 w 671276"/>
                <a:gd name="connsiteY1" fmla="*/ 154461 h 1150789"/>
                <a:gd name="connsiteX2" fmla="*/ 661200 w 671276"/>
                <a:gd name="connsiteY2" fmla="*/ 113517 h 1150789"/>
                <a:gd name="connsiteX3" fmla="*/ 360949 w 671276"/>
                <a:gd name="connsiteY3" fmla="*/ 1150747 h 1150789"/>
                <a:gd name="connsiteX0" fmla="*/ 360949 w 692352"/>
                <a:gd name="connsiteY0" fmla="*/ 1196259 h 1196301"/>
                <a:gd name="connsiteX1" fmla="*/ 6107 w 692352"/>
                <a:gd name="connsiteY1" fmla="*/ 199973 h 1196301"/>
                <a:gd name="connsiteX2" fmla="*/ 661200 w 692352"/>
                <a:gd name="connsiteY2" fmla="*/ 159029 h 1196301"/>
                <a:gd name="connsiteX3" fmla="*/ 360949 w 692352"/>
                <a:gd name="connsiteY3" fmla="*/ 1196259 h 1196301"/>
                <a:gd name="connsiteX0" fmla="*/ 360949 w 692352"/>
                <a:gd name="connsiteY0" fmla="*/ 1272995 h 1273037"/>
                <a:gd name="connsiteX1" fmla="*/ 6107 w 692352"/>
                <a:gd name="connsiteY1" fmla="*/ 276709 h 1273037"/>
                <a:gd name="connsiteX2" fmla="*/ 661200 w 692352"/>
                <a:gd name="connsiteY2" fmla="*/ 235765 h 1273037"/>
                <a:gd name="connsiteX3" fmla="*/ 360949 w 692352"/>
                <a:gd name="connsiteY3" fmla="*/ 1272995 h 1273037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23646"/>
                <a:gd name="connsiteY0" fmla="*/ 1272995 h 1273053"/>
                <a:gd name="connsiteX1" fmla="*/ 37401 w 723646"/>
                <a:gd name="connsiteY1" fmla="*/ 276709 h 1273053"/>
                <a:gd name="connsiteX2" fmla="*/ 692494 w 723646"/>
                <a:gd name="connsiteY2" fmla="*/ 235765 h 1273053"/>
                <a:gd name="connsiteX3" fmla="*/ 392243 w 723646"/>
                <a:gd name="connsiteY3" fmla="*/ 1272995 h 1273053"/>
                <a:gd name="connsiteX0" fmla="*/ 392243 w 733035"/>
                <a:gd name="connsiteY0" fmla="*/ 1272995 h 1273053"/>
                <a:gd name="connsiteX1" fmla="*/ 37401 w 733035"/>
                <a:gd name="connsiteY1" fmla="*/ 276709 h 1273053"/>
                <a:gd name="connsiteX2" fmla="*/ 692494 w 733035"/>
                <a:gd name="connsiteY2" fmla="*/ 235765 h 1273053"/>
                <a:gd name="connsiteX3" fmla="*/ 392243 w 733035"/>
                <a:gd name="connsiteY3" fmla="*/ 1272995 h 1273053"/>
                <a:gd name="connsiteX0" fmla="*/ 409949 w 750741"/>
                <a:gd name="connsiteY0" fmla="*/ 1272995 h 1272995"/>
                <a:gd name="connsiteX1" fmla="*/ 55107 w 750741"/>
                <a:gd name="connsiteY1" fmla="*/ 276709 h 1272995"/>
                <a:gd name="connsiteX2" fmla="*/ 710200 w 750741"/>
                <a:gd name="connsiteY2" fmla="*/ 235765 h 1272995"/>
                <a:gd name="connsiteX3" fmla="*/ 409949 w 750741"/>
                <a:gd name="connsiteY3" fmla="*/ 1272995 h 1272995"/>
                <a:gd name="connsiteX0" fmla="*/ 398275 w 711305"/>
                <a:gd name="connsiteY0" fmla="*/ 1272409 h 1272409"/>
                <a:gd name="connsiteX1" fmla="*/ 57081 w 711305"/>
                <a:gd name="connsiteY1" fmla="*/ 221532 h 1272409"/>
                <a:gd name="connsiteX2" fmla="*/ 698526 w 711305"/>
                <a:gd name="connsiteY2" fmla="*/ 235179 h 1272409"/>
                <a:gd name="connsiteX3" fmla="*/ 398275 w 711305"/>
                <a:gd name="connsiteY3" fmla="*/ 1272409 h 1272409"/>
                <a:gd name="connsiteX0" fmla="*/ 403998 w 717028"/>
                <a:gd name="connsiteY0" fmla="*/ 1266523 h 1266523"/>
                <a:gd name="connsiteX1" fmla="*/ 62804 w 717028"/>
                <a:gd name="connsiteY1" fmla="*/ 215646 h 1266523"/>
                <a:gd name="connsiteX2" fmla="*/ 704249 w 717028"/>
                <a:gd name="connsiteY2" fmla="*/ 229293 h 1266523"/>
                <a:gd name="connsiteX3" fmla="*/ 403998 w 717028"/>
                <a:gd name="connsiteY3" fmla="*/ 1266523 h 1266523"/>
                <a:gd name="connsiteX0" fmla="*/ 403998 w 731587"/>
                <a:gd name="connsiteY0" fmla="*/ 1300775 h 1300775"/>
                <a:gd name="connsiteX1" fmla="*/ 62804 w 731587"/>
                <a:gd name="connsiteY1" fmla="*/ 249898 h 1300775"/>
                <a:gd name="connsiteX2" fmla="*/ 704249 w 731587"/>
                <a:gd name="connsiteY2" fmla="*/ 263545 h 1300775"/>
                <a:gd name="connsiteX3" fmla="*/ 403998 w 731587"/>
                <a:gd name="connsiteY3" fmla="*/ 1300775 h 1300775"/>
                <a:gd name="connsiteX0" fmla="*/ 403998 w 742099"/>
                <a:gd name="connsiteY0" fmla="*/ 1305379 h 1305379"/>
                <a:gd name="connsiteX1" fmla="*/ 62804 w 742099"/>
                <a:gd name="connsiteY1" fmla="*/ 254502 h 1305379"/>
                <a:gd name="connsiteX2" fmla="*/ 704249 w 742099"/>
                <a:gd name="connsiteY2" fmla="*/ 268149 h 1305379"/>
                <a:gd name="connsiteX3" fmla="*/ 403998 w 742099"/>
                <a:gd name="connsiteY3" fmla="*/ 1305379 h 1305379"/>
                <a:gd name="connsiteX0" fmla="*/ 403998 w 736787"/>
                <a:gd name="connsiteY0" fmla="*/ 1287373 h 1287373"/>
                <a:gd name="connsiteX1" fmla="*/ 62804 w 736787"/>
                <a:gd name="connsiteY1" fmla="*/ 236496 h 1287373"/>
                <a:gd name="connsiteX2" fmla="*/ 704249 w 736787"/>
                <a:gd name="connsiteY2" fmla="*/ 250143 h 1287373"/>
                <a:gd name="connsiteX3" fmla="*/ 403998 w 736787"/>
                <a:gd name="connsiteY3" fmla="*/ 1287373 h 1287373"/>
                <a:gd name="connsiteX0" fmla="*/ 392589 w 725378"/>
                <a:gd name="connsiteY0" fmla="*/ 1259236 h 1259236"/>
                <a:gd name="connsiteX1" fmla="*/ 51395 w 725378"/>
                <a:gd name="connsiteY1" fmla="*/ 208359 h 1259236"/>
                <a:gd name="connsiteX2" fmla="*/ 692840 w 725378"/>
                <a:gd name="connsiteY2" fmla="*/ 222006 h 1259236"/>
                <a:gd name="connsiteX3" fmla="*/ 392589 w 725378"/>
                <a:gd name="connsiteY3" fmla="*/ 1259236 h 125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378" h="1259236">
                  <a:moveTo>
                    <a:pt x="392589" y="1259236"/>
                  </a:moveTo>
                  <a:cubicBezTo>
                    <a:pt x="92339" y="829332"/>
                    <a:pt x="-96456" y="533630"/>
                    <a:pt x="51395" y="208359"/>
                  </a:cubicBezTo>
                  <a:cubicBezTo>
                    <a:pt x="199246" y="-116912"/>
                    <a:pt x="581382" y="-21379"/>
                    <a:pt x="692840" y="222006"/>
                  </a:cubicBezTo>
                  <a:cubicBezTo>
                    <a:pt x="804298" y="465391"/>
                    <a:pt x="610953" y="897570"/>
                    <a:pt x="392589" y="1259236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042089" y="3105562"/>
              <a:ext cx="1194004" cy="1272555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236092" y="3105562"/>
              <a:ext cx="18852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367253" y="3105562"/>
              <a:ext cx="754107" cy="128826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042089" y="4370262"/>
              <a:ext cx="2325164" cy="7855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42089" y="4393828"/>
              <a:ext cx="1194004" cy="1351107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236092" y="4393828"/>
              <a:ext cx="1131161" cy="13746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236092" y="5768500"/>
              <a:ext cx="1885267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367253" y="4393828"/>
              <a:ext cx="754107" cy="137467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5121360" y="3105564"/>
              <a:ext cx="1571056" cy="746249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692417" y="3910728"/>
              <a:ext cx="0" cy="1300049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089940" y="5238270"/>
              <a:ext cx="1602478" cy="5066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121360" y="3101634"/>
              <a:ext cx="0" cy="2635447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984724" y="2854193"/>
              <a:ext cx="502738" cy="502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5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790720" y="4126749"/>
              <a:ext cx="502738" cy="502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984724" y="5477856"/>
              <a:ext cx="502738" cy="502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6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69991" y="2854193"/>
              <a:ext cx="502738" cy="502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7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115885" y="4142459"/>
              <a:ext cx="502738" cy="502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838570" y="5493567"/>
              <a:ext cx="502738" cy="502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41048" y="3608300"/>
              <a:ext cx="502738" cy="502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41048" y="4943698"/>
              <a:ext cx="502738" cy="502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17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Here, a perfect matching is a set of pairwise </a:t>
            </a:r>
            <a:r>
              <a:rPr lang="en-US" sz="2800" dirty="0" err="1"/>
              <a:t>nonincident</a:t>
            </a:r>
            <a:r>
              <a:rPr lang="en-US" sz="2800" dirty="0"/>
              <a:t> edges incident to every vertex.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Perfect </a:t>
            </a:r>
            <a:r>
              <a:rPr lang="en-US" dirty="0" err="1"/>
              <a:t>Matchings</a:t>
            </a:r>
            <a:r>
              <a:rPr lang="en-US" dirty="0"/>
              <a:t> in Loopy Graphs</a:t>
            </a:r>
          </a:p>
        </p:txBody>
      </p:sp>
      <p:sp>
        <p:nvSpPr>
          <p:cNvPr id="6" name="Freeform 5"/>
          <p:cNvSpPr/>
          <p:nvPr/>
        </p:nvSpPr>
        <p:spPr>
          <a:xfrm rot="13732814">
            <a:off x="2646815" y="5716604"/>
            <a:ext cx="455868" cy="791374"/>
          </a:xfrm>
          <a:custGeom>
            <a:avLst/>
            <a:gdLst>
              <a:gd name="connsiteX0" fmla="*/ 360988 w 684600"/>
              <a:gd name="connsiteY0" fmla="*/ 1213152 h 1213610"/>
              <a:gd name="connsiteX1" fmla="*/ 6146 w 684600"/>
              <a:gd name="connsiteY1" fmla="*/ 216866 h 1213610"/>
              <a:gd name="connsiteX2" fmla="*/ 674886 w 684600"/>
              <a:gd name="connsiteY2" fmla="*/ 80388 h 1213610"/>
              <a:gd name="connsiteX3" fmla="*/ 360988 w 684600"/>
              <a:gd name="connsiteY3" fmla="*/ 1213152 h 1213610"/>
              <a:gd name="connsiteX0" fmla="*/ 360949 w 671276"/>
              <a:gd name="connsiteY0" fmla="*/ 1150747 h 1150789"/>
              <a:gd name="connsiteX1" fmla="*/ 6107 w 671276"/>
              <a:gd name="connsiteY1" fmla="*/ 154461 h 1150789"/>
              <a:gd name="connsiteX2" fmla="*/ 661200 w 671276"/>
              <a:gd name="connsiteY2" fmla="*/ 113517 h 1150789"/>
              <a:gd name="connsiteX3" fmla="*/ 360949 w 671276"/>
              <a:gd name="connsiteY3" fmla="*/ 1150747 h 1150789"/>
              <a:gd name="connsiteX0" fmla="*/ 360949 w 692352"/>
              <a:gd name="connsiteY0" fmla="*/ 1196259 h 1196301"/>
              <a:gd name="connsiteX1" fmla="*/ 6107 w 692352"/>
              <a:gd name="connsiteY1" fmla="*/ 199973 h 1196301"/>
              <a:gd name="connsiteX2" fmla="*/ 661200 w 692352"/>
              <a:gd name="connsiteY2" fmla="*/ 159029 h 1196301"/>
              <a:gd name="connsiteX3" fmla="*/ 360949 w 692352"/>
              <a:gd name="connsiteY3" fmla="*/ 1196259 h 1196301"/>
              <a:gd name="connsiteX0" fmla="*/ 360949 w 692352"/>
              <a:gd name="connsiteY0" fmla="*/ 1272995 h 1273037"/>
              <a:gd name="connsiteX1" fmla="*/ 6107 w 692352"/>
              <a:gd name="connsiteY1" fmla="*/ 276709 h 1273037"/>
              <a:gd name="connsiteX2" fmla="*/ 661200 w 692352"/>
              <a:gd name="connsiteY2" fmla="*/ 235765 h 1273037"/>
              <a:gd name="connsiteX3" fmla="*/ 360949 w 692352"/>
              <a:gd name="connsiteY3" fmla="*/ 1272995 h 1273037"/>
              <a:gd name="connsiteX0" fmla="*/ 392243 w 723646"/>
              <a:gd name="connsiteY0" fmla="*/ 1272995 h 1273053"/>
              <a:gd name="connsiteX1" fmla="*/ 37401 w 723646"/>
              <a:gd name="connsiteY1" fmla="*/ 276709 h 1273053"/>
              <a:gd name="connsiteX2" fmla="*/ 692494 w 723646"/>
              <a:gd name="connsiteY2" fmla="*/ 235765 h 1273053"/>
              <a:gd name="connsiteX3" fmla="*/ 392243 w 723646"/>
              <a:gd name="connsiteY3" fmla="*/ 1272995 h 1273053"/>
              <a:gd name="connsiteX0" fmla="*/ 392243 w 723646"/>
              <a:gd name="connsiteY0" fmla="*/ 1272995 h 1273053"/>
              <a:gd name="connsiteX1" fmla="*/ 37401 w 723646"/>
              <a:gd name="connsiteY1" fmla="*/ 276709 h 1273053"/>
              <a:gd name="connsiteX2" fmla="*/ 692494 w 723646"/>
              <a:gd name="connsiteY2" fmla="*/ 235765 h 1273053"/>
              <a:gd name="connsiteX3" fmla="*/ 392243 w 723646"/>
              <a:gd name="connsiteY3" fmla="*/ 1272995 h 1273053"/>
              <a:gd name="connsiteX0" fmla="*/ 392243 w 733035"/>
              <a:gd name="connsiteY0" fmla="*/ 1272995 h 1273053"/>
              <a:gd name="connsiteX1" fmla="*/ 37401 w 733035"/>
              <a:gd name="connsiteY1" fmla="*/ 276709 h 1273053"/>
              <a:gd name="connsiteX2" fmla="*/ 692494 w 733035"/>
              <a:gd name="connsiteY2" fmla="*/ 235765 h 1273053"/>
              <a:gd name="connsiteX3" fmla="*/ 392243 w 733035"/>
              <a:gd name="connsiteY3" fmla="*/ 1272995 h 1273053"/>
              <a:gd name="connsiteX0" fmla="*/ 409949 w 750741"/>
              <a:gd name="connsiteY0" fmla="*/ 1272995 h 1272995"/>
              <a:gd name="connsiteX1" fmla="*/ 55107 w 750741"/>
              <a:gd name="connsiteY1" fmla="*/ 276709 h 1272995"/>
              <a:gd name="connsiteX2" fmla="*/ 710200 w 750741"/>
              <a:gd name="connsiteY2" fmla="*/ 235765 h 1272995"/>
              <a:gd name="connsiteX3" fmla="*/ 409949 w 750741"/>
              <a:gd name="connsiteY3" fmla="*/ 1272995 h 1272995"/>
              <a:gd name="connsiteX0" fmla="*/ 398275 w 711305"/>
              <a:gd name="connsiteY0" fmla="*/ 1272409 h 1272409"/>
              <a:gd name="connsiteX1" fmla="*/ 57081 w 711305"/>
              <a:gd name="connsiteY1" fmla="*/ 221532 h 1272409"/>
              <a:gd name="connsiteX2" fmla="*/ 698526 w 711305"/>
              <a:gd name="connsiteY2" fmla="*/ 235179 h 1272409"/>
              <a:gd name="connsiteX3" fmla="*/ 398275 w 711305"/>
              <a:gd name="connsiteY3" fmla="*/ 1272409 h 1272409"/>
              <a:gd name="connsiteX0" fmla="*/ 403998 w 717028"/>
              <a:gd name="connsiteY0" fmla="*/ 1266523 h 1266523"/>
              <a:gd name="connsiteX1" fmla="*/ 62804 w 717028"/>
              <a:gd name="connsiteY1" fmla="*/ 215646 h 1266523"/>
              <a:gd name="connsiteX2" fmla="*/ 704249 w 717028"/>
              <a:gd name="connsiteY2" fmla="*/ 229293 h 1266523"/>
              <a:gd name="connsiteX3" fmla="*/ 403998 w 717028"/>
              <a:gd name="connsiteY3" fmla="*/ 1266523 h 1266523"/>
              <a:gd name="connsiteX0" fmla="*/ 403998 w 731587"/>
              <a:gd name="connsiteY0" fmla="*/ 1300775 h 1300775"/>
              <a:gd name="connsiteX1" fmla="*/ 62804 w 731587"/>
              <a:gd name="connsiteY1" fmla="*/ 249898 h 1300775"/>
              <a:gd name="connsiteX2" fmla="*/ 704249 w 731587"/>
              <a:gd name="connsiteY2" fmla="*/ 263545 h 1300775"/>
              <a:gd name="connsiteX3" fmla="*/ 403998 w 731587"/>
              <a:gd name="connsiteY3" fmla="*/ 1300775 h 1300775"/>
              <a:gd name="connsiteX0" fmla="*/ 403998 w 742099"/>
              <a:gd name="connsiteY0" fmla="*/ 1305379 h 1305379"/>
              <a:gd name="connsiteX1" fmla="*/ 62804 w 742099"/>
              <a:gd name="connsiteY1" fmla="*/ 254502 h 1305379"/>
              <a:gd name="connsiteX2" fmla="*/ 704249 w 742099"/>
              <a:gd name="connsiteY2" fmla="*/ 268149 h 1305379"/>
              <a:gd name="connsiteX3" fmla="*/ 403998 w 742099"/>
              <a:gd name="connsiteY3" fmla="*/ 1305379 h 1305379"/>
              <a:gd name="connsiteX0" fmla="*/ 403998 w 736787"/>
              <a:gd name="connsiteY0" fmla="*/ 1287373 h 1287373"/>
              <a:gd name="connsiteX1" fmla="*/ 62804 w 736787"/>
              <a:gd name="connsiteY1" fmla="*/ 236496 h 1287373"/>
              <a:gd name="connsiteX2" fmla="*/ 704249 w 736787"/>
              <a:gd name="connsiteY2" fmla="*/ 250143 h 1287373"/>
              <a:gd name="connsiteX3" fmla="*/ 403998 w 736787"/>
              <a:gd name="connsiteY3" fmla="*/ 1287373 h 1287373"/>
              <a:gd name="connsiteX0" fmla="*/ 392589 w 725378"/>
              <a:gd name="connsiteY0" fmla="*/ 1259236 h 1259236"/>
              <a:gd name="connsiteX1" fmla="*/ 51395 w 725378"/>
              <a:gd name="connsiteY1" fmla="*/ 208359 h 1259236"/>
              <a:gd name="connsiteX2" fmla="*/ 692840 w 725378"/>
              <a:gd name="connsiteY2" fmla="*/ 222006 h 1259236"/>
              <a:gd name="connsiteX3" fmla="*/ 392589 w 725378"/>
              <a:gd name="connsiteY3" fmla="*/ 1259236 h 125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378" h="1259236">
                <a:moveTo>
                  <a:pt x="392589" y="1259236"/>
                </a:moveTo>
                <a:cubicBezTo>
                  <a:pt x="92339" y="829332"/>
                  <a:pt x="-96456" y="533630"/>
                  <a:pt x="51395" y="208359"/>
                </a:cubicBezTo>
                <a:cubicBezTo>
                  <a:pt x="199246" y="-116912"/>
                  <a:pt x="581382" y="-21379"/>
                  <a:pt x="692840" y="222006"/>
                </a:cubicBezTo>
                <a:cubicBezTo>
                  <a:pt x="804298" y="465391"/>
                  <a:pt x="610953" y="897570"/>
                  <a:pt x="392589" y="125923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6200000">
            <a:off x="1292785" y="4026684"/>
            <a:ext cx="455868" cy="791374"/>
          </a:xfrm>
          <a:custGeom>
            <a:avLst/>
            <a:gdLst>
              <a:gd name="connsiteX0" fmla="*/ 360988 w 684600"/>
              <a:gd name="connsiteY0" fmla="*/ 1213152 h 1213610"/>
              <a:gd name="connsiteX1" fmla="*/ 6146 w 684600"/>
              <a:gd name="connsiteY1" fmla="*/ 216866 h 1213610"/>
              <a:gd name="connsiteX2" fmla="*/ 674886 w 684600"/>
              <a:gd name="connsiteY2" fmla="*/ 80388 h 1213610"/>
              <a:gd name="connsiteX3" fmla="*/ 360988 w 684600"/>
              <a:gd name="connsiteY3" fmla="*/ 1213152 h 1213610"/>
              <a:gd name="connsiteX0" fmla="*/ 360949 w 671276"/>
              <a:gd name="connsiteY0" fmla="*/ 1150747 h 1150789"/>
              <a:gd name="connsiteX1" fmla="*/ 6107 w 671276"/>
              <a:gd name="connsiteY1" fmla="*/ 154461 h 1150789"/>
              <a:gd name="connsiteX2" fmla="*/ 661200 w 671276"/>
              <a:gd name="connsiteY2" fmla="*/ 113517 h 1150789"/>
              <a:gd name="connsiteX3" fmla="*/ 360949 w 671276"/>
              <a:gd name="connsiteY3" fmla="*/ 1150747 h 1150789"/>
              <a:gd name="connsiteX0" fmla="*/ 360949 w 692352"/>
              <a:gd name="connsiteY0" fmla="*/ 1196259 h 1196301"/>
              <a:gd name="connsiteX1" fmla="*/ 6107 w 692352"/>
              <a:gd name="connsiteY1" fmla="*/ 199973 h 1196301"/>
              <a:gd name="connsiteX2" fmla="*/ 661200 w 692352"/>
              <a:gd name="connsiteY2" fmla="*/ 159029 h 1196301"/>
              <a:gd name="connsiteX3" fmla="*/ 360949 w 692352"/>
              <a:gd name="connsiteY3" fmla="*/ 1196259 h 1196301"/>
              <a:gd name="connsiteX0" fmla="*/ 360949 w 692352"/>
              <a:gd name="connsiteY0" fmla="*/ 1272995 h 1273037"/>
              <a:gd name="connsiteX1" fmla="*/ 6107 w 692352"/>
              <a:gd name="connsiteY1" fmla="*/ 276709 h 1273037"/>
              <a:gd name="connsiteX2" fmla="*/ 661200 w 692352"/>
              <a:gd name="connsiteY2" fmla="*/ 235765 h 1273037"/>
              <a:gd name="connsiteX3" fmla="*/ 360949 w 692352"/>
              <a:gd name="connsiteY3" fmla="*/ 1272995 h 1273037"/>
              <a:gd name="connsiteX0" fmla="*/ 392243 w 723646"/>
              <a:gd name="connsiteY0" fmla="*/ 1272995 h 1273053"/>
              <a:gd name="connsiteX1" fmla="*/ 37401 w 723646"/>
              <a:gd name="connsiteY1" fmla="*/ 276709 h 1273053"/>
              <a:gd name="connsiteX2" fmla="*/ 692494 w 723646"/>
              <a:gd name="connsiteY2" fmla="*/ 235765 h 1273053"/>
              <a:gd name="connsiteX3" fmla="*/ 392243 w 723646"/>
              <a:gd name="connsiteY3" fmla="*/ 1272995 h 1273053"/>
              <a:gd name="connsiteX0" fmla="*/ 392243 w 723646"/>
              <a:gd name="connsiteY0" fmla="*/ 1272995 h 1273053"/>
              <a:gd name="connsiteX1" fmla="*/ 37401 w 723646"/>
              <a:gd name="connsiteY1" fmla="*/ 276709 h 1273053"/>
              <a:gd name="connsiteX2" fmla="*/ 692494 w 723646"/>
              <a:gd name="connsiteY2" fmla="*/ 235765 h 1273053"/>
              <a:gd name="connsiteX3" fmla="*/ 392243 w 723646"/>
              <a:gd name="connsiteY3" fmla="*/ 1272995 h 1273053"/>
              <a:gd name="connsiteX0" fmla="*/ 392243 w 733035"/>
              <a:gd name="connsiteY0" fmla="*/ 1272995 h 1273053"/>
              <a:gd name="connsiteX1" fmla="*/ 37401 w 733035"/>
              <a:gd name="connsiteY1" fmla="*/ 276709 h 1273053"/>
              <a:gd name="connsiteX2" fmla="*/ 692494 w 733035"/>
              <a:gd name="connsiteY2" fmla="*/ 235765 h 1273053"/>
              <a:gd name="connsiteX3" fmla="*/ 392243 w 733035"/>
              <a:gd name="connsiteY3" fmla="*/ 1272995 h 1273053"/>
              <a:gd name="connsiteX0" fmla="*/ 409949 w 750741"/>
              <a:gd name="connsiteY0" fmla="*/ 1272995 h 1272995"/>
              <a:gd name="connsiteX1" fmla="*/ 55107 w 750741"/>
              <a:gd name="connsiteY1" fmla="*/ 276709 h 1272995"/>
              <a:gd name="connsiteX2" fmla="*/ 710200 w 750741"/>
              <a:gd name="connsiteY2" fmla="*/ 235765 h 1272995"/>
              <a:gd name="connsiteX3" fmla="*/ 409949 w 750741"/>
              <a:gd name="connsiteY3" fmla="*/ 1272995 h 1272995"/>
              <a:gd name="connsiteX0" fmla="*/ 398275 w 711305"/>
              <a:gd name="connsiteY0" fmla="*/ 1272409 h 1272409"/>
              <a:gd name="connsiteX1" fmla="*/ 57081 w 711305"/>
              <a:gd name="connsiteY1" fmla="*/ 221532 h 1272409"/>
              <a:gd name="connsiteX2" fmla="*/ 698526 w 711305"/>
              <a:gd name="connsiteY2" fmla="*/ 235179 h 1272409"/>
              <a:gd name="connsiteX3" fmla="*/ 398275 w 711305"/>
              <a:gd name="connsiteY3" fmla="*/ 1272409 h 1272409"/>
              <a:gd name="connsiteX0" fmla="*/ 403998 w 717028"/>
              <a:gd name="connsiteY0" fmla="*/ 1266523 h 1266523"/>
              <a:gd name="connsiteX1" fmla="*/ 62804 w 717028"/>
              <a:gd name="connsiteY1" fmla="*/ 215646 h 1266523"/>
              <a:gd name="connsiteX2" fmla="*/ 704249 w 717028"/>
              <a:gd name="connsiteY2" fmla="*/ 229293 h 1266523"/>
              <a:gd name="connsiteX3" fmla="*/ 403998 w 717028"/>
              <a:gd name="connsiteY3" fmla="*/ 1266523 h 1266523"/>
              <a:gd name="connsiteX0" fmla="*/ 403998 w 731587"/>
              <a:gd name="connsiteY0" fmla="*/ 1300775 h 1300775"/>
              <a:gd name="connsiteX1" fmla="*/ 62804 w 731587"/>
              <a:gd name="connsiteY1" fmla="*/ 249898 h 1300775"/>
              <a:gd name="connsiteX2" fmla="*/ 704249 w 731587"/>
              <a:gd name="connsiteY2" fmla="*/ 263545 h 1300775"/>
              <a:gd name="connsiteX3" fmla="*/ 403998 w 731587"/>
              <a:gd name="connsiteY3" fmla="*/ 1300775 h 1300775"/>
              <a:gd name="connsiteX0" fmla="*/ 403998 w 742099"/>
              <a:gd name="connsiteY0" fmla="*/ 1305379 h 1305379"/>
              <a:gd name="connsiteX1" fmla="*/ 62804 w 742099"/>
              <a:gd name="connsiteY1" fmla="*/ 254502 h 1305379"/>
              <a:gd name="connsiteX2" fmla="*/ 704249 w 742099"/>
              <a:gd name="connsiteY2" fmla="*/ 268149 h 1305379"/>
              <a:gd name="connsiteX3" fmla="*/ 403998 w 742099"/>
              <a:gd name="connsiteY3" fmla="*/ 1305379 h 1305379"/>
              <a:gd name="connsiteX0" fmla="*/ 403998 w 736787"/>
              <a:gd name="connsiteY0" fmla="*/ 1287373 h 1287373"/>
              <a:gd name="connsiteX1" fmla="*/ 62804 w 736787"/>
              <a:gd name="connsiteY1" fmla="*/ 236496 h 1287373"/>
              <a:gd name="connsiteX2" fmla="*/ 704249 w 736787"/>
              <a:gd name="connsiteY2" fmla="*/ 250143 h 1287373"/>
              <a:gd name="connsiteX3" fmla="*/ 403998 w 736787"/>
              <a:gd name="connsiteY3" fmla="*/ 1287373 h 1287373"/>
              <a:gd name="connsiteX0" fmla="*/ 392589 w 725378"/>
              <a:gd name="connsiteY0" fmla="*/ 1259236 h 1259236"/>
              <a:gd name="connsiteX1" fmla="*/ 51395 w 725378"/>
              <a:gd name="connsiteY1" fmla="*/ 208359 h 1259236"/>
              <a:gd name="connsiteX2" fmla="*/ 692840 w 725378"/>
              <a:gd name="connsiteY2" fmla="*/ 222006 h 1259236"/>
              <a:gd name="connsiteX3" fmla="*/ 392589 w 725378"/>
              <a:gd name="connsiteY3" fmla="*/ 1259236 h 125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378" h="1259236">
                <a:moveTo>
                  <a:pt x="392589" y="1259236"/>
                </a:moveTo>
                <a:cubicBezTo>
                  <a:pt x="92339" y="829332"/>
                  <a:pt x="-96456" y="533630"/>
                  <a:pt x="51395" y="208359"/>
                </a:cubicBezTo>
                <a:cubicBezTo>
                  <a:pt x="199246" y="-116912"/>
                  <a:pt x="581382" y="-21379"/>
                  <a:pt x="692840" y="222006"/>
                </a:cubicBezTo>
                <a:cubicBezTo>
                  <a:pt x="804298" y="465391"/>
                  <a:pt x="610953" y="897570"/>
                  <a:pt x="392589" y="125923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2455982">
            <a:off x="6783132" y="3105187"/>
            <a:ext cx="455868" cy="791374"/>
          </a:xfrm>
          <a:custGeom>
            <a:avLst/>
            <a:gdLst>
              <a:gd name="connsiteX0" fmla="*/ 360988 w 684600"/>
              <a:gd name="connsiteY0" fmla="*/ 1213152 h 1213610"/>
              <a:gd name="connsiteX1" fmla="*/ 6146 w 684600"/>
              <a:gd name="connsiteY1" fmla="*/ 216866 h 1213610"/>
              <a:gd name="connsiteX2" fmla="*/ 674886 w 684600"/>
              <a:gd name="connsiteY2" fmla="*/ 80388 h 1213610"/>
              <a:gd name="connsiteX3" fmla="*/ 360988 w 684600"/>
              <a:gd name="connsiteY3" fmla="*/ 1213152 h 1213610"/>
              <a:gd name="connsiteX0" fmla="*/ 360949 w 671276"/>
              <a:gd name="connsiteY0" fmla="*/ 1150747 h 1150789"/>
              <a:gd name="connsiteX1" fmla="*/ 6107 w 671276"/>
              <a:gd name="connsiteY1" fmla="*/ 154461 h 1150789"/>
              <a:gd name="connsiteX2" fmla="*/ 661200 w 671276"/>
              <a:gd name="connsiteY2" fmla="*/ 113517 h 1150789"/>
              <a:gd name="connsiteX3" fmla="*/ 360949 w 671276"/>
              <a:gd name="connsiteY3" fmla="*/ 1150747 h 1150789"/>
              <a:gd name="connsiteX0" fmla="*/ 360949 w 692352"/>
              <a:gd name="connsiteY0" fmla="*/ 1196259 h 1196301"/>
              <a:gd name="connsiteX1" fmla="*/ 6107 w 692352"/>
              <a:gd name="connsiteY1" fmla="*/ 199973 h 1196301"/>
              <a:gd name="connsiteX2" fmla="*/ 661200 w 692352"/>
              <a:gd name="connsiteY2" fmla="*/ 159029 h 1196301"/>
              <a:gd name="connsiteX3" fmla="*/ 360949 w 692352"/>
              <a:gd name="connsiteY3" fmla="*/ 1196259 h 1196301"/>
              <a:gd name="connsiteX0" fmla="*/ 360949 w 692352"/>
              <a:gd name="connsiteY0" fmla="*/ 1272995 h 1273037"/>
              <a:gd name="connsiteX1" fmla="*/ 6107 w 692352"/>
              <a:gd name="connsiteY1" fmla="*/ 276709 h 1273037"/>
              <a:gd name="connsiteX2" fmla="*/ 661200 w 692352"/>
              <a:gd name="connsiteY2" fmla="*/ 235765 h 1273037"/>
              <a:gd name="connsiteX3" fmla="*/ 360949 w 692352"/>
              <a:gd name="connsiteY3" fmla="*/ 1272995 h 1273037"/>
              <a:gd name="connsiteX0" fmla="*/ 392243 w 723646"/>
              <a:gd name="connsiteY0" fmla="*/ 1272995 h 1273053"/>
              <a:gd name="connsiteX1" fmla="*/ 37401 w 723646"/>
              <a:gd name="connsiteY1" fmla="*/ 276709 h 1273053"/>
              <a:gd name="connsiteX2" fmla="*/ 692494 w 723646"/>
              <a:gd name="connsiteY2" fmla="*/ 235765 h 1273053"/>
              <a:gd name="connsiteX3" fmla="*/ 392243 w 723646"/>
              <a:gd name="connsiteY3" fmla="*/ 1272995 h 1273053"/>
              <a:gd name="connsiteX0" fmla="*/ 392243 w 723646"/>
              <a:gd name="connsiteY0" fmla="*/ 1272995 h 1273053"/>
              <a:gd name="connsiteX1" fmla="*/ 37401 w 723646"/>
              <a:gd name="connsiteY1" fmla="*/ 276709 h 1273053"/>
              <a:gd name="connsiteX2" fmla="*/ 692494 w 723646"/>
              <a:gd name="connsiteY2" fmla="*/ 235765 h 1273053"/>
              <a:gd name="connsiteX3" fmla="*/ 392243 w 723646"/>
              <a:gd name="connsiteY3" fmla="*/ 1272995 h 1273053"/>
              <a:gd name="connsiteX0" fmla="*/ 392243 w 733035"/>
              <a:gd name="connsiteY0" fmla="*/ 1272995 h 1273053"/>
              <a:gd name="connsiteX1" fmla="*/ 37401 w 733035"/>
              <a:gd name="connsiteY1" fmla="*/ 276709 h 1273053"/>
              <a:gd name="connsiteX2" fmla="*/ 692494 w 733035"/>
              <a:gd name="connsiteY2" fmla="*/ 235765 h 1273053"/>
              <a:gd name="connsiteX3" fmla="*/ 392243 w 733035"/>
              <a:gd name="connsiteY3" fmla="*/ 1272995 h 1273053"/>
              <a:gd name="connsiteX0" fmla="*/ 409949 w 750741"/>
              <a:gd name="connsiteY0" fmla="*/ 1272995 h 1272995"/>
              <a:gd name="connsiteX1" fmla="*/ 55107 w 750741"/>
              <a:gd name="connsiteY1" fmla="*/ 276709 h 1272995"/>
              <a:gd name="connsiteX2" fmla="*/ 710200 w 750741"/>
              <a:gd name="connsiteY2" fmla="*/ 235765 h 1272995"/>
              <a:gd name="connsiteX3" fmla="*/ 409949 w 750741"/>
              <a:gd name="connsiteY3" fmla="*/ 1272995 h 1272995"/>
              <a:gd name="connsiteX0" fmla="*/ 398275 w 711305"/>
              <a:gd name="connsiteY0" fmla="*/ 1272409 h 1272409"/>
              <a:gd name="connsiteX1" fmla="*/ 57081 w 711305"/>
              <a:gd name="connsiteY1" fmla="*/ 221532 h 1272409"/>
              <a:gd name="connsiteX2" fmla="*/ 698526 w 711305"/>
              <a:gd name="connsiteY2" fmla="*/ 235179 h 1272409"/>
              <a:gd name="connsiteX3" fmla="*/ 398275 w 711305"/>
              <a:gd name="connsiteY3" fmla="*/ 1272409 h 1272409"/>
              <a:gd name="connsiteX0" fmla="*/ 403998 w 717028"/>
              <a:gd name="connsiteY0" fmla="*/ 1266523 h 1266523"/>
              <a:gd name="connsiteX1" fmla="*/ 62804 w 717028"/>
              <a:gd name="connsiteY1" fmla="*/ 215646 h 1266523"/>
              <a:gd name="connsiteX2" fmla="*/ 704249 w 717028"/>
              <a:gd name="connsiteY2" fmla="*/ 229293 h 1266523"/>
              <a:gd name="connsiteX3" fmla="*/ 403998 w 717028"/>
              <a:gd name="connsiteY3" fmla="*/ 1266523 h 1266523"/>
              <a:gd name="connsiteX0" fmla="*/ 403998 w 731587"/>
              <a:gd name="connsiteY0" fmla="*/ 1300775 h 1300775"/>
              <a:gd name="connsiteX1" fmla="*/ 62804 w 731587"/>
              <a:gd name="connsiteY1" fmla="*/ 249898 h 1300775"/>
              <a:gd name="connsiteX2" fmla="*/ 704249 w 731587"/>
              <a:gd name="connsiteY2" fmla="*/ 263545 h 1300775"/>
              <a:gd name="connsiteX3" fmla="*/ 403998 w 731587"/>
              <a:gd name="connsiteY3" fmla="*/ 1300775 h 1300775"/>
              <a:gd name="connsiteX0" fmla="*/ 403998 w 742099"/>
              <a:gd name="connsiteY0" fmla="*/ 1305379 h 1305379"/>
              <a:gd name="connsiteX1" fmla="*/ 62804 w 742099"/>
              <a:gd name="connsiteY1" fmla="*/ 254502 h 1305379"/>
              <a:gd name="connsiteX2" fmla="*/ 704249 w 742099"/>
              <a:gd name="connsiteY2" fmla="*/ 268149 h 1305379"/>
              <a:gd name="connsiteX3" fmla="*/ 403998 w 742099"/>
              <a:gd name="connsiteY3" fmla="*/ 1305379 h 1305379"/>
              <a:gd name="connsiteX0" fmla="*/ 403998 w 736787"/>
              <a:gd name="connsiteY0" fmla="*/ 1287373 h 1287373"/>
              <a:gd name="connsiteX1" fmla="*/ 62804 w 736787"/>
              <a:gd name="connsiteY1" fmla="*/ 236496 h 1287373"/>
              <a:gd name="connsiteX2" fmla="*/ 704249 w 736787"/>
              <a:gd name="connsiteY2" fmla="*/ 250143 h 1287373"/>
              <a:gd name="connsiteX3" fmla="*/ 403998 w 736787"/>
              <a:gd name="connsiteY3" fmla="*/ 1287373 h 1287373"/>
              <a:gd name="connsiteX0" fmla="*/ 392589 w 725378"/>
              <a:gd name="connsiteY0" fmla="*/ 1259236 h 1259236"/>
              <a:gd name="connsiteX1" fmla="*/ 51395 w 725378"/>
              <a:gd name="connsiteY1" fmla="*/ 208359 h 1259236"/>
              <a:gd name="connsiteX2" fmla="*/ 692840 w 725378"/>
              <a:gd name="connsiteY2" fmla="*/ 222006 h 1259236"/>
              <a:gd name="connsiteX3" fmla="*/ 392589 w 725378"/>
              <a:gd name="connsiteY3" fmla="*/ 1259236 h 125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378" h="1259236">
                <a:moveTo>
                  <a:pt x="392589" y="1259236"/>
                </a:moveTo>
                <a:cubicBezTo>
                  <a:pt x="92339" y="829332"/>
                  <a:pt x="-96456" y="533630"/>
                  <a:pt x="51395" y="208359"/>
                </a:cubicBezTo>
                <a:cubicBezTo>
                  <a:pt x="199246" y="-116912"/>
                  <a:pt x="581382" y="-21379"/>
                  <a:pt x="692840" y="222006"/>
                </a:cubicBezTo>
                <a:cubicBezTo>
                  <a:pt x="804298" y="465391"/>
                  <a:pt x="610953" y="897570"/>
                  <a:pt x="392589" y="125923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667922">
            <a:off x="5001250" y="2185869"/>
            <a:ext cx="455868" cy="791374"/>
          </a:xfrm>
          <a:custGeom>
            <a:avLst/>
            <a:gdLst>
              <a:gd name="connsiteX0" fmla="*/ 360988 w 684600"/>
              <a:gd name="connsiteY0" fmla="*/ 1213152 h 1213610"/>
              <a:gd name="connsiteX1" fmla="*/ 6146 w 684600"/>
              <a:gd name="connsiteY1" fmla="*/ 216866 h 1213610"/>
              <a:gd name="connsiteX2" fmla="*/ 674886 w 684600"/>
              <a:gd name="connsiteY2" fmla="*/ 80388 h 1213610"/>
              <a:gd name="connsiteX3" fmla="*/ 360988 w 684600"/>
              <a:gd name="connsiteY3" fmla="*/ 1213152 h 1213610"/>
              <a:gd name="connsiteX0" fmla="*/ 360949 w 671276"/>
              <a:gd name="connsiteY0" fmla="*/ 1150747 h 1150789"/>
              <a:gd name="connsiteX1" fmla="*/ 6107 w 671276"/>
              <a:gd name="connsiteY1" fmla="*/ 154461 h 1150789"/>
              <a:gd name="connsiteX2" fmla="*/ 661200 w 671276"/>
              <a:gd name="connsiteY2" fmla="*/ 113517 h 1150789"/>
              <a:gd name="connsiteX3" fmla="*/ 360949 w 671276"/>
              <a:gd name="connsiteY3" fmla="*/ 1150747 h 1150789"/>
              <a:gd name="connsiteX0" fmla="*/ 360949 w 692352"/>
              <a:gd name="connsiteY0" fmla="*/ 1196259 h 1196301"/>
              <a:gd name="connsiteX1" fmla="*/ 6107 w 692352"/>
              <a:gd name="connsiteY1" fmla="*/ 199973 h 1196301"/>
              <a:gd name="connsiteX2" fmla="*/ 661200 w 692352"/>
              <a:gd name="connsiteY2" fmla="*/ 159029 h 1196301"/>
              <a:gd name="connsiteX3" fmla="*/ 360949 w 692352"/>
              <a:gd name="connsiteY3" fmla="*/ 1196259 h 1196301"/>
              <a:gd name="connsiteX0" fmla="*/ 360949 w 692352"/>
              <a:gd name="connsiteY0" fmla="*/ 1272995 h 1273037"/>
              <a:gd name="connsiteX1" fmla="*/ 6107 w 692352"/>
              <a:gd name="connsiteY1" fmla="*/ 276709 h 1273037"/>
              <a:gd name="connsiteX2" fmla="*/ 661200 w 692352"/>
              <a:gd name="connsiteY2" fmla="*/ 235765 h 1273037"/>
              <a:gd name="connsiteX3" fmla="*/ 360949 w 692352"/>
              <a:gd name="connsiteY3" fmla="*/ 1272995 h 1273037"/>
              <a:gd name="connsiteX0" fmla="*/ 392243 w 723646"/>
              <a:gd name="connsiteY0" fmla="*/ 1272995 h 1273053"/>
              <a:gd name="connsiteX1" fmla="*/ 37401 w 723646"/>
              <a:gd name="connsiteY1" fmla="*/ 276709 h 1273053"/>
              <a:gd name="connsiteX2" fmla="*/ 692494 w 723646"/>
              <a:gd name="connsiteY2" fmla="*/ 235765 h 1273053"/>
              <a:gd name="connsiteX3" fmla="*/ 392243 w 723646"/>
              <a:gd name="connsiteY3" fmla="*/ 1272995 h 1273053"/>
              <a:gd name="connsiteX0" fmla="*/ 392243 w 723646"/>
              <a:gd name="connsiteY0" fmla="*/ 1272995 h 1273053"/>
              <a:gd name="connsiteX1" fmla="*/ 37401 w 723646"/>
              <a:gd name="connsiteY1" fmla="*/ 276709 h 1273053"/>
              <a:gd name="connsiteX2" fmla="*/ 692494 w 723646"/>
              <a:gd name="connsiteY2" fmla="*/ 235765 h 1273053"/>
              <a:gd name="connsiteX3" fmla="*/ 392243 w 723646"/>
              <a:gd name="connsiteY3" fmla="*/ 1272995 h 1273053"/>
              <a:gd name="connsiteX0" fmla="*/ 392243 w 733035"/>
              <a:gd name="connsiteY0" fmla="*/ 1272995 h 1273053"/>
              <a:gd name="connsiteX1" fmla="*/ 37401 w 733035"/>
              <a:gd name="connsiteY1" fmla="*/ 276709 h 1273053"/>
              <a:gd name="connsiteX2" fmla="*/ 692494 w 733035"/>
              <a:gd name="connsiteY2" fmla="*/ 235765 h 1273053"/>
              <a:gd name="connsiteX3" fmla="*/ 392243 w 733035"/>
              <a:gd name="connsiteY3" fmla="*/ 1272995 h 1273053"/>
              <a:gd name="connsiteX0" fmla="*/ 409949 w 750741"/>
              <a:gd name="connsiteY0" fmla="*/ 1272995 h 1272995"/>
              <a:gd name="connsiteX1" fmla="*/ 55107 w 750741"/>
              <a:gd name="connsiteY1" fmla="*/ 276709 h 1272995"/>
              <a:gd name="connsiteX2" fmla="*/ 710200 w 750741"/>
              <a:gd name="connsiteY2" fmla="*/ 235765 h 1272995"/>
              <a:gd name="connsiteX3" fmla="*/ 409949 w 750741"/>
              <a:gd name="connsiteY3" fmla="*/ 1272995 h 1272995"/>
              <a:gd name="connsiteX0" fmla="*/ 398275 w 711305"/>
              <a:gd name="connsiteY0" fmla="*/ 1272409 h 1272409"/>
              <a:gd name="connsiteX1" fmla="*/ 57081 w 711305"/>
              <a:gd name="connsiteY1" fmla="*/ 221532 h 1272409"/>
              <a:gd name="connsiteX2" fmla="*/ 698526 w 711305"/>
              <a:gd name="connsiteY2" fmla="*/ 235179 h 1272409"/>
              <a:gd name="connsiteX3" fmla="*/ 398275 w 711305"/>
              <a:gd name="connsiteY3" fmla="*/ 1272409 h 1272409"/>
              <a:gd name="connsiteX0" fmla="*/ 403998 w 717028"/>
              <a:gd name="connsiteY0" fmla="*/ 1266523 h 1266523"/>
              <a:gd name="connsiteX1" fmla="*/ 62804 w 717028"/>
              <a:gd name="connsiteY1" fmla="*/ 215646 h 1266523"/>
              <a:gd name="connsiteX2" fmla="*/ 704249 w 717028"/>
              <a:gd name="connsiteY2" fmla="*/ 229293 h 1266523"/>
              <a:gd name="connsiteX3" fmla="*/ 403998 w 717028"/>
              <a:gd name="connsiteY3" fmla="*/ 1266523 h 1266523"/>
              <a:gd name="connsiteX0" fmla="*/ 403998 w 731587"/>
              <a:gd name="connsiteY0" fmla="*/ 1300775 h 1300775"/>
              <a:gd name="connsiteX1" fmla="*/ 62804 w 731587"/>
              <a:gd name="connsiteY1" fmla="*/ 249898 h 1300775"/>
              <a:gd name="connsiteX2" fmla="*/ 704249 w 731587"/>
              <a:gd name="connsiteY2" fmla="*/ 263545 h 1300775"/>
              <a:gd name="connsiteX3" fmla="*/ 403998 w 731587"/>
              <a:gd name="connsiteY3" fmla="*/ 1300775 h 1300775"/>
              <a:gd name="connsiteX0" fmla="*/ 403998 w 742099"/>
              <a:gd name="connsiteY0" fmla="*/ 1305379 h 1305379"/>
              <a:gd name="connsiteX1" fmla="*/ 62804 w 742099"/>
              <a:gd name="connsiteY1" fmla="*/ 254502 h 1305379"/>
              <a:gd name="connsiteX2" fmla="*/ 704249 w 742099"/>
              <a:gd name="connsiteY2" fmla="*/ 268149 h 1305379"/>
              <a:gd name="connsiteX3" fmla="*/ 403998 w 742099"/>
              <a:gd name="connsiteY3" fmla="*/ 1305379 h 1305379"/>
              <a:gd name="connsiteX0" fmla="*/ 403998 w 736787"/>
              <a:gd name="connsiteY0" fmla="*/ 1287373 h 1287373"/>
              <a:gd name="connsiteX1" fmla="*/ 62804 w 736787"/>
              <a:gd name="connsiteY1" fmla="*/ 236496 h 1287373"/>
              <a:gd name="connsiteX2" fmla="*/ 704249 w 736787"/>
              <a:gd name="connsiteY2" fmla="*/ 250143 h 1287373"/>
              <a:gd name="connsiteX3" fmla="*/ 403998 w 736787"/>
              <a:gd name="connsiteY3" fmla="*/ 1287373 h 1287373"/>
              <a:gd name="connsiteX0" fmla="*/ 392589 w 725378"/>
              <a:gd name="connsiteY0" fmla="*/ 1259236 h 1259236"/>
              <a:gd name="connsiteX1" fmla="*/ 51395 w 725378"/>
              <a:gd name="connsiteY1" fmla="*/ 208359 h 1259236"/>
              <a:gd name="connsiteX2" fmla="*/ 692840 w 725378"/>
              <a:gd name="connsiteY2" fmla="*/ 222006 h 1259236"/>
              <a:gd name="connsiteX3" fmla="*/ 392589 w 725378"/>
              <a:gd name="connsiteY3" fmla="*/ 1259236 h 125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378" h="1259236">
                <a:moveTo>
                  <a:pt x="392589" y="1259236"/>
                </a:moveTo>
                <a:cubicBezTo>
                  <a:pt x="92339" y="829332"/>
                  <a:pt x="-96456" y="533630"/>
                  <a:pt x="51395" y="208359"/>
                </a:cubicBezTo>
                <a:cubicBezTo>
                  <a:pt x="199246" y="-116912"/>
                  <a:pt x="581382" y="-21379"/>
                  <a:pt x="692840" y="222006"/>
                </a:cubicBezTo>
                <a:cubicBezTo>
                  <a:pt x="804298" y="465391"/>
                  <a:pt x="610953" y="897570"/>
                  <a:pt x="392589" y="125923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042089" y="3105562"/>
            <a:ext cx="1194004" cy="12725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236092" y="3105562"/>
            <a:ext cx="18852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367253" y="3105562"/>
            <a:ext cx="754107" cy="12882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42089" y="4370262"/>
            <a:ext cx="2325164" cy="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2089" y="4393828"/>
            <a:ext cx="1194004" cy="13511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236092" y="4393828"/>
            <a:ext cx="1131161" cy="13746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36092" y="5768500"/>
            <a:ext cx="18852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367253" y="4393828"/>
            <a:ext cx="754107" cy="13746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121360" y="3105564"/>
            <a:ext cx="1571056" cy="7462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692417" y="3910728"/>
            <a:ext cx="0" cy="1300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089940" y="5238270"/>
            <a:ext cx="1602478" cy="5066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21360" y="3101634"/>
            <a:ext cx="0" cy="26354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84724" y="2854193"/>
            <a:ext cx="502738" cy="502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5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90720" y="4126749"/>
            <a:ext cx="502738" cy="502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984724" y="5477856"/>
            <a:ext cx="502738" cy="502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869991" y="2854193"/>
            <a:ext cx="502738" cy="502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115885" y="4142459"/>
            <a:ext cx="502738" cy="502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38570" y="5493567"/>
            <a:ext cx="502738" cy="502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4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41048" y="3608300"/>
            <a:ext cx="502738" cy="502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41048" y="4943698"/>
            <a:ext cx="502738" cy="502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8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8600" y="2590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8600" y="297325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48600" y="3355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48600" y="37381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53149" y="41206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48600" y="45030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48600" y="48855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59705" y="52679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8600" y="2209800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# PM</a:t>
            </a:r>
          </a:p>
        </p:txBody>
      </p:sp>
    </p:spTree>
    <p:extLst>
      <p:ext uri="{BB962C8B-B14F-4D97-AF65-F5344CB8AC3E}">
        <p14:creationId xmlns:p14="http://schemas.microsoft.com/office/powerpoint/2010/main" val="40271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Here, a perfect matching is a set of pairwise </a:t>
            </a:r>
            <a:r>
              <a:rPr lang="en-US" sz="2800" dirty="0" err="1"/>
              <a:t>nonincident</a:t>
            </a:r>
            <a:r>
              <a:rPr lang="en-US" sz="2800" dirty="0"/>
              <a:t> edges incident to every vertex.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Perfect </a:t>
            </a:r>
            <a:r>
              <a:rPr lang="en-US" dirty="0" err="1"/>
              <a:t>Matchings</a:t>
            </a:r>
            <a:r>
              <a:rPr lang="en-US" dirty="0"/>
              <a:t> in Loopy Graphs</a:t>
            </a:r>
          </a:p>
        </p:txBody>
      </p:sp>
      <p:sp>
        <p:nvSpPr>
          <p:cNvPr id="31" name="Content Placeholder 4"/>
          <p:cNvSpPr txBox="1">
            <a:spLocks/>
          </p:cNvSpPr>
          <p:nvPr/>
        </p:nvSpPr>
        <p:spPr>
          <a:xfrm>
            <a:off x="304800" y="24384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Theorem (C-Davis ’16).  </a:t>
            </a:r>
            <a:r>
              <a:rPr lang="en-US" sz="2800" dirty="0"/>
              <a:t>A loopy graph </a:t>
            </a:r>
            <a:r>
              <a:rPr lang="en-US" sz="2800" i="1" dirty="0"/>
              <a:t>G</a:t>
            </a:r>
            <a:r>
              <a:rPr lang="en-US" sz="2800" dirty="0"/>
              <a:t> has an odd number of perfect </a:t>
            </a:r>
            <a:r>
              <a:rPr lang="en-US" sz="2800" dirty="0" err="1"/>
              <a:t>matchings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is invertible.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304800" y="36576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Theorem 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Grood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-Hunter-Leong ’16+).  </a:t>
            </a:r>
            <a:r>
              <a:rPr lang="en-US" sz="2800" dirty="0"/>
              <a:t>A graph </a:t>
            </a:r>
            <a:r>
              <a:rPr lang="en-US" sz="2800" i="1" dirty="0"/>
              <a:t>G</a:t>
            </a:r>
            <a:r>
              <a:rPr lang="en-US" sz="2800" dirty="0"/>
              <a:t> has an odd number of perfect </a:t>
            </a:r>
            <a:r>
              <a:rPr lang="en-US" sz="2800" dirty="0" err="1"/>
              <a:t>matchings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is invertible.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773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Here, a perfect matching is a set of pairwise </a:t>
            </a:r>
            <a:r>
              <a:rPr lang="en-US" sz="2800" dirty="0" err="1"/>
              <a:t>nonincident</a:t>
            </a:r>
            <a:r>
              <a:rPr lang="en-US" sz="2800" dirty="0"/>
              <a:t> edges incident to every vertex.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Perfect </a:t>
            </a:r>
            <a:r>
              <a:rPr lang="en-US" dirty="0" err="1"/>
              <a:t>Matchings</a:t>
            </a:r>
            <a:r>
              <a:rPr lang="en-US" dirty="0"/>
              <a:t> in Loopy Graphs</a:t>
            </a:r>
          </a:p>
        </p:txBody>
      </p:sp>
      <p:sp>
        <p:nvSpPr>
          <p:cNvPr id="31" name="Content Placeholder 4"/>
          <p:cNvSpPr txBox="1">
            <a:spLocks/>
          </p:cNvSpPr>
          <p:nvPr/>
        </p:nvSpPr>
        <p:spPr>
          <a:xfrm>
            <a:off x="304800" y="24384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Theorem (C-Davis ’16).  </a:t>
            </a:r>
            <a:r>
              <a:rPr lang="en-US" sz="2800" dirty="0"/>
              <a:t>A loopy graph </a:t>
            </a:r>
            <a:r>
              <a:rPr lang="en-US" sz="2800" i="1" dirty="0"/>
              <a:t>G</a:t>
            </a:r>
            <a:r>
              <a:rPr lang="en-US" sz="2800" dirty="0"/>
              <a:t> has an odd number of perfect </a:t>
            </a:r>
            <a:r>
              <a:rPr lang="en-US" sz="2800" dirty="0" err="1"/>
              <a:t>matchings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is invertible.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14500" y="3962400"/>
                <a:ext cx="5867400" cy="1046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per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3962400"/>
                <a:ext cx="5867400" cy="10460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57200" y="5008456"/>
            <a:ext cx="5638800" cy="876208"/>
            <a:chOff x="457200" y="5008456"/>
            <a:chExt cx="5638800" cy="876208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43400" y="5008456"/>
              <a:ext cx="1752600" cy="401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57200" y="5176778"/>
              <a:ext cx="426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dirty="0"/>
                <a:t> = vertex circuit cover, a family of closed walks visiting each vertex once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6934200" y="4495800"/>
            <a:ext cx="76200" cy="1388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8158" y="6052986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Z</a:t>
            </a: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dirty="0"/>
              <a:t>) = number of circuits of length &gt; 2</a:t>
            </a: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304800" y="3581400"/>
            <a:ext cx="86868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Proof.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35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Relating Pressing Sequences</a:t>
            </a:r>
          </a:p>
        </p:txBody>
      </p:sp>
      <p:sp>
        <p:nvSpPr>
          <p:cNvPr id="31" name="Content Placeholder 4"/>
          <p:cNvSpPr txBox="1">
            <a:spLocks/>
          </p:cNvSpPr>
          <p:nvPr/>
        </p:nvSpPr>
        <p:spPr>
          <a:xfrm>
            <a:off x="304800" y="1143000"/>
            <a:ext cx="86868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Theorem (C-Davis ’16).  </a:t>
            </a:r>
            <a:r>
              <a:rPr lang="en-US" sz="2800" dirty="0"/>
              <a:t>Suppose that the bicolored graph </a:t>
            </a:r>
            <a:r>
              <a:rPr lang="en-US" sz="2800" i="1" dirty="0"/>
              <a:t>G</a:t>
            </a:r>
            <a:r>
              <a:rPr lang="en-US" sz="2800" dirty="0"/>
              <a:t> has been labeled so that the identity permutation is a successful pressing sequence, and let 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)=</a:t>
            </a:r>
            <a:r>
              <a:rPr lang="en-US" sz="2800" i="1" dirty="0"/>
              <a:t> U</a:t>
            </a:r>
            <a:r>
              <a:rPr lang="en-US" sz="2800" b="1" baseline="30000" dirty="0"/>
              <a:t>T</a:t>
            </a:r>
            <a:r>
              <a:rPr lang="en-US" sz="2800" i="1" dirty="0"/>
              <a:t>U </a:t>
            </a:r>
            <a:r>
              <a:rPr lang="en-US" sz="2800" dirty="0"/>
              <a:t>be a </a:t>
            </a:r>
            <a:r>
              <a:rPr lang="en-US" sz="2800" dirty="0" err="1"/>
              <a:t>Cholesky</a:t>
            </a:r>
            <a:r>
              <a:rPr lang="en-US" sz="2800" dirty="0"/>
              <a:t> decomposition.  Then another permutation, given by the permutation matrix </a:t>
            </a:r>
            <a:r>
              <a:rPr lang="en-US" sz="2800" i="1" dirty="0"/>
              <a:t>P</a:t>
            </a:r>
            <a:r>
              <a:rPr lang="en-US" sz="2800" dirty="0"/>
              <a:t>, is a pressing sequence of </a:t>
            </a:r>
            <a:r>
              <a:rPr lang="en-US" sz="2800" i="1" dirty="0"/>
              <a:t>G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there exists an orthogonal matrix </a:t>
            </a:r>
            <a:r>
              <a:rPr lang="en-US" sz="2800" i="1" dirty="0"/>
              <a:t>Q</a:t>
            </a:r>
            <a:r>
              <a:rPr lang="en-US" sz="2800" dirty="0"/>
              <a:t> and another upper triangular </a:t>
            </a:r>
            <a:r>
              <a:rPr lang="en-US" sz="2800" i="1" dirty="0"/>
              <a:t>U’</a:t>
            </a:r>
            <a:r>
              <a:rPr lang="en-US" sz="2800" dirty="0"/>
              <a:t> so that: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3600" i="1" dirty="0"/>
              <a:t>UP</a:t>
            </a:r>
            <a:r>
              <a:rPr lang="en-US" sz="3600" dirty="0"/>
              <a:t> = </a:t>
            </a:r>
            <a:r>
              <a:rPr lang="en-US" sz="3600" i="1" dirty="0"/>
              <a:t>QU’</a:t>
            </a:r>
          </a:p>
          <a:p>
            <a:pPr marL="0" indent="0" algn="ctr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dirty="0"/>
              <a:t>Furthermore, </a:t>
            </a:r>
            <a:r>
              <a:rPr lang="en-US" sz="2800" i="1" dirty="0"/>
              <a:t>P</a:t>
            </a:r>
            <a:r>
              <a:rPr lang="en-US" sz="2800" dirty="0"/>
              <a:t> determines </a:t>
            </a:r>
            <a:r>
              <a:rPr lang="en-US" sz="2800" i="1" dirty="0"/>
              <a:t>Q</a:t>
            </a:r>
            <a:r>
              <a:rPr lang="en-US" sz="2800" dirty="0"/>
              <a:t> and </a:t>
            </a:r>
            <a:r>
              <a:rPr lang="en-US" sz="2800" i="1" dirty="0"/>
              <a:t>U’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4110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Pressing Sequences &amp; </a:t>
            </a:r>
            <a:r>
              <a:rPr lang="en-US" dirty="0" err="1"/>
              <a:t>Automorphisms</a:t>
            </a:r>
            <a:endParaRPr lang="en-US" dirty="0"/>
          </a:p>
        </p:txBody>
      </p:sp>
      <p:sp>
        <p:nvSpPr>
          <p:cNvPr id="31" name="Content Placeholder 4"/>
          <p:cNvSpPr txBox="1">
            <a:spLocks/>
          </p:cNvSpPr>
          <p:nvPr/>
        </p:nvSpPr>
        <p:spPr>
          <a:xfrm>
            <a:off x="304800" y="1143000"/>
            <a:ext cx="86868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Note that, if </a:t>
            </a:r>
            <a:r>
              <a:rPr lang="en-US" sz="2800" i="1" dirty="0"/>
              <a:t>P</a:t>
            </a:r>
            <a:r>
              <a:rPr lang="en-US" sz="2800" dirty="0"/>
              <a:t> is an </a:t>
            </a:r>
            <a:r>
              <a:rPr lang="en-US" sz="2800" dirty="0" err="1"/>
              <a:t>automorphism</a:t>
            </a:r>
            <a:r>
              <a:rPr lang="en-US" sz="2800" dirty="0"/>
              <a:t> of </a:t>
            </a:r>
            <a:r>
              <a:rPr lang="en-US" sz="2800" i="1" dirty="0"/>
              <a:t>G</a:t>
            </a:r>
            <a:r>
              <a:rPr lang="en-US" sz="2800" dirty="0"/>
              <a:t>, the equation</a:t>
            </a:r>
          </a:p>
          <a:p>
            <a:pPr marL="0" indent="0" algn="ctr">
              <a:buNone/>
            </a:pPr>
            <a:endParaRPr lang="en-US" sz="1800" i="1" dirty="0"/>
          </a:p>
          <a:p>
            <a:pPr marL="0" indent="0" algn="ctr">
              <a:buNone/>
            </a:pPr>
            <a:r>
              <a:rPr lang="en-US" sz="2800" i="1" dirty="0"/>
              <a:t>UP</a:t>
            </a:r>
            <a:r>
              <a:rPr lang="en-US" sz="2800" dirty="0"/>
              <a:t> = </a:t>
            </a:r>
            <a:r>
              <a:rPr lang="en-US" sz="2800" i="1" dirty="0"/>
              <a:t>QU’</a:t>
            </a:r>
            <a:endParaRPr lang="en-US" sz="2000" i="1" dirty="0"/>
          </a:p>
          <a:p>
            <a:pPr marL="0" indent="0" algn="ctr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2800" dirty="0"/>
              <a:t>is satisfied by </a:t>
            </a:r>
            <a:r>
              <a:rPr lang="en-US" sz="2800" i="1" dirty="0"/>
              <a:t>Q</a:t>
            </a:r>
            <a:r>
              <a:rPr lang="en-US" sz="2800" dirty="0"/>
              <a:t> = </a:t>
            </a:r>
            <a:r>
              <a:rPr lang="en-US" sz="2800" i="1" dirty="0"/>
              <a:t>I</a:t>
            </a:r>
            <a:r>
              <a:rPr lang="en-US" sz="2800" dirty="0"/>
              <a:t> and </a:t>
            </a:r>
            <a:r>
              <a:rPr lang="en-US" sz="2800" i="1" dirty="0"/>
              <a:t>U’</a:t>
            </a:r>
            <a:r>
              <a:rPr lang="en-US" sz="2800" dirty="0"/>
              <a:t> = </a:t>
            </a:r>
            <a:r>
              <a:rPr lang="en-US" sz="2800" i="1" dirty="0"/>
              <a:t>U</a:t>
            </a:r>
            <a:r>
              <a:rPr lang="en-US" sz="28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83026" y="4419600"/>
            <a:ext cx="2577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i="1" dirty="0">
                <a:solidFill>
                  <a:prstClr val="black"/>
                </a:solidFill>
              </a:rPr>
              <a:t>UP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b="1" baseline="30000" dirty="0"/>
              <a:t>T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i="1" dirty="0">
                <a:solidFill>
                  <a:prstClr val="black"/>
                </a:solidFill>
              </a:rPr>
              <a:t>UP</a:t>
            </a:r>
            <a:r>
              <a:rPr lang="en-US" sz="2800" dirty="0">
                <a:solidFill>
                  <a:prstClr val="black"/>
                </a:solidFill>
              </a:rPr>
              <a:t>) = </a:t>
            </a:r>
            <a:r>
              <a:rPr lang="en-US" sz="2800" i="1" dirty="0">
                <a:solidFill>
                  <a:prstClr val="black"/>
                </a:solidFill>
              </a:rPr>
              <a:t>U</a:t>
            </a:r>
            <a:r>
              <a:rPr lang="en-US" sz="2800" b="1" baseline="30000" dirty="0"/>
              <a:t>T</a:t>
            </a:r>
            <a:r>
              <a:rPr lang="en-US" sz="2800" i="1" dirty="0">
                <a:solidFill>
                  <a:prstClr val="black"/>
                </a:solidFill>
              </a:rPr>
              <a:t>U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627142">
            <a:off x="5590912" y="4920387"/>
            <a:ext cx="1098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= </a:t>
            </a:r>
            <a:r>
              <a:rPr lang="en-US" sz="2800" i="1" dirty="0">
                <a:solidFill>
                  <a:prstClr val="black"/>
                </a:solidFill>
              </a:rPr>
              <a:t>A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i="1" dirty="0">
                <a:solidFill>
                  <a:prstClr val="black"/>
                </a:solidFill>
              </a:rPr>
              <a:t>G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77510" y="3733800"/>
            <a:ext cx="1175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</a:rPr>
              <a:t>UP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i="1" dirty="0">
                <a:solidFill>
                  <a:prstClr val="black"/>
                </a:solidFill>
              </a:rPr>
              <a:t>U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9478117">
            <a:off x="2007630" y="4988484"/>
            <a:ext cx="150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i="1" dirty="0">
                <a:solidFill>
                  <a:prstClr val="black"/>
                </a:solidFill>
              </a:rPr>
              <a:t>P</a:t>
            </a:r>
            <a:r>
              <a:rPr lang="en-US" sz="2800" b="1" baseline="30000" dirty="0"/>
              <a:t>T</a:t>
            </a:r>
            <a:r>
              <a:rPr lang="en-US" sz="2800" i="1" dirty="0">
                <a:solidFill>
                  <a:prstClr val="black"/>
                </a:solidFill>
              </a:rPr>
              <a:t>A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i="1" dirty="0">
                <a:solidFill>
                  <a:prstClr val="black"/>
                </a:solidFill>
              </a:rPr>
              <a:t>G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en-US" sz="2800" i="1" dirty="0">
                <a:solidFill>
                  <a:prstClr val="black"/>
                </a:solidFill>
              </a:rPr>
              <a:t>P=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51370" y="5263487"/>
            <a:ext cx="4997395" cy="1137313"/>
            <a:chOff x="2051370" y="5568287"/>
            <a:chExt cx="4997395" cy="1137313"/>
          </a:xfrm>
        </p:grpSpPr>
        <p:sp>
          <p:nvSpPr>
            <p:cNvPr id="12" name="Rectangle 11"/>
            <p:cNvSpPr/>
            <p:nvPr/>
          </p:nvSpPr>
          <p:spPr>
            <a:xfrm>
              <a:off x="2051370" y="6182380"/>
              <a:ext cx="49973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</a:rPr>
                <a:t>Permuting vertices does nothing.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273188" y="5568287"/>
              <a:ext cx="1146412" cy="627797"/>
            </a:xfrm>
            <a:custGeom>
              <a:avLst/>
              <a:gdLst>
                <a:gd name="connsiteX0" fmla="*/ 1146412 w 1146412"/>
                <a:gd name="connsiteY0" fmla="*/ 627797 h 627797"/>
                <a:gd name="connsiteX1" fmla="*/ 682388 w 1146412"/>
                <a:gd name="connsiteY1" fmla="*/ 191068 h 627797"/>
                <a:gd name="connsiteX2" fmla="*/ 0 w 1146412"/>
                <a:gd name="connsiteY2" fmla="*/ 0 h 62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412" h="627797">
                  <a:moveTo>
                    <a:pt x="1146412" y="627797"/>
                  </a:moveTo>
                  <a:cubicBezTo>
                    <a:pt x="1009934" y="461749"/>
                    <a:pt x="873457" y="295701"/>
                    <a:pt x="682388" y="191068"/>
                  </a:cubicBezTo>
                  <a:cubicBezTo>
                    <a:pt x="491319" y="86435"/>
                    <a:pt x="245659" y="43217"/>
                    <a:pt x="0" y="0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4766401" y="5576588"/>
              <a:ext cx="1146412" cy="627797"/>
            </a:xfrm>
            <a:custGeom>
              <a:avLst/>
              <a:gdLst>
                <a:gd name="connsiteX0" fmla="*/ 1146412 w 1146412"/>
                <a:gd name="connsiteY0" fmla="*/ 627797 h 627797"/>
                <a:gd name="connsiteX1" fmla="*/ 682388 w 1146412"/>
                <a:gd name="connsiteY1" fmla="*/ 191068 h 627797"/>
                <a:gd name="connsiteX2" fmla="*/ 0 w 1146412"/>
                <a:gd name="connsiteY2" fmla="*/ 0 h 62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412" h="627797">
                  <a:moveTo>
                    <a:pt x="1146412" y="627797"/>
                  </a:moveTo>
                  <a:cubicBezTo>
                    <a:pt x="1009934" y="461749"/>
                    <a:pt x="873457" y="295701"/>
                    <a:pt x="682388" y="191068"/>
                  </a:cubicBezTo>
                  <a:cubicBezTo>
                    <a:pt x="491319" y="86435"/>
                    <a:pt x="245659" y="43217"/>
                    <a:pt x="0" y="0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51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Pressing Sequences &amp; </a:t>
            </a:r>
            <a:r>
              <a:rPr lang="en-US" dirty="0" err="1"/>
              <a:t>Automorphisms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04800" y="3733800"/>
            <a:ext cx="86868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Therefore, pressing sequences are a kind of mod 2 relaxation of graph </a:t>
            </a:r>
            <a:r>
              <a:rPr lang="en-US" sz="2800" dirty="0" err="1"/>
              <a:t>automorphisms</a:t>
            </a:r>
            <a:r>
              <a:rPr lang="en-US" sz="2800" dirty="0"/>
              <a:t>.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4953000"/>
            <a:ext cx="8686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Biologists want to understand the set of all successful pressing sequences (possible evolutionary histories), so, how many are there, and how to generate them?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04800" y="1143000"/>
            <a:ext cx="86868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Note that, if </a:t>
            </a:r>
            <a:r>
              <a:rPr lang="en-US" sz="2800" i="1" dirty="0"/>
              <a:t>P</a:t>
            </a:r>
            <a:r>
              <a:rPr lang="en-US" sz="2800" dirty="0"/>
              <a:t> is an </a:t>
            </a:r>
            <a:r>
              <a:rPr lang="en-US" sz="2800" dirty="0" err="1"/>
              <a:t>automorphism</a:t>
            </a:r>
            <a:r>
              <a:rPr lang="en-US" sz="2800" dirty="0"/>
              <a:t> of </a:t>
            </a:r>
            <a:r>
              <a:rPr lang="en-US" sz="2800" i="1" dirty="0"/>
              <a:t>G</a:t>
            </a:r>
            <a:r>
              <a:rPr lang="en-US" sz="2800" dirty="0"/>
              <a:t>, the equation</a:t>
            </a:r>
          </a:p>
          <a:p>
            <a:pPr marL="0" indent="0" algn="ctr">
              <a:buNone/>
            </a:pPr>
            <a:endParaRPr lang="en-US" sz="1800" i="1" dirty="0"/>
          </a:p>
          <a:p>
            <a:pPr marL="0" indent="0" algn="ctr">
              <a:buNone/>
            </a:pPr>
            <a:r>
              <a:rPr lang="en-US" sz="2800" i="1" dirty="0"/>
              <a:t>UP</a:t>
            </a:r>
            <a:r>
              <a:rPr lang="en-US" sz="2800" dirty="0"/>
              <a:t> = </a:t>
            </a:r>
            <a:r>
              <a:rPr lang="en-US" sz="2800" i="1" dirty="0"/>
              <a:t>QU’</a:t>
            </a:r>
            <a:endParaRPr lang="en-US" sz="2000" i="1" dirty="0"/>
          </a:p>
          <a:p>
            <a:pPr marL="0" indent="0" algn="ctr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2800" dirty="0"/>
              <a:t>is satisfied by </a:t>
            </a:r>
            <a:r>
              <a:rPr lang="en-US" sz="2800" i="1" dirty="0"/>
              <a:t>Q</a:t>
            </a:r>
            <a:r>
              <a:rPr lang="en-US" sz="2800" dirty="0"/>
              <a:t> = </a:t>
            </a:r>
            <a:r>
              <a:rPr lang="en-US" sz="2800" i="1" dirty="0"/>
              <a:t>I</a:t>
            </a:r>
            <a:r>
              <a:rPr lang="en-US" sz="2800" dirty="0"/>
              <a:t> and </a:t>
            </a:r>
            <a:r>
              <a:rPr lang="en-US" sz="2800" i="1" dirty="0"/>
              <a:t>U’</a:t>
            </a:r>
            <a:r>
              <a:rPr lang="en-US" sz="2800" dirty="0"/>
              <a:t> = </a:t>
            </a:r>
            <a:r>
              <a:rPr lang="en-US" sz="2800" i="1" dirty="0"/>
              <a:t>U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95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Counting Pressing Sequences</a:t>
            </a:r>
          </a:p>
        </p:txBody>
      </p:sp>
      <p:sp>
        <p:nvSpPr>
          <p:cNvPr id="31" name="Content Placeholder 4"/>
          <p:cNvSpPr txBox="1">
            <a:spLocks/>
          </p:cNvSpPr>
          <p:nvPr/>
        </p:nvSpPr>
        <p:spPr>
          <a:xfrm>
            <a:off x="304800" y="1143000"/>
            <a:ext cx="86868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Theorem (C-Davis ’16).  </a:t>
            </a:r>
            <a:r>
              <a:rPr lang="en-US" sz="2800" dirty="0"/>
              <a:t>The average number of pressing sequences of a random bicolored graph on </a:t>
            </a:r>
            <a:r>
              <a:rPr lang="en-US" sz="2800" i="1" dirty="0"/>
              <a:t>n</a:t>
            </a:r>
            <a:r>
              <a:rPr lang="en-US" sz="2800" dirty="0"/>
              <a:t> vertices is exactly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14500" y="2286000"/>
                <a:ext cx="5867400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2286000"/>
                <a:ext cx="5867400" cy="803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04800" y="3352800"/>
            <a:ext cx="8686800" cy="2997354"/>
            <a:chOff x="304800" y="3352800"/>
            <a:chExt cx="8686800" cy="2997354"/>
          </a:xfrm>
        </p:grpSpPr>
        <p:sp>
          <p:nvSpPr>
            <p:cNvPr id="5" name="Content Placeholder 4"/>
            <p:cNvSpPr txBox="1">
              <a:spLocks/>
            </p:cNvSpPr>
            <p:nvPr/>
          </p:nvSpPr>
          <p:spPr>
            <a:xfrm>
              <a:off x="304800" y="3352800"/>
              <a:ext cx="8686800" cy="1219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</a:rPr>
                <a:t>Question 1. </a:t>
              </a:r>
              <a:r>
                <a:rPr lang="en-US" sz="2800" dirty="0"/>
                <a:t>What are the </a:t>
              </a:r>
              <a:r>
                <a:rPr lang="en-US" sz="2800" i="1" dirty="0"/>
                <a:t>uniquely </a:t>
              </a:r>
              <a:r>
                <a:rPr lang="en-US" sz="2800" i="1" dirty="0" err="1"/>
                <a:t>pressible</a:t>
              </a:r>
              <a:r>
                <a:rPr lang="en-US" sz="2800" i="1" dirty="0"/>
                <a:t> graphs</a:t>
              </a:r>
              <a:r>
                <a:rPr lang="en-US" sz="2800" dirty="0"/>
                <a:t>, i.e., graphs with exactly one pressing sequence?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09341" y="4572000"/>
              <a:ext cx="4125317" cy="17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20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797675" y="3811138"/>
            <a:ext cx="2886016" cy="914400"/>
            <a:chOff x="1449423" y="2182504"/>
            <a:chExt cx="2360577" cy="914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9423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10000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49423" y="2590800"/>
              <a:ext cx="236057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785465" y="3003645"/>
            <a:ext cx="3898225" cy="914400"/>
            <a:chOff x="1449423" y="2182504"/>
            <a:chExt cx="2360577" cy="914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49423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10000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49423" y="2590800"/>
              <a:ext cx="236057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449423" y="2182504"/>
            <a:ext cx="2360577" cy="914400"/>
            <a:chOff x="1449423" y="2182504"/>
            <a:chExt cx="2360577" cy="914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449423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810000" y="2182504"/>
              <a:ext cx="0" cy="9144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49423" y="2590800"/>
              <a:ext cx="236057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127" y="1910585"/>
            <a:ext cx="6299746" cy="30177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Permutation Sorting as a Fundamental Problem in </a:t>
            </a:r>
            <a:r>
              <a:rPr lang="en-US" dirty="0" err="1"/>
              <a:t>Phylogenetics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6652" y="5181600"/>
            <a:ext cx="7705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problem becomes sorting </a:t>
            </a:r>
            <a:r>
              <a:rPr lang="en-US" sz="2800" i="1" dirty="0"/>
              <a:t>signed</a:t>
            </a:r>
            <a:r>
              <a:rPr lang="en-US" sz="2800" dirty="0"/>
              <a:t> permutations.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127" y="1920109"/>
            <a:ext cx="6299746" cy="301778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04358" y="5877580"/>
            <a:ext cx="5221045" cy="523220"/>
            <a:chOff x="1804358" y="5877580"/>
            <a:chExt cx="5221045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804358" y="5877580"/>
              <a:ext cx="5221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“How did </a:t>
              </a:r>
              <a:r>
                <a:rPr lang="en-US" sz="2800" dirty="0">
                  <a:solidFill>
                    <a:srgbClr val="FFC000"/>
                  </a:solidFill>
                </a:rPr>
                <a:t>1</a:t>
              </a:r>
              <a:r>
                <a:rPr lang="en-US" sz="2800" dirty="0">
                  <a:solidFill>
                    <a:srgbClr val="00B050"/>
                  </a:solidFill>
                </a:rPr>
                <a:t>2</a:t>
              </a:r>
              <a:r>
                <a:rPr lang="en-US" sz="2800" dirty="0">
                  <a:solidFill>
                    <a:srgbClr val="0070C0"/>
                  </a:solidFill>
                </a:rPr>
                <a:t>3</a:t>
              </a:r>
              <a:r>
                <a:rPr lang="en-US" sz="2800" dirty="0">
                  <a:solidFill>
                    <a:srgbClr val="FFFF00"/>
                  </a:solidFill>
                </a:rPr>
                <a:t>4</a:t>
              </a:r>
              <a:r>
                <a:rPr lang="en-US" sz="2800" dirty="0">
                  <a:solidFill>
                    <a:srgbClr val="FF0000"/>
                  </a:solidFill>
                </a:rPr>
                <a:t>5</a:t>
              </a:r>
              <a:r>
                <a:rPr lang="en-US" sz="2800" dirty="0"/>
                <a:t> arrive at </a:t>
              </a:r>
              <a:r>
                <a:rPr lang="en-US" sz="2800" dirty="0">
                  <a:solidFill>
                    <a:srgbClr val="00B050"/>
                  </a:solidFill>
                </a:rPr>
                <a:t>2</a:t>
              </a:r>
              <a:r>
                <a:rPr lang="en-US" sz="2800" dirty="0">
                  <a:solidFill>
                    <a:srgbClr val="FFC000"/>
                  </a:solidFill>
                </a:rPr>
                <a:t>1</a:t>
              </a:r>
              <a:r>
                <a:rPr lang="en-US" sz="2800" dirty="0">
                  <a:solidFill>
                    <a:srgbClr val="FF0000"/>
                  </a:solidFill>
                </a:rPr>
                <a:t>5</a:t>
              </a:r>
              <a:r>
                <a:rPr lang="en-US" sz="2800" dirty="0">
                  <a:solidFill>
                    <a:srgbClr val="0070C0"/>
                  </a:solidFill>
                </a:rPr>
                <a:t>3</a:t>
              </a:r>
              <a:r>
                <a:rPr lang="en-US" sz="2800" dirty="0">
                  <a:solidFill>
                    <a:srgbClr val="FFFF00"/>
                  </a:solidFill>
                </a:rPr>
                <a:t>4</a:t>
              </a:r>
              <a:r>
                <a:rPr lang="en-US" sz="2800" dirty="0"/>
                <a:t>?” 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00696" y="5993487"/>
              <a:ext cx="1524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86439" y="5993487"/>
              <a:ext cx="1524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415" y="5993487"/>
              <a:ext cx="152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53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More Questions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1219200"/>
            <a:ext cx="86868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Question 2. </a:t>
            </a:r>
            <a:r>
              <a:rPr lang="en-US" sz="2800" dirty="0"/>
              <a:t>Is it </a:t>
            </a:r>
            <a:r>
              <a:rPr lang="en-US" sz="2800" b="1" dirty="0"/>
              <a:t>NP</a:t>
            </a:r>
            <a:r>
              <a:rPr lang="en-US" sz="2800" dirty="0"/>
              <a:t>-complete (or perhaps </a:t>
            </a:r>
            <a:r>
              <a:rPr lang="en-US" sz="2800" b="1" dirty="0"/>
              <a:t>GI</a:t>
            </a:r>
            <a:r>
              <a:rPr lang="en-US" sz="2800" dirty="0"/>
              <a:t>-complete) to count the number of pressing sequences of a graph?  Is there a better algorithm than depth-first search of all permutations?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4800" y="3124200"/>
            <a:ext cx="86868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Question 3. </a:t>
            </a:r>
            <a:r>
              <a:rPr lang="en-US" sz="2800" dirty="0"/>
              <a:t>Can we at least sample asymptotically uniformly from the pressing sequences of a graph?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04800" y="4419600"/>
            <a:ext cx="86868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Question 4. (“Pressing Game Conjecture”, Bixby-Flint-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Miklós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’15)  </a:t>
            </a:r>
            <a:r>
              <a:rPr lang="en-US" sz="2800" dirty="0"/>
              <a:t>Does the following MCMC work?  Change a pressing sequence to any other obtained by at most 4 edits (insertions/deletions).</a:t>
            </a:r>
          </a:p>
        </p:txBody>
      </p:sp>
    </p:spTree>
    <p:extLst>
      <p:ext uri="{BB962C8B-B14F-4D97-AF65-F5344CB8AC3E}">
        <p14:creationId xmlns:p14="http://schemas.microsoft.com/office/powerpoint/2010/main" val="342186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352800" y="1958788"/>
            <a:ext cx="2438400" cy="3299012"/>
            <a:chOff x="3962400" y="1447800"/>
            <a:chExt cx="1295400" cy="1752600"/>
          </a:xfrm>
        </p:grpSpPr>
        <p:sp>
          <p:nvSpPr>
            <p:cNvPr id="3" name="Oval 2"/>
            <p:cNvSpPr/>
            <p:nvPr/>
          </p:nvSpPr>
          <p:spPr>
            <a:xfrm>
              <a:off x="44958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29100" y="2971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762500" y="2971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200" y="2438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62400" y="24384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95800" y="19812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3" idx="4"/>
              <a:endCxn id="14" idx="0"/>
            </p:cNvCxnSpPr>
            <p:nvPr/>
          </p:nvCxnSpPr>
          <p:spPr>
            <a:xfrm>
              <a:off x="4610100" y="1676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7"/>
              <a:endCxn id="14" idx="3"/>
            </p:cNvCxnSpPr>
            <p:nvPr/>
          </p:nvCxnSpPr>
          <p:spPr>
            <a:xfrm flipV="1">
              <a:off x="4157522" y="2176322"/>
              <a:ext cx="371756" cy="295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1"/>
              <a:endCxn id="14" idx="5"/>
            </p:cNvCxnSpPr>
            <p:nvPr/>
          </p:nvCxnSpPr>
          <p:spPr>
            <a:xfrm flipH="1" flipV="1">
              <a:off x="4690922" y="2176322"/>
              <a:ext cx="371756" cy="295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4"/>
              <a:endCxn id="11" idx="7"/>
            </p:cNvCxnSpPr>
            <p:nvPr/>
          </p:nvCxnSpPr>
          <p:spPr>
            <a:xfrm flipH="1">
              <a:off x="4957622" y="2667000"/>
              <a:ext cx="185878" cy="338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4"/>
              <a:endCxn id="10" idx="1"/>
            </p:cNvCxnSpPr>
            <p:nvPr/>
          </p:nvCxnSpPr>
          <p:spPr>
            <a:xfrm>
              <a:off x="4076700" y="2667000"/>
              <a:ext cx="185878" cy="338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0" idx="6"/>
            </p:cNvCxnSpPr>
            <p:nvPr/>
          </p:nvCxnSpPr>
          <p:spPr>
            <a:xfrm flipH="1">
              <a:off x="4457700" y="3086100"/>
              <a:ext cx="304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/>
          <p:cNvSpPr txBox="1">
            <a:spLocks/>
          </p:cNvSpPr>
          <p:nvPr/>
        </p:nvSpPr>
        <p:spPr>
          <a:xfrm>
            <a:off x="457200" y="211874"/>
            <a:ext cx="8229600" cy="77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Bixby-Flint-Miklós Conjecture is Tight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08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874"/>
            <a:ext cx="8229600" cy="778726"/>
          </a:xfrm>
        </p:spPr>
        <p:txBody>
          <a:bodyPr>
            <a:normAutofit fontScale="90000"/>
          </a:bodyPr>
          <a:lstStyle/>
          <a:p>
            <a:r>
              <a:rPr lang="en-US" dirty="0"/>
              <a:t>Bixby-Flint-</a:t>
            </a:r>
            <a:r>
              <a:rPr lang="en-US" dirty="0" err="1"/>
              <a:t>Miklós</a:t>
            </a:r>
            <a:r>
              <a:rPr lang="en-US" dirty="0"/>
              <a:t> Conjecture is Tight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268982" y="1440797"/>
            <a:ext cx="8511940" cy="2985601"/>
            <a:chOff x="268982" y="1440797"/>
            <a:chExt cx="8511940" cy="2985601"/>
          </a:xfrm>
        </p:grpSpPr>
        <p:grpSp>
          <p:nvGrpSpPr>
            <p:cNvPr id="265" name="Group 264"/>
            <p:cNvGrpSpPr/>
            <p:nvPr/>
          </p:nvGrpSpPr>
          <p:grpSpPr>
            <a:xfrm>
              <a:off x="268982" y="2036553"/>
              <a:ext cx="1471982" cy="1554162"/>
              <a:chOff x="1524000" y="4999038"/>
              <a:chExt cx="1471982" cy="1554162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1802628" y="5105400"/>
                <a:ext cx="940572" cy="1272540"/>
                <a:chOff x="3962400" y="1447800"/>
                <a:chExt cx="1295400" cy="1752600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4495800" y="14478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4229100" y="2971800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4762500" y="2971800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5029200" y="24384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>
                  <a:off x="3962400" y="24384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4495800" y="1981200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0" name="Straight Connector 249"/>
                <p:cNvCxnSpPr>
                  <a:stCxn id="244" idx="4"/>
                  <a:endCxn id="249" idx="0"/>
                </p:cNvCxnSpPr>
                <p:nvPr/>
              </p:nvCxnSpPr>
              <p:spPr>
                <a:xfrm>
                  <a:off x="4610100" y="1676400"/>
                  <a:ext cx="0" cy="3048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>
                  <a:stCxn id="248" idx="7"/>
                  <a:endCxn id="249" idx="3"/>
                </p:cNvCxnSpPr>
                <p:nvPr/>
              </p:nvCxnSpPr>
              <p:spPr>
                <a:xfrm flipV="1">
                  <a:off x="4157522" y="2176322"/>
                  <a:ext cx="371756" cy="2955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7" idx="1"/>
                  <a:endCxn id="249" idx="5"/>
                </p:cNvCxnSpPr>
                <p:nvPr/>
              </p:nvCxnSpPr>
              <p:spPr>
                <a:xfrm flipH="1" flipV="1">
                  <a:off x="4690922" y="2176322"/>
                  <a:ext cx="371756" cy="2955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>
                  <a:stCxn id="247" idx="4"/>
                  <a:endCxn id="246" idx="7"/>
                </p:cNvCxnSpPr>
                <p:nvPr/>
              </p:nvCxnSpPr>
              <p:spPr>
                <a:xfrm flipH="1">
                  <a:off x="4957622" y="2667000"/>
                  <a:ext cx="185878" cy="33827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>
                  <a:stCxn id="248" idx="4"/>
                  <a:endCxn id="245" idx="1"/>
                </p:cNvCxnSpPr>
                <p:nvPr/>
              </p:nvCxnSpPr>
              <p:spPr>
                <a:xfrm>
                  <a:off x="4076700" y="2667000"/>
                  <a:ext cx="185878" cy="33827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>
                  <a:stCxn id="246" idx="2"/>
                  <a:endCxn id="245" idx="6"/>
                </p:cNvCxnSpPr>
                <p:nvPr/>
              </p:nvCxnSpPr>
              <p:spPr>
                <a:xfrm flipH="1">
                  <a:off x="4457700" y="30861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TextBox 257"/>
              <p:cNvSpPr txBox="1"/>
              <p:nvPr/>
            </p:nvSpPr>
            <p:spPr>
              <a:xfrm>
                <a:off x="1916241" y="49990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908114" y="5345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1524000" y="56922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2694296" y="566609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755714" y="6183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2490418" y="6183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sp>
          <p:nvSpPr>
            <p:cNvPr id="242" name="Rectangle 241"/>
            <p:cNvSpPr/>
            <p:nvPr/>
          </p:nvSpPr>
          <p:spPr>
            <a:xfrm>
              <a:off x="1846158" y="2964833"/>
              <a:ext cx="6497003" cy="1461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846158" y="1440797"/>
              <a:ext cx="6497003" cy="14615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2033572" y="1579278"/>
              <a:ext cx="6125296" cy="1221416"/>
              <a:chOff x="838200" y="1311914"/>
              <a:chExt cx="7471405" cy="1489837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232452" y="1401762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35326" y="2528197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29578" y="2528197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626704" y="213394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38200" y="213394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32452" y="1796014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3" idx="4"/>
                <a:endCxn id="14" idx="0"/>
              </p:cNvCxnSpPr>
              <p:nvPr/>
            </p:nvCxnSpPr>
            <p:spPr>
              <a:xfrm>
                <a:off x="1316935" y="1570727"/>
                <a:ext cx="0" cy="2252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7"/>
                <a:endCxn id="14" idx="3"/>
              </p:cNvCxnSpPr>
              <p:nvPr/>
            </p:nvCxnSpPr>
            <p:spPr>
              <a:xfrm flipV="1">
                <a:off x="982421" y="1940235"/>
                <a:ext cx="274776" cy="218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1"/>
                <a:endCxn id="14" idx="5"/>
              </p:cNvCxnSpPr>
              <p:nvPr/>
            </p:nvCxnSpPr>
            <p:spPr>
              <a:xfrm flipH="1" flipV="1">
                <a:off x="1376672" y="1940235"/>
                <a:ext cx="274776" cy="218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2" idx="4"/>
                <a:endCxn id="11" idx="7"/>
              </p:cNvCxnSpPr>
              <p:nvPr/>
            </p:nvCxnSpPr>
            <p:spPr>
              <a:xfrm flipH="1">
                <a:off x="1573798" y="2302910"/>
                <a:ext cx="137388" cy="2500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3" idx="4"/>
                <a:endCxn id="10" idx="1"/>
              </p:cNvCxnSpPr>
              <p:nvPr/>
            </p:nvCxnSpPr>
            <p:spPr>
              <a:xfrm>
                <a:off x="922683" y="2302910"/>
                <a:ext cx="137388" cy="2500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1204291" y="2612679"/>
                <a:ext cx="225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2516656" y="1401762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319530" y="2528197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713782" y="2528197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10908" y="213394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122404" y="2133945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516656" y="1796014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>
                <a:stCxn id="38" idx="4"/>
                <a:endCxn id="43" idx="0"/>
              </p:cNvCxnSpPr>
              <p:nvPr/>
            </p:nvCxnSpPr>
            <p:spPr>
              <a:xfrm>
                <a:off x="2601139" y="1570727"/>
                <a:ext cx="0" cy="2252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7"/>
                <a:endCxn id="43" idx="3"/>
              </p:cNvCxnSpPr>
              <p:nvPr/>
            </p:nvCxnSpPr>
            <p:spPr>
              <a:xfrm flipV="1">
                <a:off x="2266625" y="1940235"/>
                <a:ext cx="274776" cy="218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1" idx="1"/>
                <a:endCxn id="43" idx="5"/>
              </p:cNvCxnSpPr>
              <p:nvPr/>
            </p:nvCxnSpPr>
            <p:spPr>
              <a:xfrm flipH="1" flipV="1">
                <a:off x="2660876" y="1940235"/>
                <a:ext cx="274776" cy="218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1" idx="4"/>
                <a:endCxn id="40" idx="7"/>
              </p:cNvCxnSpPr>
              <p:nvPr/>
            </p:nvCxnSpPr>
            <p:spPr>
              <a:xfrm flipH="1">
                <a:off x="2858002" y="2302910"/>
                <a:ext cx="137388" cy="2500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stCxn id="42" idx="5"/>
                <a:endCxn id="40" idx="2"/>
              </p:cNvCxnSpPr>
              <p:nvPr/>
            </p:nvCxnSpPr>
            <p:spPr>
              <a:xfrm>
                <a:off x="2266625" y="2278166"/>
                <a:ext cx="447157" cy="3345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3800860" y="1401762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603734" y="2528197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97986" y="2528197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195112" y="213394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406608" y="213394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800860" y="1796014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>
                <a:stCxn id="88" idx="4"/>
                <a:endCxn id="93" idx="0"/>
              </p:cNvCxnSpPr>
              <p:nvPr/>
            </p:nvCxnSpPr>
            <p:spPr>
              <a:xfrm>
                <a:off x="3885343" y="1570727"/>
                <a:ext cx="0" cy="2252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1" idx="1"/>
                <a:endCxn id="93" idx="5"/>
              </p:cNvCxnSpPr>
              <p:nvPr/>
            </p:nvCxnSpPr>
            <p:spPr>
              <a:xfrm flipH="1" flipV="1">
                <a:off x="3945080" y="1940235"/>
                <a:ext cx="274776" cy="218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1" idx="4"/>
                <a:endCxn id="90" idx="7"/>
              </p:cNvCxnSpPr>
              <p:nvPr/>
            </p:nvCxnSpPr>
            <p:spPr>
              <a:xfrm flipH="1">
                <a:off x="4142206" y="2302910"/>
                <a:ext cx="137388" cy="2500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93" idx="4"/>
                <a:endCxn id="90" idx="1"/>
              </p:cNvCxnSpPr>
              <p:nvPr/>
            </p:nvCxnSpPr>
            <p:spPr>
              <a:xfrm>
                <a:off x="3885343" y="1964979"/>
                <a:ext cx="137387" cy="587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941696" y="2446954"/>
                <a:ext cx="354797" cy="35479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2029011" y="2025677"/>
                <a:ext cx="354797" cy="35479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697451" y="1706562"/>
                <a:ext cx="354797" cy="35479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085064" y="1401762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887938" y="2528197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282190" y="2528197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479316" y="2133945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690812" y="213394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085064" y="1796014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/>
              <p:cNvCxnSpPr>
                <a:stCxn id="114" idx="0"/>
                <a:endCxn id="111" idx="5"/>
              </p:cNvCxnSpPr>
              <p:nvPr/>
            </p:nvCxnSpPr>
            <p:spPr>
              <a:xfrm flipH="1" flipV="1">
                <a:off x="5229285" y="1545983"/>
                <a:ext cx="334514" cy="587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Freeform 121"/>
              <p:cNvSpPr/>
              <p:nvPr/>
            </p:nvSpPr>
            <p:spPr>
              <a:xfrm>
                <a:off x="4930329" y="1540514"/>
                <a:ext cx="423386" cy="996287"/>
              </a:xfrm>
              <a:custGeom>
                <a:avLst/>
                <a:gdLst>
                  <a:gd name="connsiteX0" fmla="*/ 0 w 197844"/>
                  <a:gd name="connsiteY0" fmla="*/ 0 h 996287"/>
                  <a:gd name="connsiteX1" fmla="*/ 191069 w 197844"/>
                  <a:gd name="connsiteY1" fmla="*/ 341194 h 996287"/>
                  <a:gd name="connsiteX2" fmla="*/ 136478 w 197844"/>
                  <a:gd name="connsiteY2" fmla="*/ 996287 h 996287"/>
                  <a:gd name="connsiteX0" fmla="*/ 0 w 166531"/>
                  <a:gd name="connsiteY0" fmla="*/ 0 h 996287"/>
                  <a:gd name="connsiteX1" fmla="*/ 150126 w 166531"/>
                  <a:gd name="connsiteY1" fmla="*/ 504967 h 996287"/>
                  <a:gd name="connsiteX2" fmla="*/ 136478 w 166531"/>
                  <a:gd name="connsiteY2" fmla="*/ 996287 h 996287"/>
                  <a:gd name="connsiteX0" fmla="*/ 0 w 166531"/>
                  <a:gd name="connsiteY0" fmla="*/ 0 h 996287"/>
                  <a:gd name="connsiteX1" fmla="*/ 150126 w 166531"/>
                  <a:gd name="connsiteY1" fmla="*/ 504967 h 996287"/>
                  <a:gd name="connsiteX2" fmla="*/ 136478 w 166531"/>
                  <a:gd name="connsiteY2" fmla="*/ 996287 h 996287"/>
                  <a:gd name="connsiteX0" fmla="*/ 0 w 166531"/>
                  <a:gd name="connsiteY0" fmla="*/ 0 h 996287"/>
                  <a:gd name="connsiteX1" fmla="*/ 150126 w 166531"/>
                  <a:gd name="connsiteY1" fmla="*/ 504967 h 996287"/>
                  <a:gd name="connsiteX2" fmla="*/ 136478 w 166531"/>
                  <a:gd name="connsiteY2" fmla="*/ 996287 h 996287"/>
                  <a:gd name="connsiteX0" fmla="*/ 0 w 161224"/>
                  <a:gd name="connsiteY0" fmla="*/ 0 h 996287"/>
                  <a:gd name="connsiteX1" fmla="*/ 150126 w 161224"/>
                  <a:gd name="connsiteY1" fmla="*/ 504967 h 996287"/>
                  <a:gd name="connsiteX2" fmla="*/ 136478 w 161224"/>
                  <a:gd name="connsiteY2" fmla="*/ 996287 h 996287"/>
                  <a:gd name="connsiteX0" fmla="*/ 382265 w 520696"/>
                  <a:gd name="connsiteY0" fmla="*/ 0 h 996287"/>
                  <a:gd name="connsiteX1" fmla="*/ 129 w 520696"/>
                  <a:gd name="connsiteY1" fmla="*/ 436729 h 996287"/>
                  <a:gd name="connsiteX2" fmla="*/ 518743 w 520696"/>
                  <a:gd name="connsiteY2" fmla="*/ 996287 h 996287"/>
                  <a:gd name="connsiteX0" fmla="*/ 262690 w 524071"/>
                  <a:gd name="connsiteY0" fmla="*/ 0 h 996287"/>
                  <a:gd name="connsiteX1" fmla="*/ 3383 w 524071"/>
                  <a:gd name="connsiteY1" fmla="*/ 436729 h 996287"/>
                  <a:gd name="connsiteX2" fmla="*/ 521997 w 524071"/>
                  <a:gd name="connsiteY2" fmla="*/ 996287 h 996287"/>
                  <a:gd name="connsiteX0" fmla="*/ 262690 w 524071"/>
                  <a:gd name="connsiteY0" fmla="*/ 0 h 996287"/>
                  <a:gd name="connsiteX1" fmla="*/ 3383 w 524071"/>
                  <a:gd name="connsiteY1" fmla="*/ 436729 h 996287"/>
                  <a:gd name="connsiteX2" fmla="*/ 521997 w 524071"/>
                  <a:gd name="connsiteY2" fmla="*/ 996287 h 996287"/>
                  <a:gd name="connsiteX0" fmla="*/ 262690 w 524071"/>
                  <a:gd name="connsiteY0" fmla="*/ 0 h 996287"/>
                  <a:gd name="connsiteX1" fmla="*/ 3383 w 524071"/>
                  <a:gd name="connsiteY1" fmla="*/ 436729 h 996287"/>
                  <a:gd name="connsiteX2" fmla="*/ 521997 w 524071"/>
                  <a:gd name="connsiteY2" fmla="*/ 996287 h 996287"/>
                  <a:gd name="connsiteX0" fmla="*/ 267786 w 529167"/>
                  <a:gd name="connsiteY0" fmla="*/ 0 h 996287"/>
                  <a:gd name="connsiteX1" fmla="*/ 8479 w 529167"/>
                  <a:gd name="connsiteY1" fmla="*/ 436729 h 996287"/>
                  <a:gd name="connsiteX2" fmla="*/ 527093 w 529167"/>
                  <a:gd name="connsiteY2" fmla="*/ 996287 h 996287"/>
                  <a:gd name="connsiteX0" fmla="*/ 267786 w 527093"/>
                  <a:gd name="connsiteY0" fmla="*/ 0 h 996287"/>
                  <a:gd name="connsiteX1" fmla="*/ 8479 w 527093"/>
                  <a:gd name="connsiteY1" fmla="*/ 436729 h 996287"/>
                  <a:gd name="connsiteX2" fmla="*/ 527093 w 527093"/>
                  <a:gd name="connsiteY2" fmla="*/ 996287 h 996287"/>
                  <a:gd name="connsiteX0" fmla="*/ 277925 w 537232"/>
                  <a:gd name="connsiteY0" fmla="*/ 0 h 996287"/>
                  <a:gd name="connsiteX1" fmla="*/ 18618 w 537232"/>
                  <a:gd name="connsiteY1" fmla="*/ 436729 h 996287"/>
                  <a:gd name="connsiteX2" fmla="*/ 537232 w 537232"/>
                  <a:gd name="connsiteY2" fmla="*/ 996287 h 996287"/>
                  <a:gd name="connsiteX0" fmla="*/ 263978 w 523285"/>
                  <a:gd name="connsiteY0" fmla="*/ 0 h 996287"/>
                  <a:gd name="connsiteX1" fmla="*/ 4671 w 523285"/>
                  <a:gd name="connsiteY1" fmla="*/ 436729 h 996287"/>
                  <a:gd name="connsiteX2" fmla="*/ 523285 w 523285"/>
                  <a:gd name="connsiteY2" fmla="*/ 996287 h 996287"/>
                  <a:gd name="connsiteX0" fmla="*/ 262981 w 522288"/>
                  <a:gd name="connsiteY0" fmla="*/ 0 h 996287"/>
                  <a:gd name="connsiteX1" fmla="*/ 3674 w 522288"/>
                  <a:gd name="connsiteY1" fmla="*/ 436729 h 996287"/>
                  <a:gd name="connsiteX2" fmla="*/ 522288 w 522288"/>
                  <a:gd name="connsiteY2" fmla="*/ 996287 h 996287"/>
                  <a:gd name="connsiteX0" fmla="*/ 158761 w 418068"/>
                  <a:gd name="connsiteY0" fmla="*/ 0 h 996287"/>
                  <a:gd name="connsiteX1" fmla="*/ 8636 w 418068"/>
                  <a:gd name="connsiteY1" fmla="*/ 504968 h 996287"/>
                  <a:gd name="connsiteX2" fmla="*/ 418068 w 418068"/>
                  <a:gd name="connsiteY2" fmla="*/ 996287 h 996287"/>
                  <a:gd name="connsiteX0" fmla="*/ 150301 w 409608"/>
                  <a:gd name="connsiteY0" fmla="*/ 0 h 996287"/>
                  <a:gd name="connsiteX1" fmla="*/ 176 w 409608"/>
                  <a:gd name="connsiteY1" fmla="*/ 504968 h 996287"/>
                  <a:gd name="connsiteX2" fmla="*/ 409608 w 409608"/>
                  <a:gd name="connsiteY2" fmla="*/ 996287 h 996287"/>
                  <a:gd name="connsiteX0" fmla="*/ 150301 w 409608"/>
                  <a:gd name="connsiteY0" fmla="*/ 0 h 996287"/>
                  <a:gd name="connsiteX1" fmla="*/ 176 w 409608"/>
                  <a:gd name="connsiteY1" fmla="*/ 504968 h 996287"/>
                  <a:gd name="connsiteX2" fmla="*/ 409608 w 409608"/>
                  <a:gd name="connsiteY2" fmla="*/ 996287 h 996287"/>
                  <a:gd name="connsiteX0" fmla="*/ 158760 w 418067"/>
                  <a:gd name="connsiteY0" fmla="*/ 0 h 996287"/>
                  <a:gd name="connsiteX1" fmla="*/ 8635 w 418067"/>
                  <a:gd name="connsiteY1" fmla="*/ 504968 h 996287"/>
                  <a:gd name="connsiteX2" fmla="*/ 418067 w 418067"/>
                  <a:gd name="connsiteY2" fmla="*/ 996287 h 996287"/>
                  <a:gd name="connsiteX0" fmla="*/ 164079 w 423386"/>
                  <a:gd name="connsiteY0" fmla="*/ 0 h 996287"/>
                  <a:gd name="connsiteX1" fmla="*/ 13954 w 423386"/>
                  <a:gd name="connsiteY1" fmla="*/ 504968 h 996287"/>
                  <a:gd name="connsiteX2" fmla="*/ 423386 w 423386"/>
                  <a:gd name="connsiteY2" fmla="*/ 996287 h 99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386" h="996287">
                    <a:moveTo>
                      <a:pt x="164079" y="0"/>
                    </a:moveTo>
                    <a:cubicBezTo>
                      <a:pt x="29875" y="87573"/>
                      <a:pt x="-29265" y="311624"/>
                      <a:pt x="13954" y="504968"/>
                    </a:cubicBezTo>
                    <a:cubicBezTo>
                      <a:pt x="57173" y="698312"/>
                      <a:pt x="175451" y="820003"/>
                      <a:pt x="423386" y="99628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998539" y="1311914"/>
                <a:ext cx="354797" cy="35479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468986" y="2446954"/>
                <a:ext cx="354797" cy="35479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369268" y="1401762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172142" y="2528197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566394" y="2528197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763520" y="2133945"/>
                <a:ext cx="168965" cy="1689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975016" y="213394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369268" y="1796014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>
                <a:stCxn id="147" idx="7"/>
                <a:endCxn id="148" idx="4"/>
              </p:cNvCxnSpPr>
              <p:nvPr/>
            </p:nvCxnSpPr>
            <p:spPr>
              <a:xfrm flipV="1">
                <a:off x="6710615" y="2302910"/>
                <a:ext cx="137388" cy="2500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/>
              <p:cNvSpPr/>
              <p:nvPr/>
            </p:nvSpPr>
            <p:spPr>
              <a:xfrm>
                <a:off x="7653473" y="1401762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456347" y="2528197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850599" y="2528197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8047725" y="2133945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259221" y="213394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653473" y="1796014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7954808" y="2038657"/>
                <a:ext cx="354797" cy="35479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2033572" y="3055312"/>
              <a:ext cx="6125296" cy="1221416"/>
              <a:chOff x="838200" y="3112325"/>
              <a:chExt cx="7471405" cy="1489837"/>
            </a:xfrm>
          </p:grpSpPr>
          <p:grpSp>
            <p:nvGrpSpPr>
              <p:cNvPr id="234" name="Group 233"/>
              <p:cNvGrpSpPr/>
              <p:nvPr/>
            </p:nvGrpSpPr>
            <p:grpSpPr>
              <a:xfrm flipH="1">
                <a:off x="838200" y="3202173"/>
                <a:ext cx="957469" cy="1399989"/>
                <a:chOff x="838200" y="3476811"/>
                <a:chExt cx="957469" cy="1399989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232452" y="3476811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035326" y="4603246"/>
                  <a:ext cx="168965" cy="16896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429578" y="4603246"/>
                  <a:ext cx="168965" cy="16896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1626704" y="4208994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838200" y="4208994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1232452" y="3871063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0" name="Straight Connector 179"/>
                <p:cNvCxnSpPr>
                  <a:stCxn id="174" idx="4"/>
                  <a:endCxn id="179" idx="0"/>
                </p:cNvCxnSpPr>
                <p:nvPr/>
              </p:nvCxnSpPr>
              <p:spPr>
                <a:xfrm>
                  <a:off x="1316935" y="3645776"/>
                  <a:ext cx="0" cy="22528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8" idx="7"/>
                  <a:endCxn id="179" idx="3"/>
                </p:cNvCxnSpPr>
                <p:nvPr/>
              </p:nvCxnSpPr>
              <p:spPr>
                <a:xfrm flipV="1">
                  <a:off x="982421" y="4015284"/>
                  <a:ext cx="274776" cy="2184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7" idx="1"/>
                  <a:endCxn id="179" idx="5"/>
                </p:cNvCxnSpPr>
                <p:nvPr/>
              </p:nvCxnSpPr>
              <p:spPr>
                <a:xfrm flipH="1" flipV="1">
                  <a:off x="1376672" y="4015284"/>
                  <a:ext cx="274776" cy="2184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7" idx="4"/>
                  <a:endCxn id="176" idx="7"/>
                </p:cNvCxnSpPr>
                <p:nvPr/>
              </p:nvCxnSpPr>
              <p:spPr>
                <a:xfrm flipH="1">
                  <a:off x="1573798" y="4377959"/>
                  <a:ext cx="137388" cy="250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8" idx="4"/>
                  <a:endCxn id="175" idx="1"/>
                </p:cNvCxnSpPr>
                <p:nvPr/>
              </p:nvCxnSpPr>
              <p:spPr>
                <a:xfrm>
                  <a:off x="922683" y="4377959"/>
                  <a:ext cx="137388" cy="250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>
                  <a:stCxn id="176" idx="2"/>
                  <a:endCxn id="175" idx="6"/>
                </p:cNvCxnSpPr>
                <p:nvPr/>
              </p:nvCxnSpPr>
              <p:spPr>
                <a:xfrm flipH="1">
                  <a:off x="1204291" y="4687728"/>
                  <a:ext cx="2252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Oval 206"/>
                <p:cNvSpPr/>
                <p:nvPr/>
              </p:nvSpPr>
              <p:spPr>
                <a:xfrm>
                  <a:off x="941696" y="4522003"/>
                  <a:ext cx="354797" cy="354797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 flipH="1">
                <a:off x="2029011" y="3202173"/>
                <a:ext cx="1050862" cy="1295400"/>
                <a:chOff x="2029011" y="3476811"/>
                <a:chExt cx="1050862" cy="129540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2516656" y="3476811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2319530" y="4603246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2713782" y="4603246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2910908" y="4208994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2122404" y="4208994"/>
                  <a:ext cx="168965" cy="16896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2516656" y="3871063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/>
                <p:cNvCxnSpPr>
                  <a:stCxn id="186" idx="4"/>
                  <a:endCxn id="191" idx="0"/>
                </p:cNvCxnSpPr>
                <p:nvPr/>
              </p:nvCxnSpPr>
              <p:spPr>
                <a:xfrm>
                  <a:off x="2601139" y="3645776"/>
                  <a:ext cx="0" cy="22528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stCxn id="190" idx="7"/>
                  <a:endCxn id="191" idx="3"/>
                </p:cNvCxnSpPr>
                <p:nvPr/>
              </p:nvCxnSpPr>
              <p:spPr>
                <a:xfrm flipV="1">
                  <a:off x="2266625" y="4015284"/>
                  <a:ext cx="274776" cy="2184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stCxn id="189" idx="1"/>
                  <a:endCxn id="191" idx="5"/>
                </p:cNvCxnSpPr>
                <p:nvPr/>
              </p:nvCxnSpPr>
              <p:spPr>
                <a:xfrm flipH="1" flipV="1">
                  <a:off x="2660876" y="4015284"/>
                  <a:ext cx="274776" cy="2184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89" idx="4"/>
                  <a:endCxn id="188" idx="7"/>
                </p:cNvCxnSpPr>
                <p:nvPr/>
              </p:nvCxnSpPr>
              <p:spPr>
                <a:xfrm flipH="1">
                  <a:off x="2858002" y="4377959"/>
                  <a:ext cx="137388" cy="250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stCxn id="190" idx="5"/>
                  <a:endCxn id="188" idx="2"/>
                </p:cNvCxnSpPr>
                <p:nvPr/>
              </p:nvCxnSpPr>
              <p:spPr>
                <a:xfrm>
                  <a:off x="2266625" y="4353215"/>
                  <a:ext cx="447157" cy="33451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Oval 207"/>
                <p:cNvSpPr/>
                <p:nvPr/>
              </p:nvSpPr>
              <p:spPr>
                <a:xfrm>
                  <a:off x="2029011" y="4100726"/>
                  <a:ext cx="354797" cy="354797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flipH="1">
                <a:off x="3406608" y="3202173"/>
                <a:ext cx="957469" cy="1295400"/>
                <a:chOff x="3406608" y="3476811"/>
                <a:chExt cx="957469" cy="1295400"/>
              </a:xfrm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3800860" y="3476811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3603734" y="4603246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3997986" y="4603246"/>
                  <a:ext cx="168965" cy="16896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4195112" y="4208994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3406608" y="4208994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3800860" y="3871063"/>
                  <a:ext cx="168965" cy="16896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3" name="Straight Connector 202"/>
                <p:cNvCxnSpPr>
                  <a:stCxn id="197" idx="4"/>
                  <a:endCxn id="202" idx="0"/>
                </p:cNvCxnSpPr>
                <p:nvPr/>
              </p:nvCxnSpPr>
              <p:spPr>
                <a:xfrm>
                  <a:off x="3885343" y="3645776"/>
                  <a:ext cx="0" cy="22528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>
                  <a:stCxn id="200" idx="1"/>
                  <a:endCxn id="202" idx="5"/>
                </p:cNvCxnSpPr>
                <p:nvPr/>
              </p:nvCxnSpPr>
              <p:spPr>
                <a:xfrm flipH="1" flipV="1">
                  <a:off x="3945080" y="4015284"/>
                  <a:ext cx="274776" cy="2184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>
                  <a:stCxn id="200" idx="4"/>
                  <a:endCxn id="199" idx="7"/>
                </p:cNvCxnSpPr>
                <p:nvPr/>
              </p:nvCxnSpPr>
              <p:spPr>
                <a:xfrm flipH="1">
                  <a:off x="4142206" y="4377959"/>
                  <a:ext cx="137388" cy="250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stCxn id="202" idx="4"/>
                  <a:endCxn id="199" idx="1"/>
                </p:cNvCxnSpPr>
                <p:nvPr/>
              </p:nvCxnSpPr>
              <p:spPr>
                <a:xfrm>
                  <a:off x="3885343" y="4040028"/>
                  <a:ext cx="137387" cy="58796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Oval 208"/>
                <p:cNvSpPr/>
                <p:nvPr/>
              </p:nvSpPr>
              <p:spPr>
                <a:xfrm>
                  <a:off x="3697451" y="3781611"/>
                  <a:ext cx="354797" cy="354797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/>
              <p:cNvGrpSpPr/>
              <p:nvPr/>
            </p:nvGrpSpPr>
            <p:grpSpPr>
              <a:xfrm flipH="1">
                <a:off x="4690812" y="3112325"/>
                <a:ext cx="957469" cy="1385248"/>
                <a:chOff x="4690812" y="3386963"/>
                <a:chExt cx="957469" cy="1385248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085064" y="3476811"/>
                  <a:ext cx="168965" cy="16896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4887938" y="4603246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5282190" y="4603246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5479316" y="4208994"/>
                  <a:ext cx="168965" cy="16896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/>
                <p:cNvSpPr/>
                <p:nvPr/>
              </p:nvSpPr>
              <p:spPr>
                <a:xfrm>
                  <a:off x="4690812" y="4208994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5085064" y="3871063"/>
                  <a:ext cx="168965" cy="168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6" name="Straight Connector 215"/>
                <p:cNvCxnSpPr>
                  <a:stCxn id="213" idx="0"/>
                  <a:endCxn id="210" idx="5"/>
                </p:cNvCxnSpPr>
                <p:nvPr/>
              </p:nvCxnSpPr>
              <p:spPr>
                <a:xfrm flipH="1" flipV="1">
                  <a:off x="5229285" y="3621032"/>
                  <a:ext cx="334514" cy="58796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Freeform 216"/>
                <p:cNvSpPr/>
                <p:nvPr/>
              </p:nvSpPr>
              <p:spPr>
                <a:xfrm>
                  <a:off x="4930329" y="3615563"/>
                  <a:ext cx="423386" cy="996287"/>
                </a:xfrm>
                <a:custGeom>
                  <a:avLst/>
                  <a:gdLst>
                    <a:gd name="connsiteX0" fmla="*/ 0 w 197844"/>
                    <a:gd name="connsiteY0" fmla="*/ 0 h 996287"/>
                    <a:gd name="connsiteX1" fmla="*/ 191069 w 197844"/>
                    <a:gd name="connsiteY1" fmla="*/ 341194 h 996287"/>
                    <a:gd name="connsiteX2" fmla="*/ 136478 w 197844"/>
                    <a:gd name="connsiteY2" fmla="*/ 996287 h 996287"/>
                    <a:gd name="connsiteX0" fmla="*/ 0 w 166531"/>
                    <a:gd name="connsiteY0" fmla="*/ 0 h 996287"/>
                    <a:gd name="connsiteX1" fmla="*/ 150126 w 166531"/>
                    <a:gd name="connsiteY1" fmla="*/ 504967 h 996287"/>
                    <a:gd name="connsiteX2" fmla="*/ 136478 w 166531"/>
                    <a:gd name="connsiteY2" fmla="*/ 996287 h 996287"/>
                    <a:gd name="connsiteX0" fmla="*/ 0 w 166531"/>
                    <a:gd name="connsiteY0" fmla="*/ 0 h 996287"/>
                    <a:gd name="connsiteX1" fmla="*/ 150126 w 166531"/>
                    <a:gd name="connsiteY1" fmla="*/ 504967 h 996287"/>
                    <a:gd name="connsiteX2" fmla="*/ 136478 w 166531"/>
                    <a:gd name="connsiteY2" fmla="*/ 996287 h 996287"/>
                    <a:gd name="connsiteX0" fmla="*/ 0 w 166531"/>
                    <a:gd name="connsiteY0" fmla="*/ 0 h 996287"/>
                    <a:gd name="connsiteX1" fmla="*/ 150126 w 166531"/>
                    <a:gd name="connsiteY1" fmla="*/ 504967 h 996287"/>
                    <a:gd name="connsiteX2" fmla="*/ 136478 w 166531"/>
                    <a:gd name="connsiteY2" fmla="*/ 996287 h 996287"/>
                    <a:gd name="connsiteX0" fmla="*/ 0 w 161224"/>
                    <a:gd name="connsiteY0" fmla="*/ 0 h 996287"/>
                    <a:gd name="connsiteX1" fmla="*/ 150126 w 161224"/>
                    <a:gd name="connsiteY1" fmla="*/ 504967 h 996287"/>
                    <a:gd name="connsiteX2" fmla="*/ 136478 w 161224"/>
                    <a:gd name="connsiteY2" fmla="*/ 996287 h 996287"/>
                    <a:gd name="connsiteX0" fmla="*/ 382265 w 520696"/>
                    <a:gd name="connsiteY0" fmla="*/ 0 h 996287"/>
                    <a:gd name="connsiteX1" fmla="*/ 129 w 520696"/>
                    <a:gd name="connsiteY1" fmla="*/ 436729 h 996287"/>
                    <a:gd name="connsiteX2" fmla="*/ 518743 w 520696"/>
                    <a:gd name="connsiteY2" fmla="*/ 996287 h 996287"/>
                    <a:gd name="connsiteX0" fmla="*/ 262690 w 524071"/>
                    <a:gd name="connsiteY0" fmla="*/ 0 h 996287"/>
                    <a:gd name="connsiteX1" fmla="*/ 3383 w 524071"/>
                    <a:gd name="connsiteY1" fmla="*/ 436729 h 996287"/>
                    <a:gd name="connsiteX2" fmla="*/ 521997 w 524071"/>
                    <a:gd name="connsiteY2" fmla="*/ 996287 h 996287"/>
                    <a:gd name="connsiteX0" fmla="*/ 262690 w 524071"/>
                    <a:gd name="connsiteY0" fmla="*/ 0 h 996287"/>
                    <a:gd name="connsiteX1" fmla="*/ 3383 w 524071"/>
                    <a:gd name="connsiteY1" fmla="*/ 436729 h 996287"/>
                    <a:gd name="connsiteX2" fmla="*/ 521997 w 524071"/>
                    <a:gd name="connsiteY2" fmla="*/ 996287 h 996287"/>
                    <a:gd name="connsiteX0" fmla="*/ 262690 w 524071"/>
                    <a:gd name="connsiteY0" fmla="*/ 0 h 996287"/>
                    <a:gd name="connsiteX1" fmla="*/ 3383 w 524071"/>
                    <a:gd name="connsiteY1" fmla="*/ 436729 h 996287"/>
                    <a:gd name="connsiteX2" fmla="*/ 521997 w 524071"/>
                    <a:gd name="connsiteY2" fmla="*/ 996287 h 996287"/>
                    <a:gd name="connsiteX0" fmla="*/ 267786 w 529167"/>
                    <a:gd name="connsiteY0" fmla="*/ 0 h 996287"/>
                    <a:gd name="connsiteX1" fmla="*/ 8479 w 529167"/>
                    <a:gd name="connsiteY1" fmla="*/ 436729 h 996287"/>
                    <a:gd name="connsiteX2" fmla="*/ 527093 w 529167"/>
                    <a:gd name="connsiteY2" fmla="*/ 996287 h 996287"/>
                    <a:gd name="connsiteX0" fmla="*/ 267786 w 527093"/>
                    <a:gd name="connsiteY0" fmla="*/ 0 h 996287"/>
                    <a:gd name="connsiteX1" fmla="*/ 8479 w 527093"/>
                    <a:gd name="connsiteY1" fmla="*/ 436729 h 996287"/>
                    <a:gd name="connsiteX2" fmla="*/ 527093 w 527093"/>
                    <a:gd name="connsiteY2" fmla="*/ 996287 h 996287"/>
                    <a:gd name="connsiteX0" fmla="*/ 277925 w 537232"/>
                    <a:gd name="connsiteY0" fmla="*/ 0 h 996287"/>
                    <a:gd name="connsiteX1" fmla="*/ 18618 w 537232"/>
                    <a:gd name="connsiteY1" fmla="*/ 436729 h 996287"/>
                    <a:gd name="connsiteX2" fmla="*/ 537232 w 537232"/>
                    <a:gd name="connsiteY2" fmla="*/ 996287 h 996287"/>
                    <a:gd name="connsiteX0" fmla="*/ 263978 w 523285"/>
                    <a:gd name="connsiteY0" fmla="*/ 0 h 996287"/>
                    <a:gd name="connsiteX1" fmla="*/ 4671 w 523285"/>
                    <a:gd name="connsiteY1" fmla="*/ 436729 h 996287"/>
                    <a:gd name="connsiteX2" fmla="*/ 523285 w 523285"/>
                    <a:gd name="connsiteY2" fmla="*/ 996287 h 996287"/>
                    <a:gd name="connsiteX0" fmla="*/ 262981 w 522288"/>
                    <a:gd name="connsiteY0" fmla="*/ 0 h 996287"/>
                    <a:gd name="connsiteX1" fmla="*/ 3674 w 522288"/>
                    <a:gd name="connsiteY1" fmla="*/ 436729 h 996287"/>
                    <a:gd name="connsiteX2" fmla="*/ 522288 w 522288"/>
                    <a:gd name="connsiteY2" fmla="*/ 996287 h 996287"/>
                    <a:gd name="connsiteX0" fmla="*/ 158761 w 418068"/>
                    <a:gd name="connsiteY0" fmla="*/ 0 h 996287"/>
                    <a:gd name="connsiteX1" fmla="*/ 8636 w 418068"/>
                    <a:gd name="connsiteY1" fmla="*/ 504968 h 996287"/>
                    <a:gd name="connsiteX2" fmla="*/ 418068 w 418068"/>
                    <a:gd name="connsiteY2" fmla="*/ 996287 h 996287"/>
                    <a:gd name="connsiteX0" fmla="*/ 150301 w 409608"/>
                    <a:gd name="connsiteY0" fmla="*/ 0 h 996287"/>
                    <a:gd name="connsiteX1" fmla="*/ 176 w 409608"/>
                    <a:gd name="connsiteY1" fmla="*/ 504968 h 996287"/>
                    <a:gd name="connsiteX2" fmla="*/ 409608 w 409608"/>
                    <a:gd name="connsiteY2" fmla="*/ 996287 h 996287"/>
                    <a:gd name="connsiteX0" fmla="*/ 150301 w 409608"/>
                    <a:gd name="connsiteY0" fmla="*/ 0 h 996287"/>
                    <a:gd name="connsiteX1" fmla="*/ 176 w 409608"/>
                    <a:gd name="connsiteY1" fmla="*/ 504968 h 996287"/>
                    <a:gd name="connsiteX2" fmla="*/ 409608 w 409608"/>
                    <a:gd name="connsiteY2" fmla="*/ 996287 h 996287"/>
                    <a:gd name="connsiteX0" fmla="*/ 158760 w 418067"/>
                    <a:gd name="connsiteY0" fmla="*/ 0 h 996287"/>
                    <a:gd name="connsiteX1" fmla="*/ 8635 w 418067"/>
                    <a:gd name="connsiteY1" fmla="*/ 504968 h 996287"/>
                    <a:gd name="connsiteX2" fmla="*/ 418067 w 418067"/>
                    <a:gd name="connsiteY2" fmla="*/ 996287 h 996287"/>
                    <a:gd name="connsiteX0" fmla="*/ 164079 w 423386"/>
                    <a:gd name="connsiteY0" fmla="*/ 0 h 996287"/>
                    <a:gd name="connsiteX1" fmla="*/ 13954 w 423386"/>
                    <a:gd name="connsiteY1" fmla="*/ 504968 h 996287"/>
                    <a:gd name="connsiteX2" fmla="*/ 423386 w 423386"/>
                    <a:gd name="connsiteY2" fmla="*/ 996287 h 996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3386" h="996287">
                      <a:moveTo>
                        <a:pt x="164079" y="0"/>
                      </a:moveTo>
                      <a:cubicBezTo>
                        <a:pt x="29875" y="87573"/>
                        <a:pt x="-29265" y="311624"/>
                        <a:pt x="13954" y="504968"/>
                      </a:cubicBezTo>
                      <a:cubicBezTo>
                        <a:pt x="57173" y="698312"/>
                        <a:pt x="175451" y="820003"/>
                        <a:pt x="423386" y="996287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4998539" y="3386963"/>
                  <a:ext cx="354797" cy="354797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9" name="Oval 218"/>
              <p:cNvSpPr/>
              <p:nvPr/>
            </p:nvSpPr>
            <p:spPr>
              <a:xfrm flipH="1">
                <a:off x="6083718" y="4247365"/>
                <a:ext cx="354797" cy="35479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flipH="1">
                <a:off x="6369268" y="3202173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flipH="1">
                <a:off x="6566394" y="4328608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flipH="1">
                <a:off x="6172142" y="4328608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 flipH="1">
                <a:off x="5975016" y="3934356"/>
                <a:ext cx="168965" cy="1689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 flipH="1">
                <a:off x="6763520" y="3934356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 flipH="1">
                <a:off x="6369268" y="359642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>
                <a:stCxn id="222" idx="7"/>
                <a:endCxn id="223" idx="4"/>
              </p:cNvCxnSpPr>
              <p:nvPr/>
            </p:nvCxnSpPr>
            <p:spPr>
              <a:xfrm flipH="1" flipV="1">
                <a:off x="6059498" y="4103321"/>
                <a:ext cx="137388" cy="2500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Oval 226"/>
              <p:cNvSpPr/>
              <p:nvPr/>
            </p:nvSpPr>
            <p:spPr>
              <a:xfrm flipH="1">
                <a:off x="7746388" y="3202173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 flipH="1">
                <a:off x="7943514" y="4328608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 flipH="1">
                <a:off x="7549262" y="4328608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 flipH="1">
                <a:off x="7352136" y="3934356"/>
                <a:ext cx="168965" cy="1689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 flipH="1">
                <a:off x="8140640" y="3934356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 flipH="1">
                <a:off x="7746388" y="3596425"/>
                <a:ext cx="168965" cy="16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 flipH="1">
                <a:off x="7259221" y="3839068"/>
                <a:ext cx="354797" cy="35479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4" name="TextBox 263"/>
            <p:cNvSpPr txBox="1"/>
            <p:nvPr/>
          </p:nvSpPr>
          <p:spPr>
            <a:xfrm rot="5400000">
              <a:off x="8015904" y="1834676"/>
              <a:ext cx="1050303" cy="42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154623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 rot="5400000">
              <a:off x="8041294" y="3375172"/>
              <a:ext cx="1050303" cy="42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234615</a:t>
              </a: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2395769" y="4968777"/>
            <a:ext cx="4258366" cy="1327209"/>
            <a:chOff x="2294834" y="4968777"/>
            <a:chExt cx="4258366" cy="1327209"/>
          </a:xfrm>
        </p:grpSpPr>
        <p:sp>
          <p:nvSpPr>
            <p:cNvPr id="270" name="TextBox 269"/>
            <p:cNvSpPr txBox="1"/>
            <p:nvPr/>
          </p:nvSpPr>
          <p:spPr>
            <a:xfrm>
              <a:off x="2313055" y="4968777"/>
              <a:ext cx="138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154623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294834" y="5772766"/>
              <a:ext cx="138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234615</a:t>
              </a:r>
            </a:p>
          </p:txBody>
        </p:sp>
        <p:sp>
          <p:nvSpPr>
            <p:cNvPr id="272" name="Right Brace 271"/>
            <p:cNvSpPr/>
            <p:nvPr/>
          </p:nvSpPr>
          <p:spPr>
            <a:xfrm>
              <a:off x="3532363" y="5230387"/>
              <a:ext cx="729611" cy="803989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214931" y="5370771"/>
              <a:ext cx="2338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Edit Distance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91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3369" y="2590800"/>
            <a:ext cx="528183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Signed Permutation Sorting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609600" y="1371600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Theorem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Hannenhalli-Pevzner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‘99).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possible to find a shortest sequence of reversals to turn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any signed permutation into any other in polynomial time.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09600" y="2743200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At its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core, the proof reduces to showing that it is possible to quickly find a </a:t>
            </a:r>
            <a:r>
              <a:rPr lang="en-US" sz="2400" dirty="0"/>
              <a:t>shortest “successful pressing sequence” for 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every “bicolored graph”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*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.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00200" y="4343400"/>
            <a:ext cx="6122273" cy="1905000"/>
            <a:chOff x="1600200" y="4343400"/>
            <a:chExt cx="6122273" cy="1905000"/>
          </a:xfrm>
        </p:grpSpPr>
        <p:grpSp>
          <p:nvGrpSpPr>
            <p:cNvPr id="56" name="Group 55"/>
            <p:cNvGrpSpPr/>
            <p:nvPr/>
          </p:nvGrpSpPr>
          <p:grpSpPr>
            <a:xfrm>
              <a:off x="1600200" y="4343400"/>
              <a:ext cx="3124200" cy="1905000"/>
              <a:chOff x="1790700" y="4572000"/>
              <a:chExt cx="3124200" cy="1905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1943100" y="4724400"/>
                <a:ext cx="723900" cy="77152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667000" y="4724400"/>
                <a:ext cx="1143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3352800" y="4724400"/>
                <a:ext cx="457200" cy="7810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1943100" y="5491163"/>
                <a:ext cx="1409700" cy="476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943100" y="5505450"/>
                <a:ext cx="723900" cy="81915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2667000" y="5505450"/>
                <a:ext cx="685800" cy="83343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2667000" y="6338887"/>
                <a:ext cx="1143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3352800" y="5505450"/>
                <a:ext cx="457200" cy="83343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3810000" y="4724401"/>
                <a:ext cx="952500" cy="45243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4762500" y="5212556"/>
                <a:ext cx="0" cy="78819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790950" y="6017419"/>
                <a:ext cx="971550" cy="30718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3810000" y="4722018"/>
                <a:ext cx="0" cy="159781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2514600" y="4572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0700" y="5343525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14600" y="6162675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57600" y="457200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200400" y="535305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638550" y="61722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10100" y="502920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10100" y="5838825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524499" y="5105400"/>
              <a:ext cx="2197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Bicolored Graph</a:t>
              </a:r>
            </a:p>
          </p:txBody>
        </p:sp>
        <p:sp>
          <p:nvSpPr>
            <p:cNvPr id="58" name="Right Arrow 57"/>
            <p:cNvSpPr/>
            <p:nvPr/>
          </p:nvSpPr>
          <p:spPr>
            <a:xfrm flipH="1">
              <a:off x="4953000" y="5124450"/>
              <a:ext cx="457200" cy="42743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50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00200" y="1981200"/>
            <a:ext cx="1447800" cy="15430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48000" y="1981200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19600" y="1981200"/>
            <a:ext cx="914400" cy="156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600200" y="3514726"/>
            <a:ext cx="2819400" cy="95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0200" y="3543300"/>
            <a:ext cx="1447800" cy="16383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048000" y="3543300"/>
            <a:ext cx="1371600" cy="1666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048000" y="5210174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419600" y="3543300"/>
            <a:ext cx="914400" cy="1666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34000" y="1981202"/>
            <a:ext cx="1905000" cy="904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239000" y="2957512"/>
            <a:ext cx="0" cy="15763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295900" y="4567238"/>
            <a:ext cx="1943100" cy="6143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334000" y="1976436"/>
            <a:ext cx="0" cy="31956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22" y="518429"/>
            <a:ext cx="1126278" cy="2708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8674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Press any black vertex</a:t>
            </a:r>
            <a:r>
              <a:rPr lang="en-US" sz="2000" dirty="0"/>
              <a:t>: this flips the state of its closed neighborhood, complementing the induced subgraph and exchanging colors black and white.</a:t>
            </a:r>
          </a:p>
        </p:txBody>
      </p:sp>
    </p:spTree>
    <p:extLst>
      <p:ext uri="{BB962C8B-B14F-4D97-AF65-F5344CB8AC3E}">
        <p14:creationId xmlns:p14="http://schemas.microsoft.com/office/powerpoint/2010/main" val="259487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 flipH="1" flipV="1">
            <a:off x="3048000" y="1976436"/>
            <a:ext cx="1371600" cy="1566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48000" y="1971672"/>
            <a:ext cx="0" cy="32004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00200" y="1981200"/>
            <a:ext cx="1447800" cy="15430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48000" y="1981200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19600" y="1981200"/>
            <a:ext cx="914400" cy="156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600200" y="3514726"/>
            <a:ext cx="2819400" cy="95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00200" y="3543300"/>
            <a:ext cx="1447800" cy="1638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048000" y="3543300"/>
            <a:ext cx="1371600" cy="1666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048000" y="5210174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419600" y="3543300"/>
            <a:ext cx="914400" cy="1666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34000" y="1981202"/>
            <a:ext cx="1905000" cy="904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239000" y="2957512"/>
            <a:ext cx="0" cy="15763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295900" y="4567238"/>
            <a:ext cx="1943100" cy="6143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334000" y="1976436"/>
            <a:ext cx="0" cy="31956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122" y="518429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9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 flipH="1" flipV="1">
            <a:off x="3048000" y="1976436"/>
            <a:ext cx="1371600" cy="1566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48000" y="1971672"/>
            <a:ext cx="0" cy="32004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048000" y="1981200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19600" y="1981200"/>
            <a:ext cx="914400" cy="1562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048000" y="5210174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419600" y="3543300"/>
            <a:ext cx="914400" cy="1666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34000" y="1981202"/>
            <a:ext cx="1905000" cy="904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239000" y="2957512"/>
            <a:ext cx="0" cy="15763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295900" y="4567238"/>
            <a:ext cx="1943100" cy="6143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334000" y="1976436"/>
            <a:ext cx="0" cy="31956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313115">
            <a:off x="2295987" y="2777193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043451" y="1965278"/>
            <a:ext cx="2251880" cy="3234519"/>
          </a:xfrm>
          <a:custGeom>
            <a:avLst/>
            <a:gdLst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  <a:gd name="connsiteX0" fmla="*/ 0 w 2251880"/>
              <a:gd name="connsiteY0" fmla="*/ 0 h 3234519"/>
              <a:gd name="connsiteX1" fmla="*/ 2251880 w 2251880"/>
              <a:gd name="connsiteY1" fmla="*/ 3234519 h 32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51880" h="3234519">
                <a:moveTo>
                  <a:pt x="0" y="0"/>
                </a:moveTo>
                <a:cubicBezTo>
                  <a:pt x="2497540" y="873457"/>
                  <a:pt x="2210936" y="1787857"/>
                  <a:pt x="2251880" y="323451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048000" y="1971672"/>
            <a:ext cx="0" cy="32004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048000" y="5210174"/>
            <a:ext cx="228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334000" y="1981202"/>
            <a:ext cx="1905000" cy="904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239000" y="2957512"/>
            <a:ext cx="0" cy="15763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295900" y="4567238"/>
            <a:ext cx="1943100" cy="6143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743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95400" y="32194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8577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167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4800" y="32385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91100" y="48768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34200" y="259080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21005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313115">
            <a:off x="2295987" y="2777193"/>
            <a:ext cx="1126278" cy="2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1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1929</Words>
  <Application>Microsoft Macintosh PowerPoint</Application>
  <PresentationFormat>On-screen Show (4:3)</PresentationFormat>
  <Paragraphs>291</Paragraphs>
  <Slides>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Cambria Math</vt:lpstr>
      <vt:lpstr>Arial Unicode MS</vt:lpstr>
      <vt:lpstr>Office Theme</vt:lpstr>
      <vt:lpstr>Pressing Sequences and Binary Matrix Algebra</vt:lpstr>
      <vt:lpstr>Permutation Sorting as a Fundamental Problem in Phylogenetics</vt:lpstr>
      <vt:lpstr>Permutation Sorting as a Fundamental Problem in Phylogenetics</vt:lpstr>
      <vt:lpstr>Permutation Sorting as a Fundamental Problem in Phylogenetics</vt:lpstr>
      <vt:lpstr>Signed Permutation Sorting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Pressing</vt:lpstr>
      <vt:lpstr>You can get stuck…</vt:lpstr>
      <vt:lpstr>You can get stuck…</vt:lpstr>
      <vt:lpstr>Pressing Sequence</vt:lpstr>
      <vt:lpstr>Augmented Adjacency Matrix</vt:lpstr>
      <vt:lpstr>Augmented Adjacency Matrix</vt:lpstr>
      <vt:lpstr>Pressing = Gauss Move</vt:lpstr>
      <vt:lpstr>Pressing Sequences via Linear Algebra</vt:lpstr>
      <vt:lpstr>Pressing Sequences via Linear Algebra</vt:lpstr>
      <vt:lpstr>Pressing Sequences via Linear Algebra</vt:lpstr>
      <vt:lpstr>Pressing Sequences of Full Length</vt:lpstr>
      <vt:lpstr>Perfect Matchings in Loopy Graphs</vt:lpstr>
      <vt:lpstr>Perfect Matchings in Loopy Graphs</vt:lpstr>
      <vt:lpstr>Perfect Matchings in Loopy Graphs</vt:lpstr>
      <vt:lpstr>Perfect Matchings in Loopy Graphs</vt:lpstr>
      <vt:lpstr>Relating Pressing Sequences</vt:lpstr>
      <vt:lpstr>Pressing Sequences &amp; Automorphisms</vt:lpstr>
      <vt:lpstr>Pressing Sequences &amp; Automorphisms</vt:lpstr>
      <vt:lpstr>Counting Pressing Sequences</vt:lpstr>
      <vt:lpstr>More Questions</vt:lpstr>
      <vt:lpstr>PowerPoint Presentation</vt:lpstr>
      <vt:lpstr>Bixby-Flint-Miklós Conjecture is Tight</vt:lpstr>
      <vt:lpstr>PowerPoint Presentation</vt:lpstr>
    </vt:vector>
  </TitlesOfParts>
  <Company>The University of South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Extension Counting is Fixed-Parameter Tractable in Essential Width</dc:title>
  <dc:creator>Joshua Cooper</dc:creator>
  <cp:lastModifiedBy>Adam Wilson</cp:lastModifiedBy>
  <cp:revision>448</cp:revision>
  <cp:lastPrinted>2015-05-14T01:08:57Z</cp:lastPrinted>
  <dcterms:created xsi:type="dcterms:W3CDTF">2013-10-04T13:44:06Z</dcterms:created>
  <dcterms:modified xsi:type="dcterms:W3CDTF">2016-04-07T15:46:05Z</dcterms:modified>
</cp:coreProperties>
</file>