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0"/>
  </p:notesMasterIdLst>
  <p:sldIdLst>
    <p:sldId id="256" r:id="rId2"/>
    <p:sldId id="257" r:id="rId3"/>
    <p:sldId id="268" r:id="rId4"/>
    <p:sldId id="258" r:id="rId5"/>
    <p:sldId id="259" r:id="rId6"/>
    <p:sldId id="269" r:id="rId7"/>
    <p:sldId id="270" r:id="rId8"/>
    <p:sldId id="273" r:id="rId9"/>
    <p:sldId id="260" r:id="rId10"/>
    <p:sldId id="272" r:id="rId11"/>
    <p:sldId id="274" r:id="rId12"/>
    <p:sldId id="261" r:id="rId13"/>
    <p:sldId id="271" r:id="rId14"/>
    <p:sldId id="263" r:id="rId15"/>
    <p:sldId id="264" r:id="rId16"/>
    <p:sldId id="265" r:id="rId17"/>
    <p:sldId id="266" r:id="rId18"/>
    <p:sldId id="267"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0E8F7E-B33A-1245-9BBB-655F757A8AB4}" v="1" dt="2025-08-02T20:24:49.2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3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wnish Shankar" userId="99f6ea0e-959f-4935-a8c4-820acddf7660" providerId="ADAL" clId="{990E8F7E-B33A-1245-9BBB-655F757A8AB4}"/>
    <pc:docChg chg="modSld">
      <pc:chgData name="Awnish Shankar" userId="99f6ea0e-959f-4935-a8c4-820acddf7660" providerId="ADAL" clId="{990E8F7E-B33A-1245-9BBB-655F757A8AB4}" dt="2025-08-02T20:24:52.371" v="2"/>
      <pc:docMkLst>
        <pc:docMk/>
      </pc:docMkLst>
      <pc:sldChg chg="addSp delSp modSp mod">
        <pc:chgData name="Awnish Shankar" userId="99f6ea0e-959f-4935-a8c4-820acddf7660" providerId="ADAL" clId="{990E8F7E-B33A-1245-9BBB-655F757A8AB4}" dt="2025-08-02T20:24:52.371" v="2"/>
        <pc:sldMkLst>
          <pc:docMk/>
          <pc:sldMk cId="0" sldId="256"/>
        </pc:sldMkLst>
        <pc:spChg chg="add del mod">
          <ac:chgData name="Awnish Shankar" userId="99f6ea0e-959f-4935-a8c4-820acddf7660" providerId="ADAL" clId="{990E8F7E-B33A-1245-9BBB-655F757A8AB4}" dt="2025-08-02T20:24:52.371" v="2"/>
          <ac:spMkLst>
            <pc:docMk/>
            <pc:sldMk cId="0" sldId="256"/>
            <ac:spMk id="2" creationId="{BD8773E9-FE54-E8EC-2F5B-794DB03D6BE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8572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Finding key features is crucial for effective data modelling. Feature selection involves evaluating variables based on their relevance to the target outcome. This process enhances model interpretability, reduces dimensionality, and mitigates overfitting, leading to more accurate and efficient predictive models in various domains, including healthcare and finance. To achieve this, we have used the best subset method systematically evaluates all combinations of predictors to find the most predictive subset for a model. It selects the subset with the highest model performance, aiding in feature selection and optimising model complexity, particularly in situations with a moderate number of predictors and </a:t>
            </a:r>
            <a:endParaRPr/>
          </a:p>
        </p:txBody>
      </p:sp>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30000"/>
              </a:lnSpc>
              <a:spcBef>
                <a:spcPts val="600"/>
              </a:spcBef>
              <a:spcAft>
                <a:spcPts val="0"/>
              </a:spcAft>
              <a:buNone/>
            </a:pPr>
            <a:r>
              <a:rPr lang="en-US" sz="1100">
                <a:latin typeface="Times New Roman"/>
                <a:ea typeface="Times New Roman"/>
                <a:cs typeface="Times New Roman"/>
                <a:sym typeface="Times New Roman"/>
              </a:rPr>
              <a:t>We are currently targeting three models for our dataset: </a:t>
            </a:r>
            <a:endParaRPr sz="1100">
              <a:latin typeface="Times New Roman"/>
              <a:ea typeface="Times New Roman"/>
              <a:cs typeface="Times New Roman"/>
              <a:sym typeface="Times New Roman"/>
            </a:endParaRPr>
          </a:p>
          <a:p>
            <a:pPr marL="0" lvl="0" indent="0" algn="l" rtl="0">
              <a:lnSpc>
                <a:spcPct val="130000"/>
              </a:lnSpc>
              <a:spcBef>
                <a:spcPts val="600"/>
              </a:spcBef>
              <a:spcAft>
                <a:spcPts val="0"/>
              </a:spcAft>
              <a:buNone/>
            </a:pPr>
            <a:r>
              <a:rPr lang="en-US" sz="1100">
                <a:latin typeface="Times New Roman"/>
                <a:ea typeface="Times New Roman"/>
                <a:cs typeface="Times New Roman"/>
                <a:sym typeface="Times New Roman"/>
              </a:rPr>
              <a:t>The reason behind this is logistic regression has its widespread application in binary classification, offering clear interpretability and estimating odds ratios. It oversees both continuous and categorical variables. </a:t>
            </a:r>
            <a:endParaRPr sz="1100">
              <a:latin typeface="Times New Roman"/>
              <a:ea typeface="Times New Roman"/>
              <a:cs typeface="Times New Roman"/>
              <a:sym typeface="Times New Roman"/>
            </a:endParaRPr>
          </a:p>
          <a:p>
            <a:pPr marL="0" lvl="0" indent="0" algn="l" rtl="0">
              <a:lnSpc>
                <a:spcPct val="130000"/>
              </a:lnSpc>
              <a:spcBef>
                <a:spcPts val="600"/>
              </a:spcBef>
              <a:spcAft>
                <a:spcPts val="0"/>
              </a:spcAft>
              <a:buNone/>
            </a:pPr>
            <a:r>
              <a:rPr lang="en-US" sz="1100">
                <a:latin typeface="Times New Roman"/>
                <a:ea typeface="Times New Roman"/>
                <a:cs typeface="Times New Roman"/>
                <a:sym typeface="Times New Roman"/>
              </a:rPr>
              <a:t>Decision trees, with their simplicity and intuitive graphical representation, aid in understanding decision logic and key influencing factors. </a:t>
            </a:r>
            <a:endParaRPr sz="1100">
              <a:latin typeface="Times New Roman"/>
              <a:ea typeface="Times New Roman"/>
              <a:cs typeface="Times New Roman"/>
              <a:sym typeface="Times New Roman"/>
            </a:endParaRPr>
          </a:p>
          <a:p>
            <a:pPr marL="0" lvl="0" indent="0" algn="l" rtl="0">
              <a:lnSpc>
                <a:spcPct val="130000"/>
              </a:lnSpc>
              <a:spcBef>
                <a:spcPts val="600"/>
              </a:spcBef>
              <a:spcAft>
                <a:spcPts val="0"/>
              </a:spcAft>
              <a:buNone/>
            </a:pPr>
            <a:r>
              <a:rPr lang="en-US" sz="1100">
                <a:latin typeface="Times New Roman"/>
                <a:ea typeface="Times New Roman"/>
                <a:cs typeface="Times New Roman"/>
                <a:sym typeface="Times New Roman"/>
              </a:rPr>
              <a:t>Random forest, chosen for its robustness, noisy data handling, addressing imbalances and providing variable importance measures for categorical variables. Their adaptability of handling diverse data types, and ease of modification contribute to our modelling strategy for predicting heart failure. </a:t>
            </a:r>
            <a:endParaRPr sz="1100">
              <a:latin typeface="Times New Roman"/>
              <a:ea typeface="Times New Roman"/>
              <a:cs typeface="Times New Roman"/>
              <a:sym typeface="Times New Roman"/>
            </a:endParaRPr>
          </a:p>
          <a:p>
            <a:pPr marL="0" lvl="0" indent="0" algn="l" rtl="0">
              <a:lnSpc>
                <a:spcPct val="130000"/>
              </a:lnSpc>
              <a:spcBef>
                <a:spcPts val="600"/>
              </a:spcBef>
              <a:spcAft>
                <a:spcPts val="0"/>
              </a:spcAft>
              <a:buNone/>
            </a:pPr>
            <a:r>
              <a:rPr lang="en-US" sz="1100">
                <a:latin typeface="Times New Roman"/>
                <a:ea typeface="Times New Roman"/>
                <a:cs typeface="Times New Roman"/>
                <a:sym typeface="Times New Roman"/>
              </a:rPr>
              <a:t>The model selection done by using bootstrapping. For smaller datasets, bootstrapping is preferable over K-fold cross-validation or LOOCV as it creates surrogacy validation sets by resampling data with replacement. As a result, a more reliable assessment of the model's performance can be achieved thereby making the most of the available data. On the other hand, because of the decreased sample size in each fold, K-fold cross-validation may lead to a significant loss of information as we will be holding out one of the fold each time. The results after performing bootstrapping (for number of bootstraps=10,000) got the accuracy result as follows</a:t>
            </a:r>
            <a:endParaRPr sz="1100" b="1">
              <a:latin typeface="Times New Roman"/>
              <a:ea typeface="Times New Roman"/>
              <a:cs typeface="Times New Roman"/>
              <a:sym typeface="Times New Roman"/>
            </a:endParaRPr>
          </a:p>
          <a:p>
            <a:pPr marL="0" lvl="0" indent="0" algn="l" rtl="0">
              <a:lnSpc>
                <a:spcPct val="130000"/>
              </a:lnSpc>
              <a:spcBef>
                <a:spcPts val="600"/>
              </a:spcBef>
              <a:spcAft>
                <a:spcPts val="0"/>
              </a:spcAft>
              <a:buClr>
                <a:schemeClr val="dk1"/>
              </a:buClr>
              <a:buSzPts val="1100"/>
              <a:buFont typeface="Arial"/>
              <a:buNone/>
            </a:pPr>
            <a:endParaRPr sz="1100">
              <a:latin typeface="Times New Roman"/>
              <a:ea typeface="Times New Roman"/>
              <a:cs typeface="Times New Roman"/>
              <a:sym typeface="Times New Roman"/>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a25b5c5aef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a25b5c5aef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a25b5c5aef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014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4955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5354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251ecdc2b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251ecdc2b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2a251ecdc2b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body" idx="1"/>
          </p:nvPr>
        </p:nvSpPr>
        <p:spPr>
          <a:xfrm>
            <a:off x="658368" y="3968496"/>
            <a:ext cx="6638544" cy="1650381"/>
          </a:xfrm>
          <a:prstGeom prst="rect">
            <a:avLst/>
          </a:prstGeom>
          <a:noFill/>
          <a:ln>
            <a:noFill/>
          </a:ln>
        </p:spPr>
        <p:txBody>
          <a:bodyPr spcFirstLastPara="1" wrap="square" lIns="0" tIns="45700" rIns="91425" bIns="45700" anchor="t" anchorCtr="0">
            <a:noAutofit/>
          </a:bodyPr>
          <a:lstStyle>
            <a:lvl1pPr marL="457200" lvl="0" indent="-228600" algn="l">
              <a:lnSpc>
                <a:spcPct val="130000"/>
              </a:lnSpc>
              <a:spcBef>
                <a:spcPts val="600"/>
              </a:spcBef>
              <a:spcAft>
                <a:spcPts val="0"/>
              </a:spcAft>
              <a:buSzPts val="3360"/>
              <a:buNone/>
              <a:defRPr sz="2800" b="0" i="0">
                <a:solidFill>
                  <a:schemeClr val="lt1"/>
                </a:solidFill>
                <a:latin typeface="Georgia"/>
                <a:ea typeface="Georgia"/>
                <a:cs typeface="Georgia"/>
                <a:sym typeface="Georgia"/>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 name="Google Shape;16;p2"/>
          <p:cNvSpPr txBox="1">
            <a:spLocks noGrp="1"/>
          </p:cNvSpPr>
          <p:nvPr>
            <p:ph type="ctrTitle"/>
          </p:nvPr>
        </p:nvSpPr>
        <p:spPr>
          <a:xfrm>
            <a:off x="658368" y="1490472"/>
            <a:ext cx="6638544" cy="2386584"/>
          </a:xfrm>
          <a:prstGeom prst="rect">
            <a:avLst/>
          </a:prstGeom>
          <a:noFill/>
          <a:ln>
            <a:noFill/>
          </a:ln>
        </p:spPr>
        <p:txBody>
          <a:bodyPr spcFirstLastPara="1" wrap="square" lIns="0" tIns="45700" rIns="91425" bIns="45700" anchor="b" anchorCtr="0">
            <a:noAutofit/>
          </a:bodyPr>
          <a:lstStyle>
            <a:lvl1pPr lvl="0" algn="l">
              <a:lnSpc>
                <a:spcPct val="96666"/>
              </a:lnSpc>
              <a:spcBef>
                <a:spcPts val="0"/>
              </a:spcBef>
              <a:spcAft>
                <a:spcPts val="0"/>
              </a:spcAft>
              <a:buClr>
                <a:schemeClr val="lt1"/>
              </a:buClr>
              <a:buSzPts val="6000"/>
              <a:buFont typeface="Arial"/>
              <a:buNone/>
              <a:defRPr sz="6000" b="1" i="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7" name="Google Shape;17;p2" descr="University at Buffalo, The State University of New York logo"/>
          <p:cNvPicPr preferRelativeResize="0"/>
          <p:nvPr/>
        </p:nvPicPr>
        <p:blipFill rotWithShape="1">
          <a:blip r:embed="rId3">
            <a:alphaModFix/>
          </a:blip>
          <a:srcRect/>
          <a:stretch/>
        </p:blipFill>
        <p:spPr>
          <a:xfrm>
            <a:off x="660400" y="6041226"/>
            <a:ext cx="4800600" cy="3560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Width Photo">
  <p:cSld name="Full Width Photo">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566928" y="1499616"/>
            <a:ext cx="10515600"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1"/>
          <p:cNvSpPr>
            <a:spLocks noGrp="1"/>
          </p:cNvSpPr>
          <p:nvPr>
            <p:ph type="pic" idx="2"/>
          </p:nvPr>
        </p:nvSpPr>
        <p:spPr>
          <a:xfrm>
            <a:off x="0" y="927100"/>
            <a:ext cx="12192000" cy="5930900"/>
          </a:xfrm>
          <a:prstGeom prst="rect">
            <a:avLst/>
          </a:prstGeom>
          <a:solidFill>
            <a:srgbClr val="BFBFBF"/>
          </a:solidFill>
          <a:ln>
            <a:noFill/>
          </a:ln>
        </p:spPr>
      </p:sp>
      <p:sp>
        <p:nvSpPr>
          <p:cNvPr id="60" name="Google Shape;60;p11"/>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and Graph">
  <p:cSld name="Content and Graph">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566928" y="1499616"/>
            <a:ext cx="4248912"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txBox="1">
            <a:spLocks noGrp="1"/>
          </p:cNvSpPr>
          <p:nvPr>
            <p:ph type="body" idx="1"/>
          </p:nvPr>
        </p:nvSpPr>
        <p:spPr>
          <a:xfrm>
            <a:off x="566928" y="2185416"/>
            <a:ext cx="4248912" cy="3968249"/>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SzPts val="2160"/>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2"/>
          <p:cNvSpPr>
            <a:spLocks noGrp="1"/>
          </p:cNvSpPr>
          <p:nvPr>
            <p:ph type="chart" idx="2"/>
          </p:nvPr>
        </p:nvSpPr>
        <p:spPr>
          <a:xfrm>
            <a:off x="5161935" y="1976285"/>
            <a:ext cx="6325152" cy="3967316"/>
          </a:xfrm>
          <a:prstGeom prst="rect">
            <a:avLst/>
          </a:prstGeom>
          <a:solidFill>
            <a:srgbClr val="BFBFBF"/>
          </a:solid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2pPr>
            <a:lvl3pPr marR="0" lvl="2"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3pPr>
            <a:lvl4pPr marR="0" lvl="3"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4pPr>
            <a:lvl5pPr marR="0" lvl="4"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5" name="Google Shape;65;p12"/>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Slide">
  <p:cSld name="Divider Slide">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ctrTitle"/>
          </p:nvPr>
        </p:nvSpPr>
        <p:spPr>
          <a:xfrm>
            <a:off x="658368" y="1490663"/>
            <a:ext cx="6638544" cy="2387600"/>
          </a:xfrm>
          <a:prstGeom prst="rect">
            <a:avLst/>
          </a:prstGeom>
          <a:noFill/>
          <a:ln>
            <a:noFill/>
          </a:ln>
        </p:spPr>
        <p:txBody>
          <a:bodyPr spcFirstLastPara="1" wrap="square" lIns="0" tIns="45700" rIns="91425" bIns="45700" anchor="b" anchorCtr="0">
            <a:noAutofit/>
          </a:bodyPr>
          <a:lstStyle>
            <a:lvl1pPr lvl="0" algn="l">
              <a:lnSpc>
                <a:spcPct val="96666"/>
              </a:lnSpc>
              <a:spcBef>
                <a:spcPts val="0"/>
              </a:spcBef>
              <a:spcAft>
                <a:spcPts val="0"/>
              </a:spcAft>
              <a:buClr>
                <a:schemeClr val="lt1"/>
              </a:buClr>
              <a:buSzPts val="6000"/>
              <a:buFont typeface="Arial"/>
              <a:buNone/>
              <a:defRPr sz="6000" b="1" i="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subTitle" idx="1"/>
          </p:nvPr>
        </p:nvSpPr>
        <p:spPr>
          <a:xfrm>
            <a:off x="658368" y="3970337"/>
            <a:ext cx="6638544" cy="2212976"/>
          </a:xfrm>
          <a:prstGeom prst="rect">
            <a:avLst/>
          </a:prstGeom>
          <a:noFill/>
          <a:ln>
            <a:noFill/>
          </a:ln>
        </p:spPr>
        <p:txBody>
          <a:bodyPr spcFirstLastPara="1" wrap="square" lIns="0" tIns="45700" rIns="91425" bIns="45700" anchor="t" anchorCtr="0">
            <a:noAutofit/>
          </a:bodyPr>
          <a:lstStyle>
            <a:lvl1pPr lvl="0" algn="l">
              <a:lnSpc>
                <a:spcPct val="130000"/>
              </a:lnSpc>
              <a:spcBef>
                <a:spcPts val="600"/>
              </a:spcBef>
              <a:spcAft>
                <a:spcPts val="0"/>
              </a:spcAft>
              <a:buSzPts val="3360"/>
              <a:buNone/>
              <a:defRPr sz="2800" b="0">
                <a:solidFill>
                  <a:schemeClr val="lt1"/>
                </a:solidFill>
                <a:latin typeface="Georgia"/>
                <a:ea typeface="Georgia"/>
                <a:cs typeface="Georgia"/>
                <a:sym typeface="Georgia"/>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1" name="Google Shape;21;p3" descr="University at Buffalo, The State University of New York logo"/>
          <p:cNvPicPr preferRelativeResize="0"/>
          <p:nvPr/>
        </p:nvPicPr>
        <p:blipFill rotWithShape="1">
          <a:blip r:embed="rId3">
            <a:alphaModFix/>
          </a:blip>
          <a:srcRect/>
          <a:stretch/>
        </p:blipFill>
        <p:spPr>
          <a:xfrm>
            <a:off x="355600" y="321146"/>
            <a:ext cx="4800600" cy="3560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566928" y="1499616"/>
            <a:ext cx="6951472"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566928" y="2185416"/>
            <a:ext cx="6951472" cy="3968249"/>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SzPts val="2160"/>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Double Content" type="twoObj">
  <p:cSld name="TWO_OBJECT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566928" y="1499616"/>
            <a:ext cx="10515600"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566928" y="2185416"/>
            <a:ext cx="4500372" cy="3948684"/>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SzPts val="2160"/>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5"/>
          <p:cNvSpPr txBox="1">
            <a:spLocks noGrp="1"/>
          </p:cNvSpPr>
          <p:nvPr>
            <p:ph type="body" idx="2"/>
          </p:nvPr>
        </p:nvSpPr>
        <p:spPr>
          <a:xfrm>
            <a:off x="5410200" y="2185416"/>
            <a:ext cx="4498848" cy="3950208"/>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SzPts val="2160"/>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5"/>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ulleted List">
  <p:cSld name="Bulleted Lis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566928" y="1499616"/>
            <a:ext cx="6951472"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566928" y="2185416"/>
            <a:ext cx="6951472" cy="3968249"/>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SzPts val="2160"/>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6"/>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566928" y="1499616"/>
            <a:ext cx="10515600"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7"/>
          <p:cNvSpPr txBox="1">
            <a:spLocks noGrp="1"/>
          </p:cNvSpPr>
          <p:nvPr>
            <p:ph type="body" idx="1"/>
          </p:nvPr>
        </p:nvSpPr>
        <p:spPr>
          <a:xfrm>
            <a:off x="566928" y="2185416"/>
            <a:ext cx="5138928" cy="393192"/>
          </a:xfrm>
          <a:prstGeom prst="rect">
            <a:avLst/>
          </a:prstGeom>
          <a:noFill/>
          <a:ln>
            <a:noFill/>
          </a:ln>
        </p:spPr>
        <p:txBody>
          <a:bodyPr spcFirstLastPara="1" wrap="square" lIns="91425" tIns="45700" rIns="91425" bIns="45700" anchor="t" anchorCtr="0">
            <a:spAutoFit/>
          </a:bodyPr>
          <a:lstStyle>
            <a:lvl1pPr marL="457200" lvl="0" indent="-228600" algn="l">
              <a:lnSpc>
                <a:spcPct val="130000"/>
              </a:lnSpc>
              <a:spcBef>
                <a:spcPts val="600"/>
              </a:spcBef>
              <a:spcAft>
                <a:spcPts val="0"/>
              </a:spcAft>
              <a:buSzPts val="1920"/>
              <a:buNone/>
              <a:defRPr sz="1600" b="1" cap="none">
                <a:solidFill>
                  <a:schemeClr val="dk2"/>
                </a:solidFill>
              </a:defRPr>
            </a:lvl1pPr>
            <a:lvl2pPr marL="914400" lvl="1" indent="-228600" algn="l">
              <a:lnSpc>
                <a:spcPct val="130000"/>
              </a:lnSpc>
              <a:spcBef>
                <a:spcPts val="600"/>
              </a:spcBef>
              <a:spcAft>
                <a:spcPts val="0"/>
              </a:spcAft>
              <a:buSzPts val="2400"/>
              <a:buNone/>
              <a:defRPr sz="2000" b="1"/>
            </a:lvl2pPr>
            <a:lvl3pPr marL="1371600" lvl="2" indent="-228600" algn="l">
              <a:lnSpc>
                <a:spcPct val="130000"/>
              </a:lnSpc>
              <a:spcBef>
                <a:spcPts val="600"/>
              </a:spcBef>
              <a:spcAft>
                <a:spcPts val="0"/>
              </a:spcAft>
              <a:buSzPts val="2160"/>
              <a:buNone/>
              <a:defRPr sz="1800" b="1"/>
            </a:lvl3pPr>
            <a:lvl4pPr marL="1828800" lvl="3" indent="-228600" algn="l">
              <a:lnSpc>
                <a:spcPct val="130000"/>
              </a:lnSpc>
              <a:spcBef>
                <a:spcPts val="600"/>
              </a:spcBef>
              <a:spcAft>
                <a:spcPts val="0"/>
              </a:spcAft>
              <a:buSzPts val="1920"/>
              <a:buNone/>
              <a:defRPr sz="1600" b="1"/>
            </a:lvl4pPr>
            <a:lvl5pPr marL="2286000" lvl="4" indent="-228600" algn="l">
              <a:lnSpc>
                <a:spcPct val="130000"/>
              </a:lnSpc>
              <a:spcBef>
                <a:spcPts val="6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7"/>
          <p:cNvSpPr txBox="1">
            <a:spLocks noGrp="1"/>
          </p:cNvSpPr>
          <p:nvPr>
            <p:ph type="body" idx="2"/>
          </p:nvPr>
        </p:nvSpPr>
        <p:spPr>
          <a:xfrm>
            <a:off x="566928" y="2593340"/>
            <a:ext cx="5140515" cy="3535744"/>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Clr>
                <a:schemeClr val="dk2"/>
              </a:buClr>
              <a:buSzPts val="2160"/>
              <a:buFont typeface="Arial"/>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
          <p:cNvSpPr txBox="1">
            <a:spLocks noGrp="1"/>
          </p:cNvSpPr>
          <p:nvPr>
            <p:ph type="body" idx="3"/>
          </p:nvPr>
        </p:nvSpPr>
        <p:spPr>
          <a:xfrm>
            <a:off x="6172200" y="2185416"/>
            <a:ext cx="5138928" cy="394980"/>
          </a:xfrm>
          <a:prstGeom prst="rect">
            <a:avLst/>
          </a:prstGeom>
          <a:noFill/>
          <a:ln>
            <a:noFill/>
          </a:ln>
        </p:spPr>
        <p:txBody>
          <a:bodyPr spcFirstLastPara="1" wrap="square" lIns="91425" tIns="45700" rIns="91425" bIns="45700" anchor="t" anchorCtr="0">
            <a:spAutoFit/>
          </a:bodyPr>
          <a:lstStyle>
            <a:lvl1pPr marL="457200" lvl="0" indent="-228600" algn="l">
              <a:lnSpc>
                <a:spcPct val="130000"/>
              </a:lnSpc>
              <a:spcBef>
                <a:spcPts val="600"/>
              </a:spcBef>
              <a:spcAft>
                <a:spcPts val="0"/>
              </a:spcAft>
              <a:buSzPts val="1920"/>
              <a:buNone/>
              <a:defRPr sz="1600" b="1" cap="none">
                <a:solidFill>
                  <a:schemeClr val="dk2"/>
                </a:solidFill>
              </a:defRPr>
            </a:lvl1pPr>
            <a:lvl2pPr marL="914400" lvl="1" indent="-228600" algn="l">
              <a:lnSpc>
                <a:spcPct val="130000"/>
              </a:lnSpc>
              <a:spcBef>
                <a:spcPts val="600"/>
              </a:spcBef>
              <a:spcAft>
                <a:spcPts val="0"/>
              </a:spcAft>
              <a:buSzPts val="2400"/>
              <a:buNone/>
              <a:defRPr sz="2000" b="1"/>
            </a:lvl2pPr>
            <a:lvl3pPr marL="1371600" lvl="2" indent="-228600" algn="l">
              <a:lnSpc>
                <a:spcPct val="130000"/>
              </a:lnSpc>
              <a:spcBef>
                <a:spcPts val="600"/>
              </a:spcBef>
              <a:spcAft>
                <a:spcPts val="0"/>
              </a:spcAft>
              <a:buSzPts val="2160"/>
              <a:buNone/>
              <a:defRPr sz="1800" b="1"/>
            </a:lvl3pPr>
            <a:lvl4pPr marL="1828800" lvl="3" indent="-228600" algn="l">
              <a:lnSpc>
                <a:spcPct val="130000"/>
              </a:lnSpc>
              <a:spcBef>
                <a:spcPts val="600"/>
              </a:spcBef>
              <a:spcAft>
                <a:spcPts val="0"/>
              </a:spcAft>
              <a:buSzPts val="1920"/>
              <a:buNone/>
              <a:defRPr sz="1600" b="1"/>
            </a:lvl4pPr>
            <a:lvl5pPr marL="2286000" lvl="4" indent="-228600" algn="l">
              <a:lnSpc>
                <a:spcPct val="130000"/>
              </a:lnSpc>
              <a:spcBef>
                <a:spcPts val="6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7"/>
          <p:cNvSpPr txBox="1">
            <a:spLocks noGrp="1"/>
          </p:cNvSpPr>
          <p:nvPr>
            <p:ph type="body" idx="4"/>
          </p:nvPr>
        </p:nvSpPr>
        <p:spPr>
          <a:xfrm>
            <a:off x="6172200" y="2590800"/>
            <a:ext cx="5138928" cy="3538728"/>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Clr>
                <a:schemeClr val="dk2"/>
              </a:buClr>
              <a:buSzPts val="2160"/>
              <a:buFont typeface="Arial"/>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and Photo">
  <p:cSld name="Content and Photo">
    <p:spTree>
      <p:nvGrpSpPr>
        <p:cNvPr id="1" name="Shape 42"/>
        <p:cNvGrpSpPr/>
        <p:nvPr/>
      </p:nvGrpSpPr>
      <p:grpSpPr>
        <a:xfrm>
          <a:off x="0" y="0"/>
          <a:ext cx="0" cy="0"/>
          <a:chOff x="0" y="0"/>
          <a:chExt cx="0" cy="0"/>
        </a:xfrm>
      </p:grpSpPr>
      <p:sp>
        <p:nvSpPr>
          <p:cNvPr id="43" name="Google Shape;43;p8"/>
          <p:cNvSpPr>
            <a:spLocks noGrp="1"/>
          </p:cNvSpPr>
          <p:nvPr>
            <p:ph type="pic" idx="2"/>
          </p:nvPr>
        </p:nvSpPr>
        <p:spPr>
          <a:xfrm>
            <a:off x="5098566" y="927100"/>
            <a:ext cx="7093434" cy="5930900"/>
          </a:xfrm>
          <a:prstGeom prst="rect">
            <a:avLst/>
          </a:prstGeom>
          <a:solidFill>
            <a:srgbClr val="BFBFBF"/>
          </a:solidFill>
          <a:ln>
            <a:noFill/>
          </a:ln>
        </p:spPr>
      </p:sp>
      <p:sp>
        <p:nvSpPr>
          <p:cNvPr id="44" name="Google Shape;44;p8"/>
          <p:cNvSpPr txBox="1">
            <a:spLocks noGrp="1"/>
          </p:cNvSpPr>
          <p:nvPr>
            <p:ph type="title"/>
          </p:nvPr>
        </p:nvSpPr>
        <p:spPr>
          <a:xfrm>
            <a:off x="566928" y="1499616"/>
            <a:ext cx="4248912"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8"/>
          <p:cNvSpPr txBox="1">
            <a:spLocks noGrp="1"/>
          </p:cNvSpPr>
          <p:nvPr>
            <p:ph type="body" idx="1"/>
          </p:nvPr>
        </p:nvSpPr>
        <p:spPr>
          <a:xfrm>
            <a:off x="566928" y="2185416"/>
            <a:ext cx="4248912" cy="3968249"/>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SzPts val="2160"/>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566928" y="1499616"/>
            <a:ext cx="10515600"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9"/>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and Three Photos">
  <p:cSld name="Content and Three Photos">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566928" y="1499616"/>
            <a:ext cx="4248912" cy="5909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0"/>
          <p:cNvSpPr txBox="1">
            <a:spLocks noGrp="1"/>
          </p:cNvSpPr>
          <p:nvPr>
            <p:ph type="body" idx="1"/>
          </p:nvPr>
        </p:nvSpPr>
        <p:spPr>
          <a:xfrm>
            <a:off x="566928" y="2185416"/>
            <a:ext cx="4248912" cy="3968249"/>
          </a:xfrm>
          <a:prstGeom prst="rect">
            <a:avLst/>
          </a:prstGeom>
          <a:noFill/>
          <a:ln>
            <a:noFill/>
          </a:ln>
        </p:spPr>
        <p:txBody>
          <a:bodyPr spcFirstLastPara="1" wrap="square" lIns="91425" tIns="45700" rIns="91425" bIns="45700" anchor="t" anchorCtr="0">
            <a:noAutofit/>
          </a:bodyPr>
          <a:lstStyle>
            <a:lvl1pPr marL="457200" lvl="0" indent="-365760" algn="l">
              <a:lnSpc>
                <a:spcPct val="130000"/>
              </a:lnSpc>
              <a:spcBef>
                <a:spcPts val="600"/>
              </a:spcBef>
              <a:spcAft>
                <a:spcPts val="0"/>
              </a:spcAft>
              <a:buSzPts val="2160"/>
              <a:buChar char="•"/>
              <a:defRPr/>
            </a:lvl1pPr>
            <a:lvl2pPr marL="914400" lvl="1" indent="-365760" algn="l">
              <a:lnSpc>
                <a:spcPct val="130000"/>
              </a:lnSpc>
              <a:spcBef>
                <a:spcPts val="600"/>
              </a:spcBef>
              <a:spcAft>
                <a:spcPts val="0"/>
              </a:spcAft>
              <a:buSzPts val="2160"/>
              <a:buChar char="-"/>
              <a:defRPr/>
            </a:lvl2pPr>
            <a:lvl3pPr marL="1371600" lvl="2" indent="-365760" algn="l">
              <a:lnSpc>
                <a:spcPct val="130000"/>
              </a:lnSpc>
              <a:spcBef>
                <a:spcPts val="600"/>
              </a:spcBef>
              <a:spcAft>
                <a:spcPts val="0"/>
              </a:spcAft>
              <a:buSzPts val="2160"/>
              <a:buChar char="-"/>
              <a:defRPr/>
            </a:lvl3pPr>
            <a:lvl4pPr marL="1828800" lvl="3" indent="-365760" algn="l">
              <a:lnSpc>
                <a:spcPct val="130000"/>
              </a:lnSpc>
              <a:spcBef>
                <a:spcPts val="600"/>
              </a:spcBef>
              <a:spcAft>
                <a:spcPts val="0"/>
              </a:spcAft>
              <a:buSzPts val="2160"/>
              <a:buChar char="-"/>
              <a:defRPr/>
            </a:lvl4pPr>
            <a:lvl5pPr marL="2286000" lvl="4" indent="-365760" algn="l">
              <a:lnSpc>
                <a:spcPct val="130000"/>
              </a:lnSpc>
              <a:spcBef>
                <a:spcPts val="6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0"/>
          <p:cNvSpPr>
            <a:spLocks noGrp="1"/>
          </p:cNvSpPr>
          <p:nvPr>
            <p:ph type="pic" idx="2"/>
          </p:nvPr>
        </p:nvSpPr>
        <p:spPr>
          <a:xfrm>
            <a:off x="5114631" y="934720"/>
            <a:ext cx="7077369" cy="3064678"/>
          </a:xfrm>
          <a:prstGeom prst="rect">
            <a:avLst/>
          </a:prstGeom>
          <a:solidFill>
            <a:srgbClr val="BFBFBF"/>
          </a:solidFill>
          <a:ln w="9525" cap="flat" cmpd="sng">
            <a:solidFill>
              <a:schemeClr val="lt1"/>
            </a:solidFill>
            <a:prstDash val="solid"/>
            <a:round/>
            <a:headEnd type="none" w="sm" len="sm"/>
            <a:tailEnd type="none" w="sm" len="sm"/>
          </a:ln>
        </p:spPr>
      </p:sp>
      <p:sp>
        <p:nvSpPr>
          <p:cNvPr id="54" name="Google Shape;54;p10"/>
          <p:cNvSpPr>
            <a:spLocks noGrp="1"/>
          </p:cNvSpPr>
          <p:nvPr>
            <p:ph type="pic" idx="3"/>
          </p:nvPr>
        </p:nvSpPr>
        <p:spPr>
          <a:xfrm>
            <a:off x="5114631" y="3998296"/>
            <a:ext cx="3602522" cy="2857500"/>
          </a:xfrm>
          <a:prstGeom prst="rect">
            <a:avLst/>
          </a:prstGeom>
          <a:solidFill>
            <a:srgbClr val="BFBFBF"/>
          </a:solidFill>
          <a:ln w="9525" cap="flat" cmpd="sng">
            <a:solidFill>
              <a:schemeClr val="lt1"/>
            </a:solidFill>
            <a:prstDash val="solid"/>
            <a:round/>
            <a:headEnd type="none" w="sm" len="sm"/>
            <a:tailEnd type="none" w="sm" len="sm"/>
          </a:ln>
        </p:spPr>
      </p:sp>
      <p:sp>
        <p:nvSpPr>
          <p:cNvPr id="55" name="Google Shape;55;p10"/>
          <p:cNvSpPr>
            <a:spLocks noGrp="1"/>
          </p:cNvSpPr>
          <p:nvPr>
            <p:ph type="pic" idx="4"/>
          </p:nvPr>
        </p:nvSpPr>
        <p:spPr>
          <a:xfrm>
            <a:off x="8701089" y="3998296"/>
            <a:ext cx="3490912" cy="2857500"/>
          </a:xfrm>
          <a:prstGeom prst="rect">
            <a:avLst/>
          </a:prstGeom>
          <a:solidFill>
            <a:srgbClr val="BFBFBF"/>
          </a:solidFill>
          <a:ln w="9525" cap="flat" cmpd="sng">
            <a:solidFill>
              <a:schemeClr val="lt1"/>
            </a:solidFill>
            <a:prstDash val="solid"/>
            <a:round/>
            <a:headEnd type="none" w="sm" len="sm"/>
            <a:tailEnd type="none" w="sm" len="sm"/>
          </a:ln>
        </p:spPr>
      </p:sp>
      <p:sp>
        <p:nvSpPr>
          <p:cNvPr id="56" name="Google Shape;56;p10"/>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66928" y="1499616"/>
            <a:ext cx="10515600" cy="590931"/>
          </a:xfrm>
          <a:prstGeom prst="rect">
            <a:avLst/>
          </a:prstGeom>
          <a:noFill/>
          <a:ln>
            <a:noFill/>
          </a:ln>
        </p:spPr>
        <p:txBody>
          <a:bodyPr spcFirstLastPara="1" wrap="square" lIns="91425" tIns="45700" rIns="91425" bIns="45700" anchor="b" anchorCtr="0">
            <a:spAutoFit/>
          </a:bodyPr>
          <a:lstStyle>
            <a:lvl1pPr marR="0" lvl="0" algn="l" rtl="0">
              <a:lnSpc>
                <a:spcPct val="90000"/>
              </a:lnSpc>
              <a:spcBef>
                <a:spcPts val="0"/>
              </a:spcBef>
              <a:spcAft>
                <a:spcPts val="0"/>
              </a:spcAft>
              <a:buClr>
                <a:schemeClr val="dk2"/>
              </a:buClr>
              <a:buSzPts val="3600"/>
              <a:buFont typeface="Georgia"/>
              <a:buNone/>
              <a:defRPr sz="3600" b="0" i="0" u="none" strike="noStrike" cap="none">
                <a:solidFill>
                  <a:schemeClr val="dk2"/>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66928" y="2185416"/>
            <a:ext cx="10515600" cy="3968249"/>
          </a:xfrm>
          <a:prstGeom prst="rect">
            <a:avLst/>
          </a:prstGeom>
          <a:noFill/>
          <a:ln>
            <a:noFill/>
          </a:ln>
        </p:spPr>
        <p:txBody>
          <a:bodyPr spcFirstLastPara="1" wrap="square" lIns="91425" tIns="45700" rIns="91425" bIns="45700" anchor="t" anchorCtr="0">
            <a:noAutofit/>
          </a:bodyPr>
          <a:lstStyle>
            <a:lvl1pPr marL="457200" marR="0" lvl="0" indent="-365760" algn="l" rtl="0">
              <a:lnSpc>
                <a:spcPct val="130000"/>
              </a:lnSpc>
              <a:spcBef>
                <a:spcPts val="600"/>
              </a:spcBef>
              <a:spcAft>
                <a:spcPts val="0"/>
              </a:spcAft>
              <a:buClr>
                <a:schemeClr val="dk2"/>
              </a:buClr>
              <a:buSzPts val="2160"/>
              <a:buFont typeface="Arial"/>
              <a:buChar char="•"/>
              <a:defRPr sz="1800" b="0" i="0" u="none" strike="noStrike" cap="none">
                <a:solidFill>
                  <a:schemeClr val="dk1"/>
                </a:solidFill>
                <a:latin typeface="Arial"/>
                <a:ea typeface="Arial"/>
                <a:cs typeface="Arial"/>
                <a:sym typeface="Arial"/>
              </a:defRPr>
            </a:lvl1pPr>
            <a:lvl2pPr marL="914400" marR="0" lvl="1" indent="-365760"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2pPr>
            <a:lvl3pPr marL="1371600" marR="0" lvl="2" indent="-365760"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3pPr>
            <a:lvl4pPr marL="1828800" marR="0" lvl="3" indent="-365760"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4pPr>
            <a:lvl5pPr marL="2286000" marR="0" lvl="4" indent="-365760" algn="l" rtl="0">
              <a:lnSpc>
                <a:spcPct val="130000"/>
              </a:lnSpc>
              <a:spcBef>
                <a:spcPts val="600"/>
              </a:spcBef>
              <a:spcAft>
                <a:spcPts val="0"/>
              </a:spcAft>
              <a:buClr>
                <a:schemeClr val="dk2"/>
              </a:buClr>
              <a:buSzPts val="2160"/>
              <a:buFont typeface="NTR"/>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2" name="Google Shape;12;p1" descr="University at Buffalo, The State University of New York logo"/>
          <p:cNvPicPr preferRelativeResize="0"/>
          <p:nvPr/>
        </p:nvPicPr>
        <p:blipFill rotWithShape="1">
          <a:blip r:embed="rId15">
            <a:alphaModFix/>
          </a:blip>
          <a:srcRect/>
          <a:stretch/>
        </p:blipFill>
        <p:spPr>
          <a:xfrm>
            <a:off x="355600" y="321146"/>
            <a:ext cx="4800600" cy="356029"/>
          </a:xfrm>
          <a:prstGeom prst="rect">
            <a:avLst/>
          </a:prstGeom>
          <a:noFill/>
          <a:ln>
            <a:noFill/>
          </a:ln>
        </p:spPr>
      </p:pic>
      <p:sp>
        <p:nvSpPr>
          <p:cNvPr id="13" name="Google Shape;13;p1"/>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0300" y="1064915"/>
            <a:ext cx="11471400" cy="1252200"/>
          </a:xfrm>
          <a:prstGeom prst="rect">
            <a:avLst/>
          </a:prstGeom>
          <a:noFill/>
          <a:ln>
            <a:noFill/>
          </a:ln>
        </p:spPr>
        <p:txBody>
          <a:bodyPr spcFirstLastPara="1" wrap="square" lIns="0" tIns="45700" rIns="91425" bIns="45700" anchor="b" anchorCtr="0">
            <a:noAutofit/>
          </a:bodyPr>
          <a:lstStyle/>
          <a:p>
            <a:pPr marL="0" lvl="0" indent="0" algn="l" rtl="0">
              <a:lnSpc>
                <a:spcPct val="161111"/>
              </a:lnSpc>
              <a:spcBef>
                <a:spcPts val="0"/>
              </a:spcBef>
              <a:spcAft>
                <a:spcPts val="0"/>
              </a:spcAft>
              <a:buClr>
                <a:schemeClr val="lt1"/>
              </a:buClr>
              <a:buSzPts val="3600"/>
              <a:buFont typeface="Times New Roman"/>
              <a:buNone/>
            </a:pPr>
            <a:r>
              <a:rPr lang="en-US" sz="3200" u="sng" dirty="0">
                <a:latin typeface="Times New Roman"/>
                <a:ea typeface="Times New Roman"/>
                <a:cs typeface="Times New Roman"/>
                <a:sym typeface="Times New Roman"/>
              </a:rPr>
              <a:t>IE 500: STATISTICAL MACHINE LEARNING </a:t>
            </a:r>
            <a:endParaRPr sz="3200" u="sng" dirty="0">
              <a:latin typeface="Times New Roman"/>
              <a:ea typeface="Times New Roman"/>
              <a:cs typeface="Times New Roman"/>
              <a:sym typeface="Times New Roman"/>
            </a:endParaRPr>
          </a:p>
          <a:p>
            <a:pPr marL="0" lvl="0" indent="0" algn="l" rtl="0">
              <a:lnSpc>
                <a:spcPct val="161111"/>
              </a:lnSpc>
              <a:spcBef>
                <a:spcPts val="0"/>
              </a:spcBef>
              <a:spcAft>
                <a:spcPts val="0"/>
              </a:spcAft>
              <a:buClr>
                <a:schemeClr val="lt1"/>
              </a:buClr>
              <a:buSzPts val="3600"/>
              <a:buFont typeface="Times New Roman"/>
              <a:buNone/>
            </a:pPr>
            <a:r>
              <a:rPr lang="en-US" sz="2500" b="1" dirty="0">
                <a:latin typeface="Times New Roman"/>
                <a:ea typeface="Times New Roman"/>
                <a:cs typeface="Times New Roman"/>
                <a:sym typeface="Times New Roman"/>
              </a:rPr>
              <a:t>CUSTOMER  CHURN PREDICTION AND ANALYSIS IN TELECOMMUNICATION</a:t>
            </a:r>
            <a:endParaRPr lang="en-US" sz="2500" dirty="0">
              <a:latin typeface="Times New Roman"/>
              <a:ea typeface="Times New Roman"/>
              <a:cs typeface="Times New Roman"/>
              <a:sym typeface="Times New Roman"/>
            </a:endParaRPr>
          </a:p>
        </p:txBody>
      </p:sp>
      <p:sp>
        <p:nvSpPr>
          <p:cNvPr id="73" name="Google Shape;73;p14"/>
          <p:cNvSpPr txBox="1">
            <a:spLocks noGrp="1"/>
          </p:cNvSpPr>
          <p:nvPr>
            <p:ph type="body" idx="1"/>
          </p:nvPr>
        </p:nvSpPr>
        <p:spPr>
          <a:xfrm>
            <a:off x="291268" y="3002196"/>
            <a:ext cx="6638400" cy="1650300"/>
          </a:xfrm>
          <a:prstGeom prst="rect">
            <a:avLst/>
          </a:prstGeom>
          <a:noFill/>
          <a:ln>
            <a:noFill/>
          </a:ln>
        </p:spPr>
        <p:txBody>
          <a:bodyPr spcFirstLastPara="1" wrap="square" lIns="0" tIns="45700" rIns="91425" bIns="45700" anchor="t" anchorCtr="0">
            <a:noAutofit/>
          </a:bodyPr>
          <a:lstStyle/>
          <a:p>
            <a:pPr marL="0" lvl="0" indent="0" algn="l" rtl="0">
              <a:lnSpc>
                <a:spcPct val="130000"/>
              </a:lnSpc>
              <a:spcBef>
                <a:spcPts val="0"/>
              </a:spcBef>
              <a:spcAft>
                <a:spcPts val="0"/>
              </a:spcAft>
              <a:buSzPts val="3360"/>
              <a:buNone/>
            </a:pPr>
            <a:r>
              <a:rPr lang="en-US" sz="2100" dirty="0"/>
              <a:t>By:</a:t>
            </a:r>
            <a:endParaRPr sz="2100" dirty="0"/>
          </a:p>
          <a:p>
            <a:pPr marL="0" lvl="0" indent="0" algn="l" rtl="0">
              <a:lnSpc>
                <a:spcPct val="130000"/>
              </a:lnSpc>
              <a:spcBef>
                <a:spcPts val="0"/>
              </a:spcBef>
              <a:spcAft>
                <a:spcPts val="0"/>
              </a:spcAft>
              <a:buSzPts val="3360"/>
              <a:buNone/>
            </a:pPr>
            <a:r>
              <a:rPr lang="en-US" sz="2100" dirty="0"/>
              <a:t>Awnish Shankar     50542202</a:t>
            </a:r>
            <a:endParaRPr sz="2100" dirty="0"/>
          </a:p>
          <a:p>
            <a:pPr marL="0" lvl="0" indent="0" algn="l" rtl="0">
              <a:lnSpc>
                <a:spcPct val="130000"/>
              </a:lnSpc>
              <a:spcBef>
                <a:spcPts val="0"/>
              </a:spcBef>
              <a:spcAft>
                <a:spcPts val="0"/>
              </a:spcAft>
              <a:buSzPts val="3360"/>
              <a:buNone/>
            </a:pPr>
            <a:endParaRPr sz="2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81353" y="1091416"/>
            <a:ext cx="69516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Georgia"/>
              <a:buNone/>
            </a:pPr>
            <a:r>
              <a:rPr lang="en-US" dirty="0"/>
              <a:t>Data Exploration Analysis</a:t>
            </a:r>
            <a:endParaRPr dirty="0"/>
          </a:p>
        </p:txBody>
      </p:sp>
      <p:sp>
        <p:nvSpPr>
          <p:cNvPr id="107" name="Google Shape;107;p18"/>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10" name="Google Shape;110;p18"/>
          <p:cNvSpPr txBox="1"/>
          <p:nvPr/>
        </p:nvSpPr>
        <p:spPr>
          <a:xfrm>
            <a:off x="262250" y="1462150"/>
            <a:ext cx="7125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endParaRPr>
          </a:p>
        </p:txBody>
      </p:sp>
      <p:pic>
        <p:nvPicPr>
          <p:cNvPr id="3" name="Picture 2" descr="A group of green and red bars&#10;&#10;Description automatically generated">
            <a:extLst>
              <a:ext uri="{FF2B5EF4-FFF2-40B4-BE49-F238E27FC236}">
                <a16:creationId xmlns:a16="http://schemas.microsoft.com/office/drawing/2014/main" id="{DD15C08C-7614-F34B-D88E-5EB8A3B6E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53" y="1652436"/>
            <a:ext cx="11429294" cy="4808325"/>
          </a:xfrm>
          <a:prstGeom prst="rect">
            <a:avLst/>
          </a:prstGeom>
        </p:spPr>
      </p:pic>
    </p:spTree>
    <p:extLst>
      <p:ext uri="{BB962C8B-B14F-4D97-AF65-F5344CB8AC3E}">
        <p14:creationId xmlns:p14="http://schemas.microsoft.com/office/powerpoint/2010/main" val="2630786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81353" y="1091416"/>
            <a:ext cx="69516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Georgia"/>
              <a:buNone/>
            </a:pPr>
            <a:r>
              <a:rPr lang="en-US" dirty="0"/>
              <a:t>Data Exploration Analysis</a:t>
            </a:r>
            <a:endParaRPr dirty="0"/>
          </a:p>
        </p:txBody>
      </p:sp>
      <p:sp>
        <p:nvSpPr>
          <p:cNvPr id="107" name="Google Shape;107;p18"/>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10" name="Google Shape;110;p18"/>
          <p:cNvSpPr txBox="1"/>
          <p:nvPr/>
        </p:nvSpPr>
        <p:spPr>
          <a:xfrm>
            <a:off x="262250" y="1462150"/>
            <a:ext cx="7125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endParaRPr>
          </a:p>
        </p:txBody>
      </p:sp>
      <p:pic>
        <p:nvPicPr>
          <p:cNvPr id="4" name="Picture 3">
            <a:extLst>
              <a:ext uri="{FF2B5EF4-FFF2-40B4-BE49-F238E27FC236}">
                <a16:creationId xmlns:a16="http://schemas.microsoft.com/office/drawing/2014/main" id="{E5677544-8D7D-6AA0-8245-E2C02C69F8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353" y="1682416"/>
            <a:ext cx="11548397" cy="4975223"/>
          </a:xfrm>
          <a:prstGeom prst="rect">
            <a:avLst/>
          </a:prstGeom>
          <a:noFill/>
        </p:spPr>
      </p:pic>
    </p:spTree>
    <p:extLst>
      <p:ext uri="{BB962C8B-B14F-4D97-AF65-F5344CB8AC3E}">
        <p14:creationId xmlns:p14="http://schemas.microsoft.com/office/powerpoint/2010/main" val="200615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a:extLst>
              <a:ext uri="{FF2B5EF4-FFF2-40B4-BE49-F238E27FC236}">
                <a16:creationId xmlns:a16="http://schemas.microsoft.com/office/drawing/2014/main" id="{6EB06F40-C08F-430F-2C52-7D172489808B}"/>
              </a:ext>
            </a:extLst>
          </p:cNvPr>
          <p:cNvSpPr txBox="1">
            <a:spLocks noGrp="1"/>
          </p:cNvSpPr>
          <p:nvPr>
            <p:ph type="title"/>
          </p:nvPr>
        </p:nvSpPr>
        <p:spPr>
          <a:xfrm>
            <a:off x="566928" y="1499616"/>
            <a:ext cx="10515600" cy="590931"/>
          </a:xfrm>
        </p:spPr>
        <p:txBody>
          <a:bodyPr spcFirstLastPara="1" wrap="square" lIns="91425" tIns="45700" rIns="91425" bIns="45700" anchor="b" anchorCtr="0">
            <a:normAutofit/>
          </a:bodyPr>
          <a:lstStyle/>
          <a:p>
            <a:pPr marL="0" lvl="0" indent="0" rtl="0">
              <a:spcBef>
                <a:spcPts val="0"/>
              </a:spcBef>
              <a:spcAft>
                <a:spcPts val="0"/>
              </a:spcAft>
              <a:buNone/>
            </a:pPr>
            <a:r>
              <a:rPr lang="en-US" dirty="0"/>
              <a:t>Identifying Significant variables</a:t>
            </a:r>
            <a:endParaRPr dirty="0"/>
          </a:p>
        </p:txBody>
      </p:sp>
      <p:pic>
        <p:nvPicPr>
          <p:cNvPr id="3" name="Picture 2" descr="A bar graph with text&#10;&#10;Description automatically generated">
            <a:extLst>
              <a:ext uri="{FF2B5EF4-FFF2-40B4-BE49-F238E27FC236}">
                <a16:creationId xmlns:a16="http://schemas.microsoft.com/office/drawing/2014/main" id="{A0BFD438-C10E-5167-290F-F3970FD38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8" y="2286001"/>
            <a:ext cx="10908792" cy="457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81353" y="1091416"/>
            <a:ext cx="69516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Georgia"/>
              <a:buNone/>
            </a:pPr>
            <a:r>
              <a:rPr lang="en-US"/>
              <a:t>Data Exploration</a:t>
            </a:r>
            <a:endParaRPr/>
          </a:p>
        </p:txBody>
      </p:sp>
      <p:sp>
        <p:nvSpPr>
          <p:cNvPr id="107" name="Google Shape;107;p18"/>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10" name="Google Shape;110;p18"/>
          <p:cNvSpPr txBox="1"/>
          <p:nvPr/>
        </p:nvSpPr>
        <p:spPr>
          <a:xfrm>
            <a:off x="262250" y="1462150"/>
            <a:ext cx="7125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endParaRPr>
          </a:p>
        </p:txBody>
      </p:sp>
      <p:pic>
        <p:nvPicPr>
          <p:cNvPr id="3" name="Picture 2" descr="A graph with blue squares and white squares&#10;&#10;Description automatically generated">
            <a:extLst>
              <a:ext uri="{FF2B5EF4-FFF2-40B4-BE49-F238E27FC236}">
                <a16:creationId xmlns:a16="http://schemas.microsoft.com/office/drawing/2014/main" id="{79354921-7A6C-1441-595C-8B0D3CF32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50" y="1682416"/>
            <a:ext cx="11426830" cy="5002483"/>
          </a:xfrm>
          <a:prstGeom prst="rect">
            <a:avLst/>
          </a:prstGeom>
        </p:spPr>
      </p:pic>
    </p:spTree>
    <p:extLst>
      <p:ext uri="{BB962C8B-B14F-4D97-AF65-F5344CB8AC3E}">
        <p14:creationId xmlns:p14="http://schemas.microsoft.com/office/powerpoint/2010/main" val="83518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566928" y="1499656"/>
            <a:ext cx="6951472" cy="590891"/>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Georgia"/>
              <a:buNone/>
            </a:pPr>
            <a:r>
              <a:rPr lang="en-US" dirty="0"/>
              <a:t>Models Performance Evaluation</a:t>
            </a:r>
            <a:endParaRPr dirty="0"/>
          </a:p>
        </p:txBody>
      </p:sp>
      <p:sp>
        <p:nvSpPr>
          <p:cNvPr id="136" name="Google Shape;136;p21"/>
          <p:cNvSpPr txBox="1">
            <a:spLocks noGrp="1"/>
          </p:cNvSpPr>
          <p:nvPr>
            <p:ph type="body" idx="1"/>
          </p:nvPr>
        </p:nvSpPr>
        <p:spPr>
          <a:xfrm>
            <a:off x="566925" y="2185425"/>
            <a:ext cx="6951600" cy="890400"/>
          </a:xfrm>
          <a:prstGeom prst="rect">
            <a:avLst/>
          </a:prstGeom>
          <a:noFill/>
          <a:ln>
            <a:noFill/>
          </a:ln>
        </p:spPr>
        <p:txBody>
          <a:bodyPr spcFirstLastPara="1" wrap="square" lIns="91425" tIns="45700" rIns="91425" bIns="45700" anchor="t" anchorCtr="0">
            <a:noAutofit/>
          </a:bodyPr>
          <a:lstStyle/>
          <a:p>
            <a:pPr marL="457200" lvl="0" indent="-330200" algn="just" rtl="0">
              <a:lnSpc>
                <a:spcPct val="115000"/>
              </a:lnSpc>
              <a:spcBef>
                <a:spcPts val="0"/>
              </a:spcBef>
              <a:spcAft>
                <a:spcPts val="0"/>
              </a:spcAft>
              <a:buClr>
                <a:srgbClr val="000000"/>
              </a:buClr>
              <a:buSzPts val="1600"/>
              <a:buFont typeface="Times New Roman"/>
              <a:buChar char="❏"/>
            </a:pPr>
            <a:r>
              <a:rPr lang="en-US" sz="1600" dirty="0">
                <a:solidFill>
                  <a:srgbClr val="000000"/>
                </a:solidFill>
                <a:latin typeface="Times New Roman"/>
                <a:ea typeface="Times New Roman"/>
                <a:cs typeface="Times New Roman"/>
                <a:sym typeface="Times New Roman"/>
              </a:rPr>
              <a:t>Dataset Split:  75% Train data and 25% Test data.</a:t>
            </a:r>
          </a:p>
          <a:p>
            <a:pPr marL="457200" lvl="0" indent="-330200" algn="just" rtl="0">
              <a:lnSpc>
                <a:spcPct val="115000"/>
              </a:lnSpc>
              <a:spcBef>
                <a:spcPts val="0"/>
              </a:spcBef>
              <a:spcAft>
                <a:spcPts val="0"/>
              </a:spcAft>
              <a:buClr>
                <a:srgbClr val="000000"/>
              </a:buClr>
              <a:buSzPts val="1600"/>
              <a:buFont typeface="Times New Roman"/>
              <a:buChar char="❏"/>
            </a:pPr>
            <a:r>
              <a:rPr lang="en-US" sz="1600" dirty="0">
                <a:solidFill>
                  <a:srgbClr val="000000"/>
                </a:solidFill>
                <a:latin typeface="Times New Roman"/>
                <a:ea typeface="Times New Roman"/>
                <a:cs typeface="Times New Roman"/>
                <a:sym typeface="Times New Roman"/>
              </a:rPr>
              <a:t>All the models are trained and evaluated on a train-set using 5-fold cross-validation.</a:t>
            </a:r>
          </a:p>
          <a:p>
            <a:pPr marL="457200" lvl="0" indent="-330200" algn="just" rtl="0">
              <a:lnSpc>
                <a:spcPct val="115000"/>
              </a:lnSpc>
              <a:spcBef>
                <a:spcPts val="0"/>
              </a:spcBef>
              <a:spcAft>
                <a:spcPts val="0"/>
              </a:spcAft>
              <a:buClr>
                <a:srgbClr val="000000"/>
              </a:buClr>
              <a:buSzPts val="1600"/>
              <a:buFont typeface="Times New Roman"/>
              <a:buChar char="❏"/>
            </a:pPr>
            <a:r>
              <a:rPr lang="en-US" sz="1600" dirty="0">
                <a:solidFill>
                  <a:srgbClr val="000000"/>
                </a:solidFill>
                <a:latin typeface="Times New Roman"/>
                <a:ea typeface="Times New Roman"/>
                <a:cs typeface="Times New Roman"/>
                <a:sym typeface="Times New Roman"/>
              </a:rPr>
              <a:t>For all the models, the variables gender and tenure are dropped as per the chi-square test.</a:t>
            </a:r>
            <a:endParaRPr sz="1600" dirty="0">
              <a:solidFill>
                <a:srgbClr val="000000"/>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000000"/>
              </a:buClr>
              <a:buSzPts val="1600"/>
              <a:buFont typeface="Times New Roman"/>
              <a:buChar char="❏"/>
            </a:pPr>
            <a:r>
              <a:rPr lang="en-IN" sz="1600" dirty="0">
                <a:solidFill>
                  <a:srgbClr val="000000"/>
                </a:solidFill>
                <a:latin typeface="Times New Roman"/>
                <a:ea typeface="Times New Roman"/>
                <a:cs typeface="Times New Roman"/>
                <a:sym typeface="Times New Roman"/>
              </a:rPr>
              <a:t>Logistic regression. </a:t>
            </a:r>
          </a:p>
          <a:p>
            <a:pPr lvl="1" indent="-330200" algn="just">
              <a:lnSpc>
                <a:spcPct val="115000"/>
              </a:lnSpc>
              <a:spcBef>
                <a:spcPts val="0"/>
              </a:spcBef>
              <a:buClr>
                <a:srgbClr val="000000"/>
              </a:buClr>
              <a:buSzPts val="1600"/>
              <a:buFont typeface="Times New Roman"/>
              <a:buChar char="❏"/>
            </a:pPr>
            <a:r>
              <a:rPr lang="en-IN" sz="1600" dirty="0">
                <a:solidFill>
                  <a:srgbClr val="000000"/>
                </a:solidFill>
                <a:latin typeface="Times New Roman"/>
                <a:ea typeface="Times New Roman"/>
                <a:cs typeface="Times New Roman"/>
                <a:sym typeface="Times New Roman"/>
              </a:rPr>
              <a:t> To address the collinearity, the highly correlated categorical variables such as streaming TV, online backup up, and device protection.</a:t>
            </a:r>
          </a:p>
          <a:p>
            <a:pPr lvl="1" indent="-330200" algn="just">
              <a:lnSpc>
                <a:spcPct val="115000"/>
              </a:lnSpc>
              <a:spcBef>
                <a:spcPts val="0"/>
              </a:spcBef>
              <a:buClr>
                <a:srgbClr val="000000"/>
              </a:buClr>
              <a:buSzPts val="1600"/>
              <a:buFont typeface="Times New Roman"/>
              <a:buChar char="❏"/>
            </a:pPr>
            <a:r>
              <a:rPr lang="en-IN" sz="1600" dirty="0">
                <a:solidFill>
                  <a:srgbClr val="000000"/>
                </a:solidFill>
                <a:latin typeface="Times New Roman"/>
                <a:ea typeface="Times New Roman"/>
                <a:cs typeface="Times New Roman"/>
                <a:sym typeface="Times New Roman"/>
              </a:rPr>
              <a:t>For numerical variables, Tenure was found to be substantially correlated with Total charges. The model was tested with and without tenure and found to have a 0.05 % increase in accuracy. </a:t>
            </a:r>
          </a:p>
          <a:p>
            <a:pPr marL="127000" lvl="0" indent="0" algn="just" rtl="0">
              <a:lnSpc>
                <a:spcPct val="115000"/>
              </a:lnSpc>
              <a:spcBef>
                <a:spcPts val="0"/>
              </a:spcBef>
              <a:spcAft>
                <a:spcPts val="0"/>
              </a:spcAft>
              <a:buClr>
                <a:srgbClr val="000000"/>
              </a:buClr>
              <a:buSzPts val="1600"/>
              <a:buNone/>
            </a:pPr>
            <a:endParaRPr lang="en-US" sz="1600" dirty="0">
              <a:solidFill>
                <a:srgbClr val="000000"/>
              </a:solidFill>
              <a:latin typeface="Times New Roman"/>
              <a:ea typeface="Times New Roman"/>
              <a:cs typeface="Times New Roman"/>
              <a:sym typeface="Times New Roman"/>
            </a:endParaRPr>
          </a:p>
          <a:p>
            <a:pPr marL="127000" lvl="0" indent="0" algn="just" rtl="0">
              <a:lnSpc>
                <a:spcPct val="115000"/>
              </a:lnSpc>
              <a:spcBef>
                <a:spcPts val="0"/>
              </a:spcBef>
              <a:spcAft>
                <a:spcPts val="0"/>
              </a:spcAft>
              <a:buClr>
                <a:srgbClr val="000000"/>
              </a:buClr>
              <a:buSzPts val="1600"/>
              <a:buNone/>
            </a:pPr>
            <a:endParaRPr lang="en-US" sz="1600" dirty="0">
              <a:solidFill>
                <a:srgbClr val="000000"/>
              </a:solidFill>
              <a:latin typeface="Times New Roman"/>
              <a:cs typeface="Times New Roman"/>
              <a:sym typeface="Times New Roman"/>
            </a:endParaRPr>
          </a:p>
        </p:txBody>
      </p:sp>
      <p:sp>
        <p:nvSpPr>
          <p:cNvPr id="137" name="Google Shape;137;p21"/>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graphicFrame>
        <p:nvGraphicFramePr>
          <p:cNvPr id="6" name="Table 5">
            <a:extLst>
              <a:ext uri="{FF2B5EF4-FFF2-40B4-BE49-F238E27FC236}">
                <a16:creationId xmlns:a16="http://schemas.microsoft.com/office/drawing/2014/main" id="{54C4AEB8-C276-5272-AD17-11EAF91E34DE}"/>
              </a:ext>
            </a:extLst>
          </p:cNvPr>
          <p:cNvGraphicFramePr>
            <a:graphicFrameLocks noGrp="1"/>
          </p:cNvGraphicFramePr>
          <p:nvPr>
            <p:extLst>
              <p:ext uri="{D42A27DB-BD31-4B8C-83A1-F6EECF244321}">
                <p14:modId xmlns:p14="http://schemas.microsoft.com/office/powerpoint/2010/main" val="1844848844"/>
              </p:ext>
            </p:extLst>
          </p:nvPr>
        </p:nvGraphicFramePr>
        <p:xfrm>
          <a:off x="7704945" y="1499656"/>
          <a:ext cx="3920128" cy="4175576"/>
        </p:xfrm>
        <a:graphic>
          <a:graphicData uri="http://schemas.openxmlformats.org/drawingml/2006/table">
            <a:tbl>
              <a:tblPr firstRow="1" firstCol="1" bandRow="1">
                <a:tableStyleId>{5C22544A-7EE6-4342-B048-85BDC9FD1C3A}</a:tableStyleId>
              </a:tblPr>
              <a:tblGrid>
                <a:gridCol w="2242224">
                  <a:extLst>
                    <a:ext uri="{9D8B030D-6E8A-4147-A177-3AD203B41FA5}">
                      <a16:colId xmlns:a16="http://schemas.microsoft.com/office/drawing/2014/main" val="394494416"/>
                    </a:ext>
                  </a:extLst>
                </a:gridCol>
                <a:gridCol w="1677904">
                  <a:extLst>
                    <a:ext uri="{9D8B030D-6E8A-4147-A177-3AD203B41FA5}">
                      <a16:colId xmlns:a16="http://schemas.microsoft.com/office/drawing/2014/main" val="1050838060"/>
                    </a:ext>
                  </a:extLst>
                </a:gridCol>
              </a:tblGrid>
              <a:tr h="683507">
                <a:tc>
                  <a:txBody>
                    <a:bodyPr/>
                    <a:lstStyle/>
                    <a:p>
                      <a:pPr algn="ctr"/>
                      <a:r>
                        <a:rPr lang="en-US" sz="1800">
                          <a:effectLst/>
                        </a:rPr>
                        <a:t>Model </a:t>
                      </a:r>
                      <a:endParaRPr lang="en-IN" sz="18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dirty="0">
                          <a:effectLst/>
                        </a:rPr>
                        <a:t>Accuracy(%)</a:t>
                      </a:r>
                      <a:endParaRPr lang="en-IN" sz="18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588356797"/>
                  </a:ext>
                </a:extLst>
              </a:tr>
              <a:tr h="683507">
                <a:tc>
                  <a:txBody>
                    <a:bodyPr/>
                    <a:lstStyle/>
                    <a:p>
                      <a:pPr algn="ctr"/>
                      <a:r>
                        <a:rPr lang="en-US" sz="1800">
                          <a:effectLst/>
                        </a:rPr>
                        <a:t>Gradient Boosting</a:t>
                      </a:r>
                      <a:endParaRPr lang="en-IN" sz="18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a:effectLst/>
                        </a:rPr>
                        <a:t>80.02</a:t>
                      </a:r>
                      <a:endParaRPr lang="en-IN" sz="18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9485153"/>
                  </a:ext>
                </a:extLst>
              </a:tr>
              <a:tr h="683507">
                <a:tc>
                  <a:txBody>
                    <a:bodyPr/>
                    <a:lstStyle/>
                    <a:p>
                      <a:pPr algn="ctr"/>
                      <a:r>
                        <a:rPr lang="en-US" sz="1800">
                          <a:effectLst/>
                        </a:rPr>
                        <a:t>Logistic regression</a:t>
                      </a:r>
                      <a:endParaRPr lang="en-IN" sz="18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a:effectLst/>
                        </a:rPr>
                        <a:t>80</a:t>
                      </a:r>
                      <a:endParaRPr lang="en-IN" sz="18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63891269"/>
                  </a:ext>
                </a:extLst>
              </a:tr>
              <a:tr h="683507">
                <a:tc>
                  <a:txBody>
                    <a:bodyPr/>
                    <a:lstStyle/>
                    <a:p>
                      <a:pPr algn="ctr"/>
                      <a:r>
                        <a:rPr lang="en-US" sz="1800">
                          <a:effectLst/>
                        </a:rPr>
                        <a:t>Random forest</a:t>
                      </a:r>
                      <a:endParaRPr lang="en-IN" sz="18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a:effectLst/>
                        </a:rPr>
                        <a:t>79.1</a:t>
                      </a:r>
                      <a:endParaRPr lang="en-IN" sz="18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114514370"/>
                  </a:ext>
                </a:extLst>
              </a:tr>
              <a:tr h="758041">
                <a:tc>
                  <a:txBody>
                    <a:bodyPr/>
                    <a:lstStyle/>
                    <a:p>
                      <a:pPr algn="ctr"/>
                      <a:r>
                        <a:rPr lang="en-US" sz="1800" dirty="0">
                          <a:effectLst/>
                        </a:rPr>
                        <a:t>Decision Tree</a:t>
                      </a:r>
                      <a:endParaRPr lang="en-IN" sz="1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a:effectLst/>
                        </a:rPr>
                        <a:t>78.9</a:t>
                      </a:r>
                      <a:endParaRPr lang="en-IN" sz="18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775597130"/>
                  </a:ext>
                </a:extLst>
              </a:tr>
              <a:tr h="683507">
                <a:tc>
                  <a:txBody>
                    <a:bodyPr/>
                    <a:lstStyle/>
                    <a:p>
                      <a:pPr algn="ctr"/>
                      <a:r>
                        <a:rPr lang="en-US" sz="1800">
                          <a:effectLst/>
                        </a:rPr>
                        <a:t>Naïve Bayes</a:t>
                      </a:r>
                      <a:endParaRPr lang="en-IN" sz="18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dirty="0">
                          <a:effectLst/>
                        </a:rPr>
                        <a:t>66.5</a:t>
                      </a:r>
                      <a:endParaRPr lang="en-IN" sz="18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1644211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566928" y="1134491"/>
            <a:ext cx="10515600" cy="590931"/>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Georgia"/>
              <a:buNone/>
            </a:pPr>
            <a:r>
              <a:rPr lang="en-US" dirty="0"/>
              <a:t>Models Accuracy</a:t>
            </a:r>
            <a:endParaRPr dirty="0"/>
          </a:p>
        </p:txBody>
      </p:sp>
      <p:sp>
        <p:nvSpPr>
          <p:cNvPr id="146" name="Google Shape;146;p22"/>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4" name="Picture 3" descr="A graph with numbers and colored circles&#10;&#10;Description automatically generated">
            <a:extLst>
              <a:ext uri="{FF2B5EF4-FFF2-40B4-BE49-F238E27FC236}">
                <a16:creationId xmlns:a16="http://schemas.microsoft.com/office/drawing/2014/main" id="{E6EB2E38-0E62-356D-1C7A-A30A913CC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8" y="1725423"/>
            <a:ext cx="11122152" cy="45943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566928" y="1204170"/>
            <a:ext cx="4713732" cy="590891"/>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Georgia"/>
              <a:buNone/>
            </a:pPr>
            <a:r>
              <a:rPr lang="en-US" dirty="0"/>
              <a:t>Final Model  </a:t>
            </a:r>
            <a:endParaRPr dirty="0"/>
          </a:p>
        </p:txBody>
      </p:sp>
      <p:sp>
        <p:nvSpPr>
          <p:cNvPr id="154" name="Google Shape;154;p23"/>
          <p:cNvSpPr txBox="1">
            <a:spLocks noGrp="1"/>
          </p:cNvSpPr>
          <p:nvPr>
            <p:ph type="body" idx="1"/>
          </p:nvPr>
        </p:nvSpPr>
        <p:spPr>
          <a:xfrm>
            <a:off x="566938" y="1795060"/>
            <a:ext cx="6565382" cy="4377140"/>
          </a:xfrm>
          <a:prstGeom prst="rect">
            <a:avLst/>
          </a:prstGeom>
          <a:noFill/>
          <a:ln>
            <a:noFill/>
          </a:ln>
        </p:spPr>
        <p:txBody>
          <a:bodyPr spcFirstLastPara="1" wrap="square" lIns="91425" tIns="45700" rIns="91425" bIns="45700" anchor="t" anchorCtr="0">
            <a:noAutofit/>
          </a:bodyPr>
          <a:lstStyle/>
          <a:p>
            <a:pPr marL="457200" lvl="0" indent="-311150" algn="just" rtl="0">
              <a:lnSpc>
                <a:spcPct val="115000"/>
              </a:lnSpc>
              <a:spcBef>
                <a:spcPts val="1200"/>
              </a:spcBef>
              <a:spcAft>
                <a:spcPts val="0"/>
              </a:spcAft>
              <a:buClr>
                <a:srgbClr val="000000"/>
              </a:buClr>
              <a:buSzPts val="1300"/>
              <a:buFont typeface="Times New Roman"/>
              <a:buChar char="❏"/>
            </a:pPr>
            <a:r>
              <a:rPr lang="en-US" sz="1600" b="1" dirty="0">
                <a:solidFill>
                  <a:srgbClr val="000000"/>
                </a:solidFill>
                <a:latin typeface="Times New Roman"/>
                <a:ea typeface="Times New Roman"/>
                <a:cs typeface="Times New Roman"/>
                <a:sym typeface="Times New Roman"/>
              </a:rPr>
              <a:t>Logistic Regression</a:t>
            </a:r>
          </a:p>
          <a:p>
            <a:pPr marL="457200" lvl="0" indent="-311150" algn="just" rtl="0">
              <a:lnSpc>
                <a:spcPct val="115000"/>
              </a:lnSpc>
              <a:spcBef>
                <a:spcPts val="1200"/>
              </a:spcBef>
              <a:spcAft>
                <a:spcPts val="0"/>
              </a:spcAft>
              <a:buClr>
                <a:srgbClr val="000000"/>
              </a:buClr>
              <a:buSzPts val="1300"/>
              <a:buFont typeface="Times New Roman"/>
              <a:buChar char="❏"/>
            </a:pPr>
            <a:r>
              <a:rPr lang="en-US" sz="1600" b="1" dirty="0">
                <a:solidFill>
                  <a:srgbClr val="000000"/>
                </a:solidFill>
                <a:latin typeface="Times New Roman"/>
                <a:ea typeface="Times New Roman"/>
                <a:cs typeface="Times New Roman"/>
                <a:sym typeface="Times New Roman"/>
              </a:rPr>
              <a:t>Accuracy: 79.74 %</a:t>
            </a:r>
            <a:endParaRPr sz="1600" b="1" dirty="0">
              <a:solidFill>
                <a:srgbClr val="000000"/>
              </a:solidFill>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rgbClr val="000000"/>
              </a:buClr>
              <a:buSzPts val="1300"/>
              <a:buFont typeface="Times New Roman"/>
              <a:buChar char="❏"/>
            </a:pPr>
            <a:r>
              <a:rPr lang="en-US" sz="1600" b="1" dirty="0">
                <a:solidFill>
                  <a:srgbClr val="000000"/>
                </a:solidFill>
                <a:latin typeface="Times New Roman"/>
                <a:ea typeface="Times New Roman"/>
                <a:cs typeface="Times New Roman"/>
                <a:sym typeface="Times New Roman"/>
              </a:rPr>
              <a:t>Reason:</a:t>
            </a:r>
          </a:p>
          <a:p>
            <a:pPr lvl="1" indent="-311150" algn="just">
              <a:lnSpc>
                <a:spcPct val="115000"/>
              </a:lnSpc>
              <a:spcBef>
                <a:spcPts val="0"/>
              </a:spcBef>
              <a:buClr>
                <a:srgbClr val="000000"/>
              </a:buClr>
              <a:buSzPts val="1300"/>
              <a:buFont typeface="Times New Roman"/>
              <a:buChar char="❏"/>
            </a:pPr>
            <a:r>
              <a:rPr lang="en-US" sz="1600" dirty="0">
                <a:solidFill>
                  <a:srgbClr val="000000"/>
                </a:solidFill>
                <a:latin typeface="Times New Roman"/>
                <a:ea typeface="Times New Roman"/>
                <a:cs typeface="Times New Roman"/>
                <a:sym typeface="Times New Roman"/>
              </a:rPr>
              <a:t>Even though the gradient boost has higher accuracy on the train set, the increase is very marginal as compared to Logistic Regression.</a:t>
            </a:r>
          </a:p>
          <a:p>
            <a:pPr lvl="1" indent="-311150" algn="just">
              <a:lnSpc>
                <a:spcPct val="115000"/>
              </a:lnSpc>
              <a:spcBef>
                <a:spcPts val="0"/>
              </a:spcBef>
              <a:buClr>
                <a:srgbClr val="000000"/>
              </a:buClr>
              <a:buSzPts val="1300"/>
              <a:buFont typeface="Times New Roman"/>
              <a:buChar char="❏"/>
            </a:pPr>
            <a:r>
              <a:rPr lang="en-US" sz="1600" dirty="0">
                <a:solidFill>
                  <a:srgbClr val="000000"/>
                </a:solidFill>
                <a:latin typeface="Times New Roman"/>
                <a:ea typeface="Times New Roman"/>
                <a:cs typeface="Times New Roman"/>
                <a:sym typeface="Times New Roman"/>
              </a:rPr>
              <a:t> Given the emphasis on customer retention in the telecommunications industry, logistic regression's straightforward interpretation and the ability to identify significant predictors make it a practical choice for informing strategic decisions in customer relationship management.</a:t>
            </a:r>
          </a:p>
          <a:p>
            <a:pPr lvl="1" indent="-311150" algn="just">
              <a:lnSpc>
                <a:spcPct val="115000"/>
              </a:lnSpc>
              <a:spcBef>
                <a:spcPts val="0"/>
              </a:spcBef>
              <a:buClr>
                <a:srgbClr val="000000"/>
              </a:buClr>
              <a:buSzPts val="1300"/>
              <a:buFont typeface="Times New Roman"/>
              <a:buChar char="❏"/>
            </a:pPr>
            <a:endParaRPr lang="en-US" sz="2000" dirty="0">
              <a:solidFill>
                <a:srgbClr val="000000"/>
              </a:solidFill>
              <a:latin typeface="Times New Roman"/>
              <a:ea typeface="Times New Roman"/>
              <a:cs typeface="Times New Roman"/>
              <a:sym typeface="Times New Roman"/>
            </a:endParaRPr>
          </a:p>
          <a:p>
            <a:pPr lvl="1" indent="-311150" algn="just">
              <a:lnSpc>
                <a:spcPct val="115000"/>
              </a:lnSpc>
              <a:spcBef>
                <a:spcPts val="0"/>
              </a:spcBef>
              <a:buClr>
                <a:srgbClr val="000000"/>
              </a:buClr>
              <a:buSzPts val="1300"/>
              <a:buFont typeface="Times New Roman"/>
              <a:buChar char="❏"/>
            </a:pPr>
            <a:endParaRPr sz="1300" dirty="0">
              <a:solidFill>
                <a:srgbClr val="000000"/>
              </a:solidFill>
              <a:latin typeface="Times New Roman"/>
              <a:ea typeface="Times New Roman"/>
              <a:cs typeface="Times New Roman"/>
              <a:sym typeface="Times New Roman"/>
            </a:endParaRPr>
          </a:p>
        </p:txBody>
      </p:sp>
      <p:pic>
        <p:nvPicPr>
          <p:cNvPr id="2" name="Picture 1" descr="A screenshot of a computer&#10;&#10;Description automatically generated">
            <a:extLst>
              <a:ext uri="{FF2B5EF4-FFF2-40B4-BE49-F238E27FC236}">
                <a16:creationId xmlns:a16="http://schemas.microsoft.com/office/drawing/2014/main" id="{1BD11768-98B1-3E6A-C4A8-8377B92BAF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5023" y="1499616"/>
            <a:ext cx="4266122" cy="47974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566928" y="1499616"/>
            <a:ext cx="10515600" cy="590931"/>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Georgia"/>
              <a:buNone/>
            </a:pPr>
            <a:r>
              <a:rPr lang="en-US"/>
              <a:t>Conclusion</a:t>
            </a:r>
            <a:endParaRPr/>
          </a:p>
        </p:txBody>
      </p:sp>
      <p:sp>
        <p:nvSpPr>
          <p:cNvPr id="162" name="Google Shape;162;p24"/>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163" name="Google Shape;163;p24"/>
          <p:cNvSpPr txBox="1"/>
          <p:nvPr/>
        </p:nvSpPr>
        <p:spPr>
          <a:xfrm>
            <a:off x="206328" y="1958750"/>
            <a:ext cx="10876200" cy="423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b="1" dirty="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US" sz="2100" dirty="0">
                <a:solidFill>
                  <a:schemeClr val="dk1"/>
                </a:solidFill>
                <a:latin typeface="Times New Roman"/>
                <a:ea typeface="Times New Roman"/>
                <a:cs typeface="Times New Roman"/>
                <a:sym typeface="Times New Roman"/>
              </a:rPr>
              <a:t>Gender and Phone Services are found to be insignificant variables among all the predictors.</a:t>
            </a:r>
          </a:p>
          <a:p>
            <a:pPr marL="95250" lvl="0" algn="l" rtl="0">
              <a:spcBef>
                <a:spcPts val="0"/>
              </a:spcBef>
              <a:spcAft>
                <a:spcPts val="0"/>
              </a:spcAft>
              <a:buClr>
                <a:schemeClr val="dk1"/>
              </a:buClr>
              <a:buSzPts val="2100"/>
            </a:pPr>
            <a:endParaRPr lang="en-US" sz="2100" dirty="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US" sz="2100" dirty="0">
                <a:solidFill>
                  <a:schemeClr val="dk1"/>
                </a:solidFill>
                <a:latin typeface="Times New Roman"/>
                <a:ea typeface="Times New Roman"/>
                <a:cs typeface="Times New Roman"/>
                <a:sym typeface="Times New Roman"/>
              </a:rPr>
              <a:t>Given the type of problem, Logistic regression was found to be the most relevant among all 5 models with an accuracy of 79.74 % on the test set.</a:t>
            </a:r>
          </a:p>
          <a:p>
            <a:pPr marL="457200" lvl="0" indent="-361950" algn="l" rtl="0">
              <a:spcBef>
                <a:spcPts val="0"/>
              </a:spcBef>
              <a:spcAft>
                <a:spcPts val="0"/>
              </a:spcAft>
              <a:buClr>
                <a:schemeClr val="dk1"/>
              </a:buClr>
              <a:buSzPts val="2100"/>
              <a:buFont typeface="Times New Roman"/>
              <a:buChar char="●"/>
            </a:pPr>
            <a:endParaRPr lang="en-US" sz="2100" b="1" dirty="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US" sz="2100" b="1" dirty="0">
                <a:solidFill>
                  <a:schemeClr val="dk1"/>
                </a:solidFill>
                <a:latin typeface="Times New Roman"/>
                <a:ea typeface="Times New Roman"/>
                <a:cs typeface="Times New Roman"/>
                <a:sym typeface="Times New Roman"/>
              </a:rPr>
              <a:t>Future Work: </a:t>
            </a:r>
            <a:r>
              <a:rPr lang="en-US" sz="2100" dirty="0">
                <a:solidFill>
                  <a:schemeClr val="dk1"/>
                </a:solidFill>
                <a:latin typeface="Times New Roman"/>
                <a:ea typeface="Times New Roman"/>
                <a:cs typeface="Times New Roman"/>
                <a:sym typeface="Times New Roman"/>
              </a:rPr>
              <a:t>Want to apply time series analysis, Customer segmentation techniques, and deep learning methods to check if we can further increase the accuracy.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626900" y="3252550"/>
            <a:ext cx="4648800" cy="1089600"/>
          </a:xfrm>
          <a:prstGeom prst="rect">
            <a:avLst/>
          </a:prstGeom>
        </p:spPr>
        <p:txBody>
          <a:bodyPr spcFirstLastPara="1" wrap="square" lIns="91425" tIns="45700" rIns="91425" bIns="45700" anchor="b" anchorCtr="0">
            <a:spAutoFit/>
          </a:bodyPr>
          <a:lstStyle/>
          <a:p>
            <a:pPr marL="0" lvl="0" indent="0" algn="l" rtl="0">
              <a:spcBef>
                <a:spcPts val="0"/>
              </a:spcBef>
              <a:spcAft>
                <a:spcPts val="0"/>
              </a:spcAft>
              <a:buNone/>
            </a:pPr>
            <a:r>
              <a:rPr lang="en-US"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14702" y="996903"/>
            <a:ext cx="53715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Georgia"/>
              <a:buNone/>
            </a:pPr>
            <a:r>
              <a:rPr lang="en-US" dirty="0"/>
              <a:t>Introduction</a:t>
            </a:r>
            <a:endParaRPr dirty="0"/>
          </a:p>
        </p:txBody>
      </p:sp>
      <p:sp>
        <p:nvSpPr>
          <p:cNvPr id="79" name="Google Shape;79;p15"/>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80" name="Google Shape;80;p15"/>
          <p:cNvSpPr txBox="1">
            <a:spLocks noGrp="1"/>
          </p:cNvSpPr>
          <p:nvPr>
            <p:ph type="title"/>
          </p:nvPr>
        </p:nvSpPr>
        <p:spPr>
          <a:xfrm>
            <a:off x="214702" y="1725654"/>
            <a:ext cx="6560852" cy="1920485"/>
          </a:xfrm>
          <a:prstGeom prst="rect">
            <a:avLst/>
          </a:prstGeom>
          <a:noFill/>
          <a:ln>
            <a:noFill/>
          </a:ln>
        </p:spPr>
        <p:txBody>
          <a:bodyPr spcFirstLastPara="1" wrap="square" lIns="91425" tIns="45700" rIns="91425" bIns="45700" anchor="b" anchorCtr="0">
            <a:spAutoFit/>
          </a:bodyPr>
          <a:lstStyle/>
          <a:p>
            <a:pPr marL="0" lvl="0" indent="0" algn="l" rtl="0">
              <a:spcBef>
                <a:spcPts val="0"/>
              </a:spcBef>
              <a:spcAft>
                <a:spcPts val="0"/>
              </a:spcAft>
              <a:buNone/>
            </a:pPr>
            <a:r>
              <a:rPr lang="en-US" sz="2000" dirty="0">
                <a:solidFill>
                  <a:srgbClr val="000000"/>
                </a:solidFill>
                <a:latin typeface="Times New Roman"/>
                <a:ea typeface="Times New Roman"/>
                <a:cs typeface="Times New Roman"/>
                <a:sym typeface="Times New Roman"/>
              </a:rPr>
              <a:t>Customer churn is the rate at which customers stop using your company's product or service during a certain time frame. </a:t>
            </a:r>
            <a:br>
              <a:rPr lang="en-US" sz="2000" dirty="0">
                <a:solidFill>
                  <a:srgbClr val="000000"/>
                </a:solidFill>
                <a:latin typeface="Times New Roman"/>
                <a:ea typeface="Times New Roman"/>
                <a:cs typeface="Times New Roman"/>
                <a:sym typeface="Times New Roman"/>
              </a:rPr>
            </a:br>
            <a:endParaRPr sz="20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IN" sz="2000" dirty="0">
                <a:solidFill>
                  <a:srgbClr val="000000"/>
                </a:solidFill>
                <a:latin typeface="Times New Roman"/>
                <a:ea typeface="Times New Roman"/>
                <a:cs typeface="Times New Roman"/>
                <a:sym typeface="Times New Roman"/>
              </a:rPr>
              <a:t>In some countries, the cost of customer acquisitions could be as high as 20 times the cost of customer retention</a:t>
            </a:r>
            <a:r>
              <a:rPr lang="en-IN" sz="2600" dirty="0">
                <a:solidFill>
                  <a:srgbClr val="000000"/>
                </a:solidFill>
                <a:latin typeface="Times New Roman"/>
                <a:ea typeface="Times New Roman"/>
                <a:cs typeface="Times New Roman"/>
                <a:sym typeface="Times New Roman"/>
              </a:rPr>
              <a:t>.</a:t>
            </a:r>
            <a:br>
              <a:rPr lang="en-IN" sz="2600" dirty="0">
                <a:solidFill>
                  <a:srgbClr val="000000"/>
                </a:solidFill>
                <a:latin typeface="Times New Roman"/>
                <a:ea typeface="Times New Roman"/>
                <a:cs typeface="Times New Roman"/>
                <a:sym typeface="Times New Roman"/>
              </a:rPr>
            </a:br>
            <a:r>
              <a:rPr lang="en-IN" sz="2600" dirty="0">
                <a:solidFill>
                  <a:srgbClr val="000000"/>
                </a:solidFill>
                <a:latin typeface="Times New Roman"/>
                <a:ea typeface="Times New Roman"/>
                <a:cs typeface="Times New Roman"/>
                <a:sym typeface="Times New Roman"/>
              </a:rPr>
              <a:t>                     </a:t>
            </a:r>
            <a:r>
              <a:rPr lang="en-IN" sz="1200" dirty="0">
                <a:solidFill>
                  <a:srgbClr val="000000"/>
                </a:solidFill>
                <a:latin typeface="Times New Roman"/>
                <a:ea typeface="Times New Roman"/>
                <a:cs typeface="Times New Roman"/>
                <a:sym typeface="Times New Roman"/>
              </a:rPr>
              <a:t>By:-</a:t>
            </a:r>
            <a:r>
              <a:rPr lang="en-IN" sz="2600" dirty="0">
                <a:solidFill>
                  <a:srgbClr val="000000"/>
                </a:solidFill>
                <a:latin typeface="Times New Roman"/>
                <a:ea typeface="Times New Roman"/>
                <a:cs typeface="Times New Roman"/>
                <a:sym typeface="Times New Roman"/>
              </a:rPr>
              <a:t> </a:t>
            </a:r>
            <a:r>
              <a:rPr lang="en-US" sz="1400" dirty="0">
                <a:solidFill>
                  <a:srgbClr val="000000"/>
                </a:solidFill>
                <a:latin typeface="Times New Roman"/>
                <a:ea typeface="Times New Roman"/>
                <a:cs typeface="Times New Roman"/>
                <a:sym typeface="Times New Roman"/>
              </a:rPr>
              <a:t>National University of Sciences and Technology, Pakistan.</a:t>
            </a:r>
            <a:endParaRPr sz="1400" dirty="0">
              <a:solidFill>
                <a:srgbClr val="000000"/>
              </a:solidFill>
              <a:latin typeface="Times New Roman"/>
              <a:ea typeface="Times New Roman"/>
              <a:cs typeface="Times New Roman"/>
              <a:sym typeface="Times New Roman"/>
            </a:endParaRPr>
          </a:p>
        </p:txBody>
      </p:sp>
      <p:pic>
        <p:nvPicPr>
          <p:cNvPr id="3" name="Picture 2" descr="A hand magnet being held out of a computer&#10;&#10;Description automatically generated">
            <a:extLst>
              <a:ext uri="{FF2B5EF4-FFF2-40B4-BE49-F238E27FC236}">
                <a16:creationId xmlns:a16="http://schemas.microsoft.com/office/drawing/2014/main" id="{DECB437C-5A85-F4C0-EF83-AF8BEF890B14}"/>
              </a:ext>
            </a:extLst>
          </p:cNvPr>
          <p:cNvPicPr>
            <a:picLocks noChangeAspect="1"/>
          </p:cNvPicPr>
          <p:nvPr/>
        </p:nvPicPr>
        <p:blipFill>
          <a:blip r:embed="rId3"/>
          <a:stretch>
            <a:fillRect/>
          </a:stretch>
        </p:blipFill>
        <p:spPr>
          <a:xfrm>
            <a:off x="8386365" y="1587903"/>
            <a:ext cx="3302715" cy="2639323"/>
          </a:xfrm>
          <a:prstGeom prst="rect">
            <a:avLst/>
          </a:prstGeom>
        </p:spPr>
      </p:pic>
      <p:pic>
        <p:nvPicPr>
          <p:cNvPr id="5" name="Picture 4" descr="A person standing on a square with his hands up&#10;&#10;Description automatically generated">
            <a:extLst>
              <a:ext uri="{FF2B5EF4-FFF2-40B4-BE49-F238E27FC236}">
                <a16:creationId xmlns:a16="http://schemas.microsoft.com/office/drawing/2014/main" id="{E0B9FA3D-9F54-8858-83DE-34E496774921}"/>
              </a:ext>
            </a:extLst>
          </p:cNvPr>
          <p:cNvPicPr>
            <a:picLocks noChangeAspect="1"/>
          </p:cNvPicPr>
          <p:nvPr/>
        </p:nvPicPr>
        <p:blipFill>
          <a:blip r:embed="rId4"/>
          <a:stretch>
            <a:fillRect/>
          </a:stretch>
        </p:blipFill>
        <p:spPr>
          <a:xfrm>
            <a:off x="-205025" y="3327816"/>
            <a:ext cx="9154153" cy="37325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8296-5ABF-E7E2-28E2-C44F3A1C00FA}"/>
              </a:ext>
            </a:extLst>
          </p:cNvPr>
          <p:cNvSpPr>
            <a:spLocks noGrp="1"/>
          </p:cNvSpPr>
          <p:nvPr>
            <p:ph type="title"/>
          </p:nvPr>
        </p:nvSpPr>
        <p:spPr>
          <a:xfrm>
            <a:off x="566928" y="1499656"/>
            <a:ext cx="6951472" cy="590891"/>
          </a:xfrm>
        </p:spPr>
        <p:txBody>
          <a:bodyPr/>
          <a:lstStyle/>
          <a:p>
            <a:r>
              <a:rPr lang="en-IN" dirty="0"/>
              <a:t>Size of the Problem</a:t>
            </a:r>
          </a:p>
        </p:txBody>
      </p:sp>
      <p:sp>
        <p:nvSpPr>
          <p:cNvPr id="3" name="Text Placeholder 2">
            <a:extLst>
              <a:ext uri="{FF2B5EF4-FFF2-40B4-BE49-F238E27FC236}">
                <a16:creationId xmlns:a16="http://schemas.microsoft.com/office/drawing/2014/main" id="{6383E592-C550-22B1-DB5F-558CDE282CAF}"/>
              </a:ext>
            </a:extLst>
          </p:cNvPr>
          <p:cNvSpPr>
            <a:spLocks noGrp="1"/>
          </p:cNvSpPr>
          <p:nvPr>
            <p:ph type="body" idx="1"/>
          </p:nvPr>
        </p:nvSpPr>
        <p:spPr>
          <a:xfrm>
            <a:off x="566929" y="2185416"/>
            <a:ext cx="6098046" cy="3968249"/>
          </a:xfrm>
        </p:spPr>
        <p:txBody>
          <a:bodyPr/>
          <a:lstStyle/>
          <a:p>
            <a:pPr marL="91440" indent="0">
              <a:buClrTx/>
              <a:buNone/>
            </a:pPr>
            <a:r>
              <a:rPr lang="en-US" sz="2000" b="1" dirty="0">
                <a:solidFill>
                  <a:schemeClr val="tx1">
                    <a:lumMod val="50000"/>
                  </a:schemeClr>
                </a:solidFill>
                <a:latin typeface="Times New Roman" panose="02020603050405020304" pitchFamily="18" charset="0"/>
                <a:cs typeface="Times New Roman" panose="02020603050405020304" pitchFamily="18" charset="0"/>
              </a:rPr>
              <a:t>Figures From the Year 2022</a:t>
            </a:r>
          </a:p>
          <a:p>
            <a:pPr>
              <a:buClrTx/>
              <a:buFont typeface="Wingdings" panose="05000000000000000000" pitchFamily="2" charset="2"/>
              <a:buChar char="q"/>
            </a:pP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400 M subscribers in the U.S. telecommunications industry for different </a:t>
            </a:r>
            <a:r>
              <a:rPr lang="en-US" sz="2000" dirty="0">
                <a:solidFill>
                  <a:schemeClr val="tx1">
                    <a:lumMod val="50000"/>
                  </a:schemeClr>
                </a:solidFill>
                <a:latin typeface="Times New Roman" panose="02020603050405020304" pitchFamily="18" charset="0"/>
                <a:cs typeface="Times New Roman" panose="02020603050405020304" pitchFamily="18" charset="0"/>
              </a:rPr>
              <a:t>Services</a:t>
            </a: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a:t>
            </a:r>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q"/>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Churn rate was 1.9% across the top four carriers (AT&amp;T, Verizon, T-Mobile, Sprint).</a:t>
            </a:r>
          </a:p>
          <a:p>
            <a:pPr>
              <a:buClrTx/>
              <a:buFont typeface="Wingdings" panose="05000000000000000000" pitchFamily="2" charset="2"/>
              <a:buChar char="q"/>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The cost of new customer acquisition per carrier was $10.39 B.</a:t>
            </a:r>
          </a:p>
          <a:p>
            <a:pPr>
              <a:buClrTx/>
              <a:buFont typeface="Wingdings" panose="05000000000000000000" pitchFamily="2" charset="2"/>
              <a:buChar char="q"/>
            </a:pPr>
            <a:r>
              <a:rPr lang="en-US" sz="2000" dirty="0">
                <a:solidFill>
                  <a:schemeClr val="tx1">
                    <a:lumMod val="50000"/>
                  </a:schemeClr>
                </a:solidFill>
                <a:latin typeface="Times New Roman" panose="02020603050405020304" pitchFamily="18" charset="0"/>
                <a:cs typeface="Times New Roman" panose="02020603050405020304" pitchFamily="18" charset="0"/>
              </a:rPr>
              <a:t>The yearly loss due to customer churn per carrier was just $780 M which is approx. 1/13th the cost of the customer acquisition.</a:t>
            </a:r>
            <a:endParaRPr lang="en-US" sz="2000" b="0" i="0" dirty="0">
              <a:solidFill>
                <a:schemeClr val="tx1">
                  <a:lumMod val="50000"/>
                </a:schemeClr>
              </a:solidFill>
              <a:effectLst/>
              <a:latin typeface="Times New Roman" panose="02020603050405020304" pitchFamily="18" charset="0"/>
              <a:cs typeface="Times New Roman" panose="02020603050405020304" pitchFamily="18" charset="0"/>
            </a:endParaRPr>
          </a:p>
          <a:p>
            <a:endParaRPr lang="en-IN" dirty="0"/>
          </a:p>
        </p:txBody>
      </p:sp>
      <p:pic>
        <p:nvPicPr>
          <p:cNvPr id="6" name="Picture 5" descr="A diagram of a customer service&#10;&#10;Description automatically generated">
            <a:extLst>
              <a:ext uri="{FF2B5EF4-FFF2-40B4-BE49-F238E27FC236}">
                <a16:creationId xmlns:a16="http://schemas.microsoft.com/office/drawing/2014/main" id="{1517FE63-336C-79C6-492E-7418BF7FD11B}"/>
              </a:ext>
            </a:extLst>
          </p:cNvPr>
          <p:cNvPicPr>
            <a:picLocks noChangeAspect="1"/>
          </p:cNvPicPr>
          <p:nvPr/>
        </p:nvPicPr>
        <p:blipFill>
          <a:blip r:embed="rId2"/>
          <a:stretch>
            <a:fillRect/>
          </a:stretch>
        </p:blipFill>
        <p:spPr>
          <a:xfrm>
            <a:off x="6664974" y="1918741"/>
            <a:ext cx="5205258" cy="3968248"/>
          </a:xfrm>
          <a:prstGeom prst="rect">
            <a:avLst/>
          </a:prstGeom>
          <a:ln>
            <a:noFill/>
          </a:ln>
          <a:effectLst>
            <a:softEdge rad="112500"/>
          </a:effectLst>
        </p:spPr>
      </p:pic>
    </p:spTree>
    <p:extLst>
      <p:ext uri="{BB962C8B-B14F-4D97-AF65-F5344CB8AC3E}">
        <p14:creationId xmlns:p14="http://schemas.microsoft.com/office/powerpoint/2010/main" val="15437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9003" y="1134266"/>
            <a:ext cx="69516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Georgia"/>
              <a:buNone/>
            </a:pPr>
            <a:r>
              <a:rPr lang="en-US">
                <a:latin typeface="Times New Roman"/>
                <a:ea typeface="Times New Roman"/>
                <a:cs typeface="Times New Roman"/>
                <a:sym typeface="Times New Roman"/>
              </a:rPr>
              <a:t>Objective of the study</a:t>
            </a:r>
            <a:endParaRPr>
              <a:latin typeface="Times New Roman"/>
              <a:ea typeface="Times New Roman"/>
              <a:cs typeface="Times New Roman"/>
              <a:sym typeface="Times New Roman"/>
            </a:endParaRPr>
          </a:p>
        </p:txBody>
      </p:sp>
      <p:sp>
        <p:nvSpPr>
          <p:cNvPr id="89" name="Google Shape;89;p16"/>
          <p:cNvSpPr txBox="1">
            <a:spLocks noGrp="1"/>
          </p:cNvSpPr>
          <p:nvPr>
            <p:ph type="body" idx="1"/>
          </p:nvPr>
        </p:nvSpPr>
        <p:spPr>
          <a:xfrm>
            <a:off x="414335" y="2094933"/>
            <a:ext cx="9494163" cy="3826181"/>
          </a:xfrm>
          <a:prstGeom prst="rect">
            <a:avLst/>
          </a:prstGeom>
          <a:noFill/>
          <a:ln>
            <a:noFill/>
          </a:ln>
        </p:spPr>
        <p:txBody>
          <a:bodyPr spcFirstLastPara="1" wrap="square" lIns="91425" tIns="45700" rIns="91425" bIns="45700" anchor="t" anchorCtr="0">
            <a:noAutofit/>
          </a:bodyPr>
          <a:lstStyle/>
          <a:p>
            <a:pPr marL="457200" lvl="0" indent="-355600" algn="just" rtl="0">
              <a:lnSpc>
                <a:spcPct val="130000"/>
              </a:lnSpc>
              <a:spcBef>
                <a:spcPts val="0"/>
              </a:spcBef>
              <a:spcAft>
                <a:spcPts val="0"/>
              </a:spcAft>
              <a:buClr>
                <a:srgbClr val="000000"/>
              </a:buClr>
              <a:buSzPts val="2000"/>
              <a:buFont typeface="Wingdings" panose="05000000000000000000" pitchFamily="2" charset="2"/>
              <a:buChar char="q"/>
            </a:pPr>
            <a:r>
              <a:rPr lang="en-US" sz="2000" dirty="0">
                <a:solidFill>
                  <a:srgbClr val="000000"/>
                </a:solidFill>
                <a:latin typeface="Times New Roman"/>
                <a:ea typeface="Times New Roman"/>
                <a:cs typeface="Times New Roman"/>
                <a:sym typeface="Times New Roman"/>
              </a:rPr>
              <a:t>The study aims to address the works in the domain of customer churn in telecommunication and propose and apply different ideologies to further elevate the predictive performance.</a:t>
            </a:r>
            <a:endParaRPr sz="2000" dirty="0">
              <a:solidFill>
                <a:srgbClr val="000000"/>
              </a:solidFill>
              <a:latin typeface="Times New Roman"/>
              <a:ea typeface="Times New Roman"/>
              <a:cs typeface="Times New Roman"/>
              <a:sym typeface="Times New Roman"/>
            </a:endParaRPr>
          </a:p>
          <a:p>
            <a:pPr marL="457200" lvl="0" indent="-355600" algn="just" rtl="0">
              <a:lnSpc>
                <a:spcPct val="130000"/>
              </a:lnSpc>
              <a:spcBef>
                <a:spcPts val="0"/>
              </a:spcBef>
              <a:spcAft>
                <a:spcPts val="0"/>
              </a:spcAft>
              <a:buClr>
                <a:srgbClr val="000000"/>
              </a:buClr>
              <a:buSzPts val="2000"/>
              <a:buFont typeface="Wingdings" panose="05000000000000000000" pitchFamily="2" charset="2"/>
              <a:buChar char="q"/>
            </a:pPr>
            <a:r>
              <a:rPr lang="en-US" sz="2000" dirty="0">
                <a:solidFill>
                  <a:srgbClr val="000000"/>
                </a:solidFill>
                <a:latin typeface="Times New Roman"/>
                <a:ea typeface="Times New Roman"/>
                <a:cs typeface="Times New Roman"/>
                <a:sym typeface="Times New Roman"/>
              </a:rPr>
              <a:t>To identify the relative importance of different variables, and how telecom companies can optimize resources, focusing efforts on these variables that have a significant impact on reducing customer churn.</a:t>
            </a:r>
            <a:endParaRPr sz="2000" dirty="0">
              <a:solidFill>
                <a:srgbClr val="000000"/>
              </a:solidFill>
              <a:latin typeface="Times New Roman"/>
              <a:ea typeface="Times New Roman"/>
              <a:cs typeface="Times New Roman"/>
              <a:sym typeface="Times New Roman"/>
            </a:endParaRPr>
          </a:p>
          <a:p>
            <a:pPr marL="457200" lvl="0" indent="-355600" algn="just" rtl="0">
              <a:lnSpc>
                <a:spcPct val="130000"/>
              </a:lnSpc>
              <a:spcBef>
                <a:spcPts val="0"/>
              </a:spcBef>
              <a:spcAft>
                <a:spcPts val="0"/>
              </a:spcAft>
              <a:buClr>
                <a:srgbClr val="000000"/>
              </a:buClr>
              <a:buSzPts val="2000"/>
              <a:buFont typeface="Wingdings" panose="05000000000000000000" pitchFamily="2" charset="2"/>
              <a:buChar char="q"/>
            </a:pPr>
            <a:r>
              <a:rPr lang="en-US" sz="2000" dirty="0">
                <a:solidFill>
                  <a:srgbClr val="000000"/>
                </a:solidFill>
                <a:latin typeface="Times New Roman"/>
                <a:ea typeface="Times New Roman"/>
                <a:cs typeface="Times New Roman"/>
                <a:sym typeface="Times New Roman"/>
              </a:rPr>
              <a:t>To propose applications of other significant models for further enhance predictive accuracy and to draw actionable insights into customer relationship management.</a:t>
            </a:r>
            <a:endParaRPr sz="2000" dirty="0">
              <a:solidFill>
                <a:srgbClr val="000000"/>
              </a:solidFill>
              <a:latin typeface="Times New Roman"/>
              <a:ea typeface="Times New Roman"/>
              <a:cs typeface="Times New Roman"/>
              <a:sym typeface="Times New Roman"/>
            </a:endParaRPr>
          </a:p>
        </p:txBody>
      </p:sp>
      <p:sp>
        <p:nvSpPr>
          <p:cNvPr id="90" name="Google Shape;90;p16"/>
          <p:cNvSpPr txBox="1"/>
          <p:nvPr/>
        </p:nvSpPr>
        <p:spPr>
          <a:xfrm>
            <a:off x="5679600" y="2395426"/>
            <a:ext cx="21945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latin typeface="Times New Roman"/>
              <a:ea typeface="Times New Roman"/>
              <a:cs typeface="Times New Roman"/>
              <a:sym typeface="Times New Roman"/>
            </a:endParaRPr>
          </a:p>
        </p:txBody>
      </p:sp>
      <p:sp>
        <p:nvSpPr>
          <p:cNvPr id="91" name="Google Shape;91;p16"/>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192378" y="1076291"/>
            <a:ext cx="105156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Georgia"/>
              <a:buNone/>
            </a:pPr>
            <a:r>
              <a:rPr lang="en-US" dirty="0"/>
              <a:t>Data Introduction</a:t>
            </a:r>
            <a:endParaRPr dirty="0"/>
          </a:p>
        </p:txBody>
      </p:sp>
      <p:sp>
        <p:nvSpPr>
          <p:cNvPr id="99" name="Google Shape;99;p17"/>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00" name="Google Shape;100;p17"/>
          <p:cNvSpPr txBox="1"/>
          <p:nvPr/>
        </p:nvSpPr>
        <p:spPr>
          <a:xfrm>
            <a:off x="569626" y="1667300"/>
            <a:ext cx="11119453" cy="4493508"/>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Wingdings" panose="05000000000000000000" pitchFamily="2" charset="2"/>
              <a:buChar char="q"/>
            </a:pPr>
            <a:r>
              <a:rPr lang="en-US" sz="2000" dirty="0">
                <a:latin typeface="Times New Roman"/>
                <a:ea typeface="Times New Roman"/>
                <a:cs typeface="Times New Roman"/>
                <a:sym typeface="Times New Roman"/>
              </a:rPr>
              <a:t>The dataset is taken from a project on Kaggle which claims to have used the IBM Sample dataset. </a:t>
            </a:r>
          </a:p>
          <a:p>
            <a:pPr marL="101600" lvl="0" algn="l" rtl="0">
              <a:spcBef>
                <a:spcPts val="0"/>
              </a:spcBef>
              <a:spcAft>
                <a:spcPts val="0"/>
              </a:spcAft>
              <a:buSzPts val="2000"/>
            </a:pPr>
            <a:endParaRPr lang="en-US" sz="2000" dirty="0">
              <a:latin typeface="Times New Roman"/>
              <a:ea typeface="Times New Roman"/>
              <a:cs typeface="Times New Roman"/>
              <a:sym typeface="Times New Roman"/>
            </a:endParaRPr>
          </a:p>
          <a:p>
            <a:pPr marL="457200" lvl="0" indent="-355600" algn="l" rtl="0">
              <a:spcBef>
                <a:spcPts val="0"/>
              </a:spcBef>
              <a:spcAft>
                <a:spcPts val="0"/>
              </a:spcAft>
              <a:buSzPts val="2000"/>
              <a:buFont typeface="Wingdings" panose="05000000000000000000" pitchFamily="2" charset="2"/>
              <a:buChar char="q"/>
            </a:pPr>
            <a:r>
              <a:rPr lang="en-US" sz="2000" dirty="0">
                <a:latin typeface="Times New Roman"/>
                <a:ea typeface="Times New Roman"/>
                <a:cs typeface="Times New Roman"/>
                <a:sym typeface="Times New Roman"/>
              </a:rPr>
              <a:t>The dataset has 7043 observations and 21 variables. Out of 21, 3 are numerical, and 18 are categorical variables.</a:t>
            </a:r>
          </a:p>
          <a:p>
            <a:pPr marL="101600" lvl="0" algn="l" rtl="0">
              <a:spcBef>
                <a:spcPts val="0"/>
              </a:spcBef>
              <a:spcAft>
                <a:spcPts val="0"/>
              </a:spcAft>
              <a:buSzPts val="2000"/>
            </a:pPr>
            <a:endParaRPr lang="en-US" sz="2000" b="1" dirty="0">
              <a:latin typeface="Times New Roman"/>
              <a:ea typeface="Times New Roman"/>
              <a:cs typeface="Times New Roman"/>
              <a:sym typeface="Times New Roman"/>
            </a:endParaRPr>
          </a:p>
          <a:p>
            <a:pPr marL="101600" lvl="0" algn="l" rtl="0">
              <a:spcBef>
                <a:spcPts val="0"/>
              </a:spcBef>
              <a:spcAft>
                <a:spcPts val="0"/>
              </a:spcAft>
              <a:buSzPts val="2000"/>
            </a:pPr>
            <a:r>
              <a:rPr lang="en-US" sz="2000" b="1" dirty="0">
                <a:latin typeface="Times New Roman"/>
                <a:ea typeface="Times New Roman"/>
                <a:cs typeface="Times New Roman"/>
                <a:sym typeface="Times New Roman"/>
              </a:rPr>
              <a:t>Variables:</a:t>
            </a:r>
          </a:p>
          <a:p>
            <a:pPr marL="101600" lvl="0" algn="l" rtl="0">
              <a:spcBef>
                <a:spcPts val="0"/>
              </a:spcBef>
              <a:spcAft>
                <a:spcPts val="0"/>
              </a:spcAft>
              <a:buSzPts val="2000"/>
            </a:pPr>
            <a:endParaRPr lang="en-US" sz="2000" b="1" dirty="0">
              <a:latin typeface="Times New Roman"/>
              <a:ea typeface="Times New Roman"/>
              <a:cs typeface="Times New Roman"/>
              <a:sym typeface="Times New Roman"/>
            </a:endParaRPr>
          </a:p>
          <a:p>
            <a:pPr marL="457200" lvl="0" indent="-355600" algn="l" rtl="0">
              <a:spcBef>
                <a:spcPts val="0"/>
              </a:spcBef>
              <a:spcAft>
                <a:spcPts val="0"/>
              </a:spcAft>
              <a:buSzPts val="2000"/>
              <a:buFont typeface="Wingdings" panose="05000000000000000000" pitchFamily="2" charset="2"/>
              <a:buChar char="q"/>
            </a:pPr>
            <a:r>
              <a:rPr lang="en-US" sz="2000" dirty="0">
                <a:latin typeface="Times New Roman"/>
                <a:ea typeface="Times New Roman"/>
                <a:cs typeface="Times New Roman"/>
                <a:sym typeface="Times New Roman"/>
              </a:rPr>
              <a:t>Services that each customer has signed up for – phone, multiple lines, internet, online security, online backup, device protection, tech support, and streaming TV and movies.</a:t>
            </a:r>
          </a:p>
          <a:p>
            <a:pPr marL="457200" lvl="4" indent="-355600">
              <a:buSzPts val="2000"/>
              <a:buFont typeface="Wingdings" panose="05000000000000000000" pitchFamily="2" charset="2"/>
              <a:buChar char="q"/>
            </a:pPr>
            <a:endParaRPr lang="en-US" sz="2000" dirty="0">
              <a:latin typeface="Times New Roman"/>
              <a:ea typeface="Times New Roman"/>
              <a:cs typeface="Times New Roman"/>
              <a:sym typeface="Times New Roman"/>
            </a:endParaRPr>
          </a:p>
          <a:p>
            <a:pPr marL="457200" lvl="4" indent="-355600">
              <a:buSzPts val="2000"/>
              <a:buFont typeface="Wingdings" panose="05000000000000000000" pitchFamily="2" charset="2"/>
              <a:buChar char="q"/>
            </a:pPr>
            <a:r>
              <a:rPr lang="en-US" sz="2000" dirty="0">
                <a:latin typeface="Times New Roman"/>
                <a:ea typeface="Times New Roman"/>
                <a:cs typeface="Times New Roman"/>
                <a:sym typeface="Times New Roman"/>
              </a:rPr>
              <a:t> Customer account information – how long they’ve been a customer, contract, payment method, paperless billing, monthly charges, and total charges.</a:t>
            </a:r>
          </a:p>
          <a:p>
            <a:pPr marL="457200" lvl="4" indent="-355600">
              <a:buSzPts val="2000"/>
              <a:buFont typeface="Wingdings" panose="05000000000000000000" pitchFamily="2" charset="2"/>
              <a:buChar char="q"/>
            </a:pPr>
            <a:endParaRPr lang="en-US" sz="2000" dirty="0">
              <a:latin typeface="Times New Roman"/>
              <a:ea typeface="Times New Roman"/>
              <a:cs typeface="Times New Roman"/>
              <a:sym typeface="Times New Roman"/>
            </a:endParaRPr>
          </a:p>
          <a:p>
            <a:pPr marL="457200" lvl="4" indent="-355600">
              <a:buSzPts val="2000"/>
              <a:buFont typeface="Wingdings" panose="05000000000000000000" pitchFamily="2" charset="2"/>
              <a:buChar char="q"/>
            </a:pPr>
            <a:r>
              <a:rPr lang="en-US" sz="2000" dirty="0">
                <a:latin typeface="Times New Roman"/>
                <a:ea typeface="Times New Roman"/>
                <a:cs typeface="Times New Roman"/>
                <a:sym typeface="Times New Roman"/>
              </a:rPr>
              <a:t>Demographic info about customers – gender, age range, and if they have partners and dependents.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BB6E21-930E-E913-5494-12A0F2CFA914}"/>
              </a:ext>
            </a:extLst>
          </p:cNvPr>
          <p:cNvPicPr>
            <a:picLocks noChangeAspect="1"/>
          </p:cNvPicPr>
          <p:nvPr/>
        </p:nvPicPr>
        <p:blipFill rotWithShape="1">
          <a:blip r:embed="rId2"/>
          <a:srcRect b="8830"/>
          <a:stretch/>
        </p:blipFill>
        <p:spPr>
          <a:xfrm>
            <a:off x="437213" y="1001486"/>
            <a:ext cx="11317574" cy="5609176"/>
          </a:xfrm>
          <a:prstGeom prst="rect">
            <a:avLst/>
          </a:prstGeom>
          <a:noFill/>
          <a:ln>
            <a:noFill/>
          </a:ln>
        </p:spPr>
      </p:pic>
    </p:spTree>
    <p:extLst>
      <p:ext uri="{BB962C8B-B14F-4D97-AF65-F5344CB8AC3E}">
        <p14:creationId xmlns:p14="http://schemas.microsoft.com/office/powerpoint/2010/main" val="155555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6544A2D-6392-2675-7F33-F63C169BBC83}"/>
              </a:ext>
            </a:extLst>
          </p:cNvPr>
          <p:cNvPicPr>
            <a:picLocks noChangeAspect="1"/>
          </p:cNvPicPr>
          <p:nvPr/>
        </p:nvPicPr>
        <p:blipFill>
          <a:blip r:embed="rId2"/>
          <a:stretch>
            <a:fillRect/>
          </a:stretch>
        </p:blipFill>
        <p:spPr>
          <a:xfrm>
            <a:off x="974294" y="974361"/>
            <a:ext cx="10243411" cy="5815377"/>
          </a:xfrm>
          <a:prstGeom prst="rect">
            <a:avLst/>
          </a:prstGeom>
          <a:noFill/>
          <a:ln>
            <a:noFill/>
          </a:ln>
        </p:spPr>
      </p:pic>
    </p:spTree>
    <p:extLst>
      <p:ext uri="{BB962C8B-B14F-4D97-AF65-F5344CB8AC3E}">
        <p14:creationId xmlns:p14="http://schemas.microsoft.com/office/powerpoint/2010/main" val="2739238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81353" y="1091416"/>
            <a:ext cx="69516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Georgia"/>
              <a:buNone/>
            </a:pPr>
            <a:r>
              <a:rPr lang="en-US" dirty="0"/>
              <a:t>Data Exploratory Analysis</a:t>
            </a:r>
            <a:endParaRPr dirty="0"/>
          </a:p>
        </p:txBody>
      </p:sp>
      <p:sp>
        <p:nvSpPr>
          <p:cNvPr id="107" name="Google Shape;107;p18"/>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10" name="Google Shape;110;p18"/>
          <p:cNvSpPr txBox="1"/>
          <p:nvPr/>
        </p:nvSpPr>
        <p:spPr>
          <a:xfrm>
            <a:off x="262250" y="1462150"/>
            <a:ext cx="7125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dirty="0">
              <a:solidFill>
                <a:schemeClr val="dk1"/>
              </a:solidFill>
            </a:endParaRPr>
          </a:p>
        </p:txBody>
      </p:sp>
      <p:pic>
        <p:nvPicPr>
          <p:cNvPr id="4" name="Picture 3" descr="A group of rectangular boxes with different colored squares&#10;&#10;Description automatically generated with medium confidence">
            <a:extLst>
              <a:ext uri="{FF2B5EF4-FFF2-40B4-BE49-F238E27FC236}">
                <a16:creationId xmlns:a16="http://schemas.microsoft.com/office/drawing/2014/main" id="{B2B200EA-2CC6-5335-2134-D9DF775075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5869" y="2294584"/>
            <a:ext cx="5393211" cy="4207752"/>
          </a:xfrm>
          <a:prstGeom prst="rect">
            <a:avLst/>
          </a:prstGeom>
        </p:spPr>
      </p:pic>
      <p:pic>
        <p:nvPicPr>
          <p:cNvPr id="5" name="Picture 4" descr="A screenshot of a graph&#10;&#10;Description automatically generated">
            <a:extLst>
              <a:ext uri="{FF2B5EF4-FFF2-40B4-BE49-F238E27FC236}">
                <a16:creationId xmlns:a16="http://schemas.microsoft.com/office/drawing/2014/main" id="{A7634077-890F-BDE8-7A5F-EE0C1AB3CD03}"/>
              </a:ext>
            </a:extLst>
          </p:cNvPr>
          <p:cNvPicPr>
            <a:picLocks noChangeAspect="1"/>
          </p:cNvPicPr>
          <p:nvPr/>
        </p:nvPicPr>
        <p:blipFill rotWithShape="1">
          <a:blip r:embed="rId4"/>
          <a:srcRect l="33522" t="17956" r="19685"/>
          <a:stretch/>
        </p:blipFill>
        <p:spPr>
          <a:xfrm>
            <a:off x="262250" y="1858683"/>
            <a:ext cx="5833750" cy="4461090"/>
          </a:xfrm>
          <a:prstGeom prst="rect">
            <a:avLst/>
          </a:prstGeom>
        </p:spPr>
      </p:pic>
    </p:spTree>
    <p:extLst>
      <p:ext uri="{BB962C8B-B14F-4D97-AF65-F5344CB8AC3E}">
        <p14:creationId xmlns:p14="http://schemas.microsoft.com/office/powerpoint/2010/main" val="405248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81353" y="1091416"/>
            <a:ext cx="6951600" cy="591000"/>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2"/>
              </a:buClr>
              <a:buSzPts val="3600"/>
              <a:buFont typeface="Georgia"/>
              <a:buNone/>
            </a:pPr>
            <a:r>
              <a:rPr lang="en-US" dirty="0"/>
              <a:t>Data Exploratory Analysis</a:t>
            </a:r>
            <a:endParaRPr dirty="0"/>
          </a:p>
        </p:txBody>
      </p:sp>
      <p:sp>
        <p:nvSpPr>
          <p:cNvPr id="107" name="Google Shape;107;p18"/>
          <p:cNvSpPr txBox="1">
            <a:spLocks noGrp="1"/>
          </p:cNvSpPr>
          <p:nvPr>
            <p:ph type="ftr" idx="11"/>
          </p:nvPr>
        </p:nvSpPr>
        <p:spPr>
          <a:xfrm>
            <a:off x="7574280" y="6319774"/>
            <a:ext cx="411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10" name="Google Shape;110;p18"/>
          <p:cNvSpPr txBox="1"/>
          <p:nvPr/>
        </p:nvSpPr>
        <p:spPr>
          <a:xfrm>
            <a:off x="262250" y="1462150"/>
            <a:ext cx="7125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endParaRPr>
          </a:p>
        </p:txBody>
      </p:sp>
      <p:pic>
        <p:nvPicPr>
          <p:cNvPr id="6" name="Picture 5" descr="A group of green and red squares&#10;&#10;Description automatically generated">
            <a:extLst>
              <a:ext uri="{FF2B5EF4-FFF2-40B4-BE49-F238E27FC236}">
                <a16:creationId xmlns:a16="http://schemas.microsoft.com/office/drawing/2014/main" id="{773667E0-B8F7-BD73-6B3A-C0EA9BEF3007}"/>
              </a:ext>
            </a:extLst>
          </p:cNvPr>
          <p:cNvPicPr>
            <a:picLocks noChangeAspect="1"/>
          </p:cNvPicPr>
          <p:nvPr/>
        </p:nvPicPr>
        <p:blipFill>
          <a:blip r:embed="rId3"/>
          <a:stretch>
            <a:fillRect/>
          </a:stretch>
        </p:blipFill>
        <p:spPr>
          <a:xfrm>
            <a:off x="393472" y="1816439"/>
            <a:ext cx="10239571" cy="4392431"/>
          </a:xfrm>
          <a:prstGeom prst="rect">
            <a:avLst/>
          </a:prstGeom>
        </p:spPr>
      </p:pic>
      <p:sp>
        <p:nvSpPr>
          <p:cNvPr id="3" name="Rectangle 2">
            <a:extLst>
              <a:ext uri="{FF2B5EF4-FFF2-40B4-BE49-F238E27FC236}">
                <a16:creationId xmlns:a16="http://schemas.microsoft.com/office/drawing/2014/main" id="{F748F529-55CC-B66A-1D70-608D868D7A3C}"/>
              </a:ext>
            </a:extLst>
          </p:cNvPr>
          <p:cNvSpPr/>
          <p:nvPr/>
        </p:nvSpPr>
        <p:spPr>
          <a:xfrm>
            <a:off x="9950316" y="1334125"/>
            <a:ext cx="1412228" cy="80689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000"/>
                </a:solidFill>
              </a:rPr>
              <a:t>         Churn</a:t>
            </a:r>
          </a:p>
          <a:p>
            <a:endParaRPr lang="en-IN" dirty="0">
              <a:solidFill>
                <a:srgbClr val="000000"/>
              </a:solidFill>
            </a:endParaRPr>
          </a:p>
          <a:p>
            <a:r>
              <a:rPr lang="en-IN" dirty="0">
                <a:solidFill>
                  <a:srgbClr val="000000"/>
                </a:solidFill>
              </a:rPr>
              <a:t>       Non-Churn</a:t>
            </a:r>
          </a:p>
        </p:txBody>
      </p:sp>
      <p:sp>
        <p:nvSpPr>
          <p:cNvPr id="4" name="Oval 3">
            <a:extLst>
              <a:ext uri="{FF2B5EF4-FFF2-40B4-BE49-F238E27FC236}">
                <a16:creationId xmlns:a16="http://schemas.microsoft.com/office/drawing/2014/main" id="{EDE351F8-5B03-92F8-B699-8EF039E12B08}"/>
              </a:ext>
            </a:extLst>
          </p:cNvPr>
          <p:cNvSpPr/>
          <p:nvPr/>
        </p:nvSpPr>
        <p:spPr>
          <a:xfrm>
            <a:off x="10004913" y="1404125"/>
            <a:ext cx="308320" cy="301410"/>
          </a:xfrm>
          <a:prstGeom prst="ellipse">
            <a:avLst/>
          </a:prstGeom>
          <a:solidFill>
            <a:schemeClr val="accent3">
              <a:lumMod val="60000"/>
              <a:lumOff val="4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0000"/>
              </a:highlight>
            </a:endParaRPr>
          </a:p>
        </p:txBody>
      </p:sp>
      <p:sp>
        <p:nvSpPr>
          <p:cNvPr id="8" name="Oval 7">
            <a:extLst>
              <a:ext uri="{FF2B5EF4-FFF2-40B4-BE49-F238E27FC236}">
                <a16:creationId xmlns:a16="http://schemas.microsoft.com/office/drawing/2014/main" id="{3F30FE63-0A68-D719-871E-DA29B997956A}"/>
              </a:ext>
            </a:extLst>
          </p:cNvPr>
          <p:cNvSpPr/>
          <p:nvPr/>
        </p:nvSpPr>
        <p:spPr>
          <a:xfrm>
            <a:off x="10004913" y="1813095"/>
            <a:ext cx="308320" cy="301410"/>
          </a:xfrm>
          <a:prstGeom prst="ellipse">
            <a:avLst/>
          </a:prstGeom>
          <a:solidFill>
            <a:srgbClr val="92D050">
              <a:alpha val="8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0000"/>
              </a:highlight>
            </a:endParaRPr>
          </a:p>
        </p:txBody>
      </p:sp>
    </p:spTree>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1012</Words>
  <Application>Microsoft Macintosh PowerPoint</Application>
  <PresentationFormat>Widescreen</PresentationFormat>
  <Paragraphs>91</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Georgia</vt:lpstr>
      <vt:lpstr>NTR</vt:lpstr>
      <vt:lpstr>Times New Roman</vt:lpstr>
      <vt:lpstr>Wingdings</vt:lpstr>
      <vt:lpstr>Office Theme</vt:lpstr>
      <vt:lpstr>IE 500: STATISTICAL MACHINE LEARNING  CUSTOMER  CHURN PREDICTION AND ANALYSIS IN TELECOMMUNICATION</vt:lpstr>
      <vt:lpstr>Introduction</vt:lpstr>
      <vt:lpstr>Size of the Problem</vt:lpstr>
      <vt:lpstr>Objective of the study</vt:lpstr>
      <vt:lpstr>Data Introduction</vt:lpstr>
      <vt:lpstr>PowerPoint Presentation</vt:lpstr>
      <vt:lpstr>PowerPoint Presentation</vt:lpstr>
      <vt:lpstr>Data Exploratory Analysis</vt:lpstr>
      <vt:lpstr>Data Exploratory Analysis</vt:lpstr>
      <vt:lpstr>Data Exploration Analysis</vt:lpstr>
      <vt:lpstr>Data Exploration Analysis</vt:lpstr>
      <vt:lpstr>Identifying Significant variables</vt:lpstr>
      <vt:lpstr>Data Exploration</vt:lpstr>
      <vt:lpstr>Models Performance Evaluation</vt:lpstr>
      <vt:lpstr>Models Accuracy</vt:lpstr>
      <vt:lpstr>Final Model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500: STATISTICAL MACHINE LEARNING  CUSTOMER  CHURN PREDICTION AND ANALYSIS IN TELECOMMUNICATION</dc:title>
  <cp:lastModifiedBy>Awnish Shankar</cp:lastModifiedBy>
  <cp:revision>3</cp:revision>
  <dcterms:modified xsi:type="dcterms:W3CDTF">2025-08-02T20:24:58Z</dcterms:modified>
</cp:coreProperties>
</file>