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90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wnloads\Executive%20Sales%20Reporting%20(2)%20new.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new.xlsx]Sales Trend!PivotTable1</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Sales</a:t>
            </a:r>
            <a:r>
              <a:rPr lang="en-US" b="1" baseline="0" dirty="0"/>
              <a:t> Trend</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w="19050">
            <a:solidFill>
              <a:schemeClr val="lt1"/>
            </a:solidFill>
          </a:ln>
          <a:effectLst/>
        </c:spPr>
      </c:pivotFmt>
      <c:pivotFmt>
        <c:idx val="2"/>
        <c:spPr>
          <a:solidFill>
            <a:schemeClr val="accent5">
              <a:lumMod val="60000"/>
              <a:lumOff val="40000"/>
            </a:schemeClr>
          </a:solidFill>
          <a:ln w="19050">
            <a:solidFill>
              <a:schemeClr val="lt1"/>
            </a:solidFill>
          </a:ln>
          <a:effectLst/>
        </c:spPr>
      </c:pivotFmt>
      <c:pivotFmt>
        <c:idx val="3"/>
        <c:spPr>
          <a:solidFill>
            <a:schemeClr val="accent5">
              <a:lumMod val="20000"/>
              <a:lumOff val="80000"/>
            </a:schemeClr>
          </a:solidFill>
          <a:ln w="19050">
            <a:solidFill>
              <a:schemeClr val="lt1"/>
            </a:solidFill>
          </a:ln>
          <a:effectLst/>
        </c:spPr>
      </c:pivotFmt>
      <c:pivotFmt>
        <c:idx val="4"/>
        <c:spPr>
          <a:solidFill>
            <a:schemeClr val="bg2"/>
          </a:solidFill>
          <a:ln w="19050">
            <a:solidFill>
              <a:schemeClr val="lt1"/>
            </a:solidFill>
          </a:ln>
          <a:effectLst/>
        </c:spPr>
      </c:pivotFmt>
      <c:pivotFmt>
        <c:idx val="5"/>
        <c:spPr>
          <a:solidFill>
            <a:schemeClr val="accent5">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bg2"/>
          </a:solidFill>
          <a:ln w="19050">
            <a:solidFill>
              <a:schemeClr val="lt1"/>
            </a:solidFill>
          </a:ln>
          <a:effectLst/>
        </c:spPr>
      </c:pivotFmt>
      <c:pivotFmt>
        <c:idx val="7"/>
        <c:spPr>
          <a:solidFill>
            <a:schemeClr val="accent5">
              <a:lumMod val="20000"/>
              <a:lumOff val="80000"/>
            </a:schemeClr>
          </a:solidFill>
          <a:ln w="19050">
            <a:solidFill>
              <a:schemeClr val="lt1"/>
            </a:solidFill>
          </a:ln>
          <a:effectLst/>
        </c:spPr>
      </c:pivotFmt>
      <c:pivotFmt>
        <c:idx val="8"/>
        <c:spPr>
          <a:solidFill>
            <a:schemeClr val="accent5">
              <a:lumMod val="60000"/>
              <a:lumOff val="40000"/>
            </a:schemeClr>
          </a:solidFill>
          <a:ln w="19050">
            <a:solidFill>
              <a:schemeClr val="lt1"/>
            </a:solidFill>
          </a:ln>
          <a:effectLst/>
        </c:spPr>
      </c:pivotFmt>
      <c:pivotFmt>
        <c:idx val="9"/>
        <c:spPr>
          <a:solidFill>
            <a:schemeClr val="accent5">
              <a:lumMod val="75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pivotFmt>
      <c:pivotFmt>
        <c:idx val="11"/>
        <c:spPr>
          <a:solidFill>
            <a:schemeClr val="accent5">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2"/>
        <c:spPr>
          <a:solidFill>
            <a:schemeClr val="bg2"/>
          </a:solidFill>
          <a:ln w="19050">
            <a:solidFill>
              <a:schemeClr val="lt1"/>
            </a:solidFill>
          </a:ln>
          <a:effectLst/>
        </c:spPr>
      </c:pivotFmt>
      <c:pivotFmt>
        <c:idx val="13"/>
        <c:spPr>
          <a:solidFill>
            <a:schemeClr val="accent5">
              <a:lumMod val="20000"/>
              <a:lumOff val="80000"/>
            </a:schemeClr>
          </a:solidFill>
          <a:ln w="19050">
            <a:solidFill>
              <a:schemeClr val="lt1"/>
            </a:solidFill>
          </a:ln>
          <a:effectLst/>
        </c:spPr>
      </c:pivotFmt>
      <c:pivotFmt>
        <c:idx val="14"/>
        <c:spPr>
          <a:solidFill>
            <a:schemeClr val="accent5">
              <a:lumMod val="60000"/>
              <a:lumOff val="40000"/>
            </a:schemeClr>
          </a:solidFill>
          <a:ln w="19050">
            <a:solidFill>
              <a:schemeClr val="lt1"/>
            </a:solidFill>
          </a:ln>
          <a:effectLst/>
        </c:spPr>
      </c:pivotFmt>
      <c:pivotFmt>
        <c:idx val="15"/>
        <c:spPr>
          <a:solidFill>
            <a:schemeClr val="accent5">
              <a:lumMod val="75000"/>
            </a:schemeClr>
          </a:solidFill>
          <a:ln w="19050">
            <a:solidFill>
              <a:schemeClr val="lt1"/>
            </a:solidFill>
          </a:ln>
          <a:effectLst/>
        </c:spPr>
      </c:pivotFmt>
      <c:pivotFmt>
        <c:idx val="16"/>
        <c:spPr>
          <a:solidFill>
            <a:schemeClr val="accent5">
              <a:lumMod val="50000"/>
            </a:schemeClr>
          </a:solidFill>
          <a:ln w="19050">
            <a:solidFill>
              <a:schemeClr val="lt1"/>
            </a:solidFill>
          </a:ln>
          <a:effectLst/>
        </c:spPr>
      </c:pivotFmt>
      <c:pivotFmt>
        <c:idx val="17"/>
        <c:spPr>
          <a:solidFill>
            <a:schemeClr val="accent5">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bg2"/>
          </a:solidFill>
          <a:ln w="19050">
            <a:solidFill>
              <a:schemeClr val="lt1"/>
            </a:solidFill>
          </a:ln>
          <a:effectLst/>
        </c:spPr>
      </c:pivotFmt>
      <c:pivotFmt>
        <c:idx val="19"/>
        <c:spPr>
          <a:solidFill>
            <a:schemeClr val="accent5">
              <a:lumMod val="20000"/>
              <a:lumOff val="80000"/>
            </a:schemeClr>
          </a:solidFill>
          <a:ln w="19050">
            <a:solidFill>
              <a:schemeClr val="lt1"/>
            </a:solidFill>
          </a:ln>
          <a:effectLst/>
        </c:spPr>
      </c:pivotFmt>
      <c:pivotFmt>
        <c:idx val="20"/>
        <c:spPr>
          <a:solidFill>
            <a:schemeClr val="accent5">
              <a:lumMod val="60000"/>
              <a:lumOff val="40000"/>
            </a:schemeClr>
          </a:solidFill>
          <a:ln w="19050">
            <a:solidFill>
              <a:schemeClr val="lt1"/>
            </a:solidFill>
          </a:ln>
          <a:effectLst/>
        </c:spPr>
      </c:pivotFmt>
      <c:pivotFmt>
        <c:idx val="21"/>
        <c:spPr>
          <a:solidFill>
            <a:schemeClr val="accent5">
              <a:lumMod val="75000"/>
            </a:schemeClr>
          </a:solidFill>
          <a:ln w="19050">
            <a:solidFill>
              <a:schemeClr val="lt1"/>
            </a:solidFill>
          </a:ln>
          <a:effectLst/>
        </c:spPr>
      </c:pivotFmt>
      <c:pivotFmt>
        <c:idx val="22"/>
        <c:spPr>
          <a:solidFill>
            <a:schemeClr val="accent5">
              <a:lumMod val="50000"/>
            </a:schemeClr>
          </a:solidFill>
          <a:ln w="19050">
            <a:solidFill>
              <a:schemeClr val="lt1"/>
            </a:solidFill>
          </a:ln>
          <a:effectLst/>
        </c:spPr>
      </c:pivotFmt>
      <c:pivotFmt>
        <c:idx val="23"/>
        <c:spPr>
          <a:solidFill>
            <a:schemeClr val="accent5">
              <a:lumMod val="75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bg2"/>
          </a:solidFill>
          <a:ln w="19050">
            <a:solidFill>
              <a:schemeClr val="lt1"/>
            </a:solidFill>
          </a:ln>
          <a:effectLst/>
        </c:spPr>
      </c:pivotFmt>
      <c:pivotFmt>
        <c:idx val="25"/>
        <c:spPr>
          <a:solidFill>
            <a:schemeClr val="accent5">
              <a:lumMod val="20000"/>
              <a:lumOff val="80000"/>
            </a:schemeClr>
          </a:solidFill>
          <a:ln w="19050">
            <a:solidFill>
              <a:schemeClr val="lt1"/>
            </a:solidFill>
          </a:ln>
          <a:effectLst/>
        </c:spPr>
      </c:pivotFmt>
      <c:pivotFmt>
        <c:idx val="26"/>
        <c:spPr>
          <a:solidFill>
            <a:schemeClr val="accent5">
              <a:lumMod val="60000"/>
              <a:lumOff val="40000"/>
            </a:schemeClr>
          </a:solidFill>
          <a:ln w="19050">
            <a:solidFill>
              <a:schemeClr val="lt1"/>
            </a:solidFill>
          </a:ln>
          <a:effectLst/>
        </c:spPr>
      </c:pivotFmt>
      <c:pivotFmt>
        <c:idx val="27"/>
        <c:spPr>
          <a:solidFill>
            <a:schemeClr val="accent5">
              <a:lumMod val="75000"/>
            </a:schemeClr>
          </a:solidFill>
          <a:ln w="19050">
            <a:solidFill>
              <a:schemeClr val="lt1"/>
            </a:solidFill>
          </a:ln>
          <a:effectLst/>
        </c:spPr>
      </c:pivotFmt>
      <c:pivotFmt>
        <c:idx val="28"/>
        <c:spPr>
          <a:solidFill>
            <a:schemeClr val="accent5">
              <a:lumMod val="50000"/>
            </a:schemeClr>
          </a:solidFill>
          <a:ln w="19050">
            <a:solidFill>
              <a:schemeClr val="lt1"/>
            </a:solidFill>
          </a:ln>
          <a:effectLst/>
        </c:spPr>
      </c:pivotFmt>
    </c:pivotFmts>
    <c:plotArea>
      <c:layout/>
      <c:pieChart>
        <c:varyColors val="1"/>
        <c:ser>
          <c:idx val="0"/>
          <c:order val="0"/>
          <c:tx>
            <c:strRef>
              <c:f>'Sales Trend'!$B$3</c:f>
              <c:strCache>
                <c:ptCount val="1"/>
                <c:pt idx="0">
                  <c:v>Total</c:v>
                </c:pt>
              </c:strCache>
            </c:strRef>
          </c:tx>
          <c:spPr>
            <a:solidFill>
              <a:schemeClr val="accent5">
                <a:lumMod val="75000"/>
              </a:schemeClr>
            </a:solidFill>
          </c:spPr>
          <c:dPt>
            <c:idx val="0"/>
            <c:bubble3D val="0"/>
            <c:spPr>
              <a:solidFill>
                <a:schemeClr val="bg2"/>
              </a:solidFill>
              <a:ln w="19050">
                <a:solidFill>
                  <a:schemeClr val="lt1"/>
                </a:solidFill>
              </a:ln>
              <a:effectLst/>
            </c:spPr>
            <c:extLst>
              <c:ext xmlns:c16="http://schemas.microsoft.com/office/drawing/2014/chart" uri="{C3380CC4-5D6E-409C-BE32-E72D297353CC}">
                <c16:uniqueId val="{00000001-135A-468C-A98D-1B07331669A8}"/>
              </c:ext>
            </c:extLst>
          </c:dPt>
          <c:dPt>
            <c:idx val="1"/>
            <c:bubble3D val="0"/>
            <c:spPr>
              <a:solidFill>
                <a:schemeClr val="accent5">
                  <a:lumMod val="20000"/>
                  <a:lumOff val="80000"/>
                </a:schemeClr>
              </a:solidFill>
              <a:ln w="19050">
                <a:solidFill>
                  <a:schemeClr val="lt1"/>
                </a:solidFill>
              </a:ln>
              <a:effectLst/>
            </c:spPr>
            <c:extLst>
              <c:ext xmlns:c16="http://schemas.microsoft.com/office/drawing/2014/chart" uri="{C3380CC4-5D6E-409C-BE32-E72D297353CC}">
                <c16:uniqueId val="{00000003-135A-468C-A98D-1B07331669A8}"/>
              </c:ext>
            </c:extLst>
          </c:dPt>
          <c:dPt>
            <c:idx val="2"/>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5-135A-468C-A98D-1B07331669A8}"/>
              </c:ext>
            </c:extLst>
          </c:dPt>
          <c:dPt>
            <c:idx val="3"/>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7-135A-468C-A98D-1B07331669A8}"/>
              </c:ext>
            </c:extLst>
          </c:dPt>
          <c:dPt>
            <c:idx val="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9-135A-468C-A98D-1B07331669A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'Sales Trend'!$A$4:$A$9</c:f>
              <c:strCache>
                <c:ptCount val="5"/>
                <c:pt idx="0">
                  <c:v>Feb</c:v>
                </c:pt>
                <c:pt idx="1">
                  <c:v>Apr</c:v>
                </c:pt>
                <c:pt idx="2">
                  <c:v>Mar</c:v>
                </c:pt>
                <c:pt idx="3">
                  <c:v>Jan</c:v>
                </c:pt>
                <c:pt idx="4">
                  <c:v>May</c:v>
                </c:pt>
              </c:strCache>
            </c:strRef>
          </c:cat>
          <c:val>
            <c:numRef>
              <c:f>'Sales Trend'!$B$4:$B$9</c:f>
              <c:numCache>
                <c:formatCode>"$"#,##0</c:formatCode>
                <c:ptCount val="5"/>
                <c:pt idx="0">
                  <c:v>8557316.3653344512</c:v>
                </c:pt>
                <c:pt idx="1">
                  <c:v>8619195.5278129578</c:v>
                </c:pt>
                <c:pt idx="2">
                  <c:v>8942370.8616387248</c:v>
                </c:pt>
                <c:pt idx="3">
                  <c:v>9069088.5000023246</c:v>
                </c:pt>
                <c:pt idx="4">
                  <c:v>9177056.7679027319</c:v>
                </c:pt>
              </c:numCache>
            </c:numRef>
          </c:val>
          <c:extLst>
            <c:ext xmlns:c16="http://schemas.microsoft.com/office/drawing/2014/chart" uri="{C3380CC4-5D6E-409C-BE32-E72D297353CC}">
              <c16:uniqueId val="{0000000A-135A-468C-A98D-1B07331669A8}"/>
            </c:ext>
          </c:extLst>
        </c:ser>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new.xlsx]Top 10 Products!PivotTable2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Top 10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50000"/>
            </a:schemeClr>
          </a:solidFill>
          <a:ln>
            <a:noFill/>
          </a:ln>
          <a:effectLst/>
        </c:spPr>
      </c:pivotFmt>
      <c:pivotFmt>
        <c:idx val="2"/>
        <c:spPr>
          <a:solidFill>
            <a:schemeClr val="accent5">
              <a:lumMod val="50000"/>
            </a:schemeClr>
          </a:solidFill>
          <a:ln>
            <a:noFill/>
          </a:ln>
          <a:effectLst/>
        </c:spPr>
      </c:pivotFmt>
      <c:pivotFmt>
        <c:idx val="3"/>
        <c:spPr>
          <a:solidFill>
            <a:schemeClr val="accent5">
              <a:lumMod val="75000"/>
            </a:schemeClr>
          </a:solidFill>
          <a:ln>
            <a:noFill/>
          </a:ln>
          <a:effectLst/>
        </c:spPr>
      </c:pivotFmt>
      <c:pivotFmt>
        <c:idx val="4"/>
        <c:spPr>
          <a:solidFill>
            <a:schemeClr val="accent5">
              <a:lumMod val="60000"/>
              <a:lumOff val="40000"/>
            </a:schemeClr>
          </a:solidFill>
          <a:ln>
            <a:noFill/>
          </a:ln>
          <a:effectLst/>
        </c:spPr>
      </c:pivotFmt>
      <c:pivotFmt>
        <c:idx val="5"/>
        <c:spPr>
          <a:solidFill>
            <a:schemeClr val="accent5">
              <a:lumMod val="60000"/>
              <a:lumOff val="40000"/>
            </a:schemeClr>
          </a:solidFill>
          <a:ln>
            <a:noFill/>
          </a:ln>
          <a:effectLst/>
        </c:spPr>
      </c:pivotFmt>
      <c:pivotFmt>
        <c:idx val="6"/>
        <c:spPr>
          <a:solidFill>
            <a:schemeClr val="accent5">
              <a:lumMod val="40000"/>
              <a:lumOff val="60000"/>
            </a:schemeClr>
          </a:solidFill>
          <a:ln>
            <a:noFill/>
          </a:ln>
          <a:effectLst/>
        </c:spPr>
      </c:pivotFmt>
      <c:pivotFmt>
        <c:idx val="7"/>
        <c:spPr>
          <a:solidFill>
            <a:schemeClr val="accent5">
              <a:lumMod val="40000"/>
              <a:lumOff val="60000"/>
            </a:schemeClr>
          </a:solidFill>
          <a:ln>
            <a:noFill/>
          </a:ln>
          <a:effectLst/>
        </c:spPr>
      </c:pivotFmt>
      <c:pivotFmt>
        <c:idx val="8"/>
        <c:spPr>
          <a:solidFill>
            <a:schemeClr val="accent5">
              <a:lumMod val="20000"/>
              <a:lumOff val="80000"/>
            </a:schemeClr>
          </a:solidFill>
          <a:ln>
            <a:noFill/>
          </a:ln>
          <a:effectLst/>
        </c:spPr>
      </c:pivotFmt>
      <c:pivotFmt>
        <c:idx val="9"/>
        <c:spPr>
          <a:solidFill>
            <a:schemeClr val="bg2"/>
          </a:solidFill>
          <a:ln>
            <a:noFill/>
          </a:ln>
          <a:effectLst/>
        </c:spP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solidFill>
          <a:ln>
            <a:noFill/>
          </a:ln>
          <a:effectLst/>
        </c:spPr>
      </c:pivotFmt>
      <c:pivotFmt>
        <c:idx val="12"/>
        <c:spPr>
          <a:solidFill>
            <a:schemeClr val="accent5">
              <a:lumMod val="20000"/>
              <a:lumOff val="80000"/>
            </a:schemeClr>
          </a:solidFill>
          <a:ln>
            <a:noFill/>
          </a:ln>
          <a:effectLst/>
        </c:spPr>
      </c:pivotFmt>
      <c:pivotFmt>
        <c:idx val="13"/>
        <c:spPr>
          <a:solidFill>
            <a:schemeClr val="accent5">
              <a:lumMod val="40000"/>
              <a:lumOff val="60000"/>
            </a:schemeClr>
          </a:solidFill>
          <a:ln>
            <a:noFill/>
          </a:ln>
          <a:effectLst/>
        </c:spPr>
      </c:pivotFmt>
      <c:pivotFmt>
        <c:idx val="14"/>
        <c:spPr>
          <a:solidFill>
            <a:schemeClr val="accent5">
              <a:lumMod val="40000"/>
              <a:lumOff val="60000"/>
            </a:schemeClr>
          </a:solidFill>
          <a:ln>
            <a:noFill/>
          </a:ln>
          <a:effectLst/>
        </c:spPr>
      </c:pivotFmt>
      <c:pivotFmt>
        <c:idx val="15"/>
        <c:spPr>
          <a:solidFill>
            <a:schemeClr val="accent5">
              <a:lumMod val="60000"/>
              <a:lumOff val="40000"/>
            </a:schemeClr>
          </a:solidFill>
          <a:ln>
            <a:noFill/>
          </a:ln>
          <a:effectLst/>
        </c:spPr>
      </c:pivotFmt>
      <c:pivotFmt>
        <c:idx val="16"/>
        <c:spPr>
          <a:solidFill>
            <a:schemeClr val="accent5">
              <a:lumMod val="60000"/>
              <a:lumOff val="40000"/>
            </a:schemeClr>
          </a:solidFill>
          <a:ln>
            <a:noFill/>
          </a:ln>
          <a:effectLst/>
        </c:spPr>
      </c:pivotFmt>
      <c:pivotFmt>
        <c:idx val="17"/>
        <c:spPr>
          <a:solidFill>
            <a:schemeClr val="accent5">
              <a:lumMod val="75000"/>
            </a:schemeClr>
          </a:solidFill>
          <a:ln>
            <a:noFill/>
          </a:ln>
          <a:effectLst/>
        </c:spPr>
      </c:pivotFmt>
      <c:pivotFmt>
        <c:idx val="18"/>
        <c:spPr>
          <a:solidFill>
            <a:schemeClr val="accent5">
              <a:lumMod val="50000"/>
            </a:schemeClr>
          </a:solidFill>
          <a:ln>
            <a:noFill/>
          </a:ln>
          <a:effectLst/>
        </c:spPr>
      </c:pivotFmt>
      <c:pivotFmt>
        <c:idx val="19"/>
        <c:spPr>
          <a:solidFill>
            <a:schemeClr val="accent5">
              <a:lumMod val="50000"/>
            </a:schemeClr>
          </a:solidFill>
          <a:ln>
            <a:noFill/>
          </a:ln>
          <a:effectLst/>
        </c:spPr>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bg2"/>
          </a:solidFill>
          <a:ln>
            <a:noFill/>
          </a:ln>
          <a:effectLst/>
        </c:spPr>
      </c:pivotFmt>
      <c:pivotFmt>
        <c:idx val="22"/>
        <c:spPr>
          <a:solidFill>
            <a:schemeClr val="accent5">
              <a:lumMod val="20000"/>
              <a:lumOff val="80000"/>
            </a:schemeClr>
          </a:solidFill>
          <a:ln>
            <a:noFill/>
          </a:ln>
          <a:effectLst/>
        </c:spPr>
      </c:pivotFmt>
      <c:pivotFmt>
        <c:idx val="23"/>
        <c:spPr>
          <a:solidFill>
            <a:schemeClr val="accent5">
              <a:lumMod val="40000"/>
              <a:lumOff val="60000"/>
            </a:schemeClr>
          </a:solidFill>
          <a:ln>
            <a:noFill/>
          </a:ln>
          <a:effectLst/>
        </c:spPr>
      </c:pivotFmt>
      <c:pivotFmt>
        <c:idx val="24"/>
        <c:spPr>
          <a:solidFill>
            <a:schemeClr val="accent5">
              <a:lumMod val="40000"/>
              <a:lumOff val="60000"/>
            </a:schemeClr>
          </a:solidFill>
          <a:ln>
            <a:noFill/>
          </a:ln>
          <a:effectLst/>
        </c:spPr>
      </c:pivotFmt>
      <c:pivotFmt>
        <c:idx val="25"/>
        <c:spPr>
          <a:solidFill>
            <a:schemeClr val="accent5">
              <a:lumMod val="60000"/>
              <a:lumOff val="40000"/>
            </a:schemeClr>
          </a:solidFill>
          <a:ln>
            <a:noFill/>
          </a:ln>
          <a:effectLst/>
        </c:spPr>
      </c:pivotFmt>
      <c:pivotFmt>
        <c:idx val="26"/>
        <c:spPr>
          <a:solidFill>
            <a:schemeClr val="accent5">
              <a:lumMod val="60000"/>
              <a:lumOff val="40000"/>
            </a:schemeClr>
          </a:solidFill>
          <a:ln>
            <a:noFill/>
          </a:ln>
          <a:effectLst/>
        </c:spPr>
      </c:pivotFmt>
      <c:pivotFmt>
        <c:idx val="27"/>
        <c:spPr>
          <a:solidFill>
            <a:schemeClr val="accent5">
              <a:lumMod val="75000"/>
            </a:schemeClr>
          </a:solidFill>
          <a:ln>
            <a:noFill/>
          </a:ln>
          <a:effectLst/>
        </c:spPr>
      </c:pivotFmt>
      <c:pivotFmt>
        <c:idx val="28"/>
        <c:spPr>
          <a:solidFill>
            <a:schemeClr val="accent5">
              <a:lumMod val="50000"/>
            </a:schemeClr>
          </a:solidFill>
          <a:ln>
            <a:noFill/>
          </a:ln>
          <a:effectLst/>
        </c:spPr>
      </c:pivotFmt>
      <c:pivotFmt>
        <c:idx val="29"/>
        <c:spPr>
          <a:solidFill>
            <a:schemeClr val="accent5">
              <a:lumMod val="50000"/>
            </a:schemeClr>
          </a:solidFill>
          <a:ln>
            <a:noFill/>
          </a:ln>
          <a:effectLst/>
        </c:spPr>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bg2"/>
          </a:solidFill>
          <a:ln>
            <a:noFill/>
          </a:ln>
          <a:effectLst/>
        </c:spPr>
      </c:pivotFmt>
      <c:pivotFmt>
        <c:idx val="32"/>
        <c:spPr>
          <a:solidFill>
            <a:schemeClr val="accent5">
              <a:lumMod val="20000"/>
              <a:lumOff val="80000"/>
            </a:schemeClr>
          </a:solidFill>
          <a:ln>
            <a:noFill/>
          </a:ln>
          <a:effectLst/>
        </c:spPr>
      </c:pivotFmt>
      <c:pivotFmt>
        <c:idx val="33"/>
        <c:spPr>
          <a:solidFill>
            <a:schemeClr val="accent5">
              <a:lumMod val="40000"/>
              <a:lumOff val="60000"/>
            </a:schemeClr>
          </a:solidFill>
          <a:ln>
            <a:noFill/>
          </a:ln>
          <a:effectLst/>
        </c:spPr>
      </c:pivotFmt>
      <c:pivotFmt>
        <c:idx val="34"/>
        <c:spPr>
          <a:solidFill>
            <a:schemeClr val="accent5">
              <a:lumMod val="40000"/>
              <a:lumOff val="60000"/>
            </a:schemeClr>
          </a:solidFill>
          <a:ln>
            <a:noFill/>
          </a:ln>
          <a:effectLst/>
        </c:spPr>
      </c:pivotFmt>
      <c:pivotFmt>
        <c:idx val="35"/>
        <c:spPr>
          <a:solidFill>
            <a:schemeClr val="accent5">
              <a:lumMod val="60000"/>
              <a:lumOff val="40000"/>
            </a:schemeClr>
          </a:solidFill>
          <a:ln>
            <a:noFill/>
          </a:ln>
          <a:effectLst/>
        </c:spPr>
      </c:pivotFmt>
      <c:pivotFmt>
        <c:idx val="36"/>
        <c:spPr>
          <a:solidFill>
            <a:schemeClr val="accent5">
              <a:lumMod val="60000"/>
              <a:lumOff val="40000"/>
            </a:schemeClr>
          </a:solidFill>
          <a:ln>
            <a:noFill/>
          </a:ln>
          <a:effectLst/>
        </c:spPr>
      </c:pivotFmt>
      <c:pivotFmt>
        <c:idx val="37"/>
        <c:spPr>
          <a:solidFill>
            <a:schemeClr val="accent5">
              <a:lumMod val="75000"/>
            </a:schemeClr>
          </a:solidFill>
          <a:ln>
            <a:noFill/>
          </a:ln>
          <a:effectLst/>
        </c:spPr>
      </c:pivotFmt>
      <c:pivotFmt>
        <c:idx val="38"/>
        <c:spPr>
          <a:solidFill>
            <a:schemeClr val="accent5">
              <a:lumMod val="50000"/>
            </a:schemeClr>
          </a:solidFill>
          <a:ln>
            <a:noFill/>
          </a:ln>
          <a:effectLst/>
        </c:spPr>
      </c:pivotFmt>
      <c:pivotFmt>
        <c:idx val="39"/>
        <c:spPr>
          <a:solidFill>
            <a:schemeClr val="accent5">
              <a:lumMod val="50000"/>
            </a:schemeClr>
          </a:solidFill>
          <a:ln>
            <a:noFill/>
          </a:ln>
          <a:effectLst/>
        </c:spPr>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bg2"/>
          </a:solidFill>
          <a:ln>
            <a:noFill/>
          </a:ln>
          <a:effectLst/>
        </c:spPr>
      </c:pivotFmt>
      <c:pivotFmt>
        <c:idx val="42"/>
        <c:spPr>
          <a:solidFill>
            <a:schemeClr val="accent5">
              <a:lumMod val="20000"/>
              <a:lumOff val="80000"/>
            </a:schemeClr>
          </a:solidFill>
          <a:ln>
            <a:noFill/>
          </a:ln>
          <a:effectLst/>
        </c:spPr>
      </c:pivotFmt>
      <c:pivotFmt>
        <c:idx val="43"/>
        <c:spPr>
          <a:solidFill>
            <a:schemeClr val="accent5">
              <a:lumMod val="40000"/>
              <a:lumOff val="60000"/>
            </a:schemeClr>
          </a:solidFill>
          <a:ln>
            <a:noFill/>
          </a:ln>
          <a:effectLst/>
        </c:spPr>
      </c:pivotFmt>
      <c:pivotFmt>
        <c:idx val="44"/>
        <c:spPr>
          <a:solidFill>
            <a:schemeClr val="accent5">
              <a:lumMod val="40000"/>
              <a:lumOff val="60000"/>
            </a:schemeClr>
          </a:solidFill>
          <a:ln>
            <a:noFill/>
          </a:ln>
          <a:effectLst/>
        </c:spPr>
      </c:pivotFmt>
      <c:pivotFmt>
        <c:idx val="45"/>
        <c:spPr>
          <a:solidFill>
            <a:schemeClr val="accent5">
              <a:lumMod val="60000"/>
              <a:lumOff val="40000"/>
            </a:schemeClr>
          </a:solidFill>
          <a:ln>
            <a:noFill/>
          </a:ln>
          <a:effectLst/>
        </c:spPr>
      </c:pivotFmt>
      <c:pivotFmt>
        <c:idx val="46"/>
        <c:spPr>
          <a:solidFill>
            <a:schemeClr val="accent5">
              <a:lumMod val="60000"/>
              <a:lumOff val="40000"/>
            </a:schemeClr>
          </a:solidFill>
          <a:ln>
            <a:noFill/>
          </a:ln>
          <a:effectLst/>
        </c:spPr>
      </c:pivotFmt>
      <c:pivotFmt>
        <c:idx val="47"/>
        <c:spPr>
          <a:solidFill>
            <a:schemeClr val="accent5">
              <a:lumMod val="75000"/>
            </a:schemeClr>
          </a:solidFill>
          <a:ln>
            <a:noFill/>
          </a:ln>
          <a:effectLst/>
        </c:spPr>
      </c:pivotFmt>
      <c:pivotFmt>
        <c:idx val="48"/>
        <c:spPr>
          <a:solidFill>
            <a:schemeClr val="accent5">
              <a:lumMod val="50000"/>
            </a:schemeClr>
          </a:solidFill>
          <a:ln>
            <a:noFill/>
          </a:ln>
          <a:effectLst/>
        </c:spPr>
      </c:pivotFmt>
      <c:pivotFmt>
        <c:idx val="49"/>
        <c:spPr>
          <a:solidFill>
            <a:schemeClr val="accent5">
              <a:lumMod val="50000"/>
            </a:schemeClr>
          </a:solidFill>
          <a:ln>
            <a:noFill/>
          </a:ln>
          <a:effectLst/>
        </c:spPr>
      </c:pivotFmt>
    </c:pivotFmts>
    <c:plotArea>
      <c:layout/>
      <c:barChart>
        <c:barDir val="bar"/>
        <c:grouping val="clustered"/>
        <c:varyColors val="0"/>
        <c:ser>
          <c:idx val="0"/>
          <c:order val="0"/>
          <c:tx>
            <c:strRef>
              <c:f>'Top 10 Products'!$B$3</c:f>
              <c:strCache>
                <c:ptCount val="1"/>
                <c:pt idx="0">
                  <c:v>Total</c:v>
                </c:pt>
              </c:strCache>
            </c:strRef>
          </c:tx>
          <c:spPr>
            <a:solidFill>
              <a:schemeClr val="accent1"/>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E286-4B5C-BF42-21597F2B1891}"/>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E286-4B5C-BF42-21597F2B1891}"/>
              </c:ext>
            </c:extLst>
          </c:dPt>
          <c:dPt>
            <c:idx val="2"/>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5-E286-4B5C-BF42-21597F2B1891}"/>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E286-4B5C-BF42-21597F2B1891}"/>
              </c:ext>
            </c:extLst>
          </c:dPt>
          <c:dPt>
            <c:idx val="4"/>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E286-4B5C-BF42-21597F2B1891}"/>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E286-4B5C-BF42-21597F2B1891}"/>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D-E286-4B5C-BF42-21597F2B1891}"/>
              </c:ext>
            </c:extLst>
          </c:dPt>
          <c:dPt>
            <c:idx val="8"/>
            <c:invertIfNegative val="0"/>
            <c:bubble3D val="0"/>
            <c:spPr>
              <a:solidFill>
                <a:schemeClr val="accent5">
                  <a:lumMod val="50000"/>
                </a:schemeClr>
              </a:solidFill>
              <a:ln>
                <a:noFill/>
              </a:ln>
              <a:effectLst/>
            </c:spPr>
            <c:extLst>
              <c:ext xmlns:c16="http://schemas.microsoft.com/office/drawing/2014/chart" uri="{C3380CC4-5D6E-409C-BE32-E72D297353CC}">
                <c16:uniqueId val="{0000000F-E286-4B5C-BF42-21597F2B1891}"/>
              </c:ext>
            </c:extLst>
          </c:dPt>
          <c:dPt>
            <c:idx val="9"/>
            <c:invertIfNegative val="0"/>
            <c:bubble3D val="0"/>
            <c:spPr>
              <a:solidFill>
                <a:schemeClr val="accent5">
                  <a:lumMod val="50000"/>
                </a:schemeClr>
              </a:solidFill>
              <a:ln>
                <a:noFill/>
              </a:ln>
              <a:effectLst/>
            </c:spPr>
            <c:extLst>
              <c:ext xmlns:c16="http://schemas.microsoft.com/office/drawing/2014/chart" uri="{C3380CC4-5D6E-409C-BE32-E72D297353CC}">
                <c16:uniqueId val="{00000011-E286-4B5C-BF42-21597F2B189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10 Products'!$A$4:$A$14</c:f>
              <c:strCache>
                <c:ptCount val="10"/>
                <c:pt idx="0">
                  <c:v>Rugs</c:v>
                </c:pt>
                <c:pt idx="1">
                  <c:v>Wall Frames</c:v>
                </c:pt>
                <c:pt idx="2">
                  <c:v>Table Lamps</c:v>
                </c:pt>
                <c:pt idx="3">
                  <c:v>Collectibles</c:v>
                </c:pt>
                <c:pt idx="4">
                  <c:v>Candles</c:v>
                </c:pt>
                <c:pt idx="5">
                  <c:v>Phones</c:v>
                </c:pt>
                <c:pt idx="6">
                  <c:v>Ornaments</c:v>
                </c:pt>
                <c:pt idx="7">
                  <c:v>Cookware</c:v>
                </c:pt>
                <c:pt idx="8">
                  <c:v>Vases</c:v>
                </c:pt>
                <c:pt idx="9">
                  <c:v>Clocks</c:v>
                </c:pt>
              </c:strCache>
            </c:strRef>
          </c:cat>
          <c:val>
            <c:numRef>
              <c:f>'Top 10 Products'!$B$4:$B$14</c:f>
              <c:numCache>
                <c:formatCode>"$"#,##0</c:formatCode>
                <c:ptCount val="10"/>
                <c:pt idx="0">
                  <c:v>975759.05805623531</c:v>
                </c:pt>
                <c:pt idx="1">
                  <c:v>987727.72577047348</c:v>
                </c:pt>
                <c:pt idx="2">
                  <c:v>992243.06524246931</c:v>
                </c:pt>
                <c:pt idx="3">
                  <c:v>993001.13319414854</c:v>
                </c:pt>
                <c:pt idx="4">
                  <c:v>994392.9672396183</c:v>
                </c:pt>
                <c:pt idx="5">
                  <c:v>1012004.1065996289</c:v>
                </c:pt>
                <c:pt idx="6">
                  <c:v>1017997.4204524755</c:v>
                </c:pt>
                <c:pt idx="7">
                  <c:v>1024283.9094851017</c:v>
                </c:pt>
                <c:pt idx="8">
                  <c:v>1061440.1212645769</c:v>
                </c:pt>
                <c:pt idx="9">
                  <c:v>1097417.42108953</c:v>
                </c:pt>
              </c:numCache>
            </c:numRef>
          </c:val>
          <c:extLst>
            <c:ext xmlns:c16="http://schemas.microsoft.com/office/drawing/2014/chart" uri="{C3380CC4-5D6E-409C-BE32-E72D297353CC}">
              <c16:uniqueId val="{00000012-E286-4B5C-BF42-21597F2B1891}"/>
            </c:ext>
          </c:extLst>
        </c:ser>
        <c:dLbls>
          <c:dLblPos val="outEnd"/>
          <c:showLegendKey val="0"/>
          <c:showVal val="1"/>
          <c:showCatName val="0"/>
          <c:showSerName val="0"/>
          <c:showPercent val="0"/>
          <c:showBubbleSize val="0"/>
        </c:dLbls>
        <c:gapWidth val="182"/>
        <c:axId val="1753864751"/>
        <c:axId val="1753861391"/>
      </c:barChart>
      <c:catAx>
        <c:axId val="17538647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861391"/>
        <c:crosses val="autoZero"/>
        <c:auto val="1"/>
        <c:lblAlgn val="ctr"/>
        <c:lblOffset val="100"/>
        <c:noMultiLvlLbl val="0"/>
      </c:catAx>
      <c:valAx>
        <c:axId val="1753861391"/>
        <c:scaling>
          <c:orientation val="minMax"/>
        </c:scaling>
        <c:delete val="1"/>
        <c:axPos val="b"/>
        <c:numFmt formatCode="&quot;$&quot;#,##0" sourceLinked="1"/>
        <c:majorTickMark val="none"/>
        <c:minorTickMark val="none"/>
        <c:tickLblPos val="nextTo"/>
        <c:crossAx val="1753864751"/>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new.xlsx]channel!PivotTable4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Sales Channel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
        <c:spPr>
          <a:solidFill>
            <a:schemeClr val="bg2"/>
          </a:solidFill>
          <a:ln w="19050">
            <a:solidFill>
              <a:schemeClr val="lt1"/>
            </a:solidFill>
          </a:ln>
          <a:effectLst/>
        </c:spPr>
        <c:dLbl>
          <c:idx val="0"/>
          <c:layout>
            <c:manualLayout>
              <c:x val="2.507122957062684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Lst>
        </c:dLbl>
      </c:pivotFmt>
      <c:pivotFmt>
        <c:idx val="2"/>
        <c:spPr>
          <a:solidFill>
            <a:schemeClr val="accent5">
              <a:lumMod val="5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Lst>
        </c:dLbl>
      </c:pivotFmt>
      <c:pivotFmt>
        <c:idx val="3"/>
        <c:spPr>
          <a:solidFill>
            <a:schemeClr val="accent5">
              <a:lumMod val="40000"/>
              <a:lumOff val="6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Lst>
        </c:dLbl>
      </c:pivotFmt>
      <c:pivotFmt>
        <c:idx val="4"/>
        <c:spPr>
          <a:solidFill>
            <a:schemeClr val="accent5">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6"/>
        <c:spPr>
          <a:solidFill>
            <a:schemeClr val="bg2"/>
          </a:solidFill>
          <a:ln w="19050">
            <a:solidFill>
              <a:schemeClr val="lt1"/>
            </a:solidFill>
          </a:ln>
          <a:effectLst/>
        </c:spPr>
        <c:dLbl>
          <c:idx val="0"/>
          <c:layout>
            <c:manualLayout>
              <c:x val="2.507122957062684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Lst>
        </c:dLbl>
      </c:pivotFmt>
      <c:pivotFmt>
        <c:idx val="7"/>
        <c:spPr>
          <a:solidFill>
            <a:schemeClr val="accent5">
              <a:lumMod val="40000"/>
              <a:lumOff val="6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Lst>
        </c:dLbl>
      </c:pivotFmt>
      <c:pivotFmt>
        <c:idx val="8"/>
        <c:spPr>
          <a:solidFill>
            <a:schemeClr val="accent5">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Lst>
        </c:dLbl>
      </c:pivotFmt>
      <c:pivotFmt>
        <c:idx val="9"/>
        <c:spPr>
          <a:solidFill>
            <a:schemeClr val="accent5">
              <a:lumMod val="5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1"/>
        <c:spPr>
          <a:solidFill>
            <a:schemeClr val="bg2"/>
          </a:solidFill>
          <a:ln w="19050">
            <a:solidFill>
              <a:schemeClr val="lt1"/>
            </a:solidFill>
          </a:ln>
          <a:effectLst/>
        </c:spPr>
        <c:dLbl>
          <c:idx val="0"/>
          <c:layout>
            <c:manualLayout>
              <c:x val="2.507122957062684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Lst>
        </c:dLbl>
      </c:pivotFmt>
      <c:pivotFmt>
        <c:idx val="12"/>
        <c:spPr>
          <a:solidFill>
            <a:schemeClr val="accent5">
              <a:lumMod val="40000"/>
              <a:lumOff val="6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Lst>
        </c:dLbl>
      </c:pivotFmt>
      <c:pivotFmt>
        <c:idx val="13"/>
        <c:spPr>
          <a:solidFill>
            <a:schemeClr val="accent5">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Lst>
        </c:dLbl>
      </c:pivotFmt>
      <c:pivotFmt>
        <c:idx val="14"/>
        <c:spPr>
          <a:solidFill>
            <a:schemeClr val="accent5">
              <a:lumMod val="5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6"/>
        <c:spPr>
          <a:solidFill>
            <a:schemeClr val="bg2"/>
          </a:solidFill>
          <a:ln w="19050">
            <a:solidFill>
              <a:schemeClr val="lt1"/>
            </a:solidFill>
          </a:ln>
          <a:effectLst/>
        </c:spPr>
        <c:dLbl>
          <c:idx val="0"/>
          <c:layout>
            <c:manualLayout>
              <c:x val="2.507122957062684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Lst>
        </c:dLbl>
      </c:pivotFmt>
      <c:pivotFmt>
        <c:idx val="17"/>
        <c:spPr>
          <a:solidFill>
            <a:schemeClr val="accent5">
              <a:lumMod val="40000"/>
              <a:lumOff val="6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Lst>
        </c:dLbl>
      </c:pivotFmt>
      <c:pivotFmt>
        <c:idx val="18"/>
        <c:spPr>
          <a:solidFill>
            <a:schemeClr val="accent5">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Lst>
        </c:dLbl>
      </c:pivotFmt>
      <c:pivotFmt>
        <c:idx val="19"/>
        <c:spPr>
          <a:solidFill>
            <a:schemeClr val="accent5">
              <a:lumMod val="5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1"/>
        <c:spPr>
          <a:solidFill>
            <a:schemeClr val="bg2"/>
          </a:solidFill>
          <a:ln w="19050">
            <a:solidFill>
              <a:schemeClr val="lt1"/>
            </a:solidFill>
          </a:ln>
          <a:effectLst/>
        </c:spPr>
        <c:dLbl>
          <c:idx val="0"/>
          <c:layout>
            <c:manualLayout>
              <c:x val="2.5071229570626848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Lst>
        </c:dLbl>
      </c:pivotFmt>
      <c:pivotFmt>
        <c:idx val="22"/>
        <c:spPr>
          <a:solidFill>
            <a:schemeClr val="accent5">
              <a:lumMod val="40000"/>
              <a:lumOff val="6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Lst>
        </c:dLbl>
      </c:pivotFmt>
      <c:pivotFmt>
        <c:idx val="23"/>
        <c:spPr>
          <a:solidFill>
            <a:schemeClr val="accent5">
              <a:lumMod val="75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Lst>
        </c:dLbl>
      </c:pivotFmt>
      <c:pivotFmt>
        <c:idx val="24"/>
        <c:spPr>
          <a:solidFill>
            <a:schemeClr val="accent5">
              <a:lumMod val="50000"/>
            </a:schemeClr>
          </a:solidFill>
          <a:ln w="19050">
            <a:solidFill>
              <a:schemeClr val="lt1"/>
            </a:solid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Lst>
        </c:dLbl>
      </c:pivotFmt>
    </c:pivotFmts>
    <c:plotArea>
      <c:layout/>
      <c:pieChart>
        <c:varyColors val="1"/>
        <c:ser>
          <c:idx val="0"/>
          <c:order val="0"/>
          <c:tx>
            <c:strRef>
              <c:f>channel!$B$3</c:f>
              <c:strCache>
                <c:ptCount val="1"/>
                <c:pt idx="0">
                  <c:v>Total</c:v>
                </c:pt>
              </c:strCache>
            </c:strRef>
          </c:tx>
          <c:dPt>
            <c:idx val="0"/>
            <c:bubble3D val="0"/>
            <c:spPr>
              <a:solidFill>
                <a:schemeClr val="bg2"/>
              </a:solidFill>
              <a:ln w="19050">
                <a:solidFill>
                  <a:schemeClr val="lt1"/>
                </a:solidFill>
              </a:ln>
              <a:effectLst/>
            </c:spPr>
            <c:extLst>
              <c:ext xmlns:c16="http://schemas.microsoft.com/office/drawing/2014/chart" uri="{C3380CC4-5D6E-409C-BE32-E72D297353CC}">
                <c16:uniqueId val="{00000001-CA67-42FE-9D2C-7851BFF60B4B}"/>
              </c:ext>
            </c:extLst>
          </c:dPt>
          <c:dPt>
            <c:idx val="1"/>
            <c:bubble3D val="0"/>
            <c:spPr>
              <a:solidFill>
                <a:schemeClr val="accent5">
                  <a:lumMod val="40000"/>
                  <a:lumOff val="60000"/>
                </a:schemeClr>
              </a:solidFill>
              <a:ln w="19050">
                <a:solidFill>
                  <a:schemeClr val="lt1"/>
                </a:solidFill>
              </a:ln>
              <a:effectLst/>
            </c:spPr>
            <c:extLst>
              <c:ext xmlns:c16="http://schemas.microsoft.com/office/drawing/2014/chart" uri="{C3380CC4-5D6E-409C-BE32-E72D297353CC}">
                <c16:uniqueId val="{00000003-CA67-42FE-9D2C-7851BFF60B4B}"/>
              </c:ext>
            </c:extLst>
          </c:dPt>
          <c:dPt>
            <c:idx val="2"/>
            <c:bubble3D val="0"/>
            <c:spPr>
              <a:solidFill>
                <a:schemeClr val="accent5">
                  <a:lumMod val="75000"/>
                </a:schemeClr>
              </a:solidFill>
              <a:ln w="19050">
                <a:solidFill>
                  <a:schemeClr val="lt1"/>
                </a:solidFill>
              </a:ln>
              <a:effectLst/>
            </c:spPr>
            <c:extLst>
              <c:ext xmlns:c16="http://schemas.microsoft.com/office/drawing/2014/chart" uri="{C3380CC4-5D6E-409C-BE32-E72D297353CC}">
                <c16:uniqueId val="{00000005-CA67-42FE-9D2C-7851BFF60B4B}"/>
              </c:ext>
            </c:extLst>
          </c:dPt>
          <c:dPt>
            <c:idx val="3"/>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7-CA67-42FE-9D2C-7851BFF60B4B}"/>
              </c:ext>
            </c:extLst>
          </c:dPt>
          <c:dLbls>
            <c:dLbl>
              <c:idx val="0"/>
              <c:layout>
                <c:manualLayout>
                  <c:x val="2.5071229570626848E-2"/>
                  <c:y val="0"/>
                </c:manualLayout>
              </c:layout>
              <c:dLblPos val="bestFit"/>
              <c:showLegendKey val="0"/>
              <c:showVal val="1"/>
              <c:showCatName val="1"/>
              <c:showSerName val="0"/>
              <c:showPercent val="0"/>
              <c:showBubbleSize val="0"/>
              <c:extLst>
                <c:ext xmlns:c15="http://schemas.microsoft.com/office/drawing/2012/chart" uri="{CE6537A1-D6FC-4f65-9D91-7224C49458BB}">
                  <c15:layout>
                    <c:manualLayout>
                      <c:w val="0.26169805266358037"/>
                      <c:h val="0.21731481481481482"/>
                    </c:manualLayout>
                  </c15:layout>
                </c:ext>
                <c:ext xmlns:c16="http://schemas.microsoft.com/office/drawing/2014/chart" uri="{C3380CC4-5D6E-409C-BE32-E72D297353CC}">
                  <c16:uniqueId val="{00000001-CA67-42FE-9D2C-7851BFF60B4B}"/>
                </c:ext>
              </c:extLst>
            </c:dLbl>
            <c:dLbl>
              <c:idx val="1"/>
              <c:dLblPos val="outEnd"/>
              <c:showLegendKey val="0"/>
              <c:showVal val="1"/>
              <c:showCatName val="1"/>
              <c:showSerName val="0"/>
              <c:showPercent val="0"/>
              <c:showBubbleSize val="0"/>
              <c:extLst>
                <c:ext xmlns:c15="http://schemas.microsoft.com/office/drawing/2012/chart" uri="{CE6537A1-D6FC-4f65-9D91-7224C49458BB}">
                  <c15:layout>
                    <c:manualLayout>
                      <c:w val="0.22591457045823096"/>
                      <c:h val="0.21731481481481482"/>
                    </c:manualLayout>
                  </c15:layout>
                </c:ext>
                <c:ext xmlns:c16="http://schemas.microsoft.com/office/drawing/2014/chart" uri="{C3380CC4-5D6E-409C-BE32-E72D297353CC}">
                  <c16:uniqueId val="{00000003-CA67-42FE-9D2C-7851BFF60B4B}"/>
                </c:ext>
              </c:extLst>
            </c:dLbl>
            <c:dLbl>
              <c:idx val="2"/>
              <c:dLblPos val="outEnd"/>
              <c:showLegendKey val="0"/>
              <c:showVal val="1"/>
              <c:showCatName val="1"/>
              <c:showSerName val="0"/>
              <c:showPercent val="0"/>
              <c:showBubbleSize val="0"/>
              <c:extLst>
                <c:ext xmlns:c15="http://schemas.microsoft.com/office/drawing/2012/chart" uri="{CE6537A1-D6FC-4f65-9D91-7224C49458BB}">
                  <c15:layout>
                    <c:manualLayout>
                      <c:w val="0.24802283653414747"/>
                      <c:h val="0.16645851560221639"/>
                    </c:manualLayout>
                  </c15:layout>
                </c:ext>
                <c:ext xmlns:c16="http://schemas.microsoft.com/office/drawing/2014/chart" uri="{C3380CC4-5D6E-409C-BE32-E72D297353CC}">
                  <c16:uniqueId val="{00000005-CA67-42FE-9D2C-7851BFF60B4B}"/>
                </c:ext>
              </c:extLst>
            </c:dLbl>
            <c:dLbl>
              <c:idx val="3"/>
              <c:dLblPos val="outEnd"/>
              <c:showLegendKey val="0"/>
              <c:showVal val="1"/>
              <c:showCatName val="1"/>
              <c:showSerName val="0"/>
              <c:showPercent val="0"/>
              <c:showBubbleSize val="0"/>
              <c:extLst>
                <c:ext xmlns:c15="http://schemas.microsoft.com/office/drawing/2012/chart" uri="{CE6537A1-D6FC-4f65-9D91-7224C49458BB}">
                  <c15:layout>
                    <c:manualLayout>
                      <c:w val="0.26169805266358037"/>
                      <c:h val="0.16645851560221639"/>
                    </c:manualLayout>
                  </c15:layout>
                </c:ext>
                <c:ext xmlns:c16="http://schemas.microsoft.com/office/drawing/2014/chart" uri="{C3380CC4-5D6E-409C-BE32-E72D297353CC}">
                  <c16:uniqueId val="{00000007-CA67-42FE-9D2C-7851BFF60B4B}"/>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noFill/>
                    </a:ln>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extLst>
          </c:dLbls>
          <c:cat>
            <c:strRef>
              <c:f>channel!$A$4:$A$8</c:f>
              <c:strCache>
                <c:ptCount val="4"/>
                <c:pt idx="0">
                  <c:v>Wholesale</c:v>
                </c:pt>
                <c:pt idx="1">
                  <c:v>Distributor</c:v>
                </c:pt>
                <c:pt idx="2">
                  <c:v>In-Store</c:v>
                </c:pt>
                <c:pt idx="3">
                  <c:v>Online</c:v>
                </c:pt>
              </c:strCache>
            </c:strRef>
          </c:cat>
          <c:val>
            <c:numRef>
              <c:f>channel!$B$4:$B$8</c:f>
              <c:numCache>
                <c:formatCode>"$"#,##0</c:formatCode>
                <c:ptCount val="4"/>
                <c:pt idx="0">
                  <c:v>10964450.5840922</c:v>
                </c:pt>
                <c:pt idx="1">
                  <c:v>11019159.275746465</c:v>
                </c:pt>
                <c:pt idx="2">
                  <c:v>11135611.423897862</c:v>
                </c:pt>
                <c:pt idx="3">
                  <c:v>11245806.738954663</c:v>
                </c:pt>
              </c:numCache>
            </c:numRef>
          </c:val>
          <c:extLst>
            <c:ext xmlns:c16="http://schemas.microsoft.com/office/drawing/2014/chart" uri="{C3380CC4-5D6E-409C-BE32-E72D297353CC}">
              <c16:uniqueId val="{00000008-CA67-42FE-9D2C-7851BFF60B4B}"/>
            </c:ext>
          </c:extLst>
        </c:ser>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new.xlsx]region!PivotTable8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Region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5">
              <a:lumMod val="60000"/>
              <a:lumOff val="40000"/>
            </a:schemeClr>
          </a:solidFill>
          <a:ln w="19050">
            <a:solidFill>
              <a:schemeClr val="lt1"/>
            </a:solidFill>
          </a:ln>
          <a:effectLst/>
        </c:spPr>
      </c:pivotFmt>
      <c:pivotFmt>
        <c:idx val="2"/>
        <c:spPr>
          <a:solidFill>
            <a:schemeClr val="bg2"/>
          </a:solidFill>
          <a:ln w="19050">
            <a:solidFill>
              <a:schemeClr val="lt1"/>
            </a:solidFill>
          </a:ln>
          <a:effectLst/>
        </c:spPr>
      </c:pivotFmt>
      <c:pivotFmt>
        <c:idx val="3"/>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bg2"/>
          </a:solidFill>
          <a:ln w="19050">
            <a:solidFill>
              <a:schemeClr val="lt1"/>
            </a:solidFill>
          </a:ln>
          <a:effectLst/>
        </c:spPr>
      </c:pivotFmt>
      <c:pivotFmt>
        <c:idx val="5"/>
        <c:spPr>
          <a:solidFill>
            <a:schemeClr val="accent5">
              <a:lumMod val="60000"/>
              <a:lumOff val="40000"/>
            </a:schemeClr>
          </a:solidFill>
          <a:ln w="19050">
            <a:solidFill>
              <a:schemeClr val="lt1"/>
            </a:solidFill>
          </a:ln>
          <a:effectLst/>
        </c:spPr>
      </c:pivotFmt>
      <c:pivotFmt>
        <c:idx val="6"/>
        <c:spPr>
          <a:solidFill>
            <a:schemeClr val="accent5">
              <a:lumMod val="50000"/>
            </a:schemeClr>
          </a:solidFill>
          <a:ln w="19050">
            <a:solidFill>
              <a:schemeClr val="lt1"/>
            </a:solidFill>
          </a:ln>
          <a:effectLst/>
        </c:spPr>
      </c:pivotFmt>
      <c:pivotFmt>
        <c:idx val="7"/>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bg2"/>
          </a:solidFill>
          <a:ln w="19050">
            <a:solidFill>
              <a:schemeClr val="lt1"/>
            </a:solidFill>
          </a:ln>
          <a:effectLst/>
        </c:spPr>
      </c:pivotFmt>
      <c:pivotFmt>
        <c:idx val="9"/>
        <c:spPr>
          <a:solidFill>
            <a:schemeClr val="accent5">
              <a:lumMod val="60000"/>
              <a:lumOff val="40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pivotFmt>
      <c:pivotFmt>
        <c:idx val="11"/>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bg2"/>
          </a:solidFill>
          <a:ln w="19050">
            <a:solidFill>
              <a:schemeClr val="lt1"/>
            </a:solidFill>
          </a:ln>
          <a:effectLst/>
        </c:spPr>
      </c:pivotFmt>
      <c:pivotFmt>
        <c:idx val="13"/>
        <c:spPr>
          <a:solidFill>
            <a:schemeClr val="accent5">
              <a:lumMod val="60000"/>
              <a:lumOff val="40000"/>
            </a:schemeClr>
          </a:solidFill>
          <a:ln w="19050">
            <a:solidFill>
              <a:schemeClr val="lt1"/>
            </a:solidFill>
          </a:ln>
          <a:effectLst/>
        </c:spPr>
      </c:pivotFmt>
      <c:pivotFmt>
        <c:idx val="14"/>
        <c:spPr>
          <a:solidFill>
            <a:schemeClr val="accent5">
              <a:lumMod val="50000"/>
            </a:schemeClr>
          </a:solidFill>
          <a:ln w="19050">
            <a:solidFill>
              <a:schemeClr val="lt1"/>
            </a:solidFill>
          </a:ln>
          <a:effectLst/>
        </c:spPr>
      </c:pivotFmt>
      <c:pivotFmt>
        <c:idx val="1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bg2"/>
          </a:solidFill>
          <a:ln w="19050">
            <a:solidFill>
              <a:schemeClr val="lt1"/>
            </a:solidFill>
          </a:ln>
          <a:effectLst/>
        </c:spPr>
      </c:pivotFmt>
      <c:pivotFmt>
        <c:idx val="17"/>
        <c:spPr>
          <a:solidFill>
            <a:schemeClr val="accent5">
              <a:lumMod val="60000"/>
              <a:lumOff val="40000"/>
            </a:schemeClr>
          </a:solidFill>
          <a:ln w="19050">
            <a:solidFill>
              <a:schemeClr val="lt1"/>
            </a:solidFill>
          </a:ln>
          <a:effectLst/>
        </c:spPr>
      </c:pivotFmt>
      <c:pivotFmt>
        <c:idx val="18"/>
        <c:spPr>
          <a:solidFill>
            <a:schemeClr val="accent5">
              <a:lumMod val="50000"/>
            </a:schemeClr>
          </a:solidFill>
          <a:ln w="19050">
            <a:solidFill>
              <a:schemeClr val="lt1"/>
            </a:solidFill>
          </a:ln>
          <a:effectLst/>
        </c:spPr>
      </c:pivotFmt>
    </c:pivotFmts>
    <c:plotArea>
      <c:layout/>
      <c:pieChart>
        <c:varyColors val="1"/>
        <c:ser>
          <c:idx val="0"/>
          <c:order val="0"/>
          <c:tx>
            <c:strRef>
              <c:f>region!$B$3</c:f>
              <c:strCache>
                <c:ptCount val="1"/>
                <c:pt idx="0">
                  <c:v>Total</c:v>
                </c:pt>
              </c:strCache>
            </c:strRef>
          </c:tx>
          <c:spPr>
            <a:solidFill>
              <a:schemeClr val="accent5">
                <a:lumMod val="50000"/>
              </a:schemeClr>
            </a:solidFill>
          </c:spPr>
          <c:dPt>
            <c:idx val="0"/>
            <c:bubble3D val="0"/>
            <c:spPr>
              <a:solidFill>
                <a:schemeClr val="bg2"/>
              </a:solidFill>
              <a:ln w="19050">
                <a:solidFill>
                  <a:schemeClr val="lt1"/>
                </a:solidFill>
              </a:ln>
              <a:effectLst/>
            </c:spPr>
            <c:extLst>
              <c:ext xmlns:c16="http://schemas.microsoft.com/office/drawing/2014/chart" uri="{C3380CC4-5D6E-409C-BE32-E72D297353CC}">
                <c16:uniqueId val="{00000001-AD9E-4208-B1A8-0270387BBF3A}"/>
              </c:ext>
            </c:extLst>
          </c:dPt>
          <c:dPt>
            <c:idx val="1"/>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03-AD9E-4208-B1A8-0270387BBF3A}"/>
              </c:ext>
            </c:extLst>
          </c:dPt>
          <c:dPt>
            <c:idx val="2"/>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05-AD9E-4208-B1A8-0270387BBF3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region!$A$4:$A$7</c:f>
              <c:strCache>
                <c:ptCount val="3"/>
                <c:pt idx="0">
                  <c:v>CDP</c:v>
                </c:pt>
                <c:pt idx="1">
                  <c:v>Township</c:v>
                </c:pt>
                <c:pt idx="2">
                  <c:v>City</c:v>
                </c:pt>
              </c:strCache>
            </c:strRef>
          </c:cat>
          <c:val>
            <c:numRef>
              <c:f>region!$B$4:$B$7</c:f>
              <c:numCache>
                <c:formatCode>"$"#,##0</c:formatCode>
                <c:ptCount val="3"/>
                <c:pt idx="0">
                  <c:v>1650971.0426570177</c:v>
                </c:pt>
                <c:pt idx="1">
                  <c:v>7035733.7175264359</c:v>
                </c:pt>
                <c:pt idx="2">
                  <c:v>35085089.008018255</c:v>
                </c:pt>
              </c:numCache>
            </c:numRef>
          </c:val>
          <c:extLst>
            <c:ext xmlns:c16="http://schemas.microsoft.com/office/drawing/2014/chart" uri="{C3380CC4-5D6E-409C-BE32-E72D297353CC}">
              <c16:uniqueId val="{00000006-AD9E-4208-B1A8-0270387BBF3A}"/>
            </c:ext>
          </c:extLst>
        </c:ser>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new.xlsx]region!PivotTable8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Region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5">
              <a:lumMod val="60000"/>
              <a:lumOff val="40000"/>
            </a:schemeClr>
          </a:solidFill>
          <a:ln w="19050">
            <a:solidFill>
              <a:schemeClr val="lt1"/>
            </a:solidFill>
          </a:ln>
          <a:effectLst/>
        </c:spPr>
      </c:pivotFmt>
      <c:pivotFmt>
        <c:idx val="2"/>
        <c:spPr>
          <a:solidFill>
            <a:schemeClr val="bg2"/>
          </a:solidFill>
          <a:ln w="19050">
            <a:solidFill>
              <a:schemeClr val="lt1"/>
            </a:solidFill>
          </a:ln>
          <a:effectLst/>
        </c:spPr>
      </c:pivotFmt>
      <c:pivotFmt>
        <c:idx val="3"/>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bg2"/>
          </a:solidFill>
          <a:ln w="19050">
            <a:solidFill>
              <a:schemeClr val="lt1"/>
            </a:solidFill>
          </a:ln>
          <a:effectLst/>
        </c:spPr>
      </c:pivotFmt>
      <c:pivotFmt>
        <c:idx val="5"/>
        <c:spPr>
          <a:solidFill>
            <a:schemeClr val="accent5">
              <a:lumMod val="60000"/>
              <a:lumOff val="40000"/>
            </a:schemeClr>
          </a:solidFill>
          <a:ln w="19050">
            <a:solidFill>
              <a:schemeClr val="lt1"/>
            </a:solidFill>
          </a:ln>
          <a:effectLst/>
        </c:spPr>
      </c:pivotFmt>
      <c:pivotFmt>
        <c:idx val="6"/>
        <c:spPr>
          <a:solidFill>
            <a:schemeClr val="accent5">
              <a:lumMod val="50000"/>
            </a:schemeClr>
          </a:solidFill>
          <a:ln w="19050">
            <a:solidFill>
              <a:schemeClr val="lt1"/>
            </a:solidFill>
          </a:ln>
          <a:effectLst/>
        </c:spPr>
      </c:pivotFmt>
      <c:pivotFmt>
        <c:idx val="7"/>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bg2"/>
          </a:solidFill>
          <a:ln w="19050">
            <a:solidFill>
              <a:schemeClr val="lt1"/>
            </a:solidFill>
          </a:ln>
          <a:effectLst/>
        </c:spPr>
      </c:pivotFmt>
      <c:pivotFmt>
        <c:idx val="9"/>
        <c:spPr>
          <a:solidFill>
            <a:schemeClr val="accent5">
              <a:lumMod val="60000"/>
              <a:lumOff val="40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pivotFmt>
      <c:pivotFmt>
        <c:idx val="11"/>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bg2"/>
          </a:solidFill>
          <a:ln w="19050">
            <a:solidFill>
              <a:schemeClr val="lt1"/>
            </a:solidFill>
          </a:ln>
          <a:effectLst/>
        </c:spPr>
      </c:pivotFmt>
      <c:pivotFmt>
        <c:idx val="13"/>
        <c:spPr>
          <a:solidFill>
            <a:schemeClr val="accent5">
              <a:lumMod val="60000"/>
              <a:lumOff val="40000"/>
            </a:schemeClr>
          </a:solidFill>
          <a:ln w="19050">
            <a:solidFill>
              <a:schemeClr val="lt1"/>
            </a:solidFill>
          </a:ln>
          <a:effectLst/>
        </c:spPr>
      </c:pivotFmt>
      <c:pivotFmt>
        <c:idx val="14"/>
        <c:spPr>
          <a:solidFill>
            <a:schemeClr val="accent5">
              <a:lumMod val="50000"/>
            </a:schemeClr>
          </a:solidFill>
          <a:ln w="19050">
            <a:solidFill>
              <a:schemeClr val="lt1"/>
            </a:solidFill>
          </a:ln>
          <a:effectLst/>
        </c:spPr>
      </c:pivotFmt>
      <c:pivotFmt>
        <c:idx val="1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bg2"/>
          </a:solidFill>
          <a:ln w="19050">
            <a:solidFill>
              <a:schemeClr val="lt1"/>
            </a:solidFill>
          </a:ln>
          <a:effectLst/>
        </c:spPr>
      </c:pivotFmt>
      <c:pivotFmt>
        <c:idx val="17"/>
        <c:spPr>
          <a:solidFill>
            <a:schemeClr val="accent5">
              <a:lumMod val="60000"/>
              <a:lumOff val="40000"/>
            </a:schemeClr>
          </a:solidFill>
          <a:ln w="19050">
            <a:solidFill>
              <a:schemeClr val="lt1"/>
            </a:solidFill>
          </a:ln>
          <a:effectLst/>
        </c:spPr>
      </c:pivotFmt>
      <c:pivotFmt>
        <c:idx val="18"/>
        <c:spPr>
          <a:solidFill>
            <a:schemeClr val="accent5">
              <a:lumMod val="50000"/>
            </a:schemeClr>
          </a:solidFill>
          <a:ln w="19050">
            <a:solidFill>
              <a:schemeClr val="lt1"/>
            </a:solidFill>
          </a:ln>
          <a:effectLst/>
        </c:spPr>
      </c:pivotFmt>
    </c:pivotFmts>
    <c:plotArea>
      <c:layout/>
      <c:pieChart>
        <c:varyColors val="1"/>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new.xlsx]state!PivotTable9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Top</a:t>
            </a:r>
            <a:r>
              <a:rPr lang="en-US" b="1" baseline="0"/>
              <a:t> 10 States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pivotFmt>
      <c:pivotFmt>
        <c:idx val="2"/>
        <c:spPr>
          <a:solidFill>
            <a:schemeClr val="accent5">
              <a:lumMod val="60000"/>
              <a:lumOff val="40000"/>
            </a:schemeClr>
          </a:solidFill>
          <a:ln>
            <a:noFill/>
          </a:ln>
          <a:effectLst/>
        </c:spPr>
      </c:pivotFmt>
      <c:pivotFmt>
        <c:idx val="3"/>
        <c:spPr>
          <a:solidFill>
            <a:schemeClr val="accent5">
              <a:lumMod val="60000"/>
              <a:lumOff val="40000"/>
            </a:schemeClr>
          </a:solidFill>
          <a:ln>
            <a:noFill/>
          </a:ln>
          <a:effectLst/>
        </c:spPr>
      </c:pivotFmt>
      <c:pivotFmt>
        <c:idx val="4"/>
        <c:spPr>
          <a:solidFill>
            <a:schemeClr val="accent5">
              <a:lumMod val="75000"/>
            </a:schemeClr>
          </a:solidFill>
          <a:ln>
            <a:noFill/>
          </a:ln>
          <a:effectLst/>
        </c:spPr>
      </c:pivotFmt>
      <c:pivotFmt>
        <c:idx val="5"/>
        <c:spPr>
          <a:solidFill>
            <a:schemeClr val="accent5">
              <a:lumMod val="40000"/>
              <a:lumOff val="60000"/>
            </a:schemeClr>
          </a:solidFill>
          <a:ln>
            <a:noFill/>
          </a:ln>
          <a:effectLst/>
        </c:spPr>
      </c:pivotFmt>
      <c:pivotFmt>
        <c:idx val="6"/>
        <c:spPr>
          <a:solidFill>
            <a:schemeClr val="accent5">
              <a:lumMod val="40000"/>
              <a:lumOff val="60000"/>
            </a:schemeClr>
          </a:solidFill>
          <a:ln>
            <a:noFill/>
          </a:ln>
          <a:effectLst/>
        </c:spPr>
      </c:pivotFmt>
      <c:pivotFmt>
        <c:idx val="7"/>
        <c:spPr>
          <a:solidFill>
            <a:schemeClr val="accent5">
              <a:lumMod val="20000"/>
              <a:lumOff val="80000"/>
            </a:schemeClr>
          </a:solidFill>
          <a:ln>
            <a:noFill/>
          </a:ln>
          <a:effectLst/>
        </c:spPr>
      </c:pivotFmt>
      <c:pivotFmt>
        <c:idx val="8"/>
        <c:spPr>
          <a:solidFill>
            <a:schemeClr val="accent5">
              <a:lumMod val="20000"/>
              <a:lumOff val="80000"/>
            </a:schemeClr>
          </a:solidFill>
          <a:ln>
            <a:noFill/>
          </a:ln>
          <a:effectLst/>
        </c:spPr>
      </c:pivotFmt>
      <c:pivotFmt>
        <c:idx val="9"/>
        <c:spPr>
          <a:solidFill>
            <a:schemeClr val="bg2"/>
          </a:solidFill>
          <a:ln>
            <a:noFill/>
          </a:ln>
          <a:effectLst/>
        </c:spPr>
      </c:pivotFmt>
      <c:pivotFmt>
        <c:idx val="1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bg2"/>
          </a:solidFill>
          <a:ln>
            <a:noFill/>
          </a:ln>
          <a:effectLst/>
        </c:spPr>
      </c:pivotFmt>
      <c:pivotFmt>
        <c:idx val="12"/>
        <c:spPr>
          <a:solidFill>
            <a:schemeClr val="accent5">
              <a:lumMod val="20000"/>
              <a:lumOff val="80000"/>
            </a:schemeClr>
          </a:solidFill>
          <a:ln>
            <a:noFill/>
          </a:ln>
          <a:effectLst/>
        </c:spPr>
      </c:pivotFmt>
      <c:pivotFmt>
        <c:idx val="13"/>
        <c:spPr>
          <a:solidFill>
            <a:schemeClr val="accent5">
              <a:lumMod val="20000"/>
              <a:lumOff val="80000"/>
            </a:schemeClr>
          </a:solidFill>
          <a:ln>
            <a:noFill/>
          </a:ln>
          <a:effectLst/>
        </c:spPr>
      </c:pivotFmt>
      <c:pivotFmt>
        <c:idx val="14"/>
        <c:spPr>
          <a:solidFill>
            <a:schemeClr val="accent5">
              <a:lumMod val="40000"/>
              <a:lumOff val="60000"/>
            </a:schemeClr>
          </a:solidFill>
          <a:ln>
            <a:noFill/>
          </a:ln>
          <a:effectLst/>
        </c:spPr>
      </c:pivotFmt>
      <c:pivotFmt>
        <c:idx val="15"/>
        <c:spPr>
          <a:solidFill>
            <a:schemeClr val="accent5">
              <a:lumMod val="40000"/>
              <a:lumOff val="60000"/>
            </a:schemeClr>
          </a:solidFill>
          <a:ln>
            <a:noFill/>
          </a:ln>
          <a:effectLst/>
        </c:spPr>
      </c:pivotFmt>
      <c:pivotFmt>
        <c:idx val="16"/>
        <c:spPr>
          <a:solidFill>
            <a:schemeClr val="accent5">
              <a:lumMod val="60000"/>
              <a:lumOff val="40000"/>
            </a:schemeClr>
          </a:solidFill>
          <a:ln>
            <a:noFill/>
          </a:ln>
          <a:effectLst/>
        </c:spPr>
      </c:pivotFmt>
      <c:pivotFmt>
        <c:idx val="17"/>
        <c:spPr>
          <a:solidFill>
            <a:schemeClr val="accent5">
              <a:lumMod val="60000"/>
              <a:lumOff val="40000"/>
            </a:schemeClr>
          </a:solidFill>
          <a:ln>
            <a:noFill/>
          </a:ln>
          <a:effectLst/>
        </c:spPr>
      </c:pivotFmt>
      <c:pivotFmt>
        <c:idx val="18"/>
        <c:spPr>
          <a:solidFill>
            <a:schemeClr val="accent5">
              <a:lumMod val="75000"/>
            </a:schemeClr>
          </a:solidFill>
          <a:ln>
            <a:noFill/>
          </a:ln>
          <a:effectLst/>
        </c:spPr>
      </c:pivotFmt>
      <c:pivotFmt>
        <c:idx val="19"/>
        <c:spPr>
          <a:solidFill>
            <a:schemeClr val="accent5">
              <a:lumMod val="75000"/>
            </a:schemeClr>
          </a:solidFill>
          <a:ln>
            <a:noFill/>
          </a:ln>
          <a:effectLst/>
        </c:spPr>
      </c:pivotFmt>
      <c:pivotFmt>
        <c:idx val="2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bg2"/>
          </a:solidFill>
          <a:ln>
            <a:noFill/>
          </a:ln>
          <a:effectLst/>
        </c:spPr>
      </c:pivotFmt>
      <c:pivotFmt>
        <c:idx val="22"/>
        <c:spPr>
          <a:solidFill>
            <a:schemeClr val="accent5">
              <a:lumMod val="20000"/>
              <a:lumOff val="80000"/>
            </a:schemeClr>
          </a:solidFill>
          <a:ln>
            <a:noFill/>
          </a:ln>
          <a:effectLst/>
        </c:spPr>
      </c:pivotFmt>
      <c:pivotFmt>
        <c:idx val="23"/>
        <c:spPr>
          <a:solidFill>
            <a:schemeClr val="accent5">
              <a:lumMod val="20000"/>
              <a:lumOff val="80000"/>
            </a:schemeClr>
          </a:solidFill>
          <a:ln>
            <a:noFill/>
          </a:ln>
          <a:effectLst/>
        </c:spPr>
      </c:pivotFmt>
      <c:pivotFmt>
        <c:idx val="24"/>
        <c:spPr>
          <a:solidFill>
            <a:schemeClr val="accent5">
              <a:lumMod val="40000"/>
              <a:lumOff val="60000"/>
            </a:schemeClr>
          </a:solidFill>
          <a:ln>
            <a:noFill/>
          </a:ln>
          <a:effectLst/>
        </c:spPr>
      </c:pivotFmt>
      <c:pivotFmt>
        <c:idx val="25"/>
        <c:spPr>
          <a:solidFill>
            <a:schemeClr val="accent5">
              <a:lumMod val="40000"/>
              <a:lumOff val="60000"/>
            </a:schemeClr>
          </a:solidFill>
          <a:ln>
            <a:noFill/>
          </a:ln>
          <a:effectLst/>
        </c:spPr>
      </c:pivotFmt>
      <c:pivotFmt>
        <c:idx val="26"/>
        <c:spPr>
          <a:solidFill>
            <a:schemeClr val="accent5">
              <a:lumMod val="60000"/>
              <a:lumOff val="40000"/>
            </a:schemeClr>
          </a:solidFill>
          <a:ln>
            <a:noFill/>
          </a:ln>
          <a:effectLst/>
        </c:spPr>
      </c:pivotFmt>
      <c:pivotFmt>
        <c:idx val="27"/>
        <c:spPr>
          <a:solidFill>
            <a:schemeClr val="accent5">
              <a:lumMod val="60000"/>
              <a:lumOff val="40000"/>
            </a:schemeClr>
          </a:solidFill>
          <a:ln>
            <a:noFill/>
          </a:ln>
          <a:effectLst/>
        </c:spPr>
      </c:pivotFmt>
      <c:pivotFmt>
        <c:idx val="28"/>
        <c:spPr>
          <a:solidFill>
            <a:schemeClr val="accent5">
              <a:lumMod val="75000"/>
            </a:schemeClr>
          </a:solidFill>
          <a:ln>
            <a:noFill/>
          </a:ln>
          <a:effectLst/>
        </c:spPr>
      </c:pivotFmt>
      <c:pivotFmt>
        <c:idx val="29"/>
        <c:spPr>
          <a:solidFill>
            <a:schemeClr val="accent5">
              <a:lumMod val="75000"/>
            </a:schemeClr>
          </a:solidFill>
          <a:ln>
            <a:noFill/>
          </a:ln>
          <a:effectLst/>
        </c:spPr>
      </c:pivotFmt>
      <c:pivotFmt>
        <c:idx val="3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bg2"/>
          </a:solidFill>
          <a:ln>
            <a:noFill/>
          </a:ln>
          <a:effectLst/>
        </c:spPr>
      </c:pivotFmt>
      <c:pivotFmt>
        <c:idx val="32"/>
        <c:spPr>
          <a:solidFill>
            <a:schemeClr val="accent5">
              <a:lumMod val="20000"/>
              <a:lumOff val="80000"/>
            </a:schemeClr>
          </a:solidFill>
          <a:ln>
            <a:noFill/>
          </a:ln>
          <a:effectLst/>
        </c:spPr>
      </c:pivotFmt>
      <c:pivotFmt>
        <c:idx val="33"/>
        <c:spPr>
          <a:solidFill>
            <a:schemeClr val="accent5">
              <a:lumMod val="20000"/>
              <a:lumOff val="80000"/>
            </a:schemeClr>
          </a:solidFill>
          <a:ln>
            <a:noFill/>
          </a:ln>
          <a:effectLst/>
        </c:spPr>
      </c:pivotFmt>
      <c:pivotFmt>
        <c:idx val="34"/>
        <c:spPr>
          <a:solidFill>
            <a:schemeClr val="accent5">
              <a:lumMod val="40000"/>
              <a:lumOff val="60000"/>
            </a:schemeClr>
          </a:solidFill>
          <a:ln>
            <a:noFill/>
          </a:ln>
          <a:effectLst/>
        </c:spPr>
      </c:pivotFmt>
      <c:pivotFmt>
        <c:idx val="35"/>
        <c:spPr>
          <a:solidFill>
            <a:schemeClr val="accent5">
              <a:lumMod val="40000"/>
              <a:lumOff val="60000"/>
            </a:schemeClr>
          </a:solidFill>
          <a:ln>
            <a:noFill/>
          </a:ln>
          <a:effectLst/>
        </c:spPr>
      </c:pivotFmt>
      <c:pivotFmt>
        <c:idx val="36"/>
        <c:spPr>
          <a:solidFill>
            <a:schemeClr val="accent5">
              <a:lumMod val="60000"/>
              <a:lumOff val="40000"/>
            </a:schemeClr>
          </a:solidFill>
          <a:ln>
            <a:noFill/>
          </a:ln>
          <a:effectLst/>
        </c:spPr>
      </c:pivotFmt>
      <c:pivotFmt>
        <c:idx val="37"/>
        <c:spPr>
          <a:solidFill>
            <a:schemeClr val="accent5">
              <a:lumMod val="60000"/>
              <a:lumOff val="40000"/>
            </a:schemeClr>
          </a:solidFill>
          <a:ln>
            <a:noFill/>
          </a:ln>
          <a:effectLst/>
        </c:spPr>
      </c:pivotFmt>
      <c:pivotFmt>
        <c:idx val="38"/>
        <c:spPr>
          <a:solidFill>
            <a:schemeClr val="accent5">
              <a:lumMod val="75000"/>
            </a:schemeClr>
          </a:solidFill>
          <a:ln>
            <a:noFill/>
          </a:ln>
          <a:effectLst/>
        </c:spPr>
      </c:pivotFmt>
      <c:pivotFmt>
        <c:idx val="39"/>
        <c:spPr>
          <a:solidFill>
            <a:schemeClr val="accent5">
              <a:lumMod val="75000"/>
            </a:schemeClr>
          </a:solidFill>
          <a:ln>
            <a:noFill/>
          </a:ln>
          <a:effectLst/>
        </c:spPr>
      </c:pivotFmt>
      <c:pivotFmt>
        <c:idx val="4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bg2"/>
          </a:solidFill>
          <a:ln>
            <a:noFill/>
          </a:ln>
          <a:effectLst/>
        </c:spPr>
      </c:pivotFmt>
      <c:pivotFmt>
        <c:idx val="42"/>
        <c:spPr>
          <a:solidFill>
            <a:schemeClr val="accent5">
              <a:lumMod val="20000"/>
              <a:lumOff val="80000"/>
            </a:schemeClr>
          </a:solidFill>
          <a:ln>
            <a:noFill/>
          </a:ln>
          <a:effectLst/>
        </c:spPr>
      </c:pivotFmt>
      <c:pivotFmt>
        <c:idx val="43"/>
        <c:spPr>
          <a:solidFill>
            <a:schemeClr val="accent5">
              <a:lumMod val="20000"/>
              <a:lumOff val="80000"/>
            </a:schemeClr>
          </a:solidFill>
          <a:ln>
            <a:noFill/>
          </a:ln>
          <a:effectLst/>
        </c:spPr>
      </c:pivotFmt>
      <c:pivotFmt>
        <c:idx val="44"/>
        <c:spPr>
          <a:solidFill>
            <a:schemeClr val="accent5">
              <a:lumMod val="40000"/>
              <a:lumOff val="60000"/>
            </a:schemeClr>
          </a:solidFill>
          <a:ln>
            <a:noFill/>
          </a:ln>
          <a:effectLst/>
        </c:spPr>
      </c:pivotFmt>
      <c:pivotFmt>
        <c:idx val="45"/>
        <c:spPr>
          <a:solidFill>
            <a:schemeClr val="accent5">
              <a:lumMod val="40000"/>
              <a:lumOff val="60000"/>
            </a:schemeClr>
          </a:solidFill>
          <a:ln>
            <a:noFill/>
          </a:ln>
          <a:effectLst/>
        </c:spPr>
      </c:pivotFmt>
      <c:pivotFmt>
        <c:idx val="46"/>
        <c:spPr>
          <a:solidFill>
            <a:schemeClr val="accent5">
              <a:lumMod val="60000"/>
              <a:lumOff val="40000"/>
            </a:schemeClr>
          </a:solidFill>
          <a:ln>
            <a:noFill/>
          </a:ln>
          <a:effectLst/>
        </c:spPr>
      </c:pivotFmt>
      <c:pivotFmt>
        <c:idx val="47"/>
        <c:spPr>
          <a:solidFill>
            <a:schemeClr val="accent5">
              <a:lumMod val="60000"/>
              <a:lumOff val="40000"/>
            </a:schemeClr>
          </a:solidFill>
          <a:ln>
            <a:noFill/>
          </a:ln>
          <a:effectLst/>
        </c:spPr>
      </c:pivotFmt>
      <c:pivotFmt>
        <c:idx val="48"/>
        <c:spPr>
          <a:solidFill>
            <a:schemeClr val="accent5">
              <a:lumMod val="75000"/>
            </a:schemeClr>
          </a:solidFill>
          <a:ln>
            <a:noFill/>
          </a:ln>
          <a:effectLst/>
        </c:spPr>
      </c:pivotFmt>
      <c:pivotFmt>
        <c:idx val="49"/>
        <c:spPr>
          <a:solidFill>
            <a:schemeClr val="accent5">
              <a:lumMod val="75000"/>
            </a:schemeClr>
          </a:solidFill>
          <a:ln>
            <a:noFill/>
          </a:ln>
          <a:effectLst/>
        </c:spPr>
      </c:pivotFmt>
    </c:pivotFmts>
    <c:plotArea>
      <c:layout/>
      <c:barChart>
        <c:barDir val="bar"/>
        <c:grouping val="clustered"/>
        <c:varyColors val="0"/>
        <c:ser>
          <c:idx val="0"/>
          <c:order val="0"/>
          <c:tx>
            <c:strRef>
              <c:f>state!$B$3</c:f>
              <c:strCache>
                <c:ptCount val="1"/>
                <c:pt idx="0">
                  <c:v>Total</c:v>
                </c:pt>
              </c:strCache>
            </c:strRef>
          </c:tx>
          <c:spPr>
            <a:solidFill>
              <a:schemeClr val="accent5">
                <a:lumMod val="50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4359-4A50-B94C-47849CE176FF}"/>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4359-4A50-B94C-47849CE176FF}"/>
              </c:ext>
            </c:extLst>
          </c:dPt>
          <c:dPt>
            <c:idx val="2"/>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5-4359-4A50-B94C-47849CE176FF}"/>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4359-4A50-B94C-47849CE176FF}"/>
              </c:ext>
            </c:extLst>
          </c:dPt>
          <c:dPt>
            <c:idx val="4"/>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9-4359-4A50-B94C-47849CE176FF}"/>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4359-4A50-B94C-47849CE176FF}"/>
              </c:ext>
            </c:extLst>
          </c:dPt>
          <c:dPt>
            <c:idx val="6"/>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D-4359-4A50-B94C-47849CE176FF}"/>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F-4359-4A50-B94C-47849CE176FF}"/>
              </c:ext>
            </c:extLst>
          </c:dPt>
          <c:dPt>
            <c:idx val="8"/>
            <c:invertIfNegative val="0"/>
            <c:bubble3D val="0"/>
            <c:spPr>
              <a:solidFill>
                <a:schemeClr val="accent5">
                  <a:lumMod val="75000"/>
                </a:schemeClr>
              </a:solidFill>
              <a:ln>
                <a:noFill/>
              </a:ln>
              <a:effectLst/>
            </c:spPr>
            <c:extLst>
              <c:ext xmlns:c16="http://schemas.microsoft.com/office/drawing/2014/chart" uri="{C3380CC4-5D6E-409C-BE32-E72D297353CC}">
                <c16:uniqueId val="{00000011-4359-4A50-B94C-47849CE176FF}"/>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state!$A$4:$A$14</c:f>
              <c:strCache>
                <c:ptCount val="10"/>
                <c:pt idx="0">
                  <c:v>North Carolina</c:v>
                </c:pt>
                <c:pt idx="1">
                  <c:v>Connecticut</c:v>
                </c:pt>
                <c:pt idx="2">
                  <c:v>Arizona</c:v>
                </c:pt>
                <c:pt idx="3">
                  <c:v>Colorado</c:v>
                </c:pt>
                <c:pt idx="4">
                  <c:v>Indiana</c:v>
                </c:pt>
                <c:pt idx="5">
                  <c:v>New York</c:v>
                </c:pt>
                <c:pt idx="6">
                  <c:v>Florida</c:v>
                </c:pt>
                <c:pt idx="7">
                  <c:v>Illinois</c:v>
                </c:pt>
                <c:pt idx="8">
                  <c:v>Texas</c:v>
                </c:pt>
                <c:pt idx="9">
                  <c:v>California</c:v>
                </c:pt>
              </c:strCache>
            </c:strRef>
          </c:cat>
          <c:val>
            <c:numRef>
              <c:f>state!$B$4:$B$14</c:f>
              <c:numCache>
                <c:formatCode>"$"#,##0</c:formatCode>
                <c:ptCount val="10"/>
                <c:pt idx="0">
                  <c:v>1067400.4272428155</c:v>
                </c:pt>
                <c:pt idx="1">
                  <c:v>1230929.2641570568</c:v>
                </c:pt>
                <c:pt idx="2">
                  <c:v>1297449.4192607403</c:v>
                </c:pt>
                <c:pt idx="3">
                  <c:v>1505652.4983950257</c:v>
                </c:pt>
                <c:pt idx="4">
                  <c:v>1587358.4806607366</c:v>
                </c:pt>
                <c:pt idx="5">
                  <c:v>2538968.1368665695</c:v>
                </c:pt>
                <c:pt idx="6">
                  <c:v>2894003.5270879269</c:v>
                </c:pt>
                <c:pt idx="7">
                  <c:v>3655157.1719153523</c:v>
                </c:pt>
                <c:pt idx="8">
                  <c:v>4598704.9560678005</c:v>
                </c:pt>
                <c:pt idx="9">
                  <c:v>8905982.3561541438</c:v>
                </c:pt>
              </c:numCache>
            </c:numRef>
          </c:val>
          <c:extLst>
            <c:ext xmlns:c16="http://schemas.microsoft.com/office/drawing/2014/chart" uri="{C3380CC4-5D6E-409C-BE32-E72D297353CC}">
              <c16:uniqueId val="{00000012-4359-4A50-B94C-47849CE176FF}"/>
            </c:ext>
          </c:extLst>
        </c:ser>
        <c:dLbls>
          <c:dLblPos val="outEnd"/>
          <c:showLegendKey val="0"/>
          <c:showVal val="1"/>
          <c:showCatName val="0"/>
          <c:showSerName val="0"/>
          <c:showPercent val="0"/>
          <c:showBubbleSize val="0"/>
        </c:dLbls>
        <c:gapWidth val="182"/>
        <c:axId val="1637963983"/>
        <c:axId val="1637954383"/>
      </c:barChart>
      <c:catAx>
        <c:axId val="163796398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7954383"/>
        <c:crosses val="autoZero"/>
        <c:auto val="1"/>
        <c:lblAlgn val="ctr"/>
        <c:lblOffset val="100"/>
        <c:noMultiLvlLbl val="0"/>
      </c:catAx>
      <c:valAx>
        <c:axId val="1637954383"/>
        <c:scaling>
          <c:orientation val="minMax"/>
        </c:scaling>
        <c:delete val="1"/>
        <c:axPos val="b"/>
        <c:numFmt formatCode="&quot;$&quot;#,##0" sourceLinked="1"/>
        <c:majorTickMark val="none"/>
        <c:minorTickMark val="none"/>
        <c:tickLblPos val="nextTo"/>
        <c:crossAx val="1637963983"/>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new.xlsx]region!PivotTable8</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Region</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5">
              <a:lumMod val="60000"/>
              <a:lumOff val="40000"/>
            </a:schemeClr>
          </a:solidFill>
          <a:ln w="19050">
            <a:solidFill>
              <a:schemeClr val="lt1"/>
            </a:solidFill>
          </a:ln>
          <a:effectLst/>
        </c:spPr>
      </c:pivotFmt>
      <c:pivotFmt>
        <c:idx val="2"/>
        <c:spPr>
          <a:solidFill>
            <a:schemeClr val="bg2"/>
          </a:solidFill>
          <a:ln w="19050">
            <a:solidFill>
              <a:schemeClr val="lt1"/>
            </a:solidFill>
          </a:ln>
          <a:effectLst/>
        </c:spPr>
      </c:pivotFmt>
      <c:pivotFmt>
        <c:idx val="3"/>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bg2"/>
          </a:solidFill>
          <a:ln w="19050">
            <a:solidFill>
              <a:schemeClr val="lt1"/>
            </a:solidFill>
          </a:ln>
          <a:effectLst/>
        </c:spPr>
      </c:pivotFmt>
      <c:pivotFmt>
        <c:idx val="5"/>
        <c:spPr>
          <a:solidFill>
            <a:schemeClr val="accent5">
              <a:lumMod val="60000"/>
              <a:lumOff val="40000"/>
            </a:schemeClr>
          </a:solidFill>
          <a:ln w="19050">
            <a:solidFill>
              <a:schemeClr val="lt1"/>
            </a:solidFill>
          </a:ln>
          <a:effectLst/>
        </c:spPr>
      </c:pivotFmt>
      <c:pivotFmt>
        <c:idx val="6"/>
        <c:spPr>
          <a:solidFill>
            <a:schemeClr val="accent5">
              <a:lumMod val="50000"/>
            </a:schemeClr>
          </a:solidFill>
          <a:ln w="19050">
            <a:solidFill>
              <a:schemeClr val="lt1"/>
            </a:solidFill>
          </a:ln>
          <a:effectLst/>
        </c:spPr>
      </c:pivotFmt>
      <c:pivotFmt>
        <c:idx val="7"/>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bg2"/>
          </a:solidFill>
          <a:ln w="19050">
            <a:solidFill>
              <a:schemeClr val="lt1"/>
            </a:solidFill>
          </a:ln>
          <a:effectLst/>
        </c:spPr>
      </c:pivotFmt>
      <c:pivotFmt>
        <c:idx val="9"/>
        <c:spPr>
          <a:solidFill>
            <a:schemeClr val="accent5">
              <a:lumMod val="60000"/>
              <a:lumOff val="40000"/>
            </a:schemeClr>
          </a:solidFill>
          <a:ln w="19050">
            <a:solidFill>
              <a:schemeClr val="lt1"/>
            </a:solidFill>
          </a:ln>
          <a:effectLst/>
        </c:spPr>
      </c:pivotFmt>
      <c:pivotFmt>
        <c:idx val="10"/>
        <c:spPr>
          <a:solidFill>
            <a:schemeClr val="accent5">
              <a:lumMod val="50000"/>
            </a:schemeClr>
          </a:solidFill>
          <a:ln w="19050">
            <a:solidFill>
              <a:schemeClr val="lt1"/>
            </a:solidFill>
          </a:ln>
          <a:effectLst/>
        </c:spPr>
      </c:pivotFmt>
      <c:pivotFmt>
        <c:idx val="11"/>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bg2"/>
          </a:solidFill>
          <a:ln w="19050">
            <a:solidFill>
              <a:schemeClr val="lt1"/>
            </a:solidFill>
          </a:ln>
          <a:effectLst/>
        </c:spPr>
      </c:pivotFmt>
      <c:pivotFmt>
        <c:idx val="13"/>
        <c:spPr>
          <a:solidFill>
            <a:schemeClr val="accent5">
              <a:lumMod val="60000"/>
              <a:lumOff val="40000"/>
            </a:schemeClr>
          </a:solidFill>
          <a:ln w="19050">
            <a:solidFill>
              <a:schemeClr val="lt1"/>
            </a:solidFill>
          </a:ln>
          <a:effectLst/>
        </c:spPr>
      </c:pivotFmt>
      <c:pivotFmt>
        <c:idx val="14"/>
        <c:spPr>
          <a:solidFill>
            <a:schemeClr val="accent5">
              <a:lumMod val="50000"/>
            </a:schemeClr>
          </a:solidFill>
          <a:ln w="19050">
            <a:solidFill>
              <a:schemeClr val="lt1"/>
            </a:solidFill>
          </a:ln>
          <a:effectLst/>
        </c:spPr>
      </c:pivotFmt>
      <c:pivotFmt>
        <c:idx val="15"/>
        <c:spPr>
          <a:solidFill>
            <a:schemeClr val="accent5">
              <a:lumMod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bg2"/>
          </a:solidFill>
          <a:ln w="19050">
            <a:solidFill>
              <a:schemeClr val="lt1"/>
            </a:solidFill>
          </a:ln>
          <a:effectLst/>
        </c:spPr>
      </c:pivotFmt>
      <c:pivotFmt>
        <c:idx val="17"/>
        <c:spPr>
          <a:solidFill>
            <a:schemeClr val="accent5">
              <a:lumMod val="60000"/>
              <a:lumOff val="40000"/>
            </a:schemeClr>
          </a:solidFill>
          <a:ln w="19050">
            <a:solidFill>
              <a:schemeClr val="lt1"/>
            </a:solidFill>
          </a:ln>
          <a:effectLst/>
        </c:spPr>
      </c:pivotFmt>
      <c:pivotFmt>
        <c:idx val="18"/>
        <c:spPr>
          <a:solidFill>
            <a:schemeClr val="accent5">
              <a:lumMod val="50000"/>
            </a:schemeClr>
          </a:solidFill>
          <a:ln w="19050">
            <a:solidFill>
              <a:schemeClr val="lt1"/>
            </a:solidFill>
          </a:ln>
          <a:effectLst/>
        </c:spPr>
      </c:pivotFmt>
    </c:pivotFmts>
    <c:plotArea>
      <c:layout/>
      <c:pieChart>
        <c:varyColors val="1"/>
        <c:dLbls>
          <c:showLegendKey val="0"/>
          <c:showVal val="1"/>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[Executive Sales Reporting (2) new.xlsx]Team!PivotTable3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Sales</a:t>
            </a:r>
            <a:r>
              <a:rPr lang="en-US" b="1" baseline="0"/>
              <a:t> Team</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lumMod val="75000"/>
            </a:schemeClr>
          </a:solidFill>
          <a:ln>
            <a:noFill/>
          </a:ln>
          <a:effectLst/>
        </c:spPr>
      </c:pivotFmt>
      <c:pivotFmt>
        <c:idx val="2"/>
        <c:spPr>
          <a:solidFill>
            <a:schemeClr val="accent5">
              <a:lumMod val="75000"/>
            </a:schemeClr>
          </a:solidFill>
          <a:ln>
            <a:noFill/>
          </a:ln>
          <a:effectLst/>
        </c:spPr>
      </c:pivotFmt>
      <c:pivotFmt>
        <c:idx val="3"/>
        <c:spPr>
          <a:solidFill>
            <a:schemeClr val="accent5">
              <a:lumMod val="60000"/>
              <a:lumOff val="40000"/>
            </a:schemeClr>
          </a:solidFill>
          <a:ln>
            <a:noFill/>
          </a:ln>
          <a:effectLst/>
        </c:spPr>
      </c:pivotFmt>
      <c:pivotFmt>
        <c:idx val="4"/>
        <c:spPr>
          <a:solidFill>
            <a:schemeClr val="accent5">
              <a:lumMod val="60000"/>
              <a:lumOff val="40000"/>
            </a:schemeClr>
          </a:solidFill>
          <a:ln>
            <a:noFill/>
          </a:ln>
          <a:effectLst/>
        </c:spPr>
      </c:pivotFmt>
      <c:pivotFmt>
        <c:idx val="5"/>
        <c:spPr>
          <a:solidFill>
            <a:schemeClr val="accent5">
              <a:lumMod val="40000"/>
              <a:lumOff val="60000"/>
            </a:schemeClr>
          </a:solidFill>
          <a:ln>
            <a:noFill/>
          </a:ln>
          <a:effectLst/>
        </c:spPr>
      </c:pivotFmt>
      <c:pivotFmt>
        <c:idx val="6"/>
        <c:spPr>
          <a:solidFill>
            <a:schemeClr val="accent5">
              <a:lumMod val="40000"/>
              <a:lumOff val="60000"/>
            </a:schemeClr>
          </a:solidFill>
          <a:ln>
            <a:noFill/>
          </a:ln>
          <a:effectLst/>
        </c:spPr>
      </c:pivotFmt>
      <c:pivotFmt>
        <c:idx val="7"/>
        <c:spPr>
          <a:solidFill>
            <a:schemeClr val="accent5">
              <a:lumMod val="20000"/>
              <a:lumOff val="80000"/>
            </a:schemeClr>
          </a:solidFill>
          <a:ln>
            <a:noFill/>
          </a:ln>
          <a:effectLst/>
        </c:spPr>
      </c:pivotFmt>
      <c:pivotFmt>
        <c:idx val="8"/>
        <c:spPr>
          <a:solidFill>
            <a:schemeClr val="bg2"/>
          </a:solidFill>
          <a:ln>
            <a:noFill/>
          </a:ln>
          <a:effectLst/>
        </c:spPr>
      </c:pivotFmt>
      <c:pivotFmt>
        <c:idx val="9"/>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2"/>
          </a:solidFill>
          <a:ln>
            <a:noFill/>
          </a:ln>
          <a:effectLst/>
        </c:spPr>
      </c:pivotFmt>
      <c:pivotFmt>
        <c:idx val="11"/>
        <c:spPr>
          <a:solidFill>
            <a:schemeClr val="accent5">
              <a:lumMod val="20000"/>
              <a:lumOff val="80000"/>
            </a:schemeClr>
          </a:solidFill>
          <a:ln>
            <a:noFill/>
          </a:ln>
          <a:effectLst/>
        </c:spPr>
      </c:pivotFmt>
      <c:pivotFmt>
        <c:idx val="12"/>
        <c:spPr>
          <a:solidFill>
            <a:schemeClr val="accent5">
              <a:lumMod val="40000"/>
              <a:lumOff val="60000"/>
            </a:schemeClr>
          </a:solidFill>
          <a:ln>
            <a:noFill/>
          </a:ln>
          <a:effectLst/>
        </c:spPr>
      </c:pivotFmt>
      <c:pivotFmt>
        <c:idx val="13"/>
        <c:spPr>
          <a:solidFill>
            <a:schemeClr val="accent5">
              <a:lumMod val="40000"/>
              <a:lumOff val="60000"/>
            </a:schemeClr>
          </a:solidFill>
          <a:ln>
            <a:noFill/>
          </a:ln>
          <a:effectLst/>
        </c:spPr>
      </c:pivotFmt>
      <c:pivotFmt>
        <c:idx val="14"/>
        <c:spPr>
          <a:solidFill>
            <a:schemeClr val="accent5">
              <a:lumMod val="60000"/>
              <a:lumOff val="40000"/>
            </a:schemeClr>
          </a:solidFill>
          <a:ln>
            <a:noFill/>
          </a:ln>
          <a:effectLst/>
        </c:spPr>
      </c:pivotFmt>
      <c:pivotFmt>
        <c:idx val="15"/>
        <c:spPr>
          <a:solidFill>
            <a:schemeClr val="accent5">
              <a:lumMod val="60000"/>
              <a:lumOff val="40000"/>
            </a:schemeClr>
          </a:solidFill>
          <a:ln>
            <a:noFill/>
          </a:ln>
          <a:effectLst/>
        </c:spPr>
      </c:pivotFmt>
      <c:pivotFmt>
        <c:idx val="16"/>
        <c:spPr>
          <a:solidFill>
            <a:schemeClr val="accent5">
              <a:lumMod val="75000"/>
            </a:schemeClr>
          </a:solidFill>
          <a:ln>
            <a:noFill/>
          </a:ln>
          <a:effectLst/>
        </c:spPr>
      </c:pivotFmt>
      <c:pivotFmt>
        <c:idx val="17"/>
        <c:spPr>
          <a:solidFill>
            <a:schemeClr val="accent5">
              <a:lumMod val="75000"/>
            </a:schemeClr>
          </a:solidFill>
          <a:ln>
            <a:noFill/>
          </a:ln>
          <a:effectLst/>
        </c:spPr>
      </c:pivotFmt>
      <c:pivotFmt>
        <c:idx val="18"/>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bg2"/>
          </a:solidFill>
          <a:ln>
            <a:noFill/>
          </a:ln>
          <a:effectLst/>
        </c:spPr>
      </c:pivotFmt>
      <c:pivotFmt>
        <c:idx val="20"/>
        <c:spPr>
          <a:solidFill>
            <a:schemeClr val="accent5">
              <a:lumMod val="20000"/>
              <a:lumOff val="80000"/>
            </a:schemeClr>
          </a:solidFill>
          <a:ln>
            <a:noFill/>
          </a:ln>
          <a:effectLst/>
        </c:spPr>
      </c:pivotFmt>
      <c:pivotFmt>
        <c:idx val="21"/>
        <c:spPr>
          <a:solidFill>
            <a:schemeClr val="accent5">
              <a:lumMod val="40000"/>
              <a:lumOff val="60000"/>
            </a:schemeClr>
          </a:solidFill>
          <a:ln>
            <a:noFill/>
          </a:ln>
          <a:effectLst/>
        </c:spPr>
      </c:pivotFmt>
      <c:pivotFmt>
        <c:idx val="22"/>
        <c:spPr>
          <a:solidFill>
            <a:schemeClr val="accent5">
              <a:lumMod val="40000"/>
              <a:lumOff val="60000"/>
            </a:schemeClr>
          </a:solidFill>
          <a:ln>
            <a:noFill/>
          </a:ln>
          <a:effectLst/>
        </c:spPr>
      </c:pivotFmt>
      <c:pivotFmt>
        <c:idx val="23"/>
        <c:spPr>
          <a:solidFill>
            <a:schemeClr val="accent5">
              <a:lumMod val="60000"/>
              <a:lumOff val="40000"/>
            </a:schemeClr>
          </a:solidFill>
          <a:ln>
            <a:noFill/>
          </a:ln>
          <a:effectLst/>
        </c:spPr>
      </c:pivotFmt>
      <c:pivotFmt>
        <c:idx val="24"/>
        <c:spPr>
          <a:solidFill>
            <a:schemeClr val="accent5">
              <a:lumMod val="60000"/>
              <a:lumOff val="40000"/>
            </a:schemeClr>
          </a:solidFill>
          <a:ln>
            <a:noFill/>
          </a:ln>
          <a:effectLst/>
        </c:spPr>
      </c:pivotFmt>
      <c:pivotFmt>
        <c:idx val="25"/>
        <c:spPr>
          <a:solidFill>
            <a:schemeClr val="accent5">
              <a:lumMod val="75000"/>
            </a:schemeClr>
          </a:solidFill>
          <a:ln>
            <a:noFill/>
          </a:ln>
          <a:effectLst/>
        </c:spPr>
      </c:pivotFmt>
      <c:pivotFmt>
        <c:idx val="26"/>
        <c:spPr>
          <a:solidFill>
            <a:schemeClr val="accent5">
              <a:lumMod val="75000"/>
            </a:schemeClr>
          </a:solidFill>
          <a:ln>
            <a:noFill/>
          </a:ln>
          <a:effectLst/>
        </c:spPr>
      </c:pivotFmt>
      <c:pivotFmt>
        <c:idx val="27"/>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bg2"/>
          </a:solidFill>
          <a:ln>
            <a:noFill/>
          </a:ln>
          <a:effectLst/>
        </c:spPr>
      </c:pivotFmt>
      <c:pivotFmt>
        <c:idx val="29"/>
        <c:spPr>
          <a:solidFill>
            <a:schemeClr val="accent5">
              <a:lumMod val="20000"/>
              <a:lumOff val="80000"/>
            </a:schemeClr>
          </a:solidFill>
          <a:ln>
            <a:noFill/>
          </a:ln>
          <a:effectLst/>
        </c:spPr>
      </c:pivotFmt>
      <c:pivotFmt>
        <c:idx val="30"/>
        <c:spPr>
          <a:solidFill>
            <a:schemeClr val="accent5">
              <a:lumMod val="40000"/>
              <a:lumOff val="60000"/>
            </a:schemeClr>
          </a:solidFill>
          <a:ln>
            <a:noFill/>
          </a:ln>
          <a:effectLst/>
        </c:spPr>
      </c:pivotFmt>
      <c:pivotFmt>
        <c:idx val="31"/>
        <c:spPr>
          <a:solidFill>
            <a:schemeClr val="accent5">
              <a:lumMod val="40000"/>
              <a:lumOff val="60000"/>
            </a:schemeClr>
          </a:solidFill>
          <a:ln>
            <a:noFill/>
          </a:ln>
          <a:effectLst/>
        </c:spPr>
      </c:pivotFmt>
      <c:pivotFmt>
        <c:idx val="32"/>
        <c:spPr>
          <a:solidFill>
            <a:schemeClr val="accent5">
              <a:lumMod val="60000"/>
              <a:lumOff val="40000"/>
            </a:schemeClr>
          </a:solidFill>
          <a:ln>
            <a:noFill/>
          </a:ln>
          <a:effectLst/>
        </c:spPr>
      </c:pivotFmt>
      <c:pivotFmt>
        <c:idx val="33"/>
        <c:spPr>
          <a:solidFill>
            <a:schemeClr val="accent5">
              <a:lumMod val="60000"/>
              <a:lumOff val="40000"/>
            </a:schemeClr>
          </a:solidFill>
          <a:ln>
            <a:noFill/>
          </a:ln>
          <a:effectLst/>
        </c:spPr>
      </c:pivotFmt>
      <c:pivotFmt>
        <c:idx val="34"/>
        <c:spPr>
          <a:solidFill>
            <a:schemeClr val="accent5">
              <a:lumMod val="75000"/>
            </a:schemeClr>
          </a:solidFill>
          <a:ln>
            <a:noFill/>
          </a:ln>
          <a:effectLst/>
        </c:spPr>
      </c:pivotFmt>
      <c:pivotFmt>
        <c:idx val="35"/>
        <c:spPr>
          <a:solidFill>
            <a:schemeClr val="accent5">
              <a:lumMod val="75000"/>
            </a:schemeClr>
          </a:solidFill>
          <a:ln>
            <a:noFill/>
          </a:ln>
          <a:effectLst/>
        </c:spPr>
      </c:pivotFmt>
      <c:pivotFmt>
        <c:idx val="36"/>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bg2"/>
          </a:solidFill>
          <a:ln>
            <a:noFill/>
          </a:ln>
          <a:effectLst/>
        </c:spPr>
      </c:pivotFmt>
      <c:pivotFmt>
        <c:idx val="38"/>
        <c:spPr>
          <a:solidFill>
            <a:schemeClr val="accent5">
              <a:lumMod val="20000"/>
              <a:lumOff val="80000"/>
            </a:schemeClr>
          </a:solidFill>
          <a:ln>
            <a:noFill/>
          </a:ln>
          <a:effectLst/>
        </c:spPr>
      </c:pivotFmt>
      <c:pivotFmt>
        <c:idx val="39"/>
        <c:spPr>
          <a:solidFill>
            <a:schemeClr val="accent5">
              <a:lumMod val="40000"/>
              <a:lumOff val="60000"/>
            </a:schemeClr>
          </a:solidFill>
          <a:ln>
            <a:noFill/>
          </a:ln>
          <a:effectLst/>
        </c:spPr>
      </c:pivotFmt>
      <c:pivotFmt>
        <c:idx val="40"/>
        <c:spPr>
          <a:solidFill>
            <a:schemeClr val="accent5">
              <a:lumMod val="40000"/>
              <a:lumOff val="60000"/>
            </a:schemeClr>
          </a:solidFill>
          <a:ln>
            <a:noFill/>
          </a:ln>
          <a:effectLst/>
        </c:spPr>
      </c:pivotFmt>
      <c:pivotFmt>
        <c:idx val="41"/>
        <c:spPr>
          <a:solidFill>
            <a:schemeClr val="accent5">
              <a:lumMod val="60000"/>
              <a:lumOff val="40000"/>
            </a:schemeClr>
          </a:solidFill>
          <a:ln>
            <a:noFill/>
          </a:ln>
          <a:effectLst/>
        </c:spPr>
      </c:pivotFmt>
      <c:pivotFmt>
        <c:idx val="42"/>
        <c:spPr>
          <a:solidFill>
            <a:schemeClr val="accent5">
              <a:lumMod val="60000"/>
              <a:lumOff val="40000"/>
            </a:schemeClr>
          </a:solidFill>
          <a:ln>
            <a:noFill/>
          </a:ln>
          <a:effectLst/>
        </c:spPr>
      </c:pivotFmt>
      <c:pivotFmt>
        <c:idx val="43"/>
        <c:spPr>
          <a:solidFill>
            <a:schemeClr val="accent5">
              <a:lumMod val="75000"/>
            </a:schemeClr>
          </a:solidFill>
          <a:ln>
            <a:noFill/>
          </a:ln>
          <a:effectLst/>
        </c:spPr>
      </c:pivotFmt>
      <c:pivotFmt>
        <c:idx val="44"/>
        <c:spPr>
          <a:solidFill>
            <a:schemeClr val="accent5">
              <a:lumMod val="75000"/>
            </a:schemeClr>
          </a:solidFill>
          <a:ln>
            <a:noFill/>
          </a:ln>
          <a:effectLst/>
        </c:spPr>
      </c:pivotFmt>
    </c:pivotFmts>
    <c:plotArea>
      <c:layout/>
      <c:barChart>
        <c:barDir val="bar"/>
        <c:grouping val="clustered"/>
        <c:varyColors val="0"/>
        <c:ser>
          <c:idx val="0"/>
          <c:order val="0"/>
          <c:tx>
            <c:strRef>
              <c:f>Team!$B$3</c:f>
              <c:strCache>
                <c:ptCount val="1"/>
                <c:pt idx="0">
                  <c:v>Total</c:v>
                </c:pt>
              </c:strCache>
            </c:strRef>
          </c:tx>
          <c:spPr>
            <a:solidFill>
              <a:schemeClr val="accent5">
                <a:lumMod val="50000"/>
              </a:schemeClr>
            </a:solidFill>
            <a:ln>
              <a:noFill/>
            </a:ln>
            <a:effectLst/>
          </c:spPr>
          <c:invertIfNegative val="0"/>
          <c:dPt>
            <c:idx val="0"/>
            <c:invertIfNegative val="0"/>
            <c:bubble3D val="0"/>
            <c:spPr>
              <a:solidFill>
                <a:schemeClr val="bg2"/>
              </a:solidFill>
              <a:ln>
                <a:noFill/>
              </a:ln>
              <a:effectLst/>
            </c:spPr>
            <c:extLst>
              <c:ext xmlns:c16="http://schemas.microsoft.com/office/drawing/2014/chart" uri="{C3380CC4-5D6E-409C-BE32-E72D297353CC}">
                <c16:uniqueId val="{00000001-47E7-46B1-816E-56D6E34C215E}"/>
              </c:ext>
            </c:extLst>
          </c:dPt>
          <c:dPt>
            <c:idx val="1"/>
            <c:invertIfNegative val="0"/>
            <c:bubble3D val="0"/>
            <c:spPr>
              <a:solidFill>
                <a:schemeClr val="accent5">
                  <a:lumMod val="20000"/>
                  <a:lumOff val="80000"/>
                </a:schemeClr>
              </a:solidFill>
              <a:ln>
                <a:noFill/>
              </a:ln>
              <a:effectLst/>
            </c:spPr>
            <c:extLst>
              <c:ext xmlns:c16="http://schemas.microsoft.com/office/drawing/2014/chart" uri="{C3380CC4-5D6E-409C-BE32-E72D297353CC}">
                <c16:uniqueId val="{00000003-47E7-46B1-816E-56D6E34C215E}"/>
              </c:ext>
            </c:extLst>
          </c:dPt>
          <c:dPt>
            <c:idx val="2"/>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5-47E7-46B1-816E-56D6E34C215E}"/>
              </c:ext>
            </c:extLst>
          </c:dPt>
          <c:dPt>
            <c:idx val="3"/>
            <c:invertIfNegative val="0"/>
            <c:bubble3D val="0"/>
            <c:spPr>
              <a:solidFill>
                <a:schemeClr val="accent5">
                  <a:lumMod val="40000"/>
                  <a:lumOff val="60000"/>
                </a:schemeClr>
              </a:solidFill>
              <a:ln>
                <a:noFill/>
              </a:ln>
              <a:effectLst/>
            </c:spPr>
            <c:extLst>
              <c:ext xmlns:c16="http://schemas.microsoft.com/office/drawing/2014/chart" uri="{C3380CC4-5D6E-409C-BE32-E72D297353CC}">
                <c16:uniqueId val="{00000007-47E7-46B1-816E-56D6E34C215E}"/>
              </c:ext>
            </c:extLst>
          </c:dPt>
          <c:dPt>
            <c:idx val="4"/>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9-47E7-46B1-816E-56D6E34C215E}"/>
              </c:ext>
            </c:extLst>
          </c:dPt>
          <c:dPt>
            <c:idx val="5"/>
            <c:invertIfNegative val="0"/>
            <c:bubble3D val="0"/>
            <c:spPr>
              <a:solidFill>
                <a:schemeClr val="accent5">
                  <a:lumMod val="60000"/>
                  <a:lumOff val="40000"/>
                </a:schemeClr>
              </a:solidFill>
              <a:ln>
                <a:noFill/>
              </a:ln>
              <a:effectLst/>
            </c:spPr>
            <c:extLst>
              <c:ext xmlns:c16="http://schemas.microsoft.com/office/drawing/2014/chart" uri="{C3380CC4-5D6E-409C-BE32-E72D297353CC}">
                <c16:uniqueId val="{0000000B-47E7-46B1-816E-56D6E34C215E}"/>
              </c:ext>
            </c:extLst>
          </c:dPt>
          <c:dPt>
            <c:idx val="6"/>
            <c:invertIfNegative val="0"/>
            <c:bubble3D val="0"/>
            <c:spPr>
              <a:solidFill>
                <a:schemeClr val="accent5">
                  <a:lumMod val="75000"/>
                </a:schemeClr>
              </a:solidFill>
              <a:ln>
                <a:noFill/>
              </a:ln>
              <a:effectLst/>
            </c:spPr>
            <c:extLst>
              <c:ext xmlns:c16="http://schemas.microsoft.com/office/drawing/2014/chart" uri="{C3380CC4-5D6E-409C-BE32-E72D297353CC}">
                <c16:uniqueId val="{0000000D-47E7-46B1-816E-56D6E34C215E}"/>
              </c:ext>
            </c:extLst>
          </c:dPt>
          <c:dPt>
            <c:idx val="7"/>
            <c:invertIfNegative val="0"/>
            <c:bubble3D val="0"/>
            <c:spPr>
              <a:solidFill>
                <a:schemeClr val="accent5">
                  <a:lumMod val="75000"/>
                </a:schemeClr>
              </a:solidFill>
              <a:ln>
                <a:noFill/>
              </a:ln>
              <a:effectLst/>
            </c:spPr>
            <c:extLst>
              <c:ext xmlns:c16="http://schemas.microsoft.com/office/drawing/2014/chart" uri="{C3380CC4-5D6E-409C-BE32-E72D297353CC}">
                <c16:uniqueId val="{0000000F-47E7-46B1-816E-56D6E34C215E}"/>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Team!$A$4:$A$14</c:f>
              <c:strCache>
                <c:ptCount val="10"/>
                <c:pt idx="0">
                  <c:v>Patrick Graham</c:v>
                </c:pt>
                <c:pt idx="1">
                  <c:v>Anthony Berry</c:v>
                </c:pt>
                <c:pt idx="2">
                  <c:v>Shawn Cook</c:v>
                </c:pt>
                <c:pt idx="3">
                  <c:v>Adam Hernandez</c:v>
                </c:pt>
                <c:pt idx="4">
                  <c:v>Paul Holmes</c:v>
                </c:pt>
                <c:pt idx="5">
                  <c:v>Carl Nguyen</c:v>
                </c:pt>
                <c:pt idx="6">
                  <c:v>Shawn Wallace</c:v>
                </c:pt>
                <c:pt idx="7">
                  <c:v>Joe Price</c:v>
                </c:pt>
                <c:pt idx="8">
                  <c:v>Donald Reynolds</c:v>
                </c:pt>
                <c:pt idx="9">
                  <c:v>Nicholas Cunningham</c:v>
                </c:pt>
              </c:strCache>
            </c:strRef>
          </c:cat>
          <c:val>
            <c:numRef>
              <c:f>Team!$B$4:$B$14</c:f>
              <c:numCache>
                <c:formatCode>"$"#,##0</c:formatCode>
                <c:ptCount val="10"/>
                <c:pt idx="0">
                  <c:v>1727111.471647203</c:v>
                </c:pt>
                <c:pt idx="1">
                  <c:v>1727917.1248354912</c:v>
                </c:pt>
                <c:pt idx="2">
                  <c:v>1733208.9637393355</c:v>
                </c:pt>
                <c:pt idx="3">
                  <c:v>1739700.8647989035</c:v>
                </c:pt>
                <c:pt idx="4">
                  <c:v>1739917.2699465752</c:v>
                </c:pt>
                <c:pt idx="5">
                  <c:v>1753376.9513059258</c:v>
                </c:pt>
                <c:pt idx="6">
                  <c:v>1766372.7315829396</c:v>
                </c:pt>
                <c:pt idx="7">
                  <c:v>1773075.464509964</c:v>
                </c:pt>
                <c:pt idx="8">
                  <c:v>1797952.4905466437</c:v>
                </c:pt>
                <c:pt idx="9">
                  <c:v>1856248.2106634974</c:v>
                </c:pt>
              </c:numCache>
            </c:numRef>
          </c:val>
          <c:extLst>
            <c:ext xmlns:c16="http://schemas.microsoft.com/office/drawing/2014/chart" uri="{C3380CC4-5D6E-409C-BE32-E72D297353CC}">
              <c16:uniqueId val="{00000010-47E7-46B1-816E-56D6E34C215E}"/>
            </c:ext>
          </c:extLst>
        </c:ser>
        <c:dLbls>
          <c:dLblPos val="outEnd"/>
          <c:showLegendKey val="0"/>
          <c:showVal val="1"/>
          <c:showCatName val="0"/>
          <c:showSerName val="0"/>
          <c:showPercent val="0"/>
          <c:showBubbleSize val="0"/>
        </c:dLbls>
        <c:gapWidth val="182"/>
        <c:axId val="1769097487"/>
        <c:axId val="1769097967"/>
      </c:barChart>
      <c:catAx>
        <c:axId val="17690974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9097967"/>
        <c:crosses val="autoZero"/>
        <c:auto val="1"/>
        <c:lblAlgn val="ctr"/>
        <c:lblOffset val="100"/>
        <c:noMultiLvlLbl val="0"/>
      </c:catAx>
      <c:valAx>
        <c:axId val="1769097967"/>
        <c:scaling>
          <c:orientation val="minMax"/>
        </c:scaling>
        <c:delete val="1"/>
        <c:axPos val="b"/>
        <c:numFmt formatCode="&quot;$&quot;#,##0" sourceLinked="1"/>
        <c:majorTickMark val="none"/>
        <c:minorTickMark val="none"/>
        <c:tickLblPos val="nextTo"/>
        <c:crossAx val="176909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6F88-FB52-8CF9-8B52-ACD54C78F5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700557-4EB6-9DCF-2CC8-576C11DB6F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8E8216-0BBA-2894-D012-368FBFCEB756}"/>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21162A3E-2229-A02E-CD21-407EAFE87B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9DB45B-1D66-B630-082E-D58339A54F30}"/>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3136090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36C03-1DD0-DC09-0162-69124E10F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B8FFA2-CA61-78E4-AD4F-A8888DB050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11533-6786-D6AB-FFE1-FF00F2634732}"/>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286DE1B4-28C5-A7E0-9930-0D4532C11E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32C9DC6-DED9-A8D1-CEA8-0C2F1357B58D}"/>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77110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F2C34A-01ED-3F3E-D38B-E60253D986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1BD3C6-3F4B-DC14-02BC-3DD9ECEE7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68040-AC7B-F42B-5BCF-D1930411FA48}"/>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63D76BE4-A3FC-0EDE-A67D-8B45513900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1B5631-8521-9697-D957-EF2E8A359CF8}"/>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166801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F068-FDC3-1E27-7F87-C0F64080C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92E4B-ADB1-A858-C92C-DFF80D251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FB3F9D-F1B2-19B9-802A-C2C2123B1811}"/>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D94275E0-8E73-0BA0-89B7-08D26A98C8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8818F9-FCEF-186C-613D-01D0B9747810}"/>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076351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9343-51C7-77E1-7116-334DE40FB0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59A4DB-7B67-6208-9ECD-525AB0E7E5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50A609-5493-884F-E090-325053150DCC}"/>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35A5C053-9014-4C3E-E5F7-5D1C9010EA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613D24-D3A5-2FA6-885E-337178A9F20F}"/>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126255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DE0F-E1CE-2141-ADD7-53A38CA3D4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1A6C8-C15A-8303-D6CC-D75F09CEBE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8BF0EE-0883-A613-7989-F53B94CF71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AE16E1-98B5-9919-27D5-CA918E0BF439}"/>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6" name="Footer Placeholder 5">
            <a:extLst>
              <a:ext uri="{FF2B5EF4-FFF2-40B4-BE49-F238E27FC236}">
                <a16:creationId xmlns:a16="http://schemas.microsoft.com/office/drawing/2014/main" id="{BF03CC12-A5BF-06BC-62F6-BFC8257035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016438-CEFF-1F08-0A5B-785B929BD794}"/>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20586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8284-ED0F-D48B-0619-0CF6563ABF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C0F57-0E8E-6767-91DB-2016DCA1E6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4635A3-7257-1124-D59E-30EC5A1F9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197233-256D-7292-F96B-F1FD5562B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4BCFD5-BD79-389F-1815-7DC4FA5B6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DECC71-E425-1653-9532-6820E0881F9A}"/>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8" name="Footer Placeholder 7">
            <a:extLst>
              <a:ext uri="{FF2B5EF4-FFF2-40B4-BE49-F238E27FC236}">
                <a16:creationId xmlns:a16="http://schemas.microsoft.com/office/drawing/2014/main" id="{D9DE4DA0-10C8-E32E-324D-2DF7C19C6A1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DA8B291-B6A6-EF14-2ADE-3B305D448E03}"/>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02688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DC47-9994-C0EA-8A4D-5CE082FE93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E1536F-1410-0811-0FD9-F52D9C215FD6}"/>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4" name="Footer Placeholder 3">
            <a:extLst>
              <a:ext uri="{FF2B5EF4-FFF2-40B4-BE49-F238E27FC236}">
                <a16:creationId xmlns:a16="http://schemas.microsoft.com/office/drawing/2014/main" id="{DDBA9738-B76E-6C76-DE96-5152788B19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4DE6A68-9DE3-1519-F8C7-1CACC9EC5D4E}"/>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39099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D2F420-3ABE-18D9-E627-809D2E74245A}"/>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3" name="Footer Placeholder 2">
            <a:extLst>
              <a:ext uri="{FF2B5EF4-FFF2-40B4-BE49-F238E27FC236}">
                <a16:creationId xmlns:a16="http://schemas.microsoft.com/office/drawing/2014/main" id="{2003D995-A71A-D730-3E8E-9C6F8B0CCEA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6236A95-269B-AC73-29DD-179A1A07E49A}"/>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792102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3093-5311-7CD3-4EF1-6F1EB9B870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71FE06-1B04-1EA7-7B8C-EA7DA48CB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0527E-247B-DF6A-159C-8FFFD6011D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1BCAB9-FB04-A031-B4B8-7BE3E73F5F83}"/>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6" name="Footer Placeholder 5">
            <a:extLst>
              <a:ext uri="{FF2B5EF4-FFF2-40B4-BE49-F238E27FC236}">
                <a16:creationId xmlns:a16="http://schemas.microsoft.com/office/drawing/2014/main" id="{43A3281E-16F9-21D1-E5EA-01BF551A33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6E5908C-E9A0-C9FE-3E13-BB92E44CCD58}"/>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215892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5C4C-E43B-F413-70FF-5B424D4FC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67CA2F-DFB0-E66C-612E-693CEE015D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E90D956A-ED5B-DFCF-738B-1CD09E80A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165F94-281B-3417-B6E6-25D3060844C7}"/>
              </a:ext>
            </a:extLst>
          </p:cNvPr>
          <p:cNvSpPr>
            <a:spLocks noGrp="1"/>
          </p:cNvSpPr>
          <p:nvPr>
            <p:ph type="dt" sz="half" idx="10"/>
          </p:nvPr>
        </p:nvSpPr>
        <p:spPr/>
        <p:txBody>
          <a:bodyPr/>
          <a:lstStyle/>
          <a:p>
            <a:fld id="{5C45A504-F314-44BE-9115-93DA77C2DD20}" type="datetimeFigureOut">
              <a:rPr lang="en-US" smtClean="0"/>
              <a:t>1/19/2025</a:t>
            </a:fld>
            <a:endParaRPr lang="en-US" dirty="0"/>
          </a:p>
        </p:txBody>
      </p:sp>
      <p:sp>
        <p:nvSpPr>
          <p:cNvPr id="6" name="Footer Placeholder 5">
            <a:extLst>
              <a:ext uri="{FF2B5EF4-FFF2-40B4-BE49-F238E27FC236}">
                <a16:creationId xmlns:a16="http://schemas.microsoft.com/office/drawing/2014/main" id="{AB6CAF11-F3D9-DC4C-6D0E-947C97AB5D3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ECAF269-0201-C5A7-B14A-039A0F6850A9}"/>
              </a:ext>
            </a:extLst>
          </p:cNvPr>
          <p:cNvSpPr>
            <a:spLocks noGrp="1"/>
          </p:cNvSpPr>
          <p:nvPr>
            <p:ph type="sldNum" sz="quarter" idx="12"/>
          </p:nvPr>
        </p:nvSpPr>
        <p:spPr/>
        <p:txBody>
          <a:bodyPr/>
          <a:lstStyle/>
          <a:p>
            <a:fld id="{16CF9795-927E-469B-87D7-9A9D1998A143}" type="slidenum">
              <a:rPr lang="en-US" smtClean="0"/>
              <a:t>‹#›</a:t>
            </a:fld>
            <a:endParaRPr lang="en-US" dirty="0"/>
          </a:p>
        </p:txBody>
      </p:sp>
    </p:spTree>
    <p:extLst>
      <p:ext uri="{BB962C8B-B14F-4D97-AF65-F5344CB8AC3E}">
        <p14:creationId xmlns:p14="http://schemas.microsoft.com/office/powerpoint/2010/main" val="67567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12C2F-B5A0-F5AF-A4CE-3FF34FD66D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43602-4C26-2087-E59F-F2DE83611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1B81E-50B1-EDE1-9B7D-C43399658A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5A504-F314-44BE-9115-93DA77C2DD20}" type="datetimeFigureOut">
              <a:rPr lang="en-US" smtClean="0"/>
              <a:t>1/19/2025</a:t>
            </a:fld>
            <a:endParaRPr lang="en-US" dirty="0"/>
          </a:p>
        </p:txBody>
      </p:sp>
      <p:sp>
        <p:nvSpPr>
          <p:cNvPr id="5" name="Footer Placeholder 4">
            <a:extLst>
              <a:ext uri="{FF2B5EF4-FFF2-40B4-BE49-F238E27FC236}">
                <a16:creationId xmlns:a16="http://schemas.microsoft.com/office/drawing/2014/main" id="{D18A1138-0964-9901-545C-D394CE92A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DAC24BE-EB8E-0400-2E1A-65E280BF1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CF9795-927E-469B-87D7-9A9D1998A143}" type="slidenum">
              <a:rPr lang="en-US" smtClean="0"/>
              <a:t>‹#›</a:t>
            </a:fld>
            <a:endParaRPr lang="en-US" dirty="0"/>
          </a:p>
        </p:txBody>
      </p:sp>
    </p:spTree>
    <p:extLst>
      <p:ext uri="{BB962C8B-B14F-4D97-AF65-F5344CB8AC3E}">
        <p14:creationId xmlns:p14="http://schemas.microsoft.com/office/powerpoint/2010/main" val="339932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5E97AE-4F07-776B-7FFA-36BB7AEACD1F}"/>
              </a:ext>
            </a:extLst>
          </p:cNvPr>
          <p:cNvSpPr>
            <a:spLocks noGrp="1"/>
          </p:cNvSpPr>
          <p:nvPr>
            <p:ph type="title"/>
          </p:nvPr>
        </p:nvSpPr>
        <p:spPr/>
        <p:txBody>
          <a:bodyPr>
            <a:normAutofit/>
          </a:bodyPr>
          <a:lstStyle/>
          <a:p>
            <a:pPr algn="ctr"/>
            <a:r>
              <a:rPr lang="en-US" sz="3200" b="1" dirty="0"/>
              <a:t>EXECUTIVE SALES REPORT SALES TREND ANALYSIS</a:t>
            </a:r>
          </a:p>
        </p:txBody>
      </p:sp>
      <p:sp>
        <p:nvSpPr>
          <p:cNvPr id="8" name="Content Placeholder 7">
            <a:extLst>
              <a:ext uri="{FF2B5EF4-FFF2-40B4-BE49-F238E27FC236}">
                <a16:creationId xmlns:a16="http://schemas.microsoft.com/office/drawing/2014/main" id="{B45BE5BB-5521-AC89-F54B-7CF8EB92C346}"/>
              </a:ext>
            </a:extLst>
          </p:cNvPr>
          <p:cNvSpPr>
            <a:spLocks noGrp="1"/>
          </p:cNvSpPr>
          <p:nvPr>
            <p:ph sz="half" idx="2"/>
          </p:nvPr>
        </p:nvSpPr>
        <p:spPr/>
        <p:txBody>
          <a:bodyPr>
            <a:normAutofit/>
          </a:bodyPr>
          <a:lstStyle/>
          <a:p>
            <a:pPr marL="0" indent="0">
              <a:buNone/>
            </a:pPr>
            <a:r>
              <a:rPr lang="en-US" sz="2400" b="1" dirty="0">
                <a:latin typeface="Aptos" panose="020B0004020202020204" pitchFamily="34" charset="0"/>
              </a:rPr>
              <a:t>INSIGHTS AND RECOMMENDATION</a:t>
            </a:r>
          </a:p>
          <a:p>
            <a:pPr algn="just">
              <a:buFont typeface="Wingdings" panose="05000000000000000000" pitchFamily="2" charset="2"/>
              <a:buChar char="§"/>
            </a:pPr>
            <a:r>
              <a:rPr lang="en-US" sz="2000" b="1" dirty="0"/>
              <a:t>Insights:</a:t>
            </a:r>
          </a:p>
          <a:p>
            <a:pPr marL="0" indent="0" algn="just">
              <a:buNone/>
            </a:pPr>
            <a:r>
              <a:rPr lang="en-US" sz="2000" dirty="0"/>
              <a:t> Sales showed a slight dip in February and March but rebounded strongly from April to May, with May recording highest sales ($9,177,057)</a:t>
            </a:r>
          </a:p>
          <a:p>
            <a:pPr algn="just">
              <a:buFont typeface="Wingdings" panose="05000000000000000000" pitchFamily="2" charset="2"/>
              <a:buChar char="§"/>
            </a:pPr>
            <a:r>
              <a:rPr lang="en-US" sz="2000" b="1" dirty="0"/>
              <a:t>Recommendations</a:t>
            </a:r>
            <a:r>
              <a:rPr lang="en-US" sz="2000" dirty="0"/>
              <a:t>:</a:t>
            </a:r>
          </a:p>
          <a:p>
            <a:pPr marL="0" indent="0" algn="just">
              <a:buNone/>
            </a:pPr>
            <a:r>
              <a:rPr lang="en-US" sz="2000" dirty="0"/>
              <a:t> Investigate reasons for dips in February and March, replicate strategies that drove growth in April and May, and implement targets campaigns to sustain moments in the coming months. focus on Data Analysis to guide future decisions </a:t>
            </a:r>
          </a:p>
        </p:txBody>
      </p:sp>
      <p:graphicFrame>
        <p:nvGraphicFramePr>
          <p:cNvPr id="10" name="Content Placeholder 9">
            <a:extLst>
              <a:ext uri="{FF2B5EF4-FFF2-40B4-BE49-F238E27FC236}">
                <a16:creationId xmlns:a16="http://schemas.microsoft.com/office/drawing/2014/main" id="{909A115E-BD7C-4FDD-A9E4-1509DC8CF919}"/>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2">
            <a:extLst>
              <a:ext uri="{FF2B5EF4-FFF2-40B4-BE49-F238E27FC236}">
                <a16:creationId xmlns:a16="http://schemas.microsoft.com/office/drawing/2014/main" id="{CBEEFFAD-2740-C475-B45A-7133B6AFB925}"/>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90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A7AF-F49F-EF3A-C6F3-1012F52E5A5B}"/>
              </a:ext>
            </a:extLst>
          </p:cNvPr>
          <p:cNvSpPr>
            <a:spLocks noGrp="1"/>
          </p:cNvSpPr>
          <p:nvPr>
            <p:ph type="title"/>
          </p:nvPr>
        </p:nvSpPr>
        <p:spPr/>
        <p:txBody>
          <a:bodyPr>
            <a:normAutofit/>
          </a:bodyPr>
          <a:lstStyle/>
          <a:p>
            <a:pPr algn="ctr"/>
            <a:r>
              <a:rPr lang="en-US" sz="3200" b="1" dirty="0"/>
              <a:t>EXECUTIVE SALES REPORT TOP 10 PRODUCT ANALYSIS</a:t>
            </a:r>
          </a:p>
        </p:txBody>
      </p:sp>
      <p:sp>
        <p:nvSpPr>
          <p:cNvPr id="4" name="Content Placeholder 3">
            <a:extLst>
              <a:ext uri="{FF2B5EF4-FFF2-40B4-BE49-F238E27FC236}">
                <a16:creationId xmlns:a16="http://schemas.microsoft.com/office/drawing/2014/main" id="{675C26FA-8348-E17B-A090-E71FFB7D60EE}"/>
              </a:ext>
            </a:extLst>
          </p:cNvPr>
          <p:cNvSpPr>
            <a:spLocks noGrp="1"/>
          </p:cNvSpPr>
          <p:nvPr>
            <p:ph sz="half" idx="2"/>
          </p:nvPr>
        </p:nvSpPr>
        <p:spPr/>
        <p:txBody>
          <a:bodyPr>
            <a:normAutofit fontScale="92500" lnSpcReduction="10000"/>
          </a:bodyPr>
          <a:lstStyle/>
          <a:p>
            <a:pPr marL="0" indent="0">
              <a:buNone/>
            </a:pPr>
            <a:r>
              <a:rPr lang="en-US" sz="2400" b="1" dirty="0">
                <a:latin typeface="Aptos" panose="020B0004020202020204" pitchFamily="34" charset="0"/>
              </a:rPr>
              <a:t>INSIGHTS AND RECOMMENDATIONS</a:t>
            </a:r>
          </a:p>
          <a:p>
            <a:pPr algn="just">
              <a:buFont typeface="Wingdings" panose="05000000000000000000" pitchFamily="2" charset="2"/>
              <a:buChar char="§"/>
            </a:pPr>
            <a:r>
              <a:rPr lang="en-US" sz="2200" b="1" dirty="0"/>
              <a:t>Insights</a:t>
            </a:r>
            <a:r>
              <a:rPr lang="en-US" sz="2200" dirty="0"/>
              <a:t>:</a:t>
            </a:r>
          </a:p>
          <a:p>
            <a:pPr marL="0" indent="0" algn="just">
              <a:buNone/>
            </a:pPr>
            <a:r>
              <a:rPr lang="en-US" sz="2200" dirty="0"/>
              <a:t> Sales of the top 10 products are relatively close, with Clocks ($1,097,4717) and Vases ($1,061,440) being the highest performers. Rugs ($975,759) and Wall Frames ($987,728) are the lowest in this group.</a:t>
            </a:r>
          </a:p>
          <a:p>
            <a:pPr algn="just">
              <a:buFont typeface="Wingdings" panose="05000000000000000000" pitchFamily="2" charset="2"/>
              <a:buChar char="§"/>
            </a:pPr>
            <a:r>
              <a:rPr lang="en-US" sz="2200" b="1" dirty="0"/>
              <a:t>Recommendations</a:t>
            </a:r>
            <a:r>
              <a:rPr lang="en-US" sz="2200" dirty="0"/>
              <a:t>:</a:t>
            </a:r>
          </a:p>
          <a:p>
            <a:pPr marL="0" indent="0" algn="just">
              <a:buNone/>
            </a:pPr>
            <a:r>
              <a:rPr lang="en-US" sz="2200" dirty="0"/>
              <a:t> </a:t>
            </a:r>
            <a:r>
              <a:rPr kumimoji="0" lang="en-US" altLang="en-US" sz="2200" b="0" i="0" u="none" strike="noStrike" cap="none" normalizeH="0" baseline="0" dirty="0">
                <a:ln>
                  <a:noFill/>
                </a:ln>
                <a:solidFill>
                  <a:schemeClr val="tx1"/>
                </a:solidFill>
                <a:effectLst/>
              </a:rPr>
              <a:t>Focus on strengthening sales for high-performing products (Clocks and Vases), improve strategies for low performers (Rugs and Wall Frames), and maintain consistency for mid-tier products (Cookware, Ornaments, Phones). Consider cross-selling, customer feedback, and market trend analysis to boost sales further.</a:t>
            </a:r>
          </a:p>
          <a:p>
            <a:pPr algn="just">
              <a:buFont typeface="Wingdings" panose="05000000000000000000" pitchFamily="2" charset="2"/>
              <a:buChar char="§"/>
            </a:pPr>
            <a:endParaRPr lang="en-US" sz="2000" dirty="0"/>
          </a:p>
        </p:txBody>
      </p:sp>
      <p:graphicFrame>
        <p:nvGraphicFramePr>
          <p:cNvPr id="5" name="Content Placeholder 4">
            <a:extLst>
              <a:ext uri="{FF2B5EF4-FFF2-40B4-BE49-F238E27FC236}">
                <a16:creationId xmlns:a16="http://schemas.microsoft.com/office/drawing/2014/main" id="{86E113F3-E0BE-473C-939C-3BFDDE3A8A5C}"/>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1">
            <a:extLst>
              <a:ext uri="{FF2B5EF4-FFF2-40B4-BE49-F238E27FC236}">
                <a16:creationId xmlns:a16="http://schemas.microsoft.com/office/drawing/2014/main" id="{F1B3087D-3564-EA19-E16C-4233A49AB474}"/>
              </a:ext>
            </a:extLst>
          </p:cNvPr>
          <p:cNvSpPr>
            <a:spLocks noChangeArrowheads="1"/>
          </p:cNvSpPr>
          <p:nvPr/>
        </p:nvSpPr>
        <p:spPr bwMode="auto">
          <a:xfrm>
            <a:off x="0" y="-3231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9518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A56B5-FEB5-88E1-7B23-74459E2C0063}"/>
              </a:ext>
            </a:extLst>
          </p:cNvPr>
          <p:cNvSpPr>
            <a:spLocks noGrp="1"/>
          </p:cNvSpPr>
          <p:nvPr>
            <p:ph type="title"/>
          </p:nvPr>
        </p:nvSpPr>
        <p:spPr/>
        <p:txBody>
          <a:bodyPr>
            <a:normAutofit/>
          </a:bodyPr>
          <a:lstStyle/>
          <a:p>
            <a:r>
              <a:rPr lang="en-US" sz="3200" b="1" dirty="0">
                <a:latin typeface="Aptos" panose="020B0004020202020204" pitchFamily="34" charset="0"/>
              </a:rPr>
              <a:t>EXECUTIVE SALES REPORT SALES CHANNEL ANALYSIS</a:t>
            </a:r>
            <a:endParaRPr lang="en-US" sz="3200" dirty="0">
              <a:latin typeface="Aptos" panose="020B0004020202020204" pitchFamily="34" charset="0"/>
            </a:endParaRPr>
          </a:p>
        </p:txBody>
      </p:sp>
      <p:sp>
        <p:nvSpPr>
          <p:cNvPr id="4" name="Content Placeholder 3">
            <a:extLst>
              <a:ext uri="{FF2B5EF4-FFF2-40B4-BE49-F238E27FC236}">
                <a16:creationId xmlns:a16="http://schemas.microsoft.com/office/drawing/2014/main" id="{13C607AE-A194-C5FF-CF44-1EFB9FBB6CE3}"/>
              </a:ext>
            </a:extLst>
          </p:cNvPr>
          <p:cNvSpPr>
            <a:spLocks noGrp="1"/>
          </p:cNvSpPr>
          <p:nvPr>
            <p:ph sz="half" idx="2"/>
          </p:nvPr>
        </p:nvSpPr>
        <p:spPr/>
        <p:txBody>
          <a:bodyPr>
            <a:normAutofit fontScale="77500" lnSpcReduction="20000"/>
          </a:bodyPr>
          <a:lstStyle/>
          <a:p>
            <a:pPr marL="0" indent="0">
              <a:buNone/>
            </a:pPr>
            <a:r>
              <a:rPr lang="en-US" sz="2400" b="1" dirty="0"/>
              <a:t>INSIGHTS AND RECOMMENDATIONS</a:t>
            </a:r>
          </a:p>
          <a:p>
            <a:pPr algn="just">
              <a:buFont typeface="Wingdings" panose="05000000000000000000" pitchFamily="2" charset="2"/>
              <a:buChar char="§"/>
            </a:pPr>
            <a:r>
              <a:rPr lang="en-US" sz="2600" b="1" dirty="0"/>
              <a:t>Insights: </a:t>
            </a:r>
          </a:p>
          <a:p>
            <a:pPr marL="0" indent="0" algn="just">
              <a:buNone/>
            </a:pPr>
            <a:r>
              <a:rPr kumimoji="0" lang="en-US" altLang="en-US" sz="2600" b="0" i="0" u="none" strike="noStrike" cap="none" normalizeH="0" baseline="0" dirty="0">
                <a:ln>
                  <a:noFill/>
                </a:ln>
                <a:solidFill>
                  <a:schemeClr val="tx1"/>
                </a:solidFill>
                <a:effectLst/>
              </a:rPr>
              <a:t>Online sales lead at $11,245,807, followed closely by in-store sales at $11,135,611. </a:t>
            </a:r>
            <a:r>
              <a:rPr lang="en-US" altLang="en-US" sz="2600" dirty="0"/>
              <a:t>W</a:t>
            </a:r>
            <a:r>
              <a:rPr kumimoji="0" lang="en-US" altLang="en-US" sz="2600" b="0" i="0" u="none" strike="noStrike" cap="none" normalizeH="0" baseline="0" dirty="0">
                <a:ln>
                  <a:noFill/>
                </a:ln>
                <a:solidFill>
                  <a:schemeClr val="tx1"/>
                </a:solidFill>
                <a:effectLst/>
              </a:rPr>
              <a:t>holesale and distributor sales are similar, both lagging behind direct channels.</a:t>
            </a:r>
          </a:p>
          <a:p>
            <a:pPr algn="just">
              <a:buFont typeface="Wingdings" panose="05000000000000000000" pitchFamily="2" charset="2"/>
              <a:buChar char="§"/>
            </a:pPr>
            <a:r>
              <a:rPr lang="en-US" sz="2600" b="1" dirty="0"/>
              <a:t>Recommendations:</a:t>
            </a:r>
          </a:p>
          <a:p>
            <a:pPr marL="0" indent="0" algn="just">
              <a:buNone/>
            </a:pPr>
            <a:r>
              <a:rPr kumimoji="0" lang="en-US" altLang="en-US" sz="2600" b="0" i="0" u="none" strike="noStrike" cap="none" normalizeH="0" baseline="0" dirty="0">
                <a:ln>
                  <a:noFill/>
                </a:ln>
                <a:solidFill>
                  <a:schemeClr val="tx1"/>
                </a:solidFill>
                <a:effectLst/>
              </a:rPr>
              <a:t>Enhance e-commerce platforms and digital marketing to further boost online sales. Focus on exclusive in-store promotions, events, and digital integrations to maintain in-store sales. Create a seamless experience between online and physical stores, like "Buy Online, Pick Up In-Store. Identify growth opportunities in these channels, possibly through improved partnerships or product offerings.</a:t>
            </a:r>
          </a:p>
          <a:p>
            <a:pPr marL="0" indent="0">
              <a:buNone/>
            </a:pPr>
            <a:endParaRPr lang="en-US" sz="2000" b="1" dirty="0"/>
          </a:p>
        </p:txBody>
      </p:sp>
      <p:graphicFrame>
        <p:nvGraphicFramePr>
          <p:cNvPr id="5" name="Content Placeholder 4">
            <a:extLst>
              <a:ext uri="{FF2B5EF4-FFF2-40B4-BE49-F238E27FC236}">
                <a16:creationId xmlns:a16="http://schemas.microsoft.com/office/drawing/2014/main" id="{1BA914BA-8697-4C73-9B77-4A59B4E1A729}"/>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1">
            <a:extLst>
              <a:ext uri="{FF2B5EF4-FFF2-40B4-BE49-F238E27FC236}">
                <a16:creationId xmlns:a16="http://schemas.microsoft.com/office/drawing/2014/main" id="{5160D592-91A1-7EC4-D948-4EEF46C73935}"/>
              </a:ext>
            </a:extLst>
          </p:cNvPr>
          <p:cNvSpPr>
            <a:spLocks noChangeArrowheads="1"/>
          </p:cNvSpPr>
          <p:nvPr/>
        </p:nvSpPr>
        <p:spPr bwMode="auto">
          <a:xfrm>
            <a:off x="0" y="-477053"/>
            <a:ext cx="37702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8770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A6310-F780-A13E-828F-024D39AA7EBD}"/>
              </a:ext>
            </a:extLst>
          </p:cNvPr>
          <p:cNvSpPr>
            <a:spLocks noGrp="1"/>
          </p:cNvSpPr>
          <p:nvPr>
            <p:ph type="title"/>
          </p:nvPr>
        </p:nvSpPr>
        <p:spPr/>
        <p:txBody>
          <a:bodyPr>
            <a:normAutofit/>
          </a:bodyPr>
          <a:lstStyle/>
          <a:p>
            <a:r>
              <a:rPr lang="en-US" sz="3200" b="1" dirty="0">
                <a:latin typeface="Aptos" panose="020B0004020202020204" pitchFamily="34" charset="0"/>
              </a:rPr>
              <a:t>EXECUTIVE SALES REPORT SALES REGION ANALYSIS</a:t>
            </a:r>
            <a:endParaRPr lang="en-US" sz="3200" dirty="0"/>
          </a:p>
        </p:txBody>
      </p:sp>
      <p:sp>
        <p:nvSpPr>
          <p:cNvPr id="4" name="Content Placeholder 3">
            <a:extLst>
              <a:ext uri="{FF2B5EF4-FFF2-40B4-BE49-F238E27FC236}">
                <a16:creationId xmlns:a16="http://schemas.microsoft.com/office/drawing/2014/main" id="{C4E90033-7549-A020-645E-32FEB1671832}"/>
              </a:ext>
            </a:extLst>
          </p:cNvPr>
          <p:cNvSpPr>
            <a:spLocks noGrp="1"/>
          </p:cNvSpPr>
          <p:nvPr>
            <p:ph sz="half" idx="2"/>
          </p:nvPr>
        </p:nvSpPr>
        <p:spPr/>
        <p:txBody>
          <a:bodyPr>
            <a:normAutofit lnSpcReduction="10000"/>
          </a:bodyPr>
          <a:lstStyle/>
          <a:p>
            <a:pPr marL="0" indent="0">
              <a:buNone/>
            </a:pPr>
            <a:r>
              <a:rPr lang="en-US" sz="2400" b="1" dirty="0"/>
              <a:t>INSIGHTS AND RECOMMENDATIONS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000" b="1" dirty="0"/>
              <a:t>Insights: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City</a:t>
            </a:r>
            <a:r>
              <a:rPr kumimoji="0" lang="en-US" altLang="en-US" sz="2000" b="0" i="0" u="none" strike="noStrike" cap="none" normalizeH="0" baseline="0" dirty="0">
                <a:ln>
                  <a:noFill/>
                </a:ln>
                <a:solidFill>
                  <a:schemeClr val="tx1"/>
                </a:solidFill>
                <a:effectLst/>
              </a:rPr>
              <a:t> leads by a significant margin, contributing the highest sales, which suggests it could be the largest market or have the highest demand. </a:t>
            </a:r>
            <a:r>
              <a:rPr kumimoji="0" lang="en-US" altLang="en-US" sz="2000" i="0" u="none" strike="noStrike" cap="none" normalizeH="0" baseline="0" dirty="0">
                <a:ln>
                  <a:noFill/>
                </a:ln>
                <a:solidFill>
                  <a:schemeClr val="tx1"/>
                </a:solidFill>
                <a:effectLst/>
              </a:rPr>
              <a:t>Township and CDP </a:t>
            </a:r>
            <a:r>
              <a:rPr kumimoji="0" lang="en-US" altLang="en-US" sz="2000" b="0" i="0" u="none" strike="noStrike" cap="none" normalizeH="0" baseline="0" dirty="0">
                <a:ln>
                  <a:noFill/>
                </a:ln>
                <a:solidFill>
                  <a:schemeClr val="tx1"/>
                </a:solidFill>
                <a:effectLst/>
              </a:rPr>
              <a:t>follow, but with a much smaller sales volume. There may be room to expand sales strategies in these areas.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000" b="1" dirty="0"/>
              <a:t>Recommendations:</a:t>
            </a:r>
            <a:r>
              <a:rPr kumimoji="0" lang="en-US" altLang="en-US" sz="2000" b="0" i="0" u="none" strike="noStrike" cap="none" normalizeH="0" baseline="0" dirty="0">
                <a:ln>
                  <a:noFill/>
                </a:ln>
                <a:solidFill>
                  <a:schemeClr val="tx1"/>
                </a:solidFill>
                <a:effectLst/>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rPr>
              <a:t>Develop tailored strategies to boost sales in Township and CDP. This could include localized marketing, more product availability, or targeted outreach to meet specific customer needs.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a:buFont typeface="Wingdings" panose="05000000000000000000" pitchFamily="2" charset="2"/>
              <a:buChar char="§"/>
            </a:pPr>
            <a:endParaRPr lang="en-US" sz="2000" b="1" dirty="0"/>
          </a:p>
          <a:p>
            <a:pPr marL="0" indent="0">
              <a:buNone/>
            </a:pPr>
            <a:endParaRPr lang="en-US" dirty="0"/>
          </a:p>
        </p:txBody>
      </p:sp>
      <p:graphicFrame>
        <p:nvGraphicFramePr>
          <p:cNvPr id="5" name="Content Placeholder 4">
            <a:extLst>
              <a:ext uri="{FF2B5EF4-FFF2-40B4-BE49-F238E27FC236}">
                <a16:creationId xmlns:a16="http://schemas.microsoft.com/office/drawing/2014/main" id="{76BA0704-DE90-4AA9-8EDC-5022455B156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0721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6AB9B-0DF6-EA82-DEAA-7B4B27EA1D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26B48-05A5-EA61-D314-3C91F146AE43}"/>
              </a:ext>
            </a:extLst>
          </p:cNvPr>
          <p:cNvSpPr>
            <a:spLocks noGrp="1"/>
          </p:cNvSpPr>
          <p:nvPr>
            <p:ph type="title"/>
          </p:nvPr>
        </p:nvSpPr>
        <p:spPr/>
        <p:txBody>
          <a:bodyPr>
            <a:normAutofit/>
          </a:bodyPr>
          <a:lstStyle/>
          <a:p>
            <a:r>
              <a:rPr lang="en-US" sz="3200" b="1" dirty="0">
                <a:latin typeface="Aptos" panose="020B0004020202020204" pitchFamily="34" charset="0"/>
              </a:rPr>
              <a:t>EXECUTIVE SALES REPORT TOP 10 STATES ANALYSIS</a:t>
            </a:r>
            <a:endParaRPr lang="en-US" sz="3200" dirty="0"/>
          </a:p>
        </p:txBody>
      </p:sp>
      <p:sp>
        <p:nvSpPr>
          <p:cNvPr id="4" name="Content Placeholder 3">
            <a:extLst>
              <a:ext uri="{FF2B5EF4-FFF2-40B4-BE49-F238E27FC236}">
                <a16:creationId xmlns:a16="http://schemas.microsoft.com/office/drawing/2014/main" id="{A58EECB6-B196-3826-64E5-C46D8CC0F4AC}"/>
              </a:ext>
            </a:extLst>
          </p:cNvPr>
          <p:cNvSpPr>
            <a:spLocks noGrp="1"/>
          </p:cNvSpPr>
          <p:nvPr>
            <p:ph sz="half" idx="2"/>
          </p:nvPr>
        </p:nvSpPr>
        <p:spPr/>
        <p:txBody>
          <a:bodyPr/>
          <a:lstStyle/>
          <a:p>
            <a:pPr marL="0" indent="0">
              <a:buNone/>
            </a:pPr>
            <a:r>
              <a:rPr lang="en-US" sz="2400" b="1" dirty="0"/>
              <a:t>INSIGHTS AND RECOMMENDATION</a:t>
            </a:r>
          </a:p>
          <a:p>
            <a:pPr algn="just"/>
            <a:r>
              <a:rPr lang="en-US" sz="2000" b="1" dirty="0"/>
              <a:t>Insights:</a:t>
            </a:r>
          </a:p>
          <a:p>
            <a:pPr marL="0" indent="0" algn="just">
              <a:buNone/>
            </a:pPr>
            <a:r>
              <a:rPr lang="en-US" sz="2000" b="1" dirty="0"/>
              <a:t> </a:t>
            </a:r>
            <a:r>
              <a:rPr lang="en-US" sz="2000" dirty="0"/>
              <a:t>California stands out with the highest sales. Strong sales are also seen in Texas, Illinois, and Florida. North Carolina has the lowest sales in the top 10, suggesting room for growth.</a:t>
            </a:r>
          </a:p>
          <a:p>
            <a:pPr algn="just"/>
            <a:r>
              <a:rPr lang="en-US" sz="2000" b="1" dirty="0"/>
              <a:t>Recommendations</a:t>
            </a:r>
            <a:r>
              <a:rPr lang="en-US" sz="2000" dirty="0"/>
              <a:t>: </a:t>
            </a:r>
          </a:p>
          <a:p>
            <a:pPr marL="0" indent="0" algn="just">
              <a:buNone/>
            </a:pPr>
            <a:r>
              <a:rPr lang="en-US" sz="2000" dirty="0"/>
              <a:t>Prioritize California for continued success. Focus on Texas, Illinois, and Florida for additional growth. Target North Carolina with localized strategies to boost sales.</a:t>
            </a:r>
          </a:p>
          <a:p>
            <a:pPr>
              <a:buFont typeface="Wingdings" panose="05000000000000000000" pitchFamily="2" charset="2"/>
              <a:buChar char="§"/>
            </a:pPr>
            <a:endParaRPr lang="en-US" sz="2400" b="1" dirty="0"/>
          </a:p>
          <a:p>
            <a:pPr marL="0" indent="0">
              <a:buNone/>
            </a:pPr>
            <a:endParaRPr lang="en-US" dirty="0"/>
          </a:p>
        </p:txBody>
      </p:sp>
      <p:graphicFrame>
        <p:nvGraphicFramePr>
          <p:cNvPr id="5" name="Content Placeholder 4">
            <a:extLst>
              <a:ext uri="{FF2B5EF4-FFF2-40B4-BE49-F238E27FC236}">
                <a16:creationId xmlns:a16="http://schemas.microsoft.com/office/drawing/2014/main" id="{8EEA9D40-153E-C484-C02D-0C6EC326A69D}"/>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E76F08B-E75D-49EE-B52B-25B3F8B5C49F}"/>
              </a:ext>
            </a:extLst>
          </p:cNvPr>
          <p:cNvGraphicFramePr>
            <a:graphicFrameLocks/>
          </p:cNvGraphicFramePr>
          <p:nvPr>
            <p:extLst>
              <p:ext uri="{D42A27DB-BD31-4B8C-83A1-F6EECF244321}">
                <p14:modId xmlns:p14="http://schemas.microsoft.com/office/powerpoint/2010/main" val="1626213119"/>
              </p:ext>
            </p:extLst>
          </p:nvPr>
        </p:nvGraphicFramePr>
        <p:xfrm>
          <a:off x="1175657" y="1825624"/>
          <a:ext cx="4513943" cy="419780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1814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B4684-1B83-20A5-10AA-EEF7E8AD9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6CD3F-5FE5-43D6-31A9-067F1279BD7A}"/>
              </a:ext>
            </a:extLst>
          </p:cNvPr>
          <p:cNvSpPr>
            <a:spLocks noGrp="1"/>
          </p:cNvSpPr>
          <p:nvPr>
            <p:ph type="title"/>
          </p:nvPr>
        </p:nvSpPr>
        <p:spPr/>
        <p:txBody>
          <a:bodyPr>
            <a:normAutofit/>
          </a:bodyPr>
          <a:lstStyle/>
          <a:p>
            <a:r>
              <a:rPr lang="en-US" sz="3200" b="1" dirty="0">
                <a:latin typeface="Aptos" panose="020B0004020202020204" pitchFamily="34" charset="0"/>
              </a:rPr>
              <a:t>EXECUTIVE SALES REPORT SALES REGION ANALYSIS</a:t>
            </a:r>
            <a:endParaRPr lang="en-US" sz="3200" dirty="0"/>
          </a:p>
        </p:txBody>
      </p:sp>
      <p:sp>
        <p:nvSpPr>
          <p:cNvPr id="4" name="Content Placeholder 3">
            <a:extLst>
              <a:ext uri="{FF2B5EF4-FFF2-40B4-BE49-F238E27FC236}">
                <a16:creationId xmlns:a16="http://schemas.microsoft.com/office/drawing/2014/main" id="{71392FB1-3C50-A484-BFF8-809210831739}"/>
              </a:ext>
            </a:extLst>
          </p:cNvPr>
          <p:cNvSpPr>
            <a:spLocks noGrp="1"/>
          </p:cNvSpPr>
          <p:nvPr>
            <p:ph sz="half" idx="2"/>
          </p:nvPr>
        </p:nvSpPr>
        <p:spPr/>
        <p:txBody>
          <a:bodyPr/>
          <a:lstStyle/>
          <a:p>
            <a:pPr marL="0" indent="0" algn="just">
              <a:buNone/>
            </a:pPr>
            <a:r>
              <a:rPr lang="en-US" sz="2000" b="1" dirty="0"/>
              <a:t>INSIGHTS AND RECOMMENDATION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000" b="1" dirty="0"/>
              <a:t>Insights: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Nicholas Cunningham is the top performer, followed by Donald Reynolds and Joe Price. The sales figures are closely grouped, indicating a competitive and high-performing team overall.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rPr>
              <a:t>Recommendations: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rPr>
              <a:t>Recognize top performers like Nicholas Cunningham, Donald Reynolds, and Joe Price. Support lower-performing teams (e.g., Patrick Graham) with additional resources, training, or motivation to help improve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endParaRPr>
          </a:p>
          <a:p>
            <a:pPr marL="0" indent="0">
              <a:buNone/>
            </a:pPr>
            <a:endParaRPr lang="en-US" sz="2400" b="1" dirty="0"/>
          </a:p>
          <a:p>
            <a:pPr>
              <a:buFont typeface="Wingdings" panose="05000000000000000000" pitchFamily="2" charset="2"/>
              <a:buChar char="§"/>
            </a:pPr>
            <a:endParaRPr lang="en-US" sz="2400" b="1" dirty="0"/>
          </a:p>
          <a:p>
            <a:pPr marL="0" indent="0">
              <a:buNone/>
            </a:pPr>
            <a:endParaRPr lang="en-US" sz="2400" b="1" dirty="0"/>
          </a:p>
          <a:p>
            <a:pPr marL="0" indent="0">
              <a:buNone/>
            </a:pPr>
            <a:endParaRPr lang="en-US" sz="2400" b="1" dirty="0"/>
          </a:p>
          <a:p>
            <a:pPr marL="0" indent="0">
              <a:buNone/>
            </a:pPr>
            <a:endParaRPr lang="en-US" dirty="0"/>
          </a:p>
        </p:txBody>
      </p:sp>
      <p:graphicFrame>
        <p:nvGraphicFramePr>
          <p:cNvPr id="5" name="Content Placeholder 4">
            <a:extLst>
              <a:ext uri="{FF2B5EF4-FFF2-40B4-BE49-F238E27FC236}">
                <a16:creationId xmlns:a16="http://schemas.microsoft.com/office/drawing/2014/main" id="{BCCC4C29-6162-EA82-6FFD-5C4785FCAC88}"/>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D154DE42-F352-4A79-8F78-8BEC6F57E1DF}"/>
              </a:ext>
            </a:extLst>
          </p:cNvPr>
          <p:cNvGraphicFramePr>
            <a:graphicFrameLocks/>
          </p:cNvGraphicFramePr>
          <p:nvPr>
            <p:extLst>
              <p:ext uri="{D42A27DB-BD31-4B8C-83A1-F6EECF244321}">
                <p14:modId xmlns:p14="http://schemas.microsoft.com/office/powerpoint/2010/main" val="1613900197"/>
              </p:ext>
            </p:extLst>
          </p:nvPr>
        </p:nvGraphicFramePr>
        <p:xfrm>
          <a:off x="1117599" y="1825625"/>
          <a:ext cx="4209143"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9577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578</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Calibri</vt:lpstr>
      <vt:lpstr>Calibri Light</vt:lpstr>
      <vt:lpstr>Wingdings</vt:lpstr>
      <vt:lpstr>Office Theme</vt:lpstr>
      <vt:lpstr>EXECUTIVE SALES REPORT SALES TREND ANALYSIS</vt:lpstr>
      <vt:lpstr>EXECUTIVE SALES REPORT TOP 10 PRODUCT ANALYSIS</vt:lpstr>
      <vt:lpstr>EXECUTIVE SALES REPORT SALES CHANNEL ANALYSIS</vt:lpstr>
      <vt:lpstr>EXECUTIVE SALES REPORT SALES REGION ANALYSIS</vt:lpstr>
      <vt:lpstr>EXECUTIVE SALES REPORT TOP 10 STATES ANALYSIS</vt:lpstr>
      <vt:lpstr>EXECUTIVE SALES REPORT SALES REGION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4</cp:revision>
  <dcterms:created xsi:type="dcterms:W3CDTF">2025-01-19T18:15:57Z</dcterms:created>
  <dcterms:modified xsi:type="dcterms:W3CDTF">2025-01-19T21:41:00Z</dcterms:modified>
</cp:coreProperties>
</file>