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wnloads\Pivot%20Tables-DATA%20class%20exerci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exercise.xlsx]Sales Trend!PivotTable2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Trend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'Sales Trend'!$B$3</c:f>
              <c:strCache>
                <c:ptCount val="1"/>
                <c:pt idx="0">
                  <c:v>Total</c:v>
                </c:pt>
              </c:strCache>
            </c:strRef>
          </c:tx>
          <c:spPr>
            <a:ln w="28575" cap="rnd">
              <a:solidFill>
                <a:schemeClr val="accent1"/>
              </a:solidFill>
              <a:round/>
            </a:ln>
            <a:effectLst/>
          </c:spPr>
          <c:marker>
            <c:symbol val="none"/>
          </c:marker>
          <c:cat>
            <c:strRef>
              <c:f>'Sales Trend'!$A$4:$A$16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Trend'!$B$4:$B$16</c:f>
              <c:numCache>
                <c:formatCode>"$"#,##0</c:formatCode>
                <c:ptCount val="12"/>
                <c:pt idx="0">
                  <c:v>32907.839999999997</c:v>
                </c:pt>
                <c:pt idx="1">
                  <c:v>19955.5</c:v>
                </c:pt>
                <c:pt idx="2">
                  <c:v>30852.6</c:v>
                </c:pt>
                <c:pt idx="3">
                  <c:v>20771.789999999997</c:v>
                </c:pt>
                <c:pt idx="4">
                  <c:v>34307.049999999996</c:v>
                </c:pt>
                <c:pt idx="5">
                  <c:v>55601.61</c:v>
                </c:pt>
                <c:pt idx="6">
                  <c:v>27318.539999999997</c:v>
                </c:pt>
                <c:pt idx="7">
                  <c:v>29921.459999999995</c:v>
                </c:pt>
                <c:pt idx="8">
                  <c:v>31949.97</c:v>
                </c:pt>
                <c:pt idx="9">
                  <c:v>53033.59</c:v>
                </c:pt>
                <c:pt idx="10">
                  <c:v>31773.429999999997</c:v>
                </c:pt>
                <c:pt idx="11">
                  <c:v>66642.78</c:v>
                </c:pt>
              </c:numCache>
            </c:numRef>
          </c:val>
          <c:smooth val="0"/>
          <c:extLst>
            <c:ext xmlns:c16="http://schemas.microsoft.com/office/drawing/2014/chart" uri="{C3380CC4-5D6E-409C-BE32-E72D297353CC}">
              <c16:uniqueId val="{00000000-4CED-43DD-BE33-DC59961B292E}"/>
            </c:ext>
          </c:extLst>
        </c:ser>
        <c:dLbls>
          <c:showLegendKey val="0"/>
          <c:showVal val="0"/>
          <c:showCatName val="0"/>
          <c:showSerName val="0"/>
          <c:showPercent val="0"/>
          <c:showBubbleSize val="0"/>
        </c:dLbls>
        <c:smooth val="0"/>
        <c:axId val="47627151"/>
        <c:axId val="47630511"/>
      </c:lineChart>
      <c:catAx>
        <c:axId val="47627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30511"/>
        <c:crosses val="autoZero"/>
        <c:auto val="1"/>
        <c:lblAlgn val="ctr"/>
        <c:lblOffset val="100"/>
        <c:noMultiLvlLbl val="0"/>
      </c:catAx>
      <c:valAx>
        <c:axId val="47630511"/>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7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exercise.xlsx]Top 10 Customers!PivotTable1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a:t>
            </a:r>
            <a:r>
              <a:rPr lang="en-US" b="1" baseline="0"/>
              <a:t> 10 Customers</a:t>
            </a:r>
            <a:r>
              <a:rPr lang="en-US" b="1"/>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c:spPr>
      </c:pivotFmt>
      <c:pivotFmt>
        <c:idx val="2"/>
        <c:spPr>
          <a:solidFill>
            <a:schemeClr val="accent1">
              <a:lumMod val="50000"/>
            </a:schemeClr>
          </a:solidFill>
          <a:ln>
            <a:noFill/>
          </a:ln>
          <a:effectLst/>
        </c:spPr>
      </c:pivotFmt>
      <c:pivotFmt>
        <c:idx val="3"/>
        <c:spPr>
          <a:solidFill>
            <a:schemeClr val="accent5">
              <a:lumMod val="75000"/>
            </a:schemeClr>
          </a:solidFill>
          <a:ln>
            <a:noFill/>
          </a:ln>
          <a:effectLst/>
        </c:spPr>
      </c:pivotFmt>
      <c:pivotFmt>
        <c:idx val="4"/>
        <c:spPr>
          <a:solidFill>
            <a:schemeClr val="accent5">
              <a:lumMod val="75000"/>
            </a:schemeClr>
          </a:solidFill>
          <a:ln>
            <a:noFill/>
          </a:ln>
          <a:effectLst/>
        </c:spPr>
      </c:pivotFmt>
      <c:pivotFmt>
        <c:idx val="5"/>
        <c:spPr>
          <a:solidFill>
            <a:schemeClr val="accent5">
              <a:lumMod val="60000"/>
              <a:lumOff val="40000"/>
            </a:schemeClr>
          </a:solidFill>
          <a:ln>
            <a:noFill/>
          </a:ln>
          <a:effectLst/>
        </c:spPr>
      </c:pivotFmt>
      <c:pivotFmt>
        <c:idx val="6"/>
        <c:spPr>
          <a:solidFill>
            <a:schemeClr val="accent5">
              <a:lumMod val="60000"/>
              <a:lumOff val="40000"/>
            </a:schemeClr>
          </a:solidFill>
          <a:ln>
            <a:noFill/>
          </a:ln>
          <a:effectLst/>
        </c:spPr>
      </c:pivotFmt>
      <c:pivotFmt>
        <c:idx val="7"/>
        <c:spPr>
          <a:solidFill>
            <a:schemeClr val="accent5">
              <a:lumMod val="40000"/>
              <a:lumOff val="60000"/>
            </a:schemeClr>
          </a:solidFill>
          <a:ln>
            <a:noFill/>
          </a:ln>
          <a:effectLst/>
        </c:spPr>
      </c:pivotFmt>
      <c:pivotFmt>
        <c:idx val="8"/>
        <c:spPr>
          <a:solidFill>
            <a:schemeClr val="accent5">
              <a:lumMod val="40000"/>
              <a:lumOff val="60000"/>
            </a:schemeClr>
          </a:solidFill>
          <a:ln>
            <a:noFill/>
          </a:ln>
          <a:effectLst/>
        </c:spPr>
      </c:pivotFmt>
      <c:pivotFmt>
        <c:idx val="9"/>
        <c:spPr>
          <a:solidFill>
            <a:schemeClr val="accent5">
              <a:lumMod val="20000"/>
              <a:lumOff val="80000"/>
            </a:schemeClr>
          </a:solidFill>
          <a:ln>
            <a:noFill/>
          </a:ln>
          <a:effectLst/>
        </c:spPr>
      </c:pivotFmt>
      <c:pivotFmt>
        <c:idx val="10"/>
        <c:spPr>
          <a:solidFill>
            <a:schemeClr val="bg2"/>
          </a:solidFill>
          <a:ln>
            <a:noFill/>
          </a:ln>
          <a:effectLst/>
        </c:spPr>
      </c:pivotFmt>
      <c:pivotFmt>
        <c:idx val="1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bg2"/>
          </a:solidFill>
          <a:ln>
            <a:noFill/>
          </a:ln>
          <a:effectLst/>
        </c:spPr>
      </c:pivotFmt>
      <c:pivotFmt>
        <c:idx val="13"/>
        <c:spPr>
          <a:solidFill>
            <a:schemeClr val="accent5">
              <a:lumMod val="20000"/>
              <a:lumOff val="80000"/>
            </a:schemeClr>
          </a:solidFill>
          <a:ln>
            <a:noFill/>
          </a:ln>
          <a:effectLst/>
        </c:spPr>
      </c:pivotFmt>
      <c:pivotFmt>
        <c:idx val="14"/>
        <c:spPr>
          <a:solidFill>
            <a:schemeClr val="accent5">
              <a:lumMod val="40000"/>
              <a:lumOff val="60000"/>
            </a:schemeClr>
          </a:solidFill>
          <a:ln>
            <a:noFill/>
          </a:ln>
          <a:effectLst/>
        </c:spPr>
      </c:pivotFmt>
      <c:pivotFmt>
        <c:idx val="15"/>
        <c:spPr>
          <a:solidFill>
            <a:schemeClr val="accent5">
              <a:lumMod val="40000"/>
              <a:lumOff val="60000"/>
            </a:schemeClr>
          </a:solidFill>
          <a:ln>
            <a:noFill/>
          </a:ln>
          <a:effectLst/>
        </c:spPr>
      </c:pivotFmt>
      <c:pivotFmt>
        <c:idx val="16"/>
        <c:spPr>
          <a:solidFill>
            <a:schemeClr val="accent5">
              <a:lumMod val="60000"/>
              <a:lumOff val="40000"/>
            </a:schemeClr>
          </a:solidFill>
          <a:ln>
            <a:noFill/>
          </a:ln>
          <a:effectLst/>
        </c:spPr>
      </c:pivotFmt>
      <c:pivotFmt>
        <c:idx val="17"/>
        <c:spPr>
          <a:solidFill>
            <a:schemeClr val="accent5">
              <a:lumMod val="60000"/>
              <a:lumOff val="40000"/>
            </a:schemeClr>
          </a:solidFill>
          <a:ln>
            <a:noFill/>
          </a:ln>
          <a:effectLst/>
        </c:spPr>
      </c:pivotFmt>
      <c:pivotFmt>
        <c:idx val="18"/>
        <c:spPr>
          <a:solidFill>
            <a:schemeClr val="accent5">
              <a:lumMod val="75000"/>
            </a:schemeClr>
          </a:solidFill>
          <a:ln>
            <a:noFill/>
          </a:ln>
          <a:effectLst/>
        </c:spPr>
      </c:pivotFmt>
      <c:pivotFmt>
        <c:idx val="19"/>
        <c:spPr>
          <a:solidFill>
            <a:schemeClr val="accent5">
              <a:lumMod val="75000"/>
            </a:schemeClr>
          </a:solidFill>
          <a:ln>
            <a:noFill/>
          </a:ln>
          <a:effectLst/>
        </c:spPr>
      </c:pivotFmt>
      <c:pivotFmt>
        <c:idx val="20"/>
        <c:spPr>
          <a:solidFill>
            <a:schemeClr val="accent1">
              <a:lumMod val="50000"/>
            </a:schemeClr>
          </a:solidFill>
          <a:ln>
            <a:noFill/>
          </a:ln>
          <a:effectLst/>
        </c:spPr>
      </c:pivotFmt>
      <c:pivotFmt>
        <c:idx val="21"/>
        <c:spPr>
          <a:solidFill>
            <a:schemeClr val="accent5">
              <a:lumMod val="50000"/>
            </a:schemeClr>
          </a:solidFill>
          <a:ln>
            <a:noFill/>
          </a:ln>
          <a:effectLst/>
        </c:spPr>
      </c:pivotFmt>
      <c:pivotFmt>
        <c:idx val="22"/>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bg2"/>
          </a:solidFill>
          <a:ln>
            <a:noFill/>
          </a:ln>
          <a:effectLst/>
        </c:spPr>
      </c:pivotFmt>
      <c:pivotFmt>
        <c:idx val="24"/>
        <c:spPr>
          <a:solidFill>
            <a:schemeClr val="accent5">
              <a:lumMod val="20000"/>
              <a:lumOff val="80000"/>
            </a:schemeClr>
          </a:solidFill>
          <a:ln>
            <a:noFill/>
          </a:ln>
          <a:effectLst/>
        </c:spPr>
      </c:pivotFmt>
      <c:pivotFmt>
        <c:idx val="25"/>
        <c:spPr>
          <a:solidFill>
            <a:schemeClr val="accent5">
              <a:lumMod val="40000"/>
              <a:lumOff val="60000"/>
            </a:schemeClr>
          </a:solidFill>
          <a:ln>
            <a:noFill/>
          </a:ln>
          <a:effectLst/>
        </c:spPr>
      </c:pivotFmt>
      <c:pivotFmt>
        <c:idx val="26"/>
        <c:spPr>
          <a:solidFill>
            <a:schemeClr val="accent5">
              <a:lumMod val="40000"/>
              <a:lumOff val="60000"/>
            </a:schemeClr>
          </a:solidFill>
          <a:ln>
            <a:noFill/>
          </a:ln>
          <a:effectLst/>
        </c:spPr>
      </c:pivotFmt>
      <c:pivotFmt>
        <c:idx val="27"/>
        <c:spPr>
          <a:solidFill>
            <a:schemeClr val="accent5">
              <a:lumMod val="60000"/>
              <a:lumOff val="40000"/>
            </a:schemeClr>
          </a:solidFill>
          <a:ln>
            <a:noFill/>
          </a:ln>
          <a:effectLst/>
        </c:spPr>
      </c:pivotFmt>
      <c:pivotFmt>
        <c:idx val="28"/>
        <c:spPr>
          <a:solidFill>
            <a:schemeClr val="accent5">
              <a:lumMod val="60000"/>
              <a:lumOff val="40000"/>
            </a:schemeClr>
          </a:solidFill>
          <a:ln>
            <a:noFill/>
          </a:ln>
          <a:effectLst/>
        </c:spPr>
      </c:pivotFmt>
      <c:pivotFmt>
        <c:idx val="29"/>
        <c:spPr>
          <a:solidFill>
            <a:schemeClr val="accent5">
              <a:lumMod val="75000"/>
            </a:schemeClr>
          </a:solidFill>
          <a:ln>
            <a:noFill/>
          </a:ln>
          <a:effectLst/>
        </c:spPr>
      </c:pivotFmt>
      <c:pivotFmt>
        <c:idx val="30"/>
        <c:spPr>
          <a:solidFill>
            <a:schemeClr val="accent5">
              <a:lumMod val="75000"/>
            </a:schemeClr>
          </a:solidFill>
          <a:ln>
            <a:noFill/>
          </a:ln>
          <a:effectLst/>
        </c:spPr>
      </c:pivotFmt>
      <c:pivotFmt>
        <c:idx val="31"/>
        <c:spPr>
          <a:solidFill>
            <a:schemeClr val="accent1">
              <a:lumMod val="50000"/>
            </a:schemeClr>
          </a:solidFill>
          <a:ln>
            <a:noFill/>
          </a:ln>
          <a:effectLst/>
        </c:spPr>
      </c:pivotFmt>
      <c:pivotFmt>
        <c:idx val="32"/>
        <c:spPr>
          <a:solidFill>
            <a:schemeClr val="accent5">
              <a:lumMod val="50000"/>
            </a:schemeClr>
          </a:solidFill>
          <a:ln>
            <a:noFill/>
          </a:ln>
          <a:effectLst/>
        </c:spPr>
      </c:pivotFmt>
      <c:pivotFmt>
        <c:idx val="33"/>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bg2"/>
          </a:solidFill>
          <a:ln>
            <a:noFill/>
          </a:ln>
          <a:effectLst/>
        </c:spPr>
      </c:pivotFmt>
      <c:pivotFmt>
        <c:idx val="35"/>
        <c:spPr>
          <a:solidFill>
            <a:schemeClr val="accent5">
              <a:lumMod val="20000"/>
              <a:lumOff val="80000"/>
            </a:schemeClr>
          </a:solidFill>
          <a:ln>
            <a:noFill/>
          </a:ln>
          <a:effectLst/>
        </c:spPr>
      </c:pivotFmt>
      <c:pivotFmt>
        <c:idx val="36"/>
        <c:spPr>
          <a:solidFill>
            <a:schemeClr val="accent5">
              <a:lumMod val="40000"/>
              <a:lumOff val="60000"/>
            </a:schemeClr>
          </a:solidFill>
          <a:ln>
            <a:noFill/>
          </a:ln>
          <a:effectLst/>
        </c:spPr>
      </c:pivotFmt>
      <c:pivotFmt>
        <c:idx val="37"/>
        <c:spPr>
          <a:solidFill>
            <a:schemeClr val="accent5">
              <a:lumMod val="40000"/>
              <a:lumOff val="60000"/>
            </a:schemeClr>
          </a:solidFill>
          <a:ln>
            <a:noFill/>
          </a:ln>
          <a:effectLst/>
        </c:spPr>
      </c:pivotFmt>
      <c:pivotFmt>
        <c:idx val="38"/>
        <c:spPr>
          <a:solidFill>
            <a:schemeClr val="accent5">
              <a:lumMod val="60000"/>
              <a:lumOff val="40000"/>
            </a:schemeClr>
          </a:solidFill>
          <a:ln>
            <a:noFill/>
          </a:ln>
          <a:effectLst/>
        </c:spPr>
      </c:pivotFmt>
      <c:pivotFmt>
        <c:idx val="39"/>
        <c:spPr>
          <a:solidFill>
            <a:schemeClr val="accent5">
              <a:lumMod val="60000"/>
              <a:lumOff val="40000"/>
            </a:schemeClr>
          </a:solidFill>
          <a:ln>
            <a:noFill/>
          </a:ln>
          <a:effectLst/>
        </c:spPr>
      </c:pivotFmt>
      <c:pivotFmt>
        <c:idx val="40"/>
        <c:spPr>
          <a:solidFill>
            <a:schemeClr val="accent5">
              <a:lumMod val="75000"/>
            </a:schemeClr>
          </a:solidFill>
          <a:ln>
            <a:noFill/>
          </a:ln>
          <a:effectLst/>
        </c:spPr>
      </c:pivotFmt>
      <c:pivotFmt>
        <c:idx val="41"/>
        <c:spPr>
          <a:solidFill>
            <a:schemeClr val="accent5">
              <a:lumMod val="75000"/>
            </a:schemeClr>
          </a:solidFill>
          <a:ln>
            <a:noFill/>
          </a:ln>
          <a:effectLst/>
        </c:spPr>
      </c:pivotFmt>
      <c:pivotFmt>
        <c:idx val="42"/>
        <c:spPr>
          <a:solidFill>
            <a:schemeClr val="accent1">
              <a:lumMod val="50000"/>
            </a:schemeClr>
          </a:solidFill>
          <a:ln>
            <a:noFill/>
          </a:ln>
          <a:effectLst/>
        </c:spPr>
      </c:pivotFmt>
      <c:pivotFmt>
        <c:idx val="43"/>
        <c:spPr>
          <a:solidFill>
            <a:schemeClr val="accent5">
              <a:lumMod val="50000"/>
            </a:schemeClr>
          </a:solidFill>
          <a:ln>
            <a:noFill/>
          </a:ln>
          <a:effectLst/>
        </c:spPr>
      </c:pivotFmt>
      <c:pivotFmt>
        <c:idx val="4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bg2"/>
          </a:solidFill>
          <a:ln>
            <a:noFill/>
          </a:ln>
          <a:effectLst/>
        </c:spPr>
      </c:pivotFmt>
      <c:pivotFmt>
        <c:idx val="46"/>
        <c:spPr>
          <a:solidFill>
            <a:schemeClr val="accent5">
              <a:lumMod val="20000"/>
              <a:lumOff val="80000"/>
            </a:schemeClr>
          </a:solidFill>
          <a:ln>
            <a:noFill/>
          </a:ln>
          <a:effectLst/>
        </c:spPr>
      </c:pivotFmt>
      <c:pivotFmt>
        <c:idx val="47"/>
        <c:spPr>
          <a:solidFill>
            <a:schemeClr val="accent5">
              <a:lumMod val="40000"/>
              <a:lumOff val="60000"/>
            </a:schemeClr>
          </a:solidFill>
          <a:ln>
            <a:noFill/>
          </a:ln>
          <a:effectLst/>
        </c:spPr>
      </c:pivotFmt>
      <c:pivotFmt>
        <c:idx val="48"/>
        <c:spPr>
          <a:solidFill>
            <a:schemeClr val="accent5">
              <a:lumMod val="40000"/>
              <a:lumOff val="60000"/>
            </a:schemeClr>
          </a:solidFill>
          <a:ln>
            <a:noFill/>
          </a:ln>
          <a:effectLst/>
        </c:spPr>
      </c:pivotFmt>
      <c:pivotFmt>
        <c:idx val="49"/>
        <c:spPr>
          <a:solidFill>
            <a:schemeClr val="accent5">
              <a:lumMod val="60000"/>
              <a:lumOff val="40000"/>
            </a:schemeClr>
          </a:solidFill>
          <a:ln>
            <a:noFill/>
          </a:ln>
          <a:effectLst/>
        </c:spPr>
      </c:pivotFmt>
      <c:pivotFmt>
        <c:idx val="50"/>
        <c:spPr>
          <a:solidFill>
            <a:schemeClr val="accent5">
              <a:lumMod val="60000"/>
              <a:lumOff val="40000"/>
            </a:schemeClr>
          </a:solidFill>
          <a:ln>
            <a:noFill/>
          </a:ln>
          <a:effectLst/>
        </c:spPr>
      </c:pivotFmt>
      <c:pivotFmt>
        <c:idx val="51"/>
        <c:spPr>
          <a:solidFill>
            <a:schemeClr val="accent5">
              <a:lumMod val="75000"/>
            </a:schemeClr>
          </a:solidFill>
          <a:ln>
            <a:noFill/>
          </a:ln>
          <a:effectLst/>
        </c:spPr>
      </c:pivotFmt>
      <c:pivotFmt>
        <c:idx val="52"/>
        <c:spPr>
          <a:solidFill>
            <a:schemeClr val="accent5">
              <a:lumMod val="75000"/>
            </a:schemeClr>
          </a:solidFill>
          <a:ln>
            <a:noFill/>
          </a:ln>
          <a:effectLst/>
        </c:spPr>
      </c:pivotFmt>
      <c:pivotFmt>
        <c:idx val="53"/>
        <c:spPr>
          <a:solidFill>
            <a:schemeClr val="accent1">
              <a:lumMod val="50000"/>
            </a:schemeClr>
          </a:solidFill>
          <a:ln>
            <a:noFill/>
          </a:ln>
          <a:effectLst/>
        </c:spPr>
      </c:pivotFmt>
      <c:pivotFmt>
        <c:idx val="54"/>
        <c:spPr>
          <a:solidFill>
            <a:schemeClr val="accent5">
              <a:lumMod val="50000"/>
            </a:schemeClr>
          </a:solidFill>
          <a:ln>
            <a:noFill/>
          </a:ln>
          <a:effectLst/>
        </c:spPr>
      </c:pivotFmt>
    </c:pivotFmts>
    <c:plotArea>
      <c:layout/>
      <c:barChart>
        <c:barDir val="bar"/>
        <c:grouping val="clustered"/>
        <c:varyColors val="0"/>
        <c:ser>
          <c:idx val="0"/>
          <c:order val="0"/>
          <c:tx>
            <c:strRef>
              <c:f>'Top 10 Customers'!$B$3</c:f>
              <c:strCache>
                <c:ptCount val="1"/>
                <c:pt idx="0">
                  <c:v>Total</c:v>
                </c:pt>
              </c:strCache>
            </c:strRef>
          </c:tx>
          <c:spPr>
            <a:solidFill>
              <a:schemeClr val="accent5">
                <a:lumMod val="75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EE1F-46AD-B043-39023817457D}"/>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EE1F-46AD-B043-39023817457D}"/>
              </c:ext>
            </c:extLst>
          </c:dPt>
          <c:dPt>
            <c:idx val="2"/>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5-EE1F-46AD-B043-39023817457D}"/>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EE1F-46AD-B043-39023817457D}"/>
              </c:ext>
            </c:extLst>
          </c:dPt>
          <c:dPt>
            <c:idx val="4"/>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EE1F-46AD-B043-39023817457D}"/>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EE1F-46AD-B043-39023817457D}"/>
              </c:ext>
            </c:extLst>
          </c:dPt>
          <c:dPt>
            <c:idx val="6"/>
            <c:invertIfNegative val="0"/>
            <c:bubble3D val="0"/>
            <c:spPr>
              <a:solidFill>
                <a:schemeClr val="accent5">
                  <a:lumMod val="75000"/>
                </a:schemeClr>
              </a:solidFill>
              <a:ln>
                <a:noFill/>
              </a:ln>
              <a:effectLst/>
            </c:spPr>
            <c:extLst>
              <c:ext xmlns:c16="http://schemas.microsoft.com/office/drawing/2014/chart" uri="{C3380CC4-5D6E-409C-BE32-E72D297353CC}">
                <c16:uniqueId val="{0000000D-EE1F-46AD-B043-39023817457D}"/>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F-EE1F-46AD-B043-39023817457D}"/>
              </c:ext>
            </c:extLst>
          </c:dPt>
          <c:dPt>
            <c:idx val="8"/>
            <c:invertIfNegative val="0"/>
            <c:bubble3D val="0"/>
            <c:spPr>
              <a:solidFill>
                <a:schemeClr val="accent1">
                  <a:lumMod val="50000"/>
                </a:schemeClr>
              </a:solidFill>
              <a:ln>
                <a:noFill/>
              </a:ln>
              <a:effectLst/>
            </c:spPr>
            <c:extLst>
              <c:ext xmlns:c16="http://schemas.microsoft.com/office/drawing/2014/chart" uri="{C3380CC4-5D6E-409C-BE32-E72D297353CC}">
                <c16:uniqueId val="{00000011-EE1F-46AD-B043-39023817457D}"/>
              </c:ext>
            </c:extLst>
          </c:dPt>
          <c:dPt>
            <c:idx val="9"/>
            <c:invertIfNegative val="0"/>
            <c:bubble3D val="0"/>
            <c:spPr>
              <a:solidFill>
                <a:schemeClr val="accent5">
                  <a:lumMod val="50000"/>
                </a:schemeClr>
              </a:solidFill>
              <a:ln>
                <a:noFill/>
              </a:ln>
              <a:effectLst/>
            </c:spPr>
            <c:extLst>
              <c:ext xmlns:c16="http://schemas.microsoft.com/office/drawing/2014/chart" uri="{C3380CC4-5D6E-409C-BE32-E72D297353CC}">
                <c16:uniqueId val="{00000013-EE1F-46AD-B043-39023817457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Customers'!$A$4:$A$14</c:f>
              <c:strCache>
                <c:ptCount val="10"/>
                <c:pt idx="0">
                  <c:v>Company K</c:v>
                </c:pt>
                <c:pt idx="1">
                  <c:v>Company C</c:v>
                </c:pt>
                <c:pt idx="2">
                  <c:v>Company Z</c:v>
                </c:pt>
                <c:pt idx="3">
                  <c:v>Company J</c:v>
                </c:pt>
                <c:pt idx="4">
                  <c:v>Company I</c:v>
                </c:pt>
                <c:pt idx="5">
                  <c:v>Company A</c:v>
                </c:pt>
                <c:pt idx="6">
                  <c:v>Company F</c:v>
                </c:pt>
                <c:pt idx="7">
                  <c:v>Company BB</c:v>
                </c:pt>
                <c:pt idx="8">
                  <c:v>Company H</c:v>
                </c:pt>
                <c:pt idx="9">
                  <c:v>Company D</c:v>
                </c:pt>
              </c:strCache>
            </c:strRef>
          </c:cat>
          <c:val>
            <c:numRef>
              <c:f>'Top 10 Customers'!$B$4:$B$14</c:f>
              <c:numCache>
                <c:formatCode>"$"#,##0</c:formatCode>
                <c:ptCount val="10"/>
                <c:pt idx="0">
                  <c:v>21937.08</c:v>
                </c:pt>
                <c:pt idx="1">
                  <c:v>27005.38</c:v>
                </c:pt>
                <c:pt idx="2">
                  <c:v>28208.250000000007</c:v>
                </c:pt>
                <c:pt idx="3">
                  <c:v>29133.009999999995</c:v>
                </c:pt>
                <c:pt idx="4">
                  <c:v>32530.6</c:v>
                </c:pt>
                <c:pt idx="5">
                  <c:v>36839.990000000005</c:v>
                </c:pt>
                <c:pt idx="6">
                  <c:v>37418</c:v>
                </c:pt>
                <c:pt idx="7">
                  <c:v>43703</c:v>
                </c:pt>
                <c:pt idx="8">
                  <c:v>50198.35</c:v>
                </c:pt>
                <c:pt idx="9">
                  <c:v>67180.5</c:v>
                </c:pt>
              </c:numCache>
            </c:numRef>
          </c:val>
          <c:extLst>
            <c:ext xmlns:c16="http://schemas.microsoft.com/office/drawing/2014/chart" uri="{C3380CC4-5D6E-409C-BE32-E72D297353CC}">
              <c16:uniqueId val="{00000014-EE1F-46AD-B043-39023817457D}"/>
            </c:ext>
          </c:extLst>
        </c:ser>
        <c:dLbls>
          <c:dLblPos val="outEnd"/>
          <c:showLegendKey val="0"/>
          <c:showVal val="1"/>
          <c:showCatName val="0"/>
          <c:showSerName val="0"/>
          <c:showPercent val="0"/>
          <c:showBubbleSize val="0"/>
        </c:dLbls>
        <c:gapWidth val="182"/>
        <c:axId val="2081908639"/>
        <c:axId val="2081911039"/>
      </c:barChart>
      <c:catAx>
        <c:axId val="20819086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911039"/>
        <c:crosses val="autoZero"/>
        <c:auto val="1"/>
        <c:lblAlgn val="ctr"/>
        <c:lblOffset val="100"/>
        <c:noMultiLvlLbl val="0"/>
      </c:catAx>
      <c:valAx>
        <c:axId val="2081911039"/>
        <c:scaling>
          <c:orientation val="minMax"/>
        </c:scaling>
        <c:delete val="1"/>
        <c:axPos val="b"/>
        <c:numFmt formatCode="&quot;$&quot;#,##0" sourceLinked="1"/>
        <c:majorTickMark val="none"/>
        <c:minorTickMark val="none"/>
        <c:tickLblPos val="nextTo"/>
        <c:crossAx val="2081908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exercise.xlsx]Sales by Rep!PivotTable2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by Rep</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60000"/>
              <a:lumOff val="40000"/>
            </a:schemeClr>
          </a:solidFill>
          <a:ln>
            <a:noFill/>
          </a:ln>
          <a:effectLst/>
        </c:spPr>
      </c:pivotFmt>
      <c:pivotFmt>
        <c:idx val="4"/>
        <c:spPr>
          <a:solidFill>
            <a:schemeClr val="accent5">
              <a:lumMod val="40000"/>
              <a:lumOff val="60000"/>
            </a:schemeClr>
          </a:solidFill>
          <a:ln>
            <a:noFill/>
          </a:ln>
          <a:effectLst/>
        </c:spPr>
      </c:pivotFmt>
      <c:pivotFmt>
        <c:idx val="5"/>
        <c:spPr>
          <a:solidFill>
            <a:schemeClr val="accent5">
              <a:lumMod val="40000"/>
              <a:lumOff val="60000"/>
            </a:schemeClr>
          </a:solidFill>
          <a:ln>
            <a:noFill/>
          </a:ln>
          <a:effectLst/>
        </c:spPr>
      </c:pivotFmt>
      <c:pivotFmt>
        <c:idx val="6"/>
        <c:spPr>
          <a:solidFill>
            <a:schemeClr val="accent5">
              <a:lumMod val="20000"/>
              <a:lumOff val="80000"/>
            </a:schemeClr>
          </a:solidFill>
          <a:ln>
            <a:noFill/>
          </a:ln>
          <a:effectLst/>
        </c:spPr>
      </c:pivotFmt>
      <c:pivotFmt>
        <c:idx val="7"/>
        <c:spPr>
          <a:solidFill>
            <a:schemeClr val="accent5">
              <a:lumMod val="20000"/>
              <a:lumOff val="80000"/>
            </a:schemeClr>
          </a:solidFill>
          <a:ln>
            <a:noFill/>
          </a:ln>
          <a:effectLst/>
        </c:spPr>
      </c:pivotFmt>
      <c:pivotFmt>
        <c:idx val="8"/>
        <c:spPr>
          <a:solidFill>
            <a:schemeClr val="bg2"/>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solidFill>
          <a:ln>
            <a:noFill/>
          </a:ln>
          <a:effectLst/>
        </c:spPr>
      </c:pivotFmt>
      <c:pivotFmt>
        <c:idx val="11"/>
        <c:spPr>
          <a:solidFill>
            <a:schemeClr val="accent5">
              <a:lumMod val="20000"/>
              <a:lumOff val="80000"/>
            </a:schemeClr>
          </a:solidFill>
          <a:ln>
            <a:noFill/>
          </a:ln>
          <a:effectLst/>
        </c:spPr>
      </c:pivotFmt>
      <c:pivotFmt>
        <c:idx val="12"/>
        <c:spPr>
          <a:solidFill>
            <a:schemeClr val="accent5">
              <a:lumMod val="20000"/>
              <a:lumOff val="80000"/>
            </a:schemeClr>
          </a:solidFill>
          <a:ln>
            <a:noFill/>
          </a:ln>
          <a:effectLst/>
        </c:spPr>
      </c:pivotFmt>
      <c:pivotFmt>
        <c:idx val="13"/>
        <c:spPr>
          <a:solidFill>
            <a:schemeClr val="accent5">
              <a:lumMod val="40000"/>
              <a:lumOff val="60000"/>
            </a:schemeClr>
          </a:solidFill>
          <a:ln>
            <a:noFill/>
          </a:ln>
          <a:effectLst/>
        </c:spPr>
      </c:pivotFmt>
      <c:pivotFmt>
        <c:idx val="14"/>
        <c:spPr>
          <a:solidFill>
            <a:schemeClr val="accent5">
              <a:lumMod val="40000"/>
              <a:lumOff val="60000"/>
            </a:schemeClr>
          </a:solidFill>
          <a:ln>
            <a:noFill/>
          </a:ln>
          <a:effectLst/>
        </c:spPr>
      </c:pivotFmt>
      <c:pivotFmt>
        <c:idx val="15"/>
        <c:spPr>
          <a:solidFill>
            <a:schemeClr val="accent5">
              <a:lumMod val="60000"/>
              <a:lumOff val="40000"/>
            </a:schemeClr>
          </a:solidFill>
          <a:ln>
            <a:noFill/>
          </a:ln>
          <a:effectLst/>
        </c:spPr>
      </c:pivotFmt>
      <c:pivotFmt>
        <c:idx val="16"/>
        <c:spPr>
          <a:solidFill>
            <a:schemeClr val="accent5">
              <a:lumMod val="75000"/>
            </a:schemeClr>
          </a:solidFill>
          <a:ln>
            <a:noFill/>
          </a:ln>
          <a:effectLst/>
        </c:spPr>
      </c:pivotFmt>
      <c:pivotFmt>
        <c:idx val="17"/>
        <c:spPr>
          <a:solidFill>
            <a:schemeClr val="accent5">
              <a:lumMod val="50000"/>
            </a:schemeClr>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bg2"/>
          </a:solidFill>
          <a:ln>
            <a:noFill/>
          </a:ln>
          <a:effectLst/>
        </c:spPr>
      </c:pivotFmt>
      <c:pivotFmt>
        <c:idx val="20"/>
        <c:spPr>
          <a:solidFill>
            <a:schemeClr val="accent5">
              <a:lumMod val="20000"/>
              <a:lumOff val="80000"/>
            </a:schemeClr>
          </a:solidFill>
          <a:ln>
            <a:noFill/>
          </a:ln>
          <a:effectLst/>
        </c:spPr>
      </c:pivotFmt>
      <c:pivotFmt>
        <c:idx val="21"/>
        <c:spPr>
          <a:solidFill>
            <a:schemeClr val="accent5">
              <a:lumMod val="20000"/>
              <a:lumOff val="80000"/>
            </a:schemeClr>
          </a:solidFill>
          <a:ln>
            <a:noFill/>
          </a:ln>
          <a:effectLst/>
        </c:spPr>
      </c:pivotFmt>
      <c:pivotFmt>
        <c:idx val="22"/>
        <c:spPr>
          <a:solidFill>
            <a:schemeClr val="accent5">
              <a:lumMod val="40000"/>
              <a:lumOff val="60000"/>
            </a:schemeClr>
          </a:solidFill>
          <a:ln>
            <a:noFill/>
          </a:ln>
          <a:effectLst/>
        </c:spPr>
      </c:pivotFmt>
      <c:pivotFmt>
        <c:idx val="23"/>
        <c:spPr>
          <a:solidFill>
            <a:schemeClr val="accent5">
              <a:lumMod val="40000"/>
              <a:lumOff val="60000"/>
            </a:schemeClr>
          </a:solidFill>
          <a:ln>
            <a:noFill/>
          </a:ln>
          <a:effectLst/>
        </c:spPr>
      </c:pivotFmt>
      <c:pivotFmt>
        <c:idx val="24"/>
        <c:spPr>
          <a:solidFill>
            <a:schemeClr val="accent5">
              <a:lumMod val="60000"/>
              <a:lumOff val="40000"/>
            </a:schemeClr>
          </a:solidFill>
          <a:ln>
            <a:noFill/>
          </a:ln>
          <a:effectLst/>
        </c:spPr>
      </c:pivotFmt>
      <c:pivotFmt>
        <c:idx val="25"/>
        <c:spPr>
          <a:solidFill>
            <a:schemeClr val="accent5">
              <a:lumMod val="75000"/>
            </a:schemeClr>
          </a:solidFill>
          <a:ln>
            <a:noFill/>
          </a:ln>
          <a:effectLst/>
        </c:spPr>
      </c:pivotFmt>
      <c:pivotFmt>
        <c:idx val="26"/>
        <c:spPr>
          <a:solidFill>
            <a:schemeClr val="accent5">
              <a:lumMod val="50000"/>
            </a:schemeClr>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bg2"/>
          </a:solidFill>
          <a:ln>
            <a:noFill/>
          </a:ln>
          <a:effectLst/>
        </c:spPr>
      </c:pivotFmt>
      <c:pivotFmt>
        <c:idx val="29"/>
        <c:spPr>
          <a:solidFill>
            <a:schemeClr val="accent5">
              <a:lumMod val="20000"/>
              <a:lumOff val="80000"/>
            </a:schemeClr>
          </a:solidFill>
          <a:ln>
            <a:noFill/>
          </a:ln>
          <a:effectLst/>
        </c:spPr>
      </c:pivotFmt>
      <c:pivotFmt>
        <c:idx val="30"/>
        <c:spPr>
          <a:solidFill>
            <a:schemeClr val="accent5">
              <a:lumMod val="20000"/>
              <a:lumOff val="80000"/>
            </a:schemeClr>
          </a:solidFill>
          <a:ln>
            <a:noFill/>
          </a:ln>
          <a:effectLst/>
        </c:spPr>
      </c:pivotFmt>
      <c:pivotFmt>
        <c:idx val="31"/>
        <c:spPr>
          <a:solidFill>
            <a:schemeClr val="accent5">
              <a:lumMod val="40000"/>
              <a:lumOff val="60000"/>
            </a:schemeClr>
          </a:solidFill>
          <a:ln>
            <a:noFill/>
          </a:ln>
          <a:effectLst/>
        </c:spPr>
      </c:pivotFmt>
      <c:pivotFmt>
        <c:idx val="32"/>
        <c:spPr>
          <a:solidFill>
            <a:schemeClr val="accent5">
              <a:lumMod val="40000"/>
              <a:lumOff val="60000"/>
            </a:schemeClr>
          </a:solidFill>
          <a:ln>
            <a:noFill/>
          </a:ln>
          <a:effectLst/>
        </c:spPr>
      </c:pivotFmt>
      <c:pivotFmt>
        <c:idx val="33"/>
        <c:spPr>
          <a:solidFill>
            <a:schemeClr val="accent5">
              <a:lumMod val="60000"/>
              <a:lumOff val="40000"/>
            </a:schemeClr>
          </a:solidFill>
          <a:ln>
            <a:noFill/>
          </a:ln>
          <a:effectLst/>
        </c:spPr>
      </c:pivotFmt>
      <c:pivotFmt>
        <c:idx val="34"/>
        <c:spPr>
          <a:solidFill>
            <a:schemeClr val="accent5">
              <a:lumMod val="75000"/>
            </a:schemeClr>
          </a:solidFill>
          <a:ln>
            <a:noFill/>
          </a:ln>
          <a:effectLst/>
        </c:spPr>
      </c:pivotFmt>
      <c:pivotFmt>
        <c:idx val="35"/>
        <c:spPr>
          <a:solidFill>
            <a:schemeClr val="accent5">
              <a:lumMod val="50000"/>
            </a:schemeClr>
          </a:solidFill>
          <a:ln>
            <a:noFill/>
          </a:ln>
          <a:effectLst/>
        </c:spP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bg2"/>
          </a:solidFill>
          <a:ln>
            <a:noFill/>
          </a:ln>
          <a:effectLst/>
        </c:spPr>
      </c:pivotFmt>
      <c:pivotFmt>
        <c:idx val="38"/>
        <c:spPr>
          <a:solidFill>
            <a:schemeClr val="accent5">
              <a:lumMod val="20000"/>
              <a:lumOff val="80000"/>
            </a:schemeClr>
          </a:solidFill>
          <a:ln>
            <a:noFill/>
          </a:ln>
          <a:effectLst/>
        </c:spPr>
      </c:pivotFmt>
      <c:pivotFmt>
        <c:idx val="39"/>
        <c:spPr>
          <a:solidFill>
            <a:schemeClr val="accent5">
              <a:lumMod val="20000"/>
              <a:lumOff val="80000"/>
            </a:schemeClr>
          </a:solidFill>
          <a:ln>
            <a:noFill/>
          </a:ln>
          <a:effectLst/>
        </c:spPr>
      </c:pivotFmt>
      <c:pivotFmt>
        <c:idx val="40"/>
        <c:spPr>
          <a:solidFill>
            <a:schemeClr val="accent5">
              <a:lumMod val="40000"/>
              <a:lumOff val="60000"/>
            </a:schemeClr>
          </a:solidFill>
          <a:ln>
            <a:noFill/>
          </a:ln>
          <a:effectLst/>
        </c:spPr>
      </c:pivotFmt>
      <c:pivotFmt>
        <c:idx val="41"/>
        <c:spPr>
          <a:solidFill>
            <a:schemeClr val="accent5">
              <a:lumMod val="40000"/>
              <a:lumOff val="60000"/>
            </a:schemeClr>
          </a:solidFill>
          <a:ln>
            <a:noFill/>
          </a:ln>
          <a:effectLst/>
        </c:spPr>
      </c:pivotFmt>
      <c:pivotFmt>
        <c:idx val="42"/>
        <c:spPr>
          <a:solidFill>
            <a:schemeClr val="accent5">
              <a:lumMod val="60000"/>
              <a:lumOff val="40000"/>
            </a:schemeClr>
          </a:solidFill>
          <a:ln>
            <a:noFill/>
          </a:ln>
          <a:effectLst/>
        </c:spPr>
      </c:pivotFmt>
      <c:pivotFmt>
        <c:idx val="43"/>
        <c:spPr>
          <a:solidFill>
            <a:schemeClr val="accent5">
              <a:lumMod val="75000"/>
            </a:schemeClr>
          </a:solidFill>
          <a:ln>
            <a:noFill/>
          </a:ln>
          <a:effectLst/>
        </c:spPr>
      </c:pivotFmt>
      <c:pivotFmt>
        <c:idx val="44"/>
        <c:spPr>
          <a:solidFill>
            <a:schemeClr val="accent5">
              <a:lumMod val="50000"/>
            </a:schemeClr>
          </a:solidFill>
          <a:ln>
            <a:noFill/>
          </a:ln>
          <a:effectLst/>
        </c:spPr>
      </c:pivotFmt>
    </c:pivotFmts>
    <c:plotArea>
      <c:layout/>
      <c:barChart>
        <c:barDir val="bar"/>
        <c:grouping val="clustered"/>
        <c:varyColors val="0"/>
        <c:ser>
          <c:idx val="0"/>
          <c:order val="0"/>
          <c:tx>
            <c:strRef>
              <c:f>'Sales by Rep'!$B$3</c:f>
              <c:strCache>
                <c:ptCount val="1"/>
                <c:pt idx="0">
                  <c:v>Total</c:v>
                </c:pt>
              </c:strCache>
            </c:strRef>
          </c:tx>
          <c:spPr>
            <a:solidFill>
              <a:schemeClr val="accent1"/>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4859-4228-ABC9-2DEC3F0D9076}"/>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4859-4228-ABC9-2DEC3F0D9076}"/>
              </c:ext>
            </c:extLst>
          </c:dPt>
          <c:dPt>
            <c:idx val="2"/>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5-4859-4228-ABC9-2DEC3F0D9076}"/>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4859-4228-ABC9-2DEC3F0D9076}"/>
              </c:ext>
            </c:extLst>
          </c:dPt>
          <c:dPt>
            <c:idx val="4"/>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9-4859-4228-ABC9-2DEC3F0D9076}"/>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4859-4228-ABC9-2DEC3F0D9076}"/>
              </c:ext>
            </c:extLst>
          </c:dPt>
          <c:dPt>
            <c:idx val="6"/>
            <c:invertIfNegative val="0"/>
            <c:bubble3D val="0"/>
            <c:spPr>
              <a:solidFill>
                <a:schemeClr val="accent5">
                  <a:lumMod val="75000"/>
                </a:schemeClr>
              </a:solidFill>
              <a:ln>
                <a:noFill/>
              </a:ln>
              <a:effectLst/>
            </c:spPr>
            <c:extLst>
              <c:ext xmlns:c16="http://schemas.microsoft.com/office/drawing/2014/chart" uri="{C3380CC4-5D6E-409C-BE32-E72D297353CC}">
                <c16:uniqueId val="{0000000D-4859-4228-ABC9-2DEC3F0D9076}"/>
              </c:ext>
            </c:extLst>
          </c:dPt>
          <c:dPt>
            <c:idx val="7"/>
            <c:invertIfNegative val="0"/>
            <c:bubble3D val="0"/>
            <c:spPr>
              <a:solidFill>
                <a:schemeClr val="accent5">
                  <a:lumMod val="50000"/>
                </a:schemeClr>
              </a:solidFill>
              <a:ln>
                <a:noFill/>
              </a:ln>
              <a:effectLst/>
            </c:spPr>
            <c:extLst>
              <c:ext xmlns:c16="http://schemas.microsoft.com/office/drawing/2014/chart" uri="{C3380CC4-5D6E-409C-BE32-E72D297353CC}">
                <c16:uniqueId val="{0000000F-4859-4228-ABC9-2DEC3F0D907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Rep'!$A$4:$A$12</c:f>
              <c:strCache>
                <c:ptCount val="8"/>
                <c:pt idx="0">
                  <c:v>Jan Kotas</c:v>
                </c:pt>
                <c:pt idx="1">
                  <c:v>Robert Zare</c:v>
                </c:pt>
                <c:pt idx="2">
                  <c:v>Michael Neipper</c:v>
                </c:pt>
                <c:pt idx="3">
                  <c:v>Laura Giussani</c:v>
                </c:pt>
                <c:pt idx="4">
                  <c:v>Mariya Sergienko</c:v>
                </c:pt>
                <c:pt idx="5">
                  <c:v>Andrew Cencini</c:v>
                </c:pt>
                <c:pt idx="6">
                  <c:v>Anne Larsen</c:v>
                </c:pt>
                <c:pt idx="7">
                  <c:v>Nancy Freehafer</c:v>
                </c:pt>
              </c:strCache>
            </c:strRef>
          </c:cat>
          <c:val>
            <c:numRef>
              <c:f>'Sales by Rep'!$B$4:$B$12</c:f>
              <c:numCache>
                <c:formatCode>"$"#,##0.00</c:formatCode>
                <c:ptCount val="8"/>
                <c:pt idx="0">
                  <c:v>16350.5</c:v>
                </c:pt>
                <c:pt idx="1">
                  <c:v>32530.6</c:v>
                </c:pt>
                <c:pt idx="2">
                  <c:v>37418</c:v>
                </c:pt>
                <c:pt idx="3">
                  <c:v>41095.01</c:v>
                </c:pt>
                <c:pt idx="4">
                  <c:v>42370.880000000005</c:v>
                </c:pt>
                <c:pt idx="5">
                  <c:v>67180.5</c:v>
                </c:pt>
                <c:pt idx="6">
                  <c:v>93848.329999999987</c:v>
                </c:pt>
                <c:pt idx="7">
                  <c:v>104242.33999999997</c:v>
                </c:pt>
              </c:numCache>
            </c:numRef>
          </c:val>
          <c:extLst>
            <c:ext xmlns:c16="http://schemas.microsoft.com/office/drawing/2014/chart" uri="{C3380CC4-5D6E-409C-BE32-E72D297353CC}">
              <c16:uniqueId val="{00000010-4859-4228-ABC9-2DEC3F0D9076}"/>
            </c:ext>
          </c:extLst>
        </c:ser>
        <c:dLbls>
          <c:dLblPos val="outEnd"/>
          <c:showLegendKey val="0"/>
          <c:showVal val="1"/>
          <c:showCatName val="0"/>
          <c:showSerName val="0"/>
          <c:showPercent val="0"/>
          <c:showBubbleSize val="0"/>
        </c:dLbls>
        <c:gapWidth val="182"/>
        <c:axId val="2081912527"/>
        <c:axId val="47631951"/>
      </c:barChart>
      <c:catAx>
        <c:axId val="20819125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31951"/>
        <c:crosses val="autoZero"/>
        <c:auto val="1"/>
        <c:lblAlgn val="ctr"/>
        <c:lblOffset val="100"/>
        <c:noMultiLvlLbl val="0"/>
      </c:catAx>
      <c:valAx>
        <c:axId val="47631951"/>
        <c:scaling>
          <c:orientation val="minMax"/>
        </c:scaling>
        <c:delete val="1"/>
        <c:axPos val="b"/>
        <c:numFmt formatCode="&quot;$&quot;#,##0.00" sourceLinked="1"/>
        <c:majorTickMark val="none"/>
        <c:minorTickMark val="none"/>
        <c:tickLblPos val="nextTo"/>
        <c:crossAx val="2081912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exercise.xlsx]Sales by Region!PivotTable3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bg1">
              <a:lumMod val="95000"/>
            </a:schemeClr>
          </a:solidFill>
          <a:ln w="19050">
            <a:solidFill>
              <a:schemeClr val="lt1"/>
            </a:solidFill>
          </a:ln>
          <a:effectLst/>
        </c:spPr>
      </c:pivotFmt>
      <c:pivotFmt>
        <c:idx val="2"/>
        <c:spPr>
          <a:solidFill>
            <a:schemeClr val="accent1">
              <a:lumMod val="75000"/>
            </a:schemeClr>
          </a:solidFill>
          <a:ln w="19050">
            <a:solidFill>
              <a:schemeClr val="lt1"/>
            </a:solidFill>
          </a:ln>
          <a:effectLst/>
        </c:spPr>
      </c:pivotFmt>
      <c:pivotFmt>
        <c:idx val="3"/>
        <c:spPr>
          <a:solidFill>
            <a:schemeClr val="accent1">
              <a:lumMod val="40000"/>
              <a:lumOff val="60000"/>
            </a:schemeClr>
          </a:solidFill>
          <a:ln w="19050">
            <a:solidFill>
              <a:schemeClr val="lt1"/>
            </a:solidFill>
          </a:ln>
          <a:effectLst/>
        </c:spPr>
      </c:pivotFmt>
      <c:pivotFmt>
        <c:idx val="4"/>
        <c:spPr>
          <a:solidFill>
            <a:schemeClr val="accent5">
              <a:lumMod val="50000"/>
            </a:schemeClr>
          </a:solidFill>
          <a:ln w="19050">
            <a:solidFill>
              <a:schemeClr val="lt1"/>
            </a:solidFill>
          </a:ln>
          <a:effectLst/>
        </c:spPr>
      </c:pivotFmt>
      <c:pivotFmt>
        <c:idx val="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5">
              <a:lumMod val="50000"/>
            </a:schemeClr>
          </a:solidFill>
          <a:ln w="19050">
            <a:solidFill>
              <a:schemeClr val="lt1"/>
            </a:solidFill>
          </a:ln>
          <a:effectLst/>
        </c:spPr>
      </c:pivotFmt>
      <c:pivotFmt>
        <c:idx val="7"/>
        <c:spPr>
          <a:solidFill>
            <a:schemeClr val="accent1">
              <a:lumMod val="75000"/>
            </a:schemeClr>
          </a:solidFill>
          <a:ln w="19050">
            <a:solidFill>
              <a:schemeClr val="lt1"/>
            </a:solidFill>
          </a:ln>
          <a:effectLst/>
        </c:spPr>
      </c:pivotFmt>
      <c:pivotFmt>
        <c:idx val="8"/>
        <c:spPr>
          <a:solidFill>
            <a:schemeClr val="accent1">
              <a:lumMod val="40000"/>
              <a:lumOff val="60000"/>
            </a:schemeClr>
          </a:solidFill>
          <a:ln w="19050">
            <a:solidFill>
              <a:schemeClr val="lt1"/>
            </a:solidFill>
          </a:ln>
          <a:effectLst/>
        </c:spPr>
      </c:pivotFmt>
      <c:pivotFmt>
        <c:idx val="9"/>
        <c:spPr>
          <a:solidFill>
            <a:schemeClr val="bg1">
              <a:lumMod val="95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5">
              <a:lumMod val="50000"/>
            </a:schemeClr>
          </a:solidFill>
          <a:ln w="19050">
            <a:solidFill>
              <a:schemeClr val="lt1"/>
            </a:solidFill>
          </a:ln>
          <a:effectLst/>
        </c:spPr>
      </c:pivotFmt>
      <c:pivotFmt>
        <c:idx val="12"/>
        <c:spPr>
          <a:solidFill>
            <a:schemeClr val="accent1">
              <a:lumMod val="75000"/>
            </a:schemeClr>
          </a:solidFill>
          <a:ln w="19050">
            <a:solidFill>
              <a:schemeClr val="lt1"/>
            </a:solidFill>
          </a:ln>
          <a:effectLst/>
        </c:spPr>
      </c:pivotFmt>
      <c:pivotFmt>
        <c:idx val="13"/>
        <c:spPr>
          <a:solidFill>
            <a:schemeClr val="accent1">
              <a:lumMod val="40000"/>
              <a:lumOff val="60000"/>
            </a:schemeClr>
          </a:solidFill>
          <a:ln w="19050">
            <a:solidFill>
              <a:schemeClr val="lt1"/>
            </a:solidFill>
          </a:ln>
          <a:effectLst/>
        </c:spPr>
      </c:pivotFmt>
      <c:pivotFmt>
        <c:idx val="14"/>
        <c:spPr>
          <a:solidFill>
            <a:schemeClr val="bg1">
              <a:lumMod val="95000"/>
            </a:schemeClr>
          </a:solidFill>
          <a:ln w="19050">
            <a:solidFill>
              <a:schemeClr val="lt1"/>
            </a:solidFill>
          </a:ln>
          <a:effectLst/>
        </c:spPr>
      </c:pivotFmt>
      <c:pivotFmt>
        <c:idx val="1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5">
              <a:lumMod val="50000"/>
            </a:schemeClr>
          </a:solidFill>
          <a:ln w="19050">
            <a:solidFill>
              <a:schemeClr val="lt1"/>
            </a:solidFill>
          </a:ln>
          <a:effectLst/>
        </c:spPr>
      </c:pivotFmt>
      <c:pivotFmt>
        <c:idx val="17"/>
        <c:spPr>
          <a:solidFill>
            <a:schemeClr val="accent1">
              <a:lumMod val="75000"/>
            </a:schemeClr>
          </a:solidFill>
          <a:ln w="19050">
            <a:solidFill>
              <a:schemeClr val="lt1"/>
            </a:solidFill>
          </a:ln>
          <a:effectLst/>
        </c:spPr>
      </c:pivotFmt>
      <c:pivotFmt>
        <c:idx val="18"/>
        <c:spPr>
          <a:solidFill>
            <a:schemeClr val="accent1">
              <a:lumMod val="40000"/>
              <a:lumOff val="60000"/>
            </a:schemeClr>
          </a:solidFill>
          <a:ln w="19050">
            <a:solidFill>
              <a:schemeClr val="lt1"/>
            </a:solidFill>
          </a:ln>
          <a:effectLst/>
        </c:spPr>
      </c:pivotFmt>
      <c:pivotFmt>
        <c:idx val="19"/>
        <c:spPr>
          <a:solidFill>
            <a:schemeClr val="bg1">
              <a:lumMod val="95000"/>
            </a:schemeClr>
          </a:solidFill>
          <a:ln w="19050">
            <a:solidFill>
              <a:schemeClr val="lt1"/>
            </a:solidFill>
          </a:ln>
          <a:effectLst/>
        </c:spPr>
      </c:pivotFmt>
      <c:pivotFmt>
        <c:idx val="2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5">
              <a:lumMod val="50000"/>
            </a:schemeClr>
          </a:solidFill>
          <a:ln w="19050">
            <a:solidFill>
              <a:schemeClr val="lt1"/>
            </a:solidFill>
          </a:ln>
          <a:effectLst/>
        </c:spPr>
      </c:pivotFmt>
      <c:pivotFmt>
        <c:idx val="22"/>
        <c:spPr>
          <a:solidFill>
            <a:schemeClr val="accent1">
              <a:lumMod val="75000"/>
            </a:schemeClr>
          </a:solidFill>
          <a:ln w="19050">
            <a:solidFill>
              <a:schemeClr val="lt1"/>
            </a:solidFill>
          </a:ln>
          <a:effectLst/>
        </c:spPr>
      </c:pivotFmt>
      <c:pivotFmt>
        <c:idx val="23"/>
        <c:spPr>
          <a:solidFill>
            <a:schemeClr val="accent1">
              <a:lumMod val="40000"/>
              <a:lumOff val="60000"/>
            </a:schemeClr>
          </a:solidFill>
          <a:ln w="19050">
            <a:solidFill>
              <a:schemeClr val="lt1"/>
            </a:solidFill>
          </a:ln>
          <a:effectLst/>
        </c:spPr>
      </c:pivotFmt>
      <c:pivotFmt>
        <c:idx val="24"/>
        <c:spPr>
          <a:solidFill>
            <a:schemeClr val="bg1">
              <a:lumMod val="95000"/>
            </a:schemeClr>
          </a:solidFill>
          <a:ln w="19050">
            <a:solidFill>
              <a:schemeClr val="lt1"/>
            </a:solidFill>
          </a:ln>
          <a:effectLst/>
        </c:spPr>
      </c:pivotFmt>
    </c:pivotFmts>
    <c:plotArea>
      <c:layout/>
      <c:pieChart>
        <c:varyColors val="1"/>
        <c:ser>
          <c:idx val="0"/>
          <c:order val="0"/>
          <c:tx>
            <c:strRef>
              <c:f>'Sales by Region'!$B$3</c:f>
              <c:strCache>
                <c:ptCount val="1"/>
                <c:pt idx="0">
                  <c:v>Total</c:v>
                </c:pt>
              </c:strCache>
            </c:strRef>
          </c:tx>
          <c:spPr>
            <a:solidFill>
              <a:schemeClr val="accent5">
                <a:lumMod val="50000"/>
              </a:schemeClr>
            </a:solidFill>
          </c:spPr>
          <c:dPt>
            <c:idx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1-ED75-459C-B524-1D4458393C8C}"/>
              </c:ext>
            </c:extLst>
          </c:dPt>
          <c:dPt>
            <c:idx val="1"/>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3-ED75-459C-B524-1D4458393C8C}"/>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ED75-459C-B524-1D4458393C8C}"/>
              </c:ext>
            </c:extLst>
          </c:dPt>
          <c:dPt>
            <c:idx val="3"/>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7-ED75-459C-B524-1D4458393C8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'Sales by Region'!$A$4:$A$8</c:f>
              <c:strCache>
                <c:ptCount val="4"/>
                <c:pt idx="0">
                  <c:v>North</c:v>
                </c:pt>
                <c:pt idx="1">
                  <c:v>East</c:v>
                </c:pt>
                <c:pt idx="2">
                  <c:v>South</c:v>
                </c:pt>
                <c:pt idx="3">
                  <c:v>West</c:v>
                </c:pt>
              </c:strCache>
            </c:strRef>
          </c:cat>
          <c:val>
            <c:numRef>
              <c:f>'Sales by Region'!$B$4:$B$8</c:f>
              <c:numCache>
                <c:formatCode>"$"#,##0.00</c:formatCode>
                <c:ptCount val="4"/>
                <c:pt idx="0">
                  <c:v>141660.33999999997</c:v>
                </c:pt>
                <c:pt idx="1">
                  <c:v>108275.51</c:v>
                </c:pt>
                <c:pt idx="2">
                  <c:v>93848.329999999987</c:v>
                </c:pt>
                <c:pt idx="3">
                  <c:v>91251.979999999981</c:v>
                </c:pt>
              </c:numCache>
            </c:numRef>
          </c:val>
          <c:extLst>
            <c:ext xmlns:c16="http://schemas.microsoft.com/office/drawing/2014/chart" uri="{C3380CC4-5D6E-409C-BE32-E72D297353CC}">
              <c16:uniqueId val="{00000008-ED75-459C-B524-1D4458393C8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exercise.xlsx]Transaction by Amount!PivotTable4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Transaction by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5">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5">
                <a:lumMod val="60000"/>
                <a:lumOff val="40000"/>
              </a:schemeClr>
            </a:solidFill>
            <a:round/>
          </a:ln>
          <a:effectLst/>
        </c:spPr>
        <c:marker>
          <c:symbol val="none"/>
        </c:marker>
      </c:pivotFmt>
      <c:pivotFmt>
        <c:idx val="2"/>
        <c:spPr>
          <a:solidFill>
            <a:schemeClr val="accent1"/>
          </a:solidFill>
          <a:ln w="28575" cap="rnd">
            <a:solidFill>
              <a:schemeClr val="accent5">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5">
                <a:lumMod val="60000"/>
                <a:lumOff val="40000"/>
              </a:schemeClr>
            </a:solidFill>
            <a:round/>
          </a:ln>
          <a:effectLst/>
        </c:spPr>
        <c:marker>
          <c:symbol val="none"/>
        </c:marker>
      </c:pivotFmt>
      <c:pivotFmt>
        <c:idx val="4"/>
        <c:spPr>
          <a:solidFill>
            <a:schemeClr val="accent1"/>
          </a:solidFill>
          <a:ln w="28575" cap="rnd">
            <a:solidFill>
              <a:schemeClr val="accent5">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5">
                <a:lumMod val="60000"/>
                <a:lumOff val="40000"/>
              </a:schemeClr>
            </a:solidFill>
            <a:round/>
          </a:ln>
          <a:effectLst/>
        </c:spPr>
        <c:marker>
          <c:symbol val="none"/>
        </c:marker>
      </c:pivotFmt>
      <c:pivotFmt>
        <c:idx val="6"/>
        <c:spPr>
          <a:solidFill>
            <a:schemeClr val="accent1"/>
          </a:solidFill>
          <a:ln w="28575" cap="rnd">
            <a:solidFill>
              <a:schemeClr val="accent5">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5">
                <a:lumMod val="60000"/>
                <a:lumOff val="40000"/>
              </a:schemeClr>
            </a:solidFill>
            <a:round/>
          </a:ln>
          <a:effectLst/>
        </c:spPr>
        <c:marker>
          <c:symbol val="none"/>
        </c:marker>
      </c:pivotFmt>
      <c:pivotFmt>
        <c:idx val="8"/>
        <c:spPr>
          <a:solidFill>
            <a:schemeClr val="accent1"/>
          </a:solidFill>
          <a:ln w="28575" cap="rnd">
            <a:solidFill>
              <a:schemeClr val="accent5">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5">
                <a:lumMod val="60000"/>
                <a:lumOff val="40000"/>
              </a:schemeClr>
            </a:solidFill>
            <a:round/>
          </a:ln>
          <a:effectLst/>
        </c:spPr>
        <c:marker>
          <c:symbol val="none"/>
        </c:marker>
      </c:pivotFmt>
    </c:pivotFmts>
    <c:plotArea>
      <c:layout/>
      <c:lineChart>
        <c:grouping val="standard"/>
        <c:varyColors val="0"/>
        <c:ser>
          <c:idx val="0"/>
          <c:order val="0"/>
          <c:tx>
            <c:strRef>
              <c:f>'Transaction by Amount'!$B$3</c:f>
              <c:strCache>
                <c:ptCount val="1"/>
                <c:pt idx="0">
                  <c:v>Total</c:v>
                </c:pt>
              </c:strCache>
            </c:strRef>
          </c:tx>
          <c:spPr>
            <a:ln w="28575" cap="rnd">
              <a:solidFill>
                <a:schemeClr val="accent5">
                  <a:lumMod val="60000"/>
                  <a:lumOff val="40000"/>
                </a:schemeClr>
              </a:solidFill>
              <a:round/>
            </a:ln>
            <a:effectLst/>
          </c:spPr>
          <c:marker>
            <c:symbol val="none"/>
          </c:marker>
          <c:dPt>
            <c:idx val="1"/>
            <c:marker>
              <c:symbol val="none"/>
            </c:marker>
            <c:bubble3D val="0"/>
            <c:spPr>
              <a:ln w="28575" cap="rnd">
                <a:solidFill>
                  <a:schemeClr val="accent5">
                    <a:lumMod val="60000"/>
                    <a:lumOff val="40000"/>
                  </a:schemeClr>
                </a:solidFill>
                <a:round/>
              </a:ln>
              <a:effectLst/>
            </c:spPr>
            <c:extLst>
              <c:ext xmlns:c16="http://schemas.microsoft.com/office/drawing/2014/chart" uri="{C3380CC4-5D6E-409C-BE32-E72D297353CC}">
                <c16:uniqueId val="{00000001-C742-40D9-A91A-62DA1FBF8204}"/>
              </c:ext>
            </c:extLst>
          </c:dPt>
          <c:cat>
            <c:strRef>
              <c:f>'Transaction by Amount'!$A$4:$A$17</c:f>
              <c:strCache>
                <c:ptCount val="13"/>
                <c:pt idx="0">
                  <c:v>0-500</c:v>
                </c:pt>
                <c:pt idx="1">
                  <c:v>500-1000</c:v>
                </c:pt>
                <c:pt idx="2">
                  <c:v>1000-1500</c:v>
                </c:pt>
                <c:pt idx="3">
                  <c:v>1500-2000</c:v>
                </c:pt>
                <c:pt idx="4">
                  <c:v>2000-2500</c:v>
                </c:pt>
                <c:pt idx="5">
                  <c:v>2500-3000</c:v>
                </c:pt>
                <c:pt idx="6">
                  <c:v>3000-3500</c:v>
                </c:pt>
                <c:pt idx="7">
                  <c:v>3500-4000</c:v>
                </c:pt>
                <c:pt idx="8">
                  <c:v>4000-4500</c:v>
                </c:pt>
                <c:pt idx="9">
                  <c:v>4500-5000</c:v>
                </c:pt>
                <c:pt idx="10">
                  <c:v>6000-6500</c:v>
                </c:pt>
                <c:pt idx="11">
                  <c:v>6500-7000</c:v>
                </c:pt>
                <c:pt idx="12">
                  <c:v>7500-8000</c:v>
                </c:pt>
              </c:strCache>
            </c:strRef>
          </c:cat>
          <c:val>
            <c:numRef>
              <c:f>'Transaction by Amount'!$B$4:$B$17</c:f>
              <c:numCache>
                <c:formatCode>General</c:formatCode>
                <c:ptCount val="13"/>
                <c:pt idx="0">
                  <c:v>120</c:v>
                </c:pt>
                <c:pt idx="1">
                  <c:v>98</c:v>
                </c:pt>
                <c:pt idx="2">
                  <c:v>62</c:v>
                </c:pt>
                <c:pt idx="3">
                  <c:v>23</c:v>
                </c:pt>
                <c:pt idx="4">
                  <c:v>18</c:v>
                </c:pt>
                <c:pt idx="5">
                  <c:v>13</c:v>
                </c:pt>
                <c:pt idx="6">
                  <c:v>12</c:v>
                </c:pt>
                <c:pt idx="7">
                  <c:v>12</c:v>
                </c:pt>
                <c:pt idx="8">
                  <c:v>7</c:v>
                </c:pt>
                <c:pt idx="9">
                  <c:v>1</c:v>
                </c:pt>
                <c:pt idx="10">
                  <c:v>1</c:v>
                </c:pt>
                <c:pt idx="11">
                  <c:v>1</c:v>
                </c:pt>
                <c:pt idx="12">
                  <c:v>1</c:v>
                </c:pt>
              </c:numCache>
            </c:numRef>
          </c:val>
          <c:smooth val="0"/>
          <c:extLst>
            <c:ext xmlns:c16="http://schemas.microsoft.com/office/drawing/2014/chart" uri="{C3380CC4-5D6E-409C-BE32-E72D297353CC}">
              <c16:uniqueId val="{00000002-C742-40D9-A91A-62DA1FBF8204}"/>
            </c:ext>
          </c:extLst>
        </c:ser>
        <c:dLbls>
          <c:showLegendKey val="0"/>
          <c:showVal val="0"/>
          <c:showCatName val="0"/>
          <c:showSerName val="0"/>
          <c:showPercent val="0"/>
          <c:showBubbleSize val="0"/>
        </c:dLbls>
        <c:smooth val="0"/>
        <c:axId val="230499167"/>
        <c:axId val="230486687"/>
      </c:lineChart>
      <c:catAx>
        <c:axId val="23049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486687"/>
        <c:crosses val="autoZero"/>
        <c:auto val="1"/>
        <c:lblAlgn val="ctr"/>
        <c:lblOffset val="100"/>
        <c:noMultiLvlLbl val="0"/>
      </c:catAx>
      <c:valAx>
        <c:axId val="230486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499167"/>
        <c:crosses val="autoZero"/>
        <c:crossBetween val="between"/>
      </c:valAx>
      <c:spPr>
        <a:solidFill>
          <a:schemeClr val="bg1"/>
        </a:solidFill>
        <a:ln>
          <a:solidFill>
            <a:schemeClr val="accent1">
              <a:lumMod val="7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exercise.xlsx]Top 5 Cities!PivotTable1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5 Cities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accent1">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lumMod val="50000"/>
            </a:schemeClr>
          </a:solidFill>
          <a:ln w="19050">
            <a:solidFill>
              <a:schemeClr val="accent1">
                <a:lumMod val="50000"/>
              </a:schemeClr>
            </a:solidFill>
          </a:ln>
          <a:effectLst/>
        </c:spPr>
      </c:pivotFmt>
      <c:pivotFmt>
        <c:idx val="2"/>
        <c:spPr>
          <a:solidFill>
            <a:schemeClr val="accent1">
              <a:lumMod val="75000"/>
            </a:schemeClr>
          </a:solidFill>
          <a:ln w="19050">
            <a:solidFill>
              <a:schemeClr val="accent1">
                <a:lumMod val="50000"/>
              </a:schemeClr>
            </a:solidFill>
          </a:ln>
          <a:effectLst/>
        </c:spPr>
      </c:pivotFmt>
      <c:pivotFmt>
        <c:idx val="3"/>
        <c:spPr>
          <a:solidFill>
            <a:schemeClr val="accent1">
              <a:lumMod val="60000"/>
              <a:lumOff val="40000"/>
            </a:schemeClr>
          </a:solidFill>
          <a:ln w="19050">
            <a:solidFill>
              <a:schemeClr val="accent1">
                <a:lumMod val="50000"/>
              </a:schemeClr>
            </a:solidFill>
          </a:ln>
          <a:effectLst/>
        </c:spPr>
      </c:pivotFmt>
      <c:pivotFmt>
        <c:idx val="4"/>
        <c:spPr>
          <a:solidFill>
            <a:schemeClr val="accent1">
              <a:lumMod val="20000"/>
              <a:lumOff val="80000"/>
            </a:schemeClr>
          </a:solidFill>
          <a:ln w="19050">
            <a:solidFill>
              <a:schemeClr val="accent1">
                <a:lumMod val="50000"/>
              </a:schemeClr>
            </a:solidFill>
          </a:ln>
          <a:effectLst/>
        </c:spPr>
      </c:pivotFmt>
      <c:pivotFmt>
        <c:idx val="5"/>
        <c:spPr>
          <a:solidFill>
            <a:schemeClr val="bg2"/>
          </a:solidFill>
          <a:ln w="19050">
            <a:solidFill>
              <a:schemeClr val="accent1">
                <a:lumMod val="50000"/>
              </a:schemeClr>
            </a:solidFill>
          </a:ln>
          <a:effectLst/>
        </c:spPr>
      </c:pivotFmt>
      <c:pivotFmt>
        <c:idx val="6"/>
        <c:spPr>
          <a:solidFill>
            <a:schemeClr val="accent1"/>
          </a:solidFill>
          <a:ln w="19050">
            <a:solidFill>
              <a:schemeClr val="accent1">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bg2"/>
          </a:solidFill>
          <a:ln w="19050">
            <a:solidFill>
              <a:schemeClr val="accent1">
                <a:lumMod val="50000"/>
              </a:schemeClr>
            </a:solidFill>
          </a:ln>
          <a:effectLst/>
        </c:spPr>
      </c:pivotFmt>
      <c:pivotFmt>
        <c:idx val="8"/>
        <c:spPr>
          <a:solidFill>
            <a:schemeClr val="accent1">
              <a:lumMod val="20000"/>
              <a:lumOff val="80000"/>
            </a:schemeClr>
          </a:solidFill>
          <a:ln w="19050">
            <a:solidFill>
              <a:schemeClr val="accent1">
                <a:lumMod val="50000"/>
              </a:schemeClr>
            </a:solidFill>
          </a:ln>
          <a:effectLst/>
        </c:spPr>
      </c:pivotFmt>
      <c:pivotFmt>
        <c:idx val="9"/>
        <c:spPr>
          <a:solidFill>
            <a:schemeClr val="accent1">
              <a:lumMod val="60000"/>
              <a:lumOff val="40000"/>
            </a:schemeClr>
          </a:solidFill>
          <a:ln w="19050">
            <a:solidFill>
              <a:schemeClr val="accent1">
                <a:lumMod val="50000"/>
              </a:schemeClr>
            </a:solidFill>
          </a:ln>
          <a:effectLst/>
        </c:spPr>
      </c:pivotFmt>
      <c:pivotFmt>
        <c:idx val="10"/>
        <c:spPr>
          <a:solidFill>
            <a:schemeClr val="accent1">
              <a:lumMod val="75000"/>
            </a:schemeClr>
          </a:solidFill>
          <a:ln w="19050">
            <a:solidFill>
              <a:schemeClr val="accent1">
                <a:lumMod val="50000"/>
              </a:schemeClr>
            </a:solidFill>
          </a:ln>
          <a:effectLst/>
        </c:spPr>
      </c:pivotFmt>
      <c:pivotFmt>
        <c:idx val="11"/>
        <c:spPr>
          <a:solidFill>
            <a:schemeClr val="accent1">
              <a:lumMod val="50000"/>
            </a:schemeClr>
          </a:solidFill>
          <a:ln w="19050">
            <a:solidFill>
              <a:schemeClr val="accent1">
                <a:lumMod val="50000"/>
              </a:schemeClr>
            </a:solidFill>
          </a:ln>
          <a:effectLst/>
        </c:spPr>
      </c:pivotFmt>
      <c:pivotFmt>
        <c:idx val="12"/>
        <c:spPr>
          <a:solidFill>
            <a:schemeClr val="accent1"/>
          </a:solidFill>
          <a:ln w="19050">
            <a:solidFill>
              <a:schemeClr val="accent1">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solidFill>
          <a:ln w="19050">
            <a:solidFill>
              <a:schemeClr val="accent1">
                <a:lumMod val="50000"/>
              </a:schemeClr>
            </a:solidFill>
          </a:ln>
          <a:effectLst/>
        </c:spPr>
      </c:pivotFmt>
      <c:pivotFmt>
        <c:idx val="14"/>
        <c:spPr>
          <a:solidFill>
            <a:schemeClr val="accent1">
              <a:lumMod val="20000"/>
              <a:lumOff val="80000"/>
            </a:schemeClr>
          </a:solidFill>
          <a:ln w="19050">
            <a:solidFill>
              <a:schemeClr val="accent1">
                <a:lumMod val="50000"/>
              </a:schemeClr>
            </a:solidFill>
          </a:ln>
          <a:effectLst/>
        </c:spPr>
      </c:pivotFmt>
      <c:pivotFmt>
        <c:idx val="15"/>
        <c:spPr>
          <a:solidFill>
            <a:schemeClr val="accent1">
              <a:lumMod val="60000"/>
              <a:lumOff val="40000"/>
            </a:schemeClr>
          </a:solidFill>
          <a:ln w="19050">
            <a:solidFill>
              <a:schemeClr val="accent1">
                <a:lumMod val="50000"/>
              </a:schemeClr>
            </a:solidFill>
          </a:ln>
          <a:effectLst/>
        </c:spPr>
      </c:pivotFmt>
      <c:pivotFmt>
        <c:idx val="16"/>
        <c:spPr>
          <a:solidFill>
            <a:schemeClr val="accent1">
              <a:lumMod val="75000"/>
            </a:schemeClr>
          </a:solidFill>
          <a:ln w="19050">
            <a:solidFill>
              <a:schemeClr val="accent1">
                <a:lumMod val="50000"/>
              </a:schemeClr>
            </a:solidFill>
          </a:ln>
          <a:effectLst/>
        </c:spPr>
      </c:pivotFmt>
      <c:pivotFmt>
        <c:idx val="17"/>
        <c:spPr>
          <a:solidFill>
            <a:schemeClr val="accent1">
              <a:lumMod val="50000"/>
            </a:schemeClr>
          </a:solidFill>
          <a:ln w="19050">
            <a:solidFill>
              <a:schemeClr val="accent1">
                <a:lumMod val="50000"/>
              </a:schemeClr>
            </a:solidFill>
          </a:ln>
          <a:effectLst/>
        </c:spPr>
      </c:pivotFmt>
      <c:pivotFmt>
        <c:idx val="18"/>
        <c:spPr>
          <a:solidFill>
            <a:schemeClr val="accent1"/>
          </a:solidFill>
          <a:ln w="19050">
            <a:solidFill>
              <a:schemeClr val="accent1">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bg2"/>
          </a:solidFill>
          <a:ln w="19050">
            <a:solidFill>
              <a:schemeClr val="accent1">
                <a:lumMod val="50000"/>
              </a:schemeClr>
            </a:solidFill>
          </a:ln>
          <a:effectLst/>
        </c:spPr>
      </c:pivotFmt>
      <c:pivotFmt>
        <c:idx val="20"/>
        <c:spPr>
          <a:solidFill>
            <a:schemeClr val="accent1">
              <a:lumMod val="20000"/>
              <a:lumOff val="80000"/>
            </a:schemeClr>
          </a:solidFill>
          <a:ln w="19050">
            <a:solidFill>
              <a:schemeClr val="accent1">
                <a:lumMod val="50000"/>
              </a:schemeClr>
            </a:solidFill>
          </a:ln>
          <a:effectLst/>
        </c:spPr>
      </c:pivotFmt>
      <c:pivotFmt>
        <c:idx val="21"/>
        <c:spPr>
          <a:solidFill>
            <a:schemeClr val="accent1">
              <a:lumMod val="60000"/>
              <a:lumOff val="40000"/>
            </a:schemeClr>
          </a:solidFill>
          <a:ln w="19050">
            <a:solidFill>
              <a:schemeClr val="accent1">
                <a:lumMod val="50000"/>
              </a:schemeClr>
            </a:solidFill>
          </a:ln>
          <a:effectLst/>
        </c:spPr>
      </c:pivotFmt>
      <c:pivotFmt>
        <c:idx val="22"/>
        <c:spPr>
          <a:solidFill>
            <a:schemeClr val="accent1">
              <a:lumMod val="75000"/>
            </a:schemeClr>
          </a:solidFill>
          <a:ln w="19050">
            <a:solidFill>
              <a:schemeClr val="accent1">
                <a:lumMod val="50000"/>
              </a:schemeClr>
            </a:solidFill>
          </a:ln>
          <a:effectLst/>
        </c:spPr>
      </c:pivotFmt>
      <c:pivotFmt>
        <c:idx val="23"/>
        <c:spPr>
          <a:solidFill>
            <a:schemeClr val="accent1">
              <a:lumMod val="50000"/>
            </a:schemeClr>
          </a:solidFill>
          <a:ln w="19050">
            <a:solidFill>
              <a:schemeClr val="accent1">
                <a:lumMod val="50000"/>
              </a:schemeClr>
            </a:solidFill>
          </a:ln>
          <a:effectLst/>
        </c:spPr>
      </c:pivotFmt>
      <c:pivotFmt>
        <c:idx val="24"/>
        <c:spPr>
          <a:solidFill>
            <a:schemeClr val="accent1"/>
          </a:solidFill>
          <a:ln w="19050">
            <a:solidFill>
              <a:schemeClr val="accent1">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bg2"/>
          </a:solidFill>
          <a:ln w="19050">
            <a:solidFill>
              <a:schemeClr val="accent1">
                <a:lumMod val="50000"/>
              </a:schemeClr>
            </a:solidFill>
          </a:ln>
          <a:effectLst/>
        </c:spPr>
      </c:pivotFmt>
      <c:pivotFmt>
        <c:idx val="26"/>
        <c:spPr>
          <a:solidFill>
            <a:schemeClr val="accent1">
              <a:lumMod val="20000"/>
              <a:lumOff val="80000"/>
            </a:schemeClr>
          </a:solidFill>
          <a:ln w="19050">
            <a:solidFill>
              <a:schemeClr val="accent1">
                <a:lumMod val="50000"/>
              </a:schemeClr>
            </a:solidFill>
          </a:ln>
          <a:effectLst/>
        </c:spPr>
      </c:pivotFmt>
      <c:pivotFmt>
        <c:idx val="27"/>
        <c:spPr>
          <a:solidFill>
            <a:schemeClr val="accent1">
              <a:lumMod val="60000"/>
              <a:lumOff val="40000"/>
            </a:schemeClr>
          </a:solidFill>
          <a:ln w="19050">
            <a:solidFill>
              <a:schemeClr val="accent1">
                <a:lumMod val="50000"/>
              </a:schemeClr>
            </a:solidFill>
          </a:ln>
          <a:effectLst/>
        </c:spPr>
      </c:pivotFmt>
      <c:pivotFmt>
        <c:idx val="28"/>
        <c:spPr>
          <a:solidFill>
            <a:schemeClr val="accent1">
              <a:lumMod val="75000"/>
            </a:schemeClr>
          </a:solidFill>
          <a:ln w="19050">
            <a:solidFill>
              <a:schemeClr val="accent1">
                <a:lumMod val="50000"/>
              </a:schemeClr>
            </a:solidFill>
          </a:ln>
          <a:effectLst/>
        </c:spPr>
      </c:pivotFmt>
      <c:pivotFmt>
        <c:idx val="29"/>
        <c:spPr>
          <a:solidFill>
            <a:schemeClr val="accent1">
              <a:lumMod val="50000"/>
            </a:schemeClr>
          </a:solidFill>
          <a:ln w="19050">
            <a:solidFill>
              <a:schemeClr val="accent1">
                <a:lumMod val="50000"/>
              </a:schemeClr>
            </a:solidFill>
          </a:ln>
          <a:effectLst/>
        </c:spPr>
      </c:pivotFmt>
    </c:pivotFmts>
    <c:plotArea>
      <c:layout/>
      <c:barChart>
        <c:barDir val="bar"/>
        <c:grouping val="clustered"/>
        <c:varyColors val="0"/>
        <c:ser>
          <c:idx val="0"/>
          <c:order val="0"/>
          <c:tx>
            <c:strRef>
              <c:f>'Top 5 Cities'!$B$3</c:f>
              <c:strCache>
                <c:ptCount val="1"/>
                <c:pt idx="0">
                  <c:v>Total</c:v>
                </c:pt>
              </c:strCache>
            </c:strRef>
          </c:tx>
          <c:spPr>
            <a:solidFill>
              <a:schemeClr val="accent1"/>
            </a:solidFill>
            <a:ln w="19050">
              <a:solidFill>
                <a:schemeClr val="accent1">
                  <a:lumMod val="50000"/>
                </a:schemeClr>
              </a:solidFill>
            </a:ln>
            <a:effectLst/>
          </c:spPr>
          <c:invertIfNegative val="0"/>
          <c:dPt>
            <c:idx val="0"/>
            <c:invertIfNegative val="0"/>
            <c:bubble3D val="0"/>
            <c:spPr>
              <a:solidFill>
                <a:schemeClr val="bg2"/>
              </a:solidFill>
              <a:ln w="19050">
                <a:solidFill>
                  <a:schemeClr val="accent1">
                    <a:lumMod val="50000"/>
                  </a:schemeClr>
                </a:solidFill>
              </a:ln>
              <a:effectLst/>
            </c:spPr>
            <c:extLst>
              <c:ext xmlns:c16="http://schemas.microsoft.com/office/drawing/2014/chart" uri="{C3380CC4-5D6E-409C-BE32-E72D297353CC}">
                <c16:uniqueId val="{00000001-955B-4F45-88A3-38E363D6AC8C}"/>
              </c:ext>
            </c:extLst>
          </c:dPt>
          <c:dPt>
            <c:idx val="1"/>
            <c:invertIfNegative val="0"/>
            <c:bubble3D val="0"/>
            <c:spPr>
              <a:solidFill>
                <a:schemeClr val="accent1">
                  <a:lumMod val="20000"/>
                  <a:lumOff val="80000"/>
                </a:schemeClr>
              </a:solidFill>
              <a:ln w="19050">
                <a:solidFill>
                  <a:schemeClr val="accent1">
                    <a:lumMod val="50000"/>
                  </a:schemeClr>
                </a:solidFill>
              </a:ln>
              <a:effectLst/>
            </c:spPr>
            <c:extLst>
              <c:ext xmlns:c16="http://schemas.microsoft.com/office/drawing/2014/chart" uri="{C3380CC4-5D6E-409C-BE32-E72D297353CC}">
                <c16:uniqueId val="{00000003-955B-4F45-88A3-38E363D6AC8C}"/>
              </c:ext>
            </c:extLst>
          </c:dPt>
          <c:dPt>
            <c:idx val="2"/>
            <c:invertIfNegative val="0"/>
            <c:bubble3D val="0"/>
            <c:spPr>
              <a:solidFill>
                <a:schemeClr val="accent1">
                  <a:lumMod val="60000"/>
                  <a:lumOff val="40000"/>
                </a:schemeClr>
              </a:solidFill>
              <a:ln w="19050">
                <a:solidFill>
                  <a:schemeClr val="accent1">
                    <a:lumMod val="50000"/>
                  </a:schemeClr>
                </a:solidFill>
              </a:ln>
              <a:effectLst/>
            </c:spPr>
            <c:extLst>
              <c:ext xmlns:c16="http://schemas.microsoft.com/office/drawing/2014/chart" uri="{C3380CC4-5D6E-409C-BE32-E72D297353CC}">
                <c16:uniqueId val="{00000005-955B-4F45-88A3-38E363D6AC8C}"/>
              </c:ext>
            </c:extLst>
          </c:dPt>
          <c:dPt>
            <c:idx val="3"/>
            <c:invertIfNegative val="0"/>
            <c:bubble3D val="0"/>
            <c:spPr>
              <a:solidFill>
                <a:schemeClr val="accent1">
                  <a:lumMod val="75000"/>
                </a:schemeClr>
              </a:solidFill>
              <a:ln w="19050">
                <a:solidFill>
                  <a:schemeClr val="accent1">
                    <a:lumMod val="50000"/>
                  </a:schemeClr>
                </a:solidFill>
              </a:ln>
              <a:effectLst/>
            </c:spPr>
            <c:extLst>
              <c:ext xmlns:c16="http://schemas.microsoft.com/office/drawing/2014/chart" uri="{C3380CC4-5D6E-409C-BE32-E72D297353CC}">
                <c16:uniqueId val="{00000007-955B-4F45-88A3-38E363D6AC8C}"/>
              </c:ext>
            </c:extLst>
          </c:dPt>
          <c:dPt>
            <c:idx val="4"/>
            <c:invertIfNegative val="0"/>
            <c:bubble3D val="0"/>
            <c:spPr>
              <a:solidFill>
                <a:schemeClr val="accent1">
                  <a:lumMod val="50000"/>
                </a:schemeClr>
              </a:solidFill>
              <a:ln w="19050">
                <a:solidFill>
                  <a:schemeClr val="accent1">
                    <a:lumMod val="50000"/>
                  </a:schemeClr>
                </a:solidFill>
              </a:ln>
              <a:effectLst/>
            </c:spPr>
            <c:extLst>
              <c:ext xmlns:c16="http://schemas.microsoft.com/office/drawing/2014/chart" uri="{C3380CC4-5D6E-409C-BE32-E72D297353CC}">
                <c16:uniqueId val="{00000009-955B-4F45-88A3-38E363D6AC8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'Top 5 Cities'!$A$4:$A$9</c:f>
              <c:strCache>
                <c:ptCount val="5"/>
                <c:pt idx="0">
                  <c:v>Chicago</c:v>
                </c:pt>
                <c:pt idx="1">
                  <c:v>Memphis</c:v>
                </c:pt>
                <c:pt idx="2">
                  <c:v>Miami</c:v>
                </c:pt>
                <c:pt idx="3">
                  <c:v>Portland</c:v>
                </c:pt>
                <c:pt idx="4">
                  <c:v>New York</c:v>
                </c:pt>
              </c:strCache>
            </c:strRef>
          </c:cat>
          <c:val>
            <c:numRef>
              <c:f>'Top 5 Cities'!$B$4:$B$9</c:f>
              <c:numCache>
                <c:formatCode>"$"#,##0</c:formatCode>
                <c:ptCount val="5"/>
                <c:pt idx="0">
                  <c:v>41095.01</c:v>
                </c:pt>
                <c:pt idx="1">
                  <c:v>43703</c:v>
                </c:pt>
                <c:pt idx="2">
                  <c:v>50145.330000000009</c:v>
                </c:pt>
                <c:pt idx="3">
                  <c:v>50198.35</c:v>
                </c:pt>
                <c:pt idx="4">
                  <c:v>67180.5</c:v>
                </c:pt>
              </c:numCache>
            </c:numRef>
          </c:val>
          <c:extLst>
            <c:ext xmlns:c16="http://schemas.microsoft.com/office/drawing/2014/chart" uri="{C3380CC4-5D6E-409C-BE32-E72D297353CC}">
              <c16:uniqueId val="{0000000A-955B-4F45-88A3-38E363D6AC8C}"/>
            </c:ext>
          </c:extLst>
        </c:ser>
        <c:dLbls>
          <c:showLegendKey val="0"/>
          <c:showVal val="0"/>
          <c:showCatName val="0"/>
          <c:showSerName val="0"/>
          <c:showPercent val="0"/>
          <c:showBubbleSize val="0"/>
        </c:dLbls>
        <c:gapWidth val="100"/>
        <c:axId val="1578389871"/>
        <c:axId val="1578401391"/>
      </c:barChart>
      <c:valAx>
        <c:axId val="1578401391"/>
        <c:scaling>
          <c:orientation val="minMax"/>
        </c:scaling>
        <c:delete val="1"/>
        <c:axPos val="b"/>
        <c:numFmt formatCode="&quot;$&quot;#,##0" sourceLinked="1"/>
        <c:majorTickMark val="out"/>
        <c:minorTickMark val="none"/>
        <c:tickLblPos val="nextTo"/>
        <c:crossAx val="1578389871"/>
        <c:crosses val="autoZero"/>
        <c:crossBetween val="between"/>
      </c:valAx>
      <c:catAx>
        <c:axId val="157838987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40139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exercise.xlsx]Payment Type!PivotTable3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Payment</a:t>
            </a:r>
            <a:r>
              <a:rPr lang="en-US" b="1" baseline="0"/>
              <a:t> Type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5">
              <a:lumMod val="50000"/>
            </a:schemeClr>
          </a:solidFill>
          <a:ln w="19050">
            <a:solidFill>
              <a:schemeClr val="lt1"/>
            </a:solidFill>
          </a:ln>
          <a:effectLst/>
        </c:spPr>
      </c:pivotFmt>
      <c:pivotFmt>
        <c:idx val="2"/>
        <c:spPr>
          <a:solidFill>
            <a:schemeClr val="accent5">
              <a:lumMod val="75000"/>
            </a:schemeClr>
          </a:solidFill>
          <a:ln w="19050">
            <a:solidFill>
              <a:schemeClr val="lt1"/>
            </a:solidFill>
          </a:ln>
          <a:effectLst/>
        </c:spPr>
      </c:pivotFmt>
      <c:pivotFmt>
        <c:idx val="3"/>
        <c:spPr>
          <a:solidFill>
            <a:schemeClr val="accent5">
              <a:lumMod val="60000"/>
              <a:lumOff val="40000"/>
            </a:schemeClr>
          </a:solidFill>
          <a:ln w="19050">
            <a:solidFill>
              <a:schemeClr val="lt1"/>
            </a:solidFill>
          </a:ln>
          <a:effectLst/>
        </c:spPr>
      </c:pivotFmt>
      <c:pivotFmt>
        <c:idx val="4"/>
        <c:spPr>
          <a:solidFill>
            <a:schemeClr val="bg2"/>
          </a:solidFill>
          <a:ln w="19050">
            <a:solidFill>
              <a:schemeClr val="lt1"/>
            </a:solidFill>
          </a:ln>
          <a:effectLst/>
        </c:spPr>
      </c:pivotFmt>
      <c:pivotFmt>
        <c:idx val="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bg2"/>
          </a:solidFill>
          <a:ln w="19050">
            <a:solidFill>
              <a:schemeClr val="lt1"/>
            </a:solidFill>
          </a:ln>
          <a:effectLst/>
        </c:spPr>
      </c:pivotFmt>
      <c:pivotFmt>
        <c:idx val="7"/>
        <c:spPr>
          <a:solidFill>
            <a:schemeClr val="accent5">
              <a:lumMod val="60000"/>
              <a:lumOff val="40000"/>
            </a:schemeClr>
          </a:solidFill>
          <a:ln w="19050">
            <a:solidFill>
              <a:schemeClr val="lt1"/>
            </a:solidFill>
          </a:ln>
          <a:effectLst/>
        </c:spPr>
      </c:pivotFmt>
      <c:pivotFmt>
        <c:idx val="8"/>
        <c:spPr>
          <a:solidFill>
            <a:schemeClr val="accent5">
              <a:lumMod val="75000"/>
            </a:schemeClr>
          </a:solidFill>
          <a:ln w="19050">
            <a:solidFill>
              <a:schemeClr val="lt1"/>
            </a:solidFill>
          </a:ln>
          <a:effectLst/>
        </c:spPr>
      </c:pivotFmt>
      <c:pivotFmt>
        <c:idx val="9"/>
        <c:spPr>
          <a:solidFill>
            <a:schemeClr val="accent5">
              <a:lumMod val="50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bg2"/>
          </a:solidFill>
          <a:ln w="19050">
            <a:solidFill>
              <a:schemeClr val="lt1"/>
            </a:solidFill>
          </a:ln>
          <a:effectLst/>
        </c:spPr>
      </c:pivotFmt>
      <c:pivotFmt>
        <c:idx val="12"/>
        <c:spPr>
          <a:solidFill>
            <a:schemeClr val="accent5">
              <a:lumMod val="60000"/>
              <a:lumOff val="40000"/>
            </a:schemeClr>
          </a:solidFill>
          <a:ln w="19050">
            <a:solidFill>
              <a:schemeClr val="lt1"/>
            </a:solidFill>
          </a:ln>
          <a:effectLst/>
        </c:spPr>
      </c:pivotFmt>
      <c:pivotFmt>
        <c:idx val="13"/>
        <c:spPr>
          <a:solidFill>
            <a:schemeClr val="accent5">
              <a:lumMod val="75000"/>
            </a:schemeClr>
          </a:solidFill>
          <a:ln w="19050">
            <a:solidFill>
              <a:schemeClr val="lt1"/>
            </a:solidFill>
          </a:ln>
          <a:effectLst/>
        </c:spPr>
      </c:pivotFmt>
      <c:pivotFmt>
        <c:idx val="14"/>
        <c:spPr>
          <a:solidFill>
            <a:schemeClr val="accent5">
              <a:lumMod val="50000"/>
            </a:schemeClr>
          </a:solidFill>
          <a:ln w="19050">
            <a:solidFill>
              <a:schemeClr val="lt1"/>
            </a:solidFill>
          </a:ln>
          <a:effectLst/>
        </c:spPr>
      </c:pivotFmt>
      <c:pivotFmt>
        <c:idx val="1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bg2"/>
          </a:solidFill>
          <a:ln w="19050">
            <a:solidFill>
              <a:schemeClr val="lt1"/>
            </a:solidFill>
          </a:ln>
          <a:effectLst/>
        </c:spPr>
      </c:pivotFmt>
      <c:pivotFmt>
        <c:idx val="17"/>
        <c:spPr>
          <a:solidFill>
            <a:schemeClr val="accent5">
              <a:lumMod val="60000"/>
              <a:lumOff val="40000"/>
            </a:schemeClr>
          </a:solidFill>
          <a:ln w="19050">
            <a:solidFill>
              <a:schemeClr val="lt1"/>
            </a:solidFill>
          </a:ln>
          <a:effectLst/>
        </c:spPr>
      </c:pivotFmt>
      <c:pivotFmt>
        <c:idx val="18"/>
        <c:spPr>
          <a:solidFill>
            <a:schemeClr val="accent5">
              <a:lumMod val="75000"/>
            </a:schemeClr>
          </a:solidFill>
          <a:ln w="19050">
            <a:solidFill>
              <a:schemeClr val="lt1"/>
            </a:solidFill>
          </a:ln>
          <a:effectLst/>
        </c:spPr>
      </c:pivotFmt>
      <c:pivotFmt>
        <c:idx val="19"/>
        <c:spPr>
          <a:solidFill>
            <a:schemeClr val="accent5">
              <a:lumMod val="50000"/>
            </a:schemeClr>
          </a:solidFill>
          <a:ln w="19050">
            <a:solidFill>
              <a:schemeClr val="lt1"/>
            </a:solidFill>
          </a:ln>
          <a:effectLst/>
        </c:spPr>
      </c:pivotFmt>
      <c:pivotFmt>
        <c:idx val="2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bg2"/>
          </a:solidFill>
          <a:ln w="19050">
            <a:solidFill>
              <a:schemeClr val="lt1"/>
            </a:solidFill>
          </a:ln>
          <a:effectLst/>
        </c:spPr>
      </c:pivotFmt>
      <c:pivotFmt>
        <c:idx val="22"/>
        <c:spPr>
          <a:solidFill>
            <a:schemeClr val="accent5">
              <a:lumMod val="60000"/>
              <a:lumOff val="40000"/>
            </a:schemeClr>
          </a:solidFill>
          <a:ln w="19050">
            <a:solidFill>
              <a:schemeClr val="lt1"/>
            </a:solidFill>
          </a:ln>
          <a:effectLst/>
        </c:spPr>
      </c:pivotFmt>
      <c:pivotFmt>
        <c:idx val="23"/>
        <c:spPr>
          <a:solidFill>
            <a:schemeClr val="accent5">
              <a:lumMod val="75000"/>
            </a:schemeClr>
          </a:solidFill>
          <a:ln w="19050">
            <a:solidFill>
              <a:schemeClr val="lt1"/>
            </a:solidFill>
          </a:ln>
          <a:effectLst/>
        </c:spPr>
      </c:pivotFmt>
      <c:pivotFmt>
        <c:idx val="24"/>
        <c:spPr>
          <a:solidFill>
            <a:schemeClr val="accent5">
              <a:lumMod val="50000"/>
            </a:schemeClr>
          </a:solidFill>
          <a:ln w="19050">
            <a:solidFill>
              <a:schemeClr val="lt1"/>
            </a:solidFill>
          </a:ln>
          <a:effectLst/>
        </c:spPr>
      </c:pivotFmt>
    </c:pivotFmts>
    <c:plotArea>
      <c:layout/>
      <c:pieChart>
        <c:varyColors val="1"/>
        <c:ser>
          <c:idx val="0"/>
          <c:order val="0"/>
          <c:tx>
            <c:strRef>
              <c:f>'Payment Type'!$B$3</c:f>
              <c:strCache>
                <c:ptCount val="1"/>
                <c:pt idx="0">
                  <c:v>Total</c:v>
                </c:pt>
              </c:strCache>
            </c:strRef>
          </c:tx>
          <c:spPr>
            <a:solidFill>
              <a:schemeClr val="accent5">
                <a:lumMod val="50000"/>
              </a:schemeClr>
            </a:solidFill>
          </c:spPr>
          <c:dPt>
            <c:idx val="0"/>
            <c:bubble3D val="0"/>
            <c:spPr>
              <a:solidFill>
                <a:schemeClr val="bg2"/>
              </a:solidFill>
              <a:ln w="19050">
                <a:solidFill>
                  <a:schemeClr val="lt1"/>
                </a:solidFill>
              </a:ln>
              <a:effectLst/>
            </c:spPr>
            <c:extLst>
              <c:ext xmlns:c16="http://schemas.microsoft.com/office/drawing/2014/chart" uri="{C3380CC4-5D6E-409C-BE32-E72D297353CC}">
                <c16:uniqueId val="{00000001-B02D-482D-98BC-979492CE16BC}"/>
              </c:ext>
            </c:extLst>
          </c:dPt>
          <c:dPt>
            <c:idx val="1"/>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3-B02D-482D-98BC-979492CE16BC}"/>
              </c:ext>
            </c:extLst>
          </c:dPt>
          <c:dPt>
            <c:idx val="2"/>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5-B02D-482D-98BC-979492CE16BC}"/>
              </c:ext>
            </c:extLst>
          </c:dPt>
          <c:dPt>
            <c:idx val="3"/>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7-B02D-482D-98BC-979492CE16B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'Payment Type'!$A$4:$A$8</c:f>
              <c:strCache>
                <c:ptCount val="4"/>
                <c:pt idx="0">
                  <c:v>Cash</c:v>
                </c:pt>
                <c:pt idx="1">
                  <c:v>(blank)</c:v>
                </c:pt>
                <c:pt idx="2">
                  <c:v>Check</c:v>
                </c:pt>
                <c:pt idx="3">
                  <c:v>Credit Card</c:v>
                </c:pt>
              </c:strCache>
            </c:strRef>
          </c:cat>
          <c:val>
            <c:numRef>
              <c:f>'Payment Type'!$B$4:$B$8</c:f>
              <c:numCache>
                <c:formatCode>"$"#,##0</c:formatCode>
                <c:ptCount val="4"/>
                <c:pt idx="0">
                  <c:v>38408.25</c:v>
                </c:pt>
                <c:pt idx="1">
                  <c:v>109429.29999999999</c:v>
                </c:pt>
                <c:pt idx="2">
                  <c:v>114889.65000000001</c:v>
                </c:pt>
                <c:pt idx="3">
                  <c:v>172308.96</c:v>
                </c:pt>
              </c:numCache>
            </c:numRef>
          </c:val>
          <c:extLst>
            <c:ext xmlns:c16="http://schemas.microsoft.com/office/drawing/2014/chart" uri="{C3380CC4-5D6E-409C-BE32-E72D297353CC}">
              <c16:uniqueId val="{00000008-B02D-482D-98BC-979492CE16BC}"/>
            </c:ext>
          </c:extLst>
        </c:ser>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exercise.xlsx]Sheet3!PivotTable2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10</a:t>
            </a:r>
            <a:r>
              <a:rPr lang="en-US" b="1" baseline="0"/>
              <a:t>  Products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75000"/>
            </a:schemeClr>
          </a:solidFill>
          <a:ln>
            <a:noFill/>
          </a:ln>
          <a:effectLst/>
        </c:spPr>
      </c:pivotFmt>
      <c:pivotFmt>
        <c:idx val="4"/>
        <c:spPr>
          <a:solidFill>
            <a:schemeClr val="accent5">
              <a:lumMod val="60000"/>
              <a:lumOff val="40000"/>
            </a:schemeClr>
          </a:solidFill>
          <a:ln>
            <a:noFill/>
          </a:ln>
          <a:effectLst/>
        </c:spPr>
      </c:pivotFmt>
      <c:pivotFmt>
        <c:idx val="5"/>
        <c:spPr>
          <a:solidFill>
            <a:schemeClr val="accent5">
              <a:lumMod val="60000"/>
              <a:lumOff val="40000"/>
            </a:schemeClr>
          </a:solidFill>
          <a:ln>
            <a:noFill/>
          </a:ln>
          <a:effectLst/>
        </c:spPr>
      </c:pivotFmt>
      <c:pivotFmt>
        <c:idx val="6"/>
        <c:spPr>
          <a:solidFill>
            <a:schemeClr val="accent5">
              <a:lumMod val="40000"/>
              <a:lumOff val="60000"/>
            </a:schemeClr>
          </a:solidFill>
          <a:ln>
            <a:noFill/>
          </a:ln>
          <a:effectLst/>
        </c:spPr>
      </c:pivotFmt>
      <c:pivotFmt>
        <c:idx val="7"/>
        <c:spPr>
          <a:solidFill>
            <a:schemeClr val="accent5">
              <a:lumMod val="40000"/>
              <a:lumOff val="60000"/>
            </a:schemeClr>
          </a:solidFill>
          <a:ln>
            <a:noFill/>
          </a:ln>
          <a:effectLst/>
        </c:spPr>
      </c:pivotFmt>
      <c:pivotFmt>
        <c:idx val="8"/>
        <c:spPr>
          <a:solidFill>
            <a:schemeClr val="accent5">
              <a:lumMod val="20000"/>
              <a:lumOff val="80000"/>
            </a:schemeClr>
          </a:solidFill>
          <a:ln>
            <a:noFill/>
          </a:ln>
          <a:effectLst/>
        </c:spPr>
      </c:pivotFmt>
      <c:pivotFmt>
        <c:idx val="9"/>
        <c:spPr>
          <a:solidFill>
            <a:schemeClr val="bg2"/>
          </a:solidFill>
          <a:ln>
            <a:noFill/>
          </a:ln>
          <a:effectLst/>
        </c:spPr>
      </c:pivotFmt>
      <c:pivotFmt>
        <c:idx val="1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solidFill>
          <a:ln>
            <a:noFill/>
          </a:ln>
          <a:effectLst/>
        </c:spPr>
      </c:pivotFmt>
      <c:pivotFmt>
        <c:idx val="12"/>
        <c:spPr>
          <a:solidFill>
            <a:schemeClr val="accent5">
              <a:lumMod val="20000"/>
              <a:lumOff val="80000"/>
            </a:schemeClr>
          </a:solidFill>
          <a:ln>
            <a:noFill/>
          </a:ln>
          <a:effectLst/>
        </c:spPr>
      </c:pivotFmt>
      <c:pivotFmt>
        <c:idx val="13"/>
        <c:spPr>
          <a:solidFill>
            <a:schemeClr val="accent5">
              <a:lumMod val="40000"/>
              <a:lumOff val="60000"/>
            </a:schemeClr>
          </a:solidFill>
          <a:ln>
            <a:noFill/>
          </a:ln>
          <a:effectLst/>
        </c:spPr>
      </c:pivotFmt>
      <c:pivotFmt>
        <c:idx val="14"/>
        <c:spPr>
          <a:solidFill>
            <a:schemeClr val="accent5">
              <a:lumMod val="40000"/>
              <a:lumOff val="60000"/>
            </a:schemeClr>
          </a:solidFill>
          <a:ln>
            <a:noFill/>
          </a:ln>
          <a:effectLst/>
        </c:spPr>
      </c:pivotFmt>
      <c:pivotFmt>
        <c:idx val="15"/>
        <c:spPr>
          <a:solidFill>
            <a:schemeClr val="accent5">
              <a:lumMod val="60000"/>
              <a:lumOff val="40000"/>
            </a:schemeClr>
          </a:solidFill>
          <a:ln>
            <a:noFill/>
          </a:ln>
          <a:effectLst/>
        </c:spPr>
      </c:pivotFmt>
      <c:pivotFmt>
        <c:idx val="16"/>
        <c:spPr>
          <a:solidFill>
            <a:schemeClr val="accent5">
              <a:lumMod val="60000"/>
              <a:lumOff val="40000"/>
            </a:schemeClr>
          </a:solidFill>
          <a:ln>
            <a:noFill/>
          </a:ln>
          <a:effectLst/>
        </c:spPr>
      </c:pivotFmt>
      <c:pivotFmt>
        <c:idx val="17"/>
        <c:spPr>
          <a:solidFill>
            <a:schemeClr val="accent5">
              <a:lumMod val="75000"/>
            </a:schemeClr>
          </a:solidFill>
          <a:ln>
            <a:noFill/>
          </a:ln>
          <a:effectLst/>
        </c:spPr>
      </c:pivotFmt>
      <c:pivotFmt>
        <c:idx val="18"/>
        <c:spPr>
          <a:solidFill>
            <a:schemeClr val="accent5">
              <a:lumMod val="75000"/>
            </a:schemeClr>
          </a:solidFill>
          <a:ln>
            <a:noFill/>
          </a:ln>
          <a:effectLst/>
        </c:spPr>
      </c:pivotFmt>
      <c:pivotFmt>
        <c:idx val="19"/>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bg2"/>
          </a:solidFill>
          <a:ln>
            <a:noFill/>
          </a:ln>
          <a:effectLst/>
        </c:spPr>
      </c:pivotFmt>
      <c:pivotFmt>
        <c:idx val="21"/>
        <c:spPr>
          <a:solidFill>
            <a:schemeClr val="accent5">
              <a:lumMod val="20000"/>
              <a:lumOff val="80000"/>
            </a:schemeClr>
          </a:solidFill>
          <a:ln>
            <a:noFill/>
          </a:ln>
          <a:effectLst/>
        </c:spPr>
      </c:pivotFmt>
      <c:pivotFmt>
        <c:idx val="22"/>
        <c:spPr>
          <a:solidFill>
            <a:schemeClr val="accent5">
              <a:lumMod val="40000"/>
              <a:lumOff val="60000"/>
            </a:schemeClr>
          </a:solidFill>
          <a:ln>
            <a:noFill/>
          </a:ln>
          <a:effectLst/>
        </c:spPr>
      </c:pivotFmt>
      <c:pivotFmt>
        <c:idx val="23"/>
        <c:spPr>
          <a:solidFill>
            <a:schemeClr val="accent5">
              <a:lumMod val="40000"/>
              <a:lumOff val="60000"/>
            </a:schemeClr>
          </a:solidFill>
          <a:ln>
            <a:noFill/>
          </a:ln>
          <a:effectLst/>
        </c:spPr>
      </c:pivotFmt>
      <c:pivotFmt>
        <c:idx val="24"/>
        <c:spPr>
          <a:solidFill>
            <a:schemeClr val="accent5">
              <a:lumMod val="60000"/>
              <a:lumOff val="40000"/>
            </a:schemeClr>
          </a:solidFill>
          <a:ln>
            <a:noFill/>
          </a:ln>
          <a:effectLst/>
        </c:spPr>
      </c:pivotFmt>
      <c:pivotFmt>
        <c:idx val="25"/>
        <c:spPr>
          <a:solidFill>
            <a:schemeClr val="accent5">
              <a:lumMod val="60000"/>
              <a:lumOff val="40000"/>
            </a:schemeClr>
          </a:solidFill>
          <a:ln>
            <a:noFill/>
          </a:ln>
          <a:effectLst/>
        </c:spPr>
      </c:pivotFmt>
      <c:pivotFmt>
        <c:idx val="26"/>
        <c:spPr>
          <a:solidFill>
            <a:schemeClr val="accent5">
              <a:lumMod val="75000"/>
            </a:schemeClr>
          </a:solidFill>
          <a:ln>
            <a:noFill/>
          </a:ln>
          <a:effectLst/>
        </c:spPr>
      </c:pivotFmt>
      <c:pivotFmt>
        <c:idx val="27"/>
        <c:spPr>
          <a:solidFill>
            <a:schemeClr val="accent5">
              <a:lumMod val="75000"/>
            </a:schemeClr>
          </a:solidFill>
          <a:ln>
            <a:noFill/>
          </a:ln>
          <a:effectLst/>
        </c:spPr>
      </c:pivotFmt>
      <c:pivotFmt>
        <c:idx val="28"/>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bg2"/>
          </a:solidFill>
          <a:ln>
            <a:noFill/>
          </a:ln>
          <a:effectLst/>
        </c:spPr>
      </c:pivotFmt>
      <c:pivotFmt>
        <c:idx val="30"/>
        <c:spPr>
          <a:solidFill>
            <a:schemeClr val="accent5">
              <a:lumMod val="20000"/>
              <a:lumOff val="80000"/>
            </a:schemeClr>
          </a:solidFill>
          <a:ln>
            <a:noFill/>
          </a:ln>
          <a:effectLst/>
        </c:spPr>
      </c:pivotFmt>
      <c:pivotFmt>
        <c:idx val="31"/>
        <c:spPr>
          <a:solidFill>
            <a:schemeClr val="accent5">
              <a:lumMod val="40000"/>
              <a:lumOff val="60000"/>
            </a:schemeClr>
          </a:solidFill>
          <a:ln>
            <a:noFill/>
          </a:ln>
          <a:effectLst/>
        </c:spPr>
      </c:pivotFmt>
      <c:pivotFmt>
        <c:idx val="32"/>
        <c:spPr>
          <a:solidFill>
            <a:schemeClr val="accent5">
              <a:lumMod val="40000"/>
              <a:lumOff val="60000"/>
            </a:schemeClr>
          </a:solidFill>
          <a:ln>
            <a:noFill/>
          </a:ln>
          <a:effectLst/>
        </c:spPr>
      </c:pivotFmt>
      <c:pivotFmt>
        <c:idx val="33"/>
        <c:spPr>
          <a:solidFill>
            <a:schemeClr val="accent5">
              <a:lumMod val="60000"/>
              <a:lumOff val="40000"/>
            </a:schemeClr>
          </a:solidFill>
          <a:ln>
            <a:noFill/>
          </a:ln>
          <a:effectLst/>
        </c:spPr>
      </c:pivotFmt>
      <c:pivotFmt>
        <c:idx val="34"/>
        <c:spPr>
          <a:solidFill>
            <a:schemeClr val="accent5">
              <a:lumMod val="60000"/>
              <a:lumOff val="40000"/>
            </a:schemeClr>
          </a:solidFill>
          <a:ln>
            <a:noFill/>
          </a:ln>
          <a:effectLst/>
        </c:spPr>
      </c:pivotFmt>
      <c:pivotFmt>
        <c:idx val="35"/>
        <c:spPr>
          <a:solidFill>
            <a:schemeClr val="accent5">
              <a:lumMod val="75000"/>
            </a:schemeClr>
          </a:solidFill>
          <a:ln>
            <a:noFill/>
          </a:ln>
          <a:effectLst/>
        </c:spPr>
      </c:pivotFmt>
      <c:pivotFmt>
        <c:idx val="36"/>
        <c:spPr>
          <a:solidFill>
            <a:schemeClr val="accent5">
              <a:lumMod val="75000"/>
            </a:schemeClr>
          </a:solidFill>
          <a:ln>
            <a:noFill/>
          </a:ln>
          <a:effectLst/>
        </c:spPr>
      </c:pivotFmt>
      <c:pivotFmt>
        <c:idx val="37"/>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bg2"/>
          </a:solidFill>
          <a:ln>
            <a:noFill/>
          </a:ln>
          <a:effectLst/>
        </c:spPr>
      </c:pivotFmt>
      <c:pivotFmt>
        <c:idx val="39"/>
        <c:spPr>
          <a:solidFill>
            <a:schemeClr val="accent5">
              <a:lumMod val="20000"/>
              <a:lumOff val="80000"/>
            </a:schemeClr>
          </a:solidFill>
          <a:ln>
            <a:noFill/>
          </a:ln>
          <a:effectLst/>
        </c:spPr>
      </c:pivotFmt>
      <c:pivotFmt>
        <c:idx val="40"/>
        <c:spPr>
          <a:solidFill>
            <a:schemeClr val="accent5">
              <a:lumMod val="40000"/>
              <a:lumOff val="60000"/>
            </a:schemeClr>
          </a:solidFill>
          <a:ln>
            <a:noFill/>
          </a:ln>
          <a:effectLst/>
        </c:spPr>
      </c:pivotFmt>
      <c:pivotFmt>
        <c:idx val="41"/>
        <c:spPr>
          <a:solidFill>
            <a:schemeClr val="accent5">
              <a:lumMod val="40000"/>
              <a:lumOff val="60000"/>
            </a:schemeClr>
          </a:solidFill>
          <a:ln>
            <a:noFill/>
          </a:ln>
          <a:effectLst/>
        </c:spPr>
      </c:pivotFmt>
      <c:pivotFmt>
        <c:idx val="42"/>
        <c:spPr>
          <a:solidFill>
            <a:schemeClr val="accent5">
              <a:lumMod val="60000"/>
              <a:lumOff val="40000"/>
            </a:schemeClr>
          </a:solidFill>
          <a:ln>
            <a:noFill/>
          </a:ln>
          <a:effectLst/>
        </c:spPr>
      </c:pivotFmt>
      <c:pivotFmt>
        <c:idx val="43"/>
        <c:spPr>
          <a:solidFill>
            <a:schemeClr val="accent5">
              <a:lumMod val="60000"/>
              <a:lumOff val="40000"/>
            </a:schemeClr>
          </a:solidFill>
          <a:ln>
            <a:noFill/>
          </a:ln>
          <a:effectLst/>
        </c:spPr>
      </c:pivotFmt>
      <c:pivotFmt>
        <c:idx val="44"/>
        <c:spPr>
          <a:solidFill>
            <a:schemeClr val="accent5">
              <a:lumMod val="75000"/>
            </a:schemeClr>
          </a:solidFill>
          <a:ln>
            <a:noFill/>
          </a:ln>
          <a:effectLst/>
        </c:spPr>
      </c:pivotFmt>
      <c:pivotFmt>
        <c:idx val="45"/>
        <c:spPr>
          <a:solidFill>
            <a:schemeClr val="accent5">
              <a:lumMod val="75000"/>
            </a:schemeClr>
          </a:solidFill>
          <a:ln>
            <a:noFill/>
          </a:ln>
          <a:effectLst/>
        </c:spPr>
      </c:pivotFmt>
    </c:pivotFmts>
    <c:plotArea>
      <c:layout/>
      <c:barChart>
        <c:barDir val="bar"/>
        <c:grouping val="clustered"/>
        <c:varyColors val="0"/>
        <c:ser>
          <c:idx val="0"/>
          <c:order val="0"/>
          <c:tx>
            <c:strRef>
              <c:f>Sheet3!$B$3</c:f>
              <c:strCache>
                <c:ptCount val="1"/>
                <c:pt idx="0">
                  <c:v>Total</c:v>
                </c:pt>
              </c:strCache>
            </c:strRef>
          </c:tx>
          <c:spPr>
            <a:solidFill>
              <a:schemeClr val="accent5">
                <a:lumMod val="50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1BCE-4944-9393-A3D1857BAB33}"/>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1BCE-4944-9393-A3D1857BAB33}"/>
              </c:ext>
            </c:extLst>
          </c:dPt>
          <c:dPt>
            <c:idx val="2"/>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5-1BCE-4944-9393-A3D1857BAB33}"/>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1BCE-4944-9393-A3D1857BAB33}"/>
              </c:ext>
            </c:extLst>
          </c:dPt>
          <c:dPt>
            <c:idx val="4"/>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1BCE-4944-9393-A3D1857BAB33}"/>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1BCE-4944-9393-A3D1857BAB33}"/>
              </c:ext>
            </c:extLst>
          </c:dPt>
          <c:dPt>
            <c:idx val="6"/>
            <c:invertIfNegative val="0"/>
            <c:bubble3D val="0"/>
            <c:spPr>
              <a:solidFill>
                <a:schemeClr val="accent5">
                  <a:lumMod val="75000"/>
                </a:schemeClr>
              </a:solidFill>
              <a:ln>
                <a:noFill/>
              </a:ln>
              <a:effectLst/>
            </c:spPr>
            <c:extLst>
              <c:ext xmlns:c16="http://schemas.microsoft.com/office/drawing/2014/chart" uri="{C3380CC4-5D6E-409C-BE32-E72D297353CC}">
                <c16:uniqueId val="{0000000D-1BCE-4944-9393-A3D1857BAB33}"/>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F-1BCE-4944-9393-A3D1857BAB3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Sheet3!$A$4:$A$14</c:f>
              <c:strCache>
                <c:ptCount val="10"/>
                <c:pt idx="0">
                  <c:v>Olive Oil</c:v>
                </c:pt>
                <c:pt idx="1">
                  <c:v>Cajun Seasoning</c:v>
                </c:pt>
                <c:pt idx="2">
                  <c:v>Clam Chowder</c:v>
                </c:pt>
                <c:pt idx="3">
                  <c:v>Chocolate</c:v>
                </c:pt>
                <c:pt idx="4">
                  <c:v>Beer</c:v>
                </c:pt>
                <c:pt idx="5">
                  <c:v>Crab Meat</c:v>
                </c:pt>
                <c:pt idx="6">
                  <c:v>Mozzarella</c:v>
                </c:pt>
                <c:pt idx="7">
                  <c:v>Marmalade</c:v>
                </c:pt>
                <c:pt idx="8">
                  <c:v>Curry Sauce</c:v>
                </c:pt>
                <c:pt idx="9">
                  <c:v>Coffee</c:v>
                </c:pt>
              </c:strCache>
            </c:strRef>
          </c:cat>
          <c:val>
            <c:numRef>
              <c:f>Sheet3!$B$4:$B$14</c:f>
              <c:numCache>
                <c:formatCode>"$"#,##0.00</c:formatCode>
                <c:ptCount val="10"/>
                <c:pt idx="0">
                  <c:v>13322.400000000001</c:v>
                </c:pt>
                <c:pt idx="1">
                  <c:v>15048</c:v>
                </c:pt>
                <c:pt idx="2">
                  <c:v>16829.600000000002</c:v>
                </c:pt>
                <c:pt idx="3">
                  <c:v>17837.25</c:v>
                </c:pt>
                <c:pt idx="4">
                  <c:v>18046</c:v>
                </c:pt>
                <c:pt idx="5">
                  <c:v>25465.599999999999</c:v>
                </c:pt>
                <c:pt idx="6">
                  <c:v>33129.600000000006</c:v>
                </c:pt>
                <c:pt idx="7">
                  <c:v>41391</c:v>
                </c:pt>
                <c:pt idx="8">
                  <c:v>69000</c:v>
                </c:pt>
                <c:pt idx="9">
                  <c:v>75486</c:v>
                </c:pt>
              </c:numCache>
            </c:numRef>
          </c:val>
          <c:extLst>
            <c:ext xmlns:c16="http://schemas.microsoft.com/office/drawing/2014/chart" uri="{C3380CC4-5D6E-409C-BE32-E72D297353CC}">
              <c16:uniqueId val="{00000010-1BCE-4944-9393-A3D1857BAB33}"/>
            </c:ext>
          </c:extLst>
        </c:ser>
        <c:dLbls>
          <c:dLblPos val="outEnd"/>
          <c:showLegendKey val="0"/>
          <c:showVal val="1"/>
          <c:showCatName val="0"/>
          <c:showSerName val="0"/>
          <c:showPercent val="0"/>
          <c:showBubbleSize val="0"/>
        </c:dLbls>
        <c:gapWidth val="182"/>
        <c:axId val="386320831"/>
        <c:axId val="386321311"/>
      </c:barChart>
      <c:catAx>
        <c:axId val="3863208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21311"/>
        <c:crosses val="autoZero"/>
        <c:auto val="1"/>
        <c:lblAlgn val="ctr"/>
        <c:lblOffset val="100"/>
        <c:noMultiLvlLbl val="0"/>
      </c:catAx>
      <c:valAx>
        <c:axId val="386321311"/>
        <c:scaling>
          <c:orientation val="minMax"/>
        </c:scaling>
        <c:delete val="1"/>
        <c:axPos val="b"/>
        <c:numFmt formatCode="&quot;$&quot;#,##0.00" sourceLinked="1"/>
        <c:majorTickMark val="none"/>
        <c:minorTickMark val="none"/>
        <c:tickLblPos val="nextTo"/>
        <c:crossAx val="386320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Tables-DATA class exercise.xlsx]shipping quantity top 10!PivotTable1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a:t>
            </a:r>
            <a:r>
              <a:rPr lang="en-US" b="1" baseline="0"/>
              <a:t> 10 Shipping Fee By Quantity</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pivotFmt>
      <c:pivotFmt>
        <c:idx val="2"/>
        <c:spPr>
          <a:solidFill>
            <a:schemeClr val="accent5">
              <a:lumMod val="60000"/>
              <a:lumOff val="40000"/>
            </a:schemeClr>
          </a:solidFill>
          <a:ln>
            <a:noFill/>
          </a:ln>
          <a:effectLst/>
        </c:spPr>
      </c:pivotFmt>
      <c:pivotFmt>
        <c:idx val="3"/>
        <c:spPr>
          <a:solidFill>
            <a:schemeClr val="accent5">
              <a:lumMod val="40000"/>
              <a:lumOff val="60000"/>
            </a:schemeClr>
          </a:solidFill>
          <a:ln>
            <a:noFill/>
          </a:ln>
          <a:effectLst/>
        </c:spPr>
      </c:pivotFmt>
      <c:pivotFmt>
        <c:idx val="4"/>
        <c:spPr>
          <a:solidFill>
            <a:schemeClr val="accent5">
              <a:lumMod val="20000"/>
              <a:lumOff val="80000"/>
            </a:schemeClr>
          </a:solidFill>
          <a:ln>
            <a:noFill/>
          </a:ln>
          <a:effectLst/>
        </c:spPr>
      </c:pivotFmt>
      <c:pivotFmt>
        <c:idx val="5"/>
        <c:spPr>
          <a:solidFill>
            <a:schemeClr val="accent5">
              <a:lumMod val="20000"/>
              <a:lumOff val="80000"/>
            </a:schemeClr>
          </a:solidFill>
          <a:ln>
            <a:noFill/>
          </a:ln>
          <a:effectLst/>
        </c:spPr>
      </c:pivotFmt>
      <c:pivotFmt>
        <c:idx val="6"/>
        <c:spPr>
          <a:solidFill>
            <a:schemeClr val="accent5">
              <a:lumMod val="20000"/>
              <a:lumOff val="80000"/>
            </a:schemeClr>
          </a:solidFill>
          <a:ln>
            <a:noFill/>
          </a:ln>
          <a:effectLst/>
        </c:spPr>
      </c:pivotFmt>
      <c:pivotFmt>
        <c:idx val="7"/>
        <c:spPr>
          <a:solidFill>
            <a:schemeClr val="accent5">
              <a:lumMod val="20000"/>
              <a:lumOff val="80000"/>
            </a:schemeClr>
          </a:solidFill>
          <a:ln>
            <a:noFill/>
          </a:ln>
          <a:effectLst/>
        </c:spPr>
      </c:pivotFmt>
      <c:pivotFmt>
        <c:idx val="8"/>
        <c:spPr>
          <a:solidFill>
            <a:schemeClr val="accent5">
              <a:lumMod val="20000"/>
              <a:lumOff val="80000"/>
            </a:schemeClr>
          </a:solidFill>
          <a:ln>
            <a:noFill/>
          </a:ln>
          <a:effectLst/>
        </c:spPr>
      </c:pivotFmt>
      <c:pivotFmt>
        <c:idx val="9"/>
        <c:spPr>
          <a:solidFill>
            <a:schemeClr val="accent5">
              <a:lumMod val="20000"/>
              <a:lumOff val="80000"/>
            </a:schemeClr>
          </a:solidFill>
          <a:ln>
            <a:noFill/>
          </a:ln>
          <a:effectLst/>
        </c:spPr>
      </c:pivotFmt>
      <c:pivotFmt>
        <c:idx val="10"/>
        <c:spPr>
          <a:solidFill>
            <a:schemeClr val="accent5">
              <a:lumMod val="20000"/>
              <a:lumOff val="80000"/>
            </a:schemeClr>
          </a:solidFill>
          <a:ln>
            <a:noFill/>
          </a:ln>
          <a:effectLst/>
        </c:spPr>
      </c:pivotFmt>
      <c:pivotFmt>
        <c:idx val="11"/>
        <c:spPr>
          <a:solidFill>
            <a:schemeClr val="accent5">
              <a:lumMod val="75000"/>
            </a:schemeClr>
          </a:solidFill>
          <a:ln>
            <a:noFill/>
          </a:ln>
          <a:effectLst/>
        </c:spPr>
      </c:pivotFmt>
      <c:pivotFmt>
        <c:idx val="12"/>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lumMod val="20000"/>
              <a:lumOff val="80000"/>
            </a:schemeClr>
          </a:solidFill>
          <a:ln>
            <a:noFill/>
          </a:ln>
          <a:effectLst/>
        </c:spPr>
      </c:pivotFmt>
      <c:pivotFmt>
        <c:idx val="14"/>
        <c:spPr>
          <a:solidFill>
            <a:schemeClr val="accent5">
              <a:lumMod val="20000"/>
              <a:lumOff val="80000"/>
            </a:schemeClr>
          </a:solidFill>
          <a:ln>
            <a:noFill/>
          </a:ln>
          <a:effectLst/>
        </c:spPr>
      </c:pivotFmt>
      <c:pivotFmt>
        <c:idx val="15"/>
        <c:spPr>
          <a:solidFill>
            <a:schemeClr val="accent5">
              <a:lumMod val="20000"/>
              <a:lumOff val="80000"/>
            </a:schemeClr>
          </a:solidFill>
          <a:ln>
            <a:noFill/>
          </a:ln>
          <a:effectLst/>
        </c:spPr>
      </c:pivotFmt>
      <c:pivotFmt>
        <c:idx val="16"/>
        <c:spPr>
          <a:solidFill>
            <a:schemeClr val="accent5">
              <a:lumMod val="20000"/>
              <a:lumOff val="80000"/>
            </a:schemeClr>
          </a:solidFill>
          <a:ln>
            <a:noFill/>
          </a:ln>
          <a:effectLst/>
        </c:spPr>
      </c:pivotFmt>
      <c:pivotFmt>
        <c:idx val="17"/>
        <c:spPr>
          <a:solidFill>
            <a:schemeClr val="accent5">
              <a:lumMod val="20000"/>
              <a:lumOff val="80000"/>
            </a:schemeClr>
          </a:solidFill>
          <a:ln>
            <a:noFill/>
          </a:ln>
          <a:effectLst/>
        </c:spPr>
      </c:pivotFmt>
      <c:pivotFmt>
        <c:idx val="18"/>
        <c:spPr>
          <a:solidFill>
            <a:schemeClr val="accent5">
              <a:lumMod val="20000"/>
              <a:lumOff val="80000"/>
            </a:schemeClr>
          </a:solidFill>
          <a:ln>
            <a:noFill/>
          </a:ln>
          <a:effectLst/>
        </c:spPr>
      </c:pivotFmt>
      <c:pivotFmt>
        <c:idx val="19"/>
        <c:spPr>
          <a:solidFill>
            <a:schemeClr val="accent5">
              <a:lumMod val="20000"/>
              <a:lumOff val="80000"/>
            </a:schemeClr>
          </a:solidFill>
          <a:ln>
            <a:noFill/>
          </a:ln>
          <a:effectLst/>
        </c:spPr>
      </c:pivotFmt>
      <c:pivotFmt>
        <c:idx val="20"/>
        <c:spPr>
          <a:solidFill>
            <a:schemeClr val="accent5">
              <a:lumMod val="40000"/>
              <a:lumOff val="60000"/>
            </a:schemeClr>
          </a:solidFill>
          <a:ln>
            <a:noFill/>
          </a:ln>
          <a:effectLst/>
        </c:spPr>
      </c:pivotFmt>
      <c:pivotFmt>
        <c:idx val="21"/>
        <c:spPr>
          <a:solidFill>
            <a:schemeClr val="accent5">
              <a:lumMod val="60000"/>
              <a:lumOff val="40000"/>
            </a:schemeClr>
          </a:solidFill>
          <a:ln>
            <a:noFill/>
          </a:ln>
          <a:effectLst/>
        </c:spPr>
      </c:pivotFmt>
      <c:pivotFmt>
        <c:idx val="22"/>
        <c:spPr>
          <a:solidFill>
            <a:schemeClr val="accent5">
              <a:lumMod val="60000"/>
              <a:lumOff val="40000"/>
            </a:schemeClr>
          </a:solidFill>
          <a:ln>
            <a:noFill/>
          </a:ln>
          <a:effectLst/>
        </c:spPr>
      </c:pivotFmt>
      <c:pivotFmt>
        <c:idx val="23"/>
        <c:spPr>
          <a:solidFill>
            <a:schemeClr val="accent5">
              <a:lumMod val="75000"/>
            </a:schemeClr>
          </a:solidFill>
          <a:ln>
            <a:noFill/>
          </a:ln>
          <a:effectLst/>
        </c:spPr>
      </c:pivotFmt>
      <c:pivotFmt>
        <c:idx val="24"/>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lumMod val="20000"/>
              <a:lumOff val="80000"/>
            </a:schemeClr>
          </a:solidFill>
          <a:ln>
            <a:noFill/>
          </a:ln>
          <a:effectLst/>
        </c:spPr>
      </c:pivotFmt>
      <c:pivotFmt>
        <c:idx val="26"/>
        <c:spPr>
          <a:solidFill>
            <a:schemeClr val="accent5">
              <a:lumMod val="20000"/>
              <a:lumOff val="80000"/>
            </a:schemeClr>
          </a:solidFill>
          <a:ln>
            <a:noFill/>
          </a:ln>
          <a:effectLst/>
        </c:spPr>
      </c:pivotFmt>
      <c:pivotFmt>
        <c:idx val="27"/>
        <c:spPr>
          <a:solidFill>
            <a:schemeClr val="accent5">
              <a:lumMod val="20000"/>
              <a:lumOff val="80000"/>
            </a:schemeClr>
          </a:solidFill>
          <a:ln>
            <a:noFill/>
          </a:ln>
          <a:effectLst/>
        </c:spPr>
      </c:pivotFmt>
      <c:pivotFmt>
        <c:idx val="28"/>
        <c:spPr>
          <a:solidFill>
            <a:schemeClr val="accent5">
              <a:lumMod val="20000"/>
              <a:lumOff val="80000"/>
            </a:schemeClr>
          </a:solidFill>
          <a:ln>
            <a:noFill/>
          </a:ln>
          <a:effectLst/>
        </c:spPr>
      </c:pivotFmt>
      <c:pivotFmt>
        <c:idx val="29"/>
        <c:spPr>
          <a:solidFill>
            <a:schemeClr val="accent5">
              <a:lumMod val="20000"/>
              <a:lumOff val="80000"/>
            </a:schemeClr>
          </a:solidFill>
          <a:ln>
            <a:noFill/>
          </a:ln>
          <a:effectLst/>
        </c:spPr>
      </c:pivotFmt>
      <c:pivotFmt>
        <c:idx val="30"/>
        <c:spPr>
          <a:solidFill>
            <a:schemeClr val="accent5">
              <a:lumMod val="20000"/>
              <a:lumOff val="80000"/>
            </a:schemeClr>
          </a:solidFill>
          <a:ln>
            <a:noFill/>
          </a:ln>
          <a:effectLst/>
        </c:spPr>
      </c:pivotFmt>
      <c:pivotFmt>
        <c:idx val="31"/>
        <c:spPr>
          <a:solidFill>
            <a:schemeClr val="accent5">
              <a:lumMod val="20000"/>
              <a:lumOff val="80000"/>
            </a:schemeClr>
          </a:solidFill>
          <a:ln>
            <a:noFill/>
          </a:ln>
          <a:effectLst/>
        </c:spPr>
      </c:pivotFmt>
      <c:pivotFmt>
        <c:idx val="32"/>
        <c:spPr>
          <a:solidFill>
            <a:schemeClr val="accent5">
              <a:lumMod val="40000"/>
              <a:lumOff val="60000"/>
            </a:schemeClr>
          </a:solidFill>
          <a:ln>
            <a:noFill/>
          </a:ln>
          <a:effectLst/>
        </c:spPr>
      </c:pivotFmt>
      <c:pivotFmt>
        <c:idx val="33"/>
        <c:spPr>
          <a:solidFill>
            <a:schemeClr val="accent5">
              <a:lumMod val="60000"/>
              <a:lumOff val="40000"/>
            </a:schemeClr>
          </a:solidFill>
          <a:ln>
            <a:noFill/>
          </a:ln>
          <a:effectLst/>
        </c:spPr>
      </c:pivotFmt>
      <c:pivotFmt>
        <c:idx val="34"/>
        <c:spPr>
          <a:solidFill>
            <a:schemeClr val="accent5">
              <a:lumMod val="60000"/>
              <a:lumOff val="40000"/>
            </a:schemeClr>
          </a:solidFill>
          <a:ln>
            <a:noFill/>
          </a:ln>
          <a:effectLst/>
        </c:spPr>
      </c:pivotFmt>
      <c:pivotFmt>
        <c:idx val="35"/>
        <c:spPr>
          <a:solidFill>
            <a:schemeClr val="accent5">
              <a:lumMod val="75000"/>
            </a:schemeClr>
          </a:solidFill>
          <a:ln>
            <a:noFill/>
          </a:ln>
          <a:effectLst/>
        </c:spPr>
      </c:pivotFmt>
      <c:pivotFmt>
        <c:idx val="36"/>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5">
              <a:lumMod val="20000"/>
              <a:lumOff val="80000"/>
            </a:schemeClr>
          </a:solidFill>
          <a:ln>
            <a:noFill/>
          </a:ln>
          <a:effectLst/>
        </c:spPr>
      </c:pivotFmt>
      <c:pivotFmt>
        <c:idx val="38"/>
        <c:spPr>
          <a:solidFill>
            <a:schemeClr val="accent5">
              <a:lumMod val="20000"/>
              <a:lumOff val="80000"/>
            </a:schemeClr>
          </a:solidFill>
          <a:ln>
            <a:noFill/>
          </a:ln>
          <a:effectLst/>
        </c:spPr>
      </c:pivotFmt>
      <c:pivotFmt>
        <c:idx val="39"/>
        <c:spPr>
          <a:solidFill>
            <a:schemeClr val="accent5">
              <a:lumMod val="20000"/>
              <a:lumOff val="80000"/>
            </a:schemeClr>
          </a:solidFill>
          <a:ln>
            <a:noFill/>
          </a:ln>
          <a:effectLst/>
        </c:spPr>
      </c:pivotFmt>
      <c:pivotFmt>
        <c:idx val="40"/>
        <c:spPr>
          <a:solidFill>
            <a:schemeClr val="accent5">
              <a:lumMod val="20000"/>
              <a:lumOff val="80000"/>
            </a:schemeClr>
          </a:solidFill>
          <a:ln>
            <a:noFill/>
          </a:ln>
          <a:effectLst/>
        </c:spPr>
      </c:pivotFmt>
      <c:pivotFmt>
        <c:idx val="41"/>
        <c:spPr>
          <a:solidFill>
            <a:schemeClr val="accent5">
              <a:lumMod val="20000"/>
              <a:lumOff val="80000"/>
            </a:schemeClr>
          </a:solidFill>
          <a:ln>
            <a:noFill/>
          </a:ln>
          <a:effectLst/>
        </c:spPr>
      </c:pivotFmt>
      <c:pivotFmt>
        <c:idx val="42"/>
        <c:spPr>
          <a:solidFill>
            <a:schemeClr val="accent5">
              <a:lumMod val="20000"/>
              <a:lumOff val="80000"/>
            </a:schemeClr>
          </a:solidFill>
          <a:ln>
            <a:noFill/>
          </a:ln>
          <a:effectLst/>
        </c:spPr>
      </c:pivotFmt>
      <c:pivotFmt>
        <c:idx val="43"/>
        <c:spPr>
          <a:solidFill>
            <a:schemeClr val="accent5">
              <a:lumMod val="20000"/>
              <a:lumOff val="80000"/>
            </a:schemeClr>
          </a:solidFill>
          <a:ln>
            <a:noFill/>
          </a:ln>
          <a:effectLst/>
        </c:spPr>
      </c:pivotFmt>
      <c:pivotFmt>
        <c:idx val="44"/>
        <c:spPr>
          <a:solidFill>
            <a:schemeClr val="accent5">
              <a:lumMod val="40000"/>
              <a:lumOff val="60000"/>
            </a:schemeClr>
          </a:solidFill>
          <a:ln>
            <a:noFill/>
          </a:ln>
          <a:effectLst/>
        </c:spPr>
      </c:pivotFmt>
      <c:pivotFmt>
        <c:idx val="45"/>
        <c:spPr>
          <a:solidFill>
            <a:schemeClr val="accent5">
              <a:lumMod val="60000"/>
              <a:lumOff val="40000"/>
            </a:schemeClr>
          </a:solidFill>
          <a:ln>
            <a:noFill/>
          </a:ln>
          <a:effectLst/>
        </c:spPr>
      </c:pivotFmt>
      <c:pivotFmt>
        <c:idx val="46"/>
        <c:spPr>
          <a:solidFill>
            <a:schemeClr val="accent5">
              <a:lumMod val="60000"/>
              <a:lumOff val="40000"/>
            </a:schemeClr>
          </a:solidFill>
          <a:ln>
            <a:noFill/>
          </a:ln>
          <a:effectLst/>
        </c:spPr>
      </c:pivotFmt>
      <c:pivotFmt>
        <c:idx val="47"/>
        <c:spPr>
          <a:solidFill>
            <a:schemeClr val="accent5">
              <a:lumMod val="75000"/>
            </a:schemeClr>
          </a:solidFill>
          <a:ln>
            <a:noFill/>
          </a:ln>
          <a:effectLst/>
        </c:spPr>
      </c:pivotFmt>
      <c:pivotFmt>
        <c:idx val="48"/>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5">
              <a:lumMod val="20000"/>
              <a:lumOff val="80000"/>
            </a:schemeClr>
          </a:solidFill>
          <a:ln>
            <a:noFill/>
          </a:ln>
          <a:effectLst/>
        </c:spPr>
      </c:pivotFmt>
      <c:pivotFmt>
        <c:idx val="50"/>
        <c:spPr>
          <a:solidFill>
            <a:schemeClr val="accent5">
              <a:lumMod val="20000"/>
              <a:lumOff val="80000"/>
            </a:schemeClr>
          </a:solidFill>
          <a:ln>
            <a:noFill/>
          </a:ln>
          <a:effectLst/>
        </c:spPr>
      </c:pivotFmt>
      <c:pivotFmt>
        <c:idx val="51"/>
        <c:spPr>
          <a:solidFill>
            <a:schemeClr val="accent5">
              <a:lumMod val="20000"/>
              <a:lumOff val="80000"/>
            </a:schemeClr>
          </a:solidFill>
          <a:ln>
            <a:noFill/>
          </a:ln>
          <a:effectLst/>
        </c:spPr>
      </c:pivotFmt>
      <c:pivotFmt>
        <c:idx val="52"/>
        <c:spPr>
          <a:solidFill>
            <a:schemeClr val="accent5">
              <a:lumMod val="20000"/>
              <a:lumOff val="80000"/>
            </a:schemeClr>
          </a:solidFill>
          <a:ln>
            <a:noFill/>
          </a:ln>
          <a:effectLst/>
        </c:spPr>
      </c:pivotFmt>
      <c:pivotFmt>
        <c:idx val="53"/>
        <c:spPr>
          <a:solidFill>
            <a:schemeClr val="accent5">
              <a:lumMod val="20000"/>
              <a:lumOff val="80000"/>
            </a:schemeClr>
          </a:solidFill>
          <a:ln>
            <a:noFill/>
          </a:ln>
          <a:effectLst/>
        </c:spPr>
      </c:pivotFmt>
      <c:pivotFmt>
        <c:idx val="54"/>
        <c:spPr>
          <a:solidFill>
            <a:schemeClr val="accent5">
              <a:lumMod val="20000"/>
              <a:lumOff val="80000"/>
            </a:schemeClr>
          </a:solidFill>
          <a:ln>
            <a:noFill/>
          </a:ln>
          <a:effectLst/>
        </c:spPr>
      </c:pivotFmt>
      <c:pivotFmt>
        <c:idx val="55"/>
        <c:spPr>
          <a:solidFill>
            <a:schemeClr val="accent5">
              <a:lumMod val="20000"/>
              <a:lumOff val="80000"/>
            </a:schemeClr>
          </a:solidFill>
          <a:ln>
            <a:noFill/>
          </a:ln>
          <a:effectLst/>
        </c:spPr>
      </c:pivotFmt>
      <c:pivotFmt>
        <c:idx val="56"/>
        <c:spPr>
          <a:solidFill>
            <a:schemeClr val="accent5">
              <a:lumMod val="40000"/>
              <a:lumOff val="60000"/>
            </a:schemeClr>
          </a:solidFill>
          <a:ln>
            <a:noFill/>
          </a:ln>
          <a:effectLst/>
        </c:spPr>
      </c:pivotFmt>
      <c:pivotFmt>
        <c:idx val="57"/>
        <c:spPr>
          <a:solidFill>
            <a:schemeClr val="accent5">
              <a:lumMod val="60000"/>
              <a:lumOff val="40000"/>
            </a:schemeClr>
          </a:solidFill>
          <a:ln>
            <a:noFill/>
          </a:ln>
          <a:effectLst/>
        </c:spPr>
      </c:pivotFmt>
      <c:pivotFmt>
        <c:idx val="58"/>
        <c:spPr>
          <a:solidFill>
            <a:schemeClr val="accent5">
              <a:lumMod val="60000"/>
              <a:lumOff val="40000"/>
            </a:schemeClr>
          </a:solidFill>
          <a:ln>
            <a:noFill/>
          </a:ln>
          <a:effectLst/>
        </c:spPr>
      </c:pivotFmt>
      <c:pivotFmt>
        <c:idx val="59"/>
        <c:spPr>
          <a:solidFill>
            <a:schemeClr val="accent5">
              <a:lumMod val="75000"/>
            </a:schemeClr>
          </a:solidFill>
          <a:ln>
            <a:noFill/>
          </a:ln>
          <a:effectLst/>
        </c:spPr>
      </c:pivotFmt>
    </c:pivotFmts>
    <c:plotArea>
      <c:layout/>
      <c:barChart>
        <c:barDir val="bar"/>
        <c:grouping val="clustered"/>
        <c:varyColors val="0"/>
        <c:ser>
          <c:idx val="0"/>
          <c:order val="0"/>
          <c:tx>
            <c:strRef>
              <c:f>'shipping quantity top 10'!$B$3</c:f>
              <c:strCache>
                <c:ptCount val="1"/>
                <c:pt idx="0">
                  <c:v>Total</c:v>
                </c:pt>
              </c:strCache>
            </c:strRef>
          </c:tx>
          <c:spPr>
            <a:solidFill>
              <a:schemeClr val="accent5">
                <a:lumMod val="50000"/>
              </a:schemeClr>
            </a:solidFill>
            <a:ln>
              <a:noFill/>
            </a:ln>
            <a:effectLst/>
          </c:spPr>
          <c:invertIfNegative val="0"/>
          <c:dPt>
            <c:idx val="0"/>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1-F98C-48B7-A474-7D8272748ECF}"/>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F98C-48B7-A474-7D8272748ECF}"/>
              </c:ext>
            </c:extLst>
          </c:dPt>
          <c:dPt>
            <c:idx val="2"/>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5-F98C-48B7-A474-7D8272748ECF}"/>
              </c:ext>
            </c:extLst>
          </c:dPt>
          <c:dPt>
            <c:idx val="3"/>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7-F98C-48B7-A474-7D8272748ECF}"/>
              </c:ext>
            </c:extLst>
          </c:dPt>
          <c:dPt>
            <c:idx val="4"/>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9-F98C-48B7-A474-7D8272748ECF}"/>
              </c:ext>
            </c:extLst>
          </c:dPt>
          <c:dPt>
            <c:idx val="5"/>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B-F98C-48B7-A474-7D8272748ECF}"/>
              </c:ext>
            </c:extLst>
          </c:dPt>
          <c:dPt>
            <c:idx val="6"/>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D-F98C-48B7-A474-7D8272748ECF}"/>
              </c:ext>
            </c:extLst>
          </c:dPt>
          <c:dPt>
            <c:idx val="7"/>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F-F98C-48B7-A474-7D8272748ECF}"/>
              </c:ext>
            </c:extLst>
          </c:dPt>
          <c:dPt>
            <c:idx val="8"/>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11-F98C-48B7-A474-7D8272748ECF}"/>
              </c:ext>
            </c:extLst>
          </c:dPt>
          <c:dPt>
            <c:idx val="9"/>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13-F98C-48B7-A474-7D8272748ECF}"/>
              </c:ext>
            </c:extLst>
          </c:dPt>
          <c:dPt>
            <c:idx val="10"/>
            <c:invertIfNegative val="0"/>
            <c:bubble3D val="0"/>
            <c:spPr>
              <a:solidFill>
                <a:schemeClr val="accent5">
                  <a:lumMod val="75000"/>
                </a:schemeClr>
              </a:solidFill>
              <a:ln>
                <a:noFill/>
              </a:ln>
              <a:effectLst/>
            </c:spPr>
            <c:extLst>
              <c:ext xmlns:c16="http://schemas.microsoft.com/office/drawing/2014/chart" uri="{C3380CC4-5D6E-409C-BE32-E72D297353CC}">
                <c16:uniqueId val="{00000015-F98C-48B7-A474-7D8272748EC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quantity top 10'!$A$4:$A$16</c:f>
              <c:strCache>
                <c:ptCount val="12"/>
                <c:pt idx="0">
                  <c:v>$93.61</c:v>
                </c:pt>
                <c:pt idx="1">
                  <c:v>$91.08</c:v>
                </c:pt>
                <c:pt idx="2">
                  <c:v>$344.52</c:v>
                </c:pt>
                <c:pt idx="3">
                  <c:v>$291.00</c:v>
                </c:pt>
                <c:pt idx="4">
                  <c:v>$30.50</c:v>
                </c:pt>
                <c:pt idx="5">
                  <c:v>$184.00</c:v>
                </c:pt>
                <c:pt idx="6">
                  <c:v>$98.00</c:v>
                </c:pt>
                <c:pt idx="7">
                  <c:v>$27.30</c:v>
                </c:pt>
                <c:pt idx="8">
                  <c:v>$19.52</c:v>
                </c:pt>
                <c:pt idx="9">
                  <c:v>$95.04</c:v>
                </c:pt>
                <c:pt idx="10">
                  <c:v>$26.05</c:v>
                </c:pt>
                <c:pt idx="11">
                  <c:v>$95.48</c:v>
                </c:pt>
              </c:strCache>
            </c:strRef>
          </c:cat>
          <c:val>
            <c:numRef>
              <c:f>'shipping quantity top 10'!$B$4:$B$16</c:f>
              <c:numCache>
                <c:formatCode>General</c:formatCode>
                <c:ptCount val="12"/>
                <c:pt idx="0">
                  <c:v>100</c:v>
                </c:pt>
                <c:pt idx="1">
                  <c:v>100</c:v>
                </c:pt>
                <c:pt idx="2">
                  <c:v>100</c:v>
                </c:pt>
                <c:pt idx="3">
                  <c:v>100</c:v>
                </c:pt>
                <c:pt idx="4">
                  <c:v>100</c:v>
                </c:pt>
                <c:pt idx="5">
                  <c:v>100</c:v>
                </c:pt>
                <c:pt idx="6">
                  <c:v>100</c:v>
                </c:pt>
                <c:pt idx="7">
                  <c:v>117</c:v>
                </c:pt>
                <c:pt idx="8">
                  <c:v>128</c:v>
                </c:pt>
                <c:pt idx="9">
                  <c:v>132</c:v>
                </c:pt>
                <c:pt idx="10">
                  <c:v>176</c:v>
                </c:pt>
                <c:pt idx="11">
                  <c:v>194</c:v>
                </c:pt>
              </c:numCache>
            </c:numRef>
          </c:val>
          <c:extLst>
            <c:ext xmlns:c16="http://schemas.microsoft.com/office/drawing/2014/chart" uri="{C3380CC4-5D6E-409C-BE32-E72D297353CC}">
              <c16:uniqueId val="{00000016-F98C-48B7-A474-7D8272748ECF}"/>
            </c:ext>
          </c:extLst>
        </c:ser>
        <c:dLbls>
          <c:dLblPos val="outEnd"/>
          <c:showLegendKey val="0"/>
          <c:showVal val="1"/>
          <c:showCatName val="0"/>
          <c:showSerName val="0"/>
          <c:showPercent val="0"/>
          <c:showBubbleSize val="0"/>
        </c:dLbls>
        <c:gapWidth val="182"/>
        <c:axId val="1674540479"/>
        <c:axId val="1674544319"/>
      </c:barChart>
      <c:catAx>
        <c:axId val="1674540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544319"/>
        <c:crosses val="autoZero"/>
        <c:auto val="1"/>
        <c:lblAlgn val="ctr"/>
        <c:lblOffset val="100"/>
        <c:noMultiLvlLbl val="0"/>
      </c:catAx>
      <c:valAx>
        <c:axId val="1674544319"/>
        <c:scaling>
          <c:orientation val="minMax"/>
        </c:scaling>
        <c:delete val="1"/>
        <c:axPos val="b"/>
        <c:numFmt formatCode="General" sourceLinked="1"/>
        <c:majorTickMark val="none"/>
        <c:minorTickMark val="none"/>
        <c:tickLblPos val="nextTo"/>
        <c:crossAx val="167454047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D6F9-BC02-4D6D-7D92-89747215B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934D0-ECD1-D2A2-CAB6-6944124BB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32FBE-A77A-86FF-8574-365453344922}"/>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9319ACF1-09E8-174E-A227-5EA115005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FA32E-95FC-D1FB-5A03-BA198ED52B4A}"/>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18345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9841-F95C-DDD7-E397-70DB02DA9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C483C-0175-16F1-19A4-8D38A9C70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ABF35-5F6F-239F-745A-0EC6D9F7765D}"/>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74C240FC-0439-73BD-9A71-8A9DCA1B8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99BC9-C397-CE0A-A502-4D73AC70203A}"/>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15955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7025E-EB13-1477-A5AB-9A97E199F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4DD8C-ACE8-95AC-0D6D-2A3A62D44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44F76-CCE6-2056-AB0E-7AF040575D04}"/>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5FB8F32E-D8F4-95C8-E4C2-CDC4913D3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ED4DF-8BFA-DAB7-273D-B3BF1458DB2B}"/>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41113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3708-16B3-12AB-95A7-027F11212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51BC2-F002-A2F8-B945-D4285DF3E2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840C6-9A6D-F2F2-16B6-D63F1102846D}"/>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14FF34A9-8297-03AA-C639-4E8F2B972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03646-D5AA-987C-AD69-691A97F63B47}"/>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397664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B8A0-9B71-A3E1-7AFF-5914002AC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8FA798-FBFC-B9BB-FFC1-0FEF3ADDD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5425B-8726-95EA-F999-67154915A243}"/>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3FE09576-49B0-2742-25DE-36EE6022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387B5-D654-0B92-12F4-ACDD88E7F676}"/>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251636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61C8-8643-F9C1-B649-C0FC57851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A4956-8F2D-C226-EF26-2C4690EEE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D9A0B-B376-97A3-6920-4F9FE044B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22F202-1EBF-E89E-450A-2217670622F8}"/>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6" name="Footer Placeholder 5">
            <a:extLst>
              <a:ext uri="{FF2B5EF4-FFF2-40B4-BE49-F238E27FC236}">
                <a16:creationId xmlns:a16="http://schemas.microsoft.com/office/drawing/2014/main" id="{20C3C974-1C8A-4045-2597-40C6169FF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8BEAE-84C7-EC52-76AF-41520D19FC5D}"/>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64747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CA6B-CFBC-1D70-AC00-11F4CCF97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8E955C-A822-CBD8-72EB-7EBF83731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9C332-CE58-DD14-AAF1-7C5BB9D8EB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76B1E-B9A3-1114-3D9E-FDC2BBF17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4BD05-BC3C-03ED-BB11-B56CA560F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09CD8-DD4E-CD36-F45F-749616853544}"/>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8" name="Footer Placeholder 7">
            <a:extLst>
              <a:ext uri="{FF2B5EF4-FFF2-40B4-BE49-F238E27FC236}">
                <a16:creationId xmlns:a16="http://schemas.microsoft.com/office/drawing/2014/main" id="{FBDCFC7A-D487-692F-C578-180EEF4F7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68242-1389-1B0A-E8B1-85C09416A92D}"/>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422561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2850-25CF-F5A7-C1F5-89F36B4549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E6E9F2-B618-5721-CDA7-842636877D47}"/>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4" name="Footer Placeholder 3">
            <a:extLst>
              <a:ext uri="{FF2B5EF4-FFF2-40B4-BE49-F238E27FC236}">
                <a16:creationId xmlns:a16="http://schemas.microsoft.com/office/drawing/2014/main" id="{B8290C96-92D6-5126-2188-3159A1DA1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0BBA8C-1A6C-948E-5653-05657435D57E}"/>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292557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B232C-AEC6-6898-F16A-A396D5C410A5}"/>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3" name="Footer Placeholder 2">
            <a:extLst>
              <a:ext uri="{FF2B5EF4-FFF2-40B4-BE49-F238E27FC236}">
                <a16:creationId xmlns:a16="http://schemas.microsoft.com/office/drawing/2014/main" id="{78EF2D36-4D9F-402C-4F16-2326F0C27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8C88B-A49D-0C3A-2FD3-71874C0F40F7}"/>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110576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0EF0-DA52-C9CB-5550-2E25E65F8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B7EE5-2B7C-D417-079C-9B7B58329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0CA66-8F3C-7EB2-E437-B4BC3D9F0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4BB5F-F2EE-617B-1172-D8608FB09BB1}"/>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6" name="Footer Placeholder 5">
            <a:extLst>
              <a:ext uri="{FF2B5EF4-FFF2-40B4-BE49-F238E27FC236}">
                <a16:creationId xmlns:a16="http://schemas.microsoft.com/office/drawing/2014/main" id="{B94D6269-8715-F8CA-6D8B-9F1C8F936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5C2DC-FC18-FCD3-7E3B-CAC7BEDB875E}"/>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8900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6A2D-E2BE-4857-64CB-B25D41C34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11698-1565-1F95-46B7-5681FE558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53B0BF-D2DF-E72A-78AE-0A936CD04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FE9AB-BA29-902B-E8E2-034E40FBE483}"/>
              </a:ext>
            </a:extLst>
          </p:cNvPr>
          <p:cNvSpPr>
            <a:spLocks noGrp="1"/>
          </p:cNvSpPr>
          <p:nvPr>
            <p:ph type="dt" sz="half" idx="10"/>
          </p:nvPr>
        </p:nvSpPr>
        <p:spPr/>
        <p:txBody>
          <a:bodyPr/>
          <a:lstStyle/>
          <a:p>
            <a:fld id="{2ED73D28-C6B4-427F-8F93-DE67EF70610E}" type="datetimeFigureOut">
              <a:rPr lang="en-US" smtClean="0"/>
              <a:t>3/7/2025</a:t>
            </a:fld>
            <a:endParaRPr lang="en-US"/>
          </a:p>
        </p:txBody>
      </p:sp>
      <p:sp>
        <p:nvSpPr>
          <p:cNvPr id="6" name="Footer Placeholder 5">
            <a:extLst>
              <a:ext uri="{FF2B5EF4-FFF2-40B4-BE49-F238E27FC236}">
                <a16:creationId xmlns:a16="http://schemas.microsoft.com/office/drawing/2014/main" id="{0616CDA0-98E4-B8D5-027F-E18C40F1E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F8973-51E6-8D98-CE0F-C614D8B9AF03}"/>
              </a:ext>
            </a:extLst>
          </p:cNvPr>
          <p:cNvSpPr>
            <a:spLocks noGrp="1"/>
          </p:cNvSpPr>
          <p:nvPr>
            <p:ph type="sldNum" sz="quarter" idx="12"/>
          </p:nvPr>
        </p:nvSpPr>
        <p:spPr/>
        <p:txBody>
          <a:bodyPr/>
          <a:lstStyle/>
          <a:p>
            <a:fld id="{9A6A06D8-FBE4-40CC-9F71-5B421388EF04}" type="slidenum">
              <a:rPr lang="en-US" smtClean="0"/>
              <a:t>‹#›</a:t>
            </a:fld>
            <a:endParaRPr lang="en-US"/>
          </a:p>
        </p:txBody>
      </p:sp>
    </p:spTree>
    <p:extLst>
      <p:ext uri="{BB962C8B-B14F-4D97-AF65-F5344CB8AC3E}">
        <p14:creationId xmlns:p14="http://schemas.microsoft.com/office/powerpoint/2010/main" val="298292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18BA0-D9AE-0864-420B-A8F159179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B157D-D811-3940-24EB-4B9F90F61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ADA1A-32AF-C833-C936-8DF7EA59F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73D28-C6B4-427F-8F93-DE67EF70610E}" type="datetimeFigureOut">
              <a:rPr lang="en-US" smtClean="0"/>
              <a:t>3/7/2025</a:t>
            </a:fld>
            <a:endParaRPr lang="en-US"/>
          </a:p>
        </p:txBody>
      </p:sp>
      <p:sp>
        <p:nvSpPr>
          <p:cNvPr id="5" name="Footer Placeholder 4">
            <a:extLst>
              <a:ext uri="{FF2B5EF4-FFF2-40B4-BE49-F238E27FC236}">
                <a16:creationId xmlns:a16="http://schemas.microsoft.com/office/drawing/2014/main" id="{C31F7DEE-8419-7B56-E743-667BB1420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6FEE3D-9BE5-0578-D8C9-25D278113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A06D8-FBE4-40CC-9F71-5B421388EF04}" type="slidenum">
              <a:rPr lang="en-US" smtClean="0"/>
              <a:t>‹#›</a:t>
            </a:fld>
            <a:endParaRPr lang="en-US"/>
          </a:p>
        </p:txBody>
      </p:sp>
    </p:spTree>
    <p:extLst>
      <p:ext uri="{BB962C8B-B14F-4D97-AF65-F5344CB8AC3E}">
        <p14:creationId xmlns:p14="http://schemas.microsoft.com/office/powerpoint/2010/main" val="43564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218B78-630A-5F2E-F536-1E10A91DA71C}"/>
              </a:ext>
            </a:extLst>
          </p:cNvPr>
          <p:cNvSpPr>
            <a:spLocks noGrp="1"/>
          </p:cNvSpPr>
          <p:nvPr>
            <p:ph type="title"/>
          </p:nvPr>
        </p:nvSpPr>
        <p:spPr/>
        <p:txBody>
          <a:bodyPr>
            <a:normAutofit/>
          </a:bodyPr>
          <a:lstStyle/>
          <a:p>
            <a:r>
              <a:rPr lang="en-US" sz="4000" b="1" dirty="0">
                <a:latin typeface="+mn-lt"/>
              </a:rPr>
              <a:t>BRIGHT STAR SALES TREND ANALYSIS</a:t>
            </a:r>
          </a:p>
        </p:txBody>
      </p:sp>
      <p:sp>
        <p:nvSpPr>
          <p:cNvPr id="6" name="Content Placeholder 5">
            <a:extLst>
              <a:ext uri="{FF2B5EF4-FFF2-40B4-BE49-F238E27FC236}">
                <a16:creationId xmlns:a16="http://schemas.microsoft.com/office/drawing/2014/main" id="{5C45ED9B-C415-B6B8-867E-DD5FEDD7C5EC}"/>
              </a:ext>
            </a:extLst>
          </p:cNvPr>
          <p:cNvSpPr>
            <a:spLocks noGrp="1"/>
          </p:cNvSpPr>
          <p:nvPr>
            <p:ph sz="half" idx="2"/>
          </p:nvPr>
        </p:nvSpPr>
        <p:spPr/>
        <p:txBody>
          <a:bodyPr>
            <a:normAutofit/>
          </a:bodyPr>
          <a:lstStyle/>
          <a:p>
            <a:pPr marL="0" indent="0">
              <a:buNone/>
            </a:pPr>
            <a:r>
              <a:rPr lang="en-US" sz="2000" b="1" dirty="0"/>
              <a:t>INSIGHTS AND RECOMMENDATIONS</a:t>
            </a:r>
          </a:p>
          <a:p>
            <a:pPr marL="0" indent="0" algn="just">
              <a:buNone/>
            </a:pPr>
            <a:r>
              <a:rPr lang="en-US" sz="2000" b="1" dirty="0"/>
              <a:t>Insights:</a:t>
            </a:r>
            <a:r>
              <a:rPr lang="en-US" sz="2000" dirty="0"/>
              <a:t> Revenue fluctuates, peaking in December ($66,643) and dropping in February ($19,956). Overall annual revenue is $435,036, but there's room for more consistency.</a:t>
            </a:r>
          </a:p>
          <a:p>
            <a:pPr marL="0" indent="0" algn="just">
              <a:buNone/>
            </a:pPr>
            <a:r>
              <a:rPr lang="en-US" sz="2000" b="1" dirty="0"/>
              <a:t>Recommendations:</a:t>
            </a:r>
            <a:r>
              <a:rPr lang="en-US" sz="2000" dirty="0"/>
              <a:t> Focus on promotions in December, June, and October. Implement targeted campaigns to improve performance during slow months. Use loyalty programs and regular marketing to stabilize revenue year-round. </a:t>
            </a:r>
          </a:p>
        </p:txBody>
      </p:sp>
      <p:graphicFrame>
        <p:nvGraphicFramePr>
          <p:cNvPr id="2" name="Content Placeholder 1">
            <a:extLst>
              <a:ext uri="{FF2B5EF4-FFF2-40B4-BE49-F238E27FC236}">
                <a16:creationId xmlns:a16="http://schemas.microsoft.com/office/drawing/2014/main" id="{8BE17807-5560-48C6-971E-791182F409C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274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5938-4ED4-8C3F-BC0A-5CB7D06D13B5}"/>
              </a:ext>
            </a:extLst>
          </p:cNvPr>
          <p:cNvSpPr>
            <a:spLocks noGrp="1"/>
          </p:cNvSpPr>
          <p:nvPr>
            <p:ph type="title"/>
          </p:nvPr>
        </p:nvSpPr>
        <p:spPr/>
        <p:txBody>
          <a:bodyPr>
            <a:normAutofit/>
          </a:bodyPr>
          <a:lstStyle/>
          <a:p>
            <a:r>
              <a:rPr lang="en-US" sz="4000" b="1" dirty="0">
                <a:latin typeface="+mn-lt"/>
              </a:rPr>
              <a:t>BRIGHT STAR TOP 10 CUSTOMERS ANALYSIS</a:t>
            </a:r>
            <a:endParaRPr lang="en-US" sz="4000" b="1" dirty="0"/>
          </a:p>
        </p:txBody>
      </p:sp>
      <p:sp>
        <p:nvSpPr>
          <p:cNvPr id="4" name="Content Placeholder 3">
            <a:extLst>
              <a:ext uri="{FF2B5EF4-FFF2-40B4-BE49-F238E27FC236}">
                <a16:creationId xmlns:a16="http://schemas.microsoft.com/office/drawing/2014/main" id="{FC5B915A-A957-5B75-1EEE-B2C204C10E82}"/>
              </a:ext>
            </a:extLst>
          </p:cNvPr>
          <p:cNvSpPr>
            <a:spLocks noGrp="1"/>
          </p:cNvSpPr>
          <p:nvPr>
            <p:ph sz="half" idx="2"/>
          </p:nvPr>
        </p:nvSpPr>
        <p:spPr/>
        <p:txBody>
          <a:bodyPr>
            <a:normAutofit lnSpcReduction="10000"/>
          </a:bodyPr>
          <a:lstStyle/>
          <a:p>
            <a:pPr marL="0" indent="0">
              <a:buNone/>
            </a:pPr>
            <a:r>
              <a:rPr lang="en-US" sz="2000" b="1" dirty="0"/>
              <a:t>INSIGHTS AND RECOMMENDATIONS</a:t>
            </a:r>
          </a:p>
          <a:p>
            <a:pPr marL="0" indent="0" algn="just">
              <a:buNone/>
            </a:pPr>
            <a:r>
              <a:rPr lang="en-US" sz="2000" b="1" dirty="0"/>
              <a:t>Insights:</a:t>
            </a:r>
            <a:r>
              <a:rPr lang="en-US" sz="2000" dirty="0"/>
              <a:t> The highest revenue comes from Company D, followed by Company H and Company BB . The top 5 customers contribute 41.2% of total revenue, with Company D alone making up 15.4%. There’s a significant portion of revenue from a few key clients, indicating potential over-reliance.</a:t>
            </a:r>
          </a:p>
          <a:p>
            <a:pPr marL="0" indent="0" algn="just">
              <a:buNone/>
            </a:pPr>
            <a:r>
              <a:rPr lang="en-US" sz="2000" b="1" dirty="0"/>
              <a:t>Recommendations: </a:t>
            </a:r>
            <a:r>
              <a:rPr lang="en-US" sz="2000" dirty="0"/>
              <a:t>Retain high-value clients like Company D, Company H, and Company BB through loyalty programs. Expand relationships with mid-tier clients to boost revenue. Monitor and grow lower-value clients through targeted promotions. Diversify the client base to reduce dependency on top clients.</a:t>
            </a:r>
          </a:p>
        </p:txBody>
      </p:sp>
      <p:graphicFrame>
        <p:nvGraphicFramePr>
          <p:cNvPr id="5" name="Content Placeholder 4">
            <a:extLst>
              <a:ext uri="{FF2B5EF4-FFF2-40B4-BE49-F238E27FC236}">
                <a16:creationId xmlns:a16="http://schemas.microsoft.com/office/drawing/2014/main" id="{FD8EA336-09E4-45AC-96A0-2F1227FC9E7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707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F171-4C84-7214-1EC7-2454BB05EDC9}"/>
              </a:ext>
            </a:extLst>
          </p:cNvPr>
          <p:cNvSpPr>
            <a:spLocks noGrp="1"/>
          </p:cNvSpPr>
          <p:nvPr>
            <p:ph type="title"/>
          </p:nvPr>
        </p:nvSpPr>
        <p:spPr/>
        <p:txBody>
          <a:bodyPr>
            <a:normAutofit/>
          </a:bodyPr>
          <a:lstStyle/>
          <a:p>
            <a:r>
              <a:rPr lang="en-US" sz="4000" b="1" dirty="0">
                <a:latin typeface="+mn-lt"/>
              </a:rPr>
              <a:t>BRIGHT STAR SALES REP ANALYSIS</a:t>
            </a:r>
            <a:endParaRPr lang="en-US" sz="4000" dirty="0"/>
          </a:p>
        </p:txBody>
      </p:sp>
      <p:sp>
        <p:nvSpPr>
          <p:cNvPr id="4" name="Content Placeholder 3">
            <a:extLst>
              <a:ext uri="{FF2B5EF4-FFF2-40B4-BE49-F238E27FC236}">
                <a16:creationId xmlns:a16="http://schemas.microsoft.com/office/drawing/2014/main" id="{A9CFECBF-2CB0-305A-E863-4AE33BE6504F}"/>
              </a:ext>
            </a:extLst>
          </p:cNvPr>
          <p:cNvSpPr>
            <a:spLocks noGrp="1"/>
          </p:cNvSpPr>
          <p:nvPr>
            <p:ph sz="half" idx="2"/>
          </p:nvPr>
        </p:nvSpPr>
        <p:spPr/>
        <p:txBody>
          <a:bodyPr>
            <a:noAutofit/>
          </a:bodyPr>
          <a:lstStyle/>
          <a:p>
            <a:pPr marL="0" indent="0" algn="just">
              <a:buNone/>
            </a:pPr>
            <a:r>
              <a:rPr lang="en-US" sz="2000" b="1" dirty="0"/>
              <a:t>INSIGHTS AND RECOMMENDATIONS</a:t>
            </a:r>
          </a:p>
          <a:p>
            <a:pPr marL="0" indent="0" algn="just">
              <a:buNone/>
            </a:pPr>
            <a:r>
              <a:rPr lang="en-US" sz="2000" b="1" dirty="0"/>
              <a:t>Insights:</a:t>
            </a:r>
            <a:r>
              <a:rPr lang="en-US" sz="2000" dirty="0"/>
              <a:t> Nancy Freehafer is the top performer with in revenue, followed by Anne Larsen and Andrew Cencini .The top 3 reps contribute over 60% of total revenue, while others (e.g., Jan Kotas and Robert Zare) generate less.</a:t>
            </a:r>
          </a:p>
          <a:p>
            <a:pPr marL="0" indent="0" algn="just">
              <a:buNone/>
            </a:pPr>
            <a:r>
              <a:rPr lang="en-US" sz="2000" b="1" dirty="0"/>
              <a:t>Recommendations:</a:t>
            </a:r>
            <a:r>
              <a:rPr lang="en-US" sz="2000" dirty="0"/>
              <a:t> Recognize and incentivize top reps to maintain their performance. Provide training and mentorship to help boost the performance of lower-performing reps. Use top performers as mentors to spread successful strategies across the team. Inspire the team by showcasing top performers’ success. This will help maximize team potential and overall revenue.</a:t>
            </a:r>
          </a:p>
        </p:txBody>
      </p:sp>
      <p:graphicFrame>
        <p:nvGraphicFramePr>
          <p:cNvPr id="5" name="Content Placeholder 4">
            <a:extLst>
              <a:ext uri="{FF2B5EF4-FFF2-40B4-BE49-F238E27FC236}">
                <a16:creationId xmlns:a16="http://schemas.microsoft.com/office/drawing/2014/main" id="{23EA12D8-0ADD-45AB-967C-3F13799B3F8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94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F573-0864-1649-4253-6E117366AACE}"/>
              </a:ext>
            </a:extLst>
          </p:cNvPr>
          <p:cNvSpPr>
            <a:spLocks noGrp="1"/>
          </p:cNvSpPr>
          <p:nvPr>
            <p:ph type="title"/>
          </p:nvPr>
        </p:nvSpPr>
        <p:spPr/>
        <p:txBody>
          <a:bodyPr>
            <a:normAutofit/>
          </a:bodyPr>
          <a:lstStyle/>
          <a:p>
            <a:r>
              <a:rPr lang="en-US" sz="4000" b="1" dirty="0">
                <a:latin typeface="+mn-lt"/>
              </a:rPr>
              <a:t>BRIGHT STAR SALES REGION ANALYSIS</a:t>
            </a:r>
            <a:endParaRPr lang="en-US" sz="4000" b="1" dirty="0"/>
          </a:p>
        </p:txBody>
      </p:sp>
      <p:sp>
        <p:nvSpPr>
          <p:cNvPr id="4" name="Content Placeholder 3">
            <a:extLst>
              <a:ext uri="{FF2B5EF4-FFF2-40B4-BE49-F238E27FC236}">
                <a16:creationId xmlns:a16="http://schemas.microsoft.com/office/drawing/2014/main" id="{C9B64BFD-58AC-03B5-6092-3A303DD2AE00}"/>
              </a:ext>
            </a:extLst>
          </p:cNvPr>
          <p:cNvSpPr>
            <a:spLocks noGrp="1"/>
          </p:cNvSpPr>
          <p:nvPr>
            <p:ph sz="half" idx="2"/>
          </p:nvPr>
        </p:nvSpPr>
        <p:spPr/>
        <p:txBody>
          <a:bodyPr>
            <a:normAutofit/>
          </a:bodyPr>
          <a:lstStyle/>
          <a:p>
            <a:pPr marL="0" indent="0" algn="just">
              <a:buNone/>
            </a:pPr>
            <a:r>
              <a:rPr lang="en-US" sz="2000" b="1" dirty="0"/>
              <a:t>INSIGHTS AND RECOMMENDATIONS</a:t>
            </a:r>
          </a:p>
          <a:p>
            <a:pPr marL="0" indent="0" algn="just">
              <a:buNone/>
            </a:pPr>
            <a:r>
              <a:rPr lang="en-US" sz="2000" b="1" dirty="0"/>
              <a:t>Insights:</a:t>
            </a:r>
            <a:r>
              <a:rPr lang="en-US" sz="2000" dirty="0"/>
              <a:t> North region leads with  in revenue (32% of total sales).East follows with South and West are lower-performing regions.</a:t>
            </a:r>
          </a:p>
          <a:p>
            <a:pPr marL="0" indent="0" algn="just">
              <a:buNone/>
            </a:pPr>
            <a:r>
              <a:rPr lang="en-US" sz="2000" b="1" dirty="0"/>
              <a:t>Recommendations: </a:t>
            </a:r>
            <a:r>
              <a:rPr lang="en-US" sz="2000" dirty="0"/>
              <a:t>Continue nurturing high-performing North region. Target promotions to increase sales in the East region. Investigate and run campaigns to boost sales in these regions. Tailored Marketing: Adapt strategies to each region’s unique needs to optimize performance.</a:t>
            </a:r>
          </a:p>
        </p:txBody>
      </p:sp>
      <p:graphicFrame>
        <p:nvGraphicFramePr>
          <p:cNvPr id="5" name="Content Placeholder 4">
            <a:extLst>
              <a:ext uri="{FF2B5EF4-FFF2-40B4-BE49-F238E27FC236}">
                <a16:creationId xmlns:a16="http://schemas.microsoft.com/office/drawing/2014/main" id="{E7E9385F-E768-4D37-A752-F6076A46A34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319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7B8C-3E4C-D67A-339A-945ED90B03DD}"/>
              </a:ext>
            </a:extLst>
          </p:cNvPr>
          <p:cNvSpPr>
            <a:spLocks noGrp="1"/>
          </p:cNvSpPr>
          <p:nvPr>
            <p:ph type="title"/>
          </p:nvPr>
        </p:nvSpPr>
        <p:spPr/>
        <p:txBody>
          <a:bodyPr>
            <a:normAutofit/>
          </a:bodyPr>
          <a:lstStyle/>
          <a:p>
            <a:r>
              <a:rPr lang="en-US" sz="4000" b="1" dirty="0">
                <a:latin typeface="+mn-lt"/>
              </a:rPr>
              <a:t>BRIGHT STAR TRANSACTION BY AMOUNT ANALYSIS</a:t>
            </a:r>
            <a:endParaRPr lang="en-US" sz="4000" dirty="0"/>
          </a:p>
        </p:txBody>
      </p:sp>
      <p:sp>
        <p:nvSpPr>
          <p:cNvPr id="4" name="Content Placeholder 3">
            <a:extLst>
              <a:ext uri="{FF2B5EF4-FFF2-40B4-BE49-F238E27FC236}">
                <a16:creationId xmlns:a16="http://schemas.microsoft.com/office/drawing/2014/main" id="{28B31DDD-5AD8-C3E0-0A07-A44247B6D73A}"/>
              </a:ext>
            </a:extLst>
          </p:cNvPr>
          <p:cNvSpPr>
            <a:spLocks noGrp="1"/>
          </p:cNvSpPr>
          <p:nvPr>
            <p:ph sz="half" idx="2"/>
          </p:nvPr>
        </p:nvSpPr>
        <p:spPr/>
        <p:txBody>
          <a:bodyPr>
            <a:normAutofit/>
          </a:bodyPr>
          <a:lstStyle/>
          <a:p>
            <a:pPr marL="0" indent="0">
              <a:buNone/>
            </a:pPr>
            <a:r>
              <a:rPr lang="en-US" sz="2000" b="1" dirty="0"/>
              <a:t>INSIGHTS AND RECOMMENDATIONS</a:t>
            </a:r>
          </a:p>
          <a:p>
            <a:pPr marL="0" indent="0" algn="just">
              <a:buNone/>
            </a:pPr>
            <a:r>
              <a:rPr lang="en-US" sz="2000" b="1" dirty="0"/>
              <a:t>Insights:</a:t>
            </a:r>
            <a:r>
              <a:rPr lang="en-US" sz="2000" dirty="0"/>
              <a:t> Most of your transactions are low-value, with a sharp decline as transaction size increases. High-value transactions are rare.</a:t>
            </a:r>
          </a:p>
          <a:p>
            <a:pPr marL="0" indent="0" algn="just">
              <a:buNone/>
            </a:pPr>
            <a:r>
              <a:rPr lang="en-US" sz="2000" b="1" dirty="0"/>
              <a:t>Recommendations: </a:t>
            </a:r>
            <a:r>
              <a:rPr lang="en-US" sz="2000" dirty="0"/>
              <a:t>Upsell or target high-value customers to boost larger transactions. Implement bundling, tiered pricing, and loyalty programs to increase average transaction size. Focus marketing on mid-range transactions. Tailor offerings to different customer segments based on purchase behavior. </a:t>
            </a:r>
          </a:p>
        </p:txBody>
      </p:sp>
      <p:graphicFrame>
        <p:nvGraphicFramePr>
          <p:cNvPr id="5" name="Content Placeholder 4">
            <a:extLst>
              <a:ext uri="{FF2B5EF4-FFF2-40B4-BE49-F238E27FC236}">
                <a16:creationId xmlns:a16="http://schemas.microsoft.com/office/drawing/2014/main" id="{5FEBE3A1-B65F-47DD-81F3-D8FCC779EFA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351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8826-977E-ED89-127C-B9128C903D23}"/>
              </a:ext>
            </a:extLst>
          </p:cNvPr>
          <p:cNvSpPr>
            <a:spLocks noGrp="1"/>
          </p:cNvSpPr>
          <p:nvPr>
            <p:ph type="title"/>
          </p:nvPr>
        </p:nvSpPr>
        <p:spPr/>
        <p:txBody>
          <a:bodyPr>
            <a:normAutofit/>
          </a:bodyPr>
          <a:lstStyle/>
          <a:p>
            <a:r>
              <a:rPr lang="en-US" sz="4000" b="1" dirty="0">
                <a:latin typeface="+mn-lt"/>
              </a:rPr>
              <a:t>BRIGHT STAR TOP 5 CITIES ANALYSIS</a:t>
            </a:r>
            <a:endParaRPr lang="en-US" sz="4000" dirty="0"/>
          </a:p>
        </p:txBody>
      </p:sp>
      <p:sp>
        <p:nvSpPr>
          <p:cNvPr id="4" name="Content Placeholder 3">
            <a:extLst>
              <a:ext uri="{FF2B5EF4-FFF2-40B4-BE49-F238E27FC236}">
                <a16:creationId xmlns:a16="http://schemas.microsoft.com/office/drawing/2014/main" id="{4418F85E-5196-8714-1771-1242309A9463}"/>
              </a:ext>
            </a:extLst>
          </p:cNvPr>
          <p:cNvSpPr>
            <a:spLocks noGrp="1"/>
          </p:cNvSpPr>
          <p:nvPr>
            <p:ph sz="half" idx="2"/>
          </p:nvPr>
        </p:nvSpPr>
        <p:spPr/>
        <p:txBody>
          <a:bodyPr>
            <a:normAutofit/>
          </a:bodyPr>
          <a:lstStyle/>
          <a:p>
            <a:pPr marL="0" indent="0">
              <a:buNone/>
            </a:pPr>
            <a:r>
              <a:rPr lang="en-US" sz="2000" b="1" dirty="0"/>
              <a:t>INSIGHTS AND RECOMMENDATIONS</a:t>
            </a:r>
          </a:p>
          <a:p>
            <a:pPr marL="0" indent="0" algn="just">
              <a:buNone/>
            </a:pPr>
            <a:r>
              <a:rPr lang="en-US" sz="2000" b="1" dirty="0"/>
              <a:t>Insights:</a:t>
            </a:r>
            <a:r>
              <a:rPr lang="en-US" sz="2000" dirty="0"/>
              <a:t> New York leads in revenue, followed by Portland, Miami, Memphis and Chicago.</a:t>
            </a:r>
          </a:p>
          <a:p>
            <a:pPr marL="0" indent="0" algn="just">
              <a:buNone/>
            </a:pPr>
            <a:r>
              <a:rPr lang="en-US" sz="2000" b="1" dirty="0"/>
              <a:t>Recommendations:</a:t>
            </a:r>
            <a:r>
              <a:rPr lang="en-US" sz="2000" dirty="0"/>
              <a:t> Analyze and replicate New York's successful strategies in other cities. Focus on boosting sales in areas with low sales through targeted promotions or addressing local challenges. Leverage insights from Portland and Miami to strengthen performance in other areas.</a:t>
            </a:r>
          </a:p>
        </p:txBody>
      </p:sp>
      <p:graphicFrame>
        <p:nvGraphicFramePr>
          <p:cNvPr id="5" name="Content Placeholder 4">
            <a:extLst>
              <a:ext uri="{FF2B5EF4-FFF2-40B4-BE49-F238E27FC236}">
                <a16:creationId xmlns:a16="http://schemas.microsoft.com/office/drawing/2014/main" id="{9D569F27-7E00-40A9-9059-5200235DBB7F}"/>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8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2556-F432-628A-6D46-0E73DAF956F6}"/>
              </a:ext>
            </a:extLst>
          </p:cNvPr>
          <p:cNvSpPr>
            <a:spLocks noGrp="1"/>
          </p:cNvSpPr>
          <p:nvPr>
            <p:ph type="title"/>
          </p:nvPr>
        </p:nvSpPr>
        <p:spPr/>
        <p:txBody>
          <a:bodyPr>
            <a:normAutofit/>
          </a:bodyPr>
          <a:lstStyle/>
          <a:p>
            <a:r>
              <a:rPr lang="en-US" sz="4000" b="1" dirty="0">
                <a:latin typeface="+mn-lt"/>
              </a:rPr>
              <a:t>BRIGHT STAR PAYMENT TYPE ANALYSIS</a:t>
            </a:r>
            <a:endParaRPr lang="en-US" sz="4000" dirty="0"/>
          </a:p>
        </p:txBody>
      </p:sp>
      <p:sp>
        <p:nvSpPr>
          <p:cNvPr id="4" name="Content Placeholder 3">
            <a:extLst>
              <a:ext uri="{FF2B5EF4-FFF2-40B4-BE49-F238E27FC236}">
                <a16:creationId xmlns:a16="http://schemas.microsoft.com/office/drawing/2014/main" id="{AA4FAF9E-9F0D-143C-8FAC-D9FDF9A73465}"/>
              </a:ext>
            </a:extLst>
          </p:cNvPr>
          <p:cNvSpPr>
            <a:spLocks noGrp="1"/>
          </p:cNvSpPr>
          <p:nvPr>
            <p:ph sz="half" idx="2"/>
          </p:nvPr>
        </p:nvSpPr>
        <p:spPr/>
        <p:txBody>
          <a:bodyPr>
            <a:normAutofit/>
          </a:bodyPr>
          <a:lstStyle/>
          <a:p>
            <a:pPr marL="0" indent="0">
              <a:buNone/>
            </a:pPr>
            <a:r>
              <a:rPr lang="en-US" sz="2000" b="1" dirty="0"/>
              <a:t>INSIGHTS AND RECOMMENDATIONS</a:t>
            </a:r>
            <a:endParaRPr lang="en-US" sz="2000" dirty="0"/>
          </a:p>
          <a:p>
            <a:pPr marL="0" indent="0">
              <a:buNone/>
            </a:pPr>
            <a:r>
              <a:rPr lang="en-US" sz="2000" b="1" dirty="0"/>
              <a:t>Insights:</a:t>
            </a:r>
            <a:r>
              <a:rPr lang="en-US" sz="2000" dirty="0"/>
              <a:t> Credit cards are the dominant payment method ($172,309), followed by checks ($114,890). Cash payments are low at $38,408, and there’s a significant amount ($109,429) with undefined payment types.</a:t>
            </a:r>
          </a:p>
          <a:p>
            <a:pPr marL="0" indent="0">
              <a:buNone/>
            </a:pPr>
            <a:r>
              <a:rPr lang="en-US" sz="2000" b="1" dirty="0"/>
              <a:t>Recommendations: </a:t>
            </a:r>
            <a:r>
              <a:rPr lang="en-US" sz="2000" dirty="0"/>
              <a:t>Encourage more credit card usage with incentives. Investigate and resolve the "blank" payment entries. Consider promoting cash payments in specific segments if beneficial. Explore why checks are favored and if any efficiencies can be gained. These steps can help optimize payment tracking and revenue.</a:t>
            </a:r>
          </a:p>
        </p:txBody>
      </p:sp>
      <p:graphicFrame>
        <p:nvGraphicFramePr>
          <p:cNvPr id="5" name="Content Placeholder 4">
            <a:extLst>
              <a:ext uri="{FF2B5EF4-FFF2-40B4-BE49-F238E27FC236}">
                <a16:creationId xmlns:a16="http://schemas.microsoft.com/office/drawing/2014/main" id="{F129B39A-FECB-4810-B2D8-46E4371BF84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564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5A8A-A338-9603-B5DC-50203ECCC4E1}"/>
              </a:ext>
            </a:extLst>
          </p:cNvPr>
          <p:cNvSpPr>
            <a:spLocks noGrp="1"/>
          </p:cNvSpPr>
          <p:nvPr>
            <p:ph type="title"/>
          </p:nvPr>
        </p:nvSpPr>
        <p:spPr/>
        <p:txBody>
          <a:bodyPr>
            <a:normAutofit/>
          </a:bodyPr>
          <a:lstStyle/>
          <a:p>
            <a:r>
              <a:rPr lang="en-US" sz="4000" b="1" dirty="0">
                <a:latin typeface="+mn-lt"/>
              </a:rPr>
              <a:t>BRIGHT STAR TOP 10 PRODUCTS ANALYSIS</a:t>
            </a:r>
            <a:endParaRPr lang="en-US" sz="4000" dirty="0"/>
          </a:p>
        </p:txBody>
      </p:sp>
      <p:sp>
        <p:nvSpPr>
          <p:cNvPr id="4" name="Content Placeholder 3">
            <a:extLst>
              <a:ext uri="{FF2B5EF4-FFF2-40B4-BE49-F238E27FC236}">
                <a16:creationId xmlns:a16="http://schemas.microsoft.com/office/drawing/2014/main" id="{F637336F-3180-B078-BC8D-7CFC81AC07A8}"/>
              </a:ext>
            </a:extLst>
          </p:cNvPr>
          <p:cNvSpPr>
            <a:spLocks noGrp="1"/>
          </p:cNvSpPr>
          <p:nvPr>
            <p:ph sz="half" idx="2"/>
          </p:nvPr>
        </p:nvSpPr>
        <p:spPr/>
        <p:txBody>
          <a:bodyPr>
            <a:noAutofit/>
          </a:bodyPr>
          <a:lstStyle/>
          <a:p>
            <a:pPr marL="0" indent="0" algn="just">
              <a:buNone/>
            </a:pPr>
            <a:r>
              <a:rPr lang="en-US" sz="2000" b="1" dirty="0"/>
              <a:t>INSIGHTS AND RECOMMENDATIONS</a:t>
            </a:r>
          </a:p>
          <a:p>
            <a:pPr marL="0" indent="0" algn="just">
              <a:buNone/>
            </a:pPr>
            <a:r>
              <a:rPr lang="en-US" sz="2000" b="1" dirty="0"/>
              <a:t>Insights: </a:t>
            </a:r>
            <a:r>
              <a:rPr lang="en-US" sz="2000" dirty="0"/>
              <a:t>Coffee, Curry Sauce, and Marmalade are the highest revenue generators, contributing 48.5% of total sales. : Items like Chocolate Biscuits Mix, Chai, and Ravioli perform decently but could benefit from more visibility. Products like Long Grain Rice, Dried Plums, and Syrup are underperforming.</a:t>
            </a:r>
          </a:p>
          <a:p>
            <a:pPr marL="0" indent="0" algn="just">
              <a:buNone/>
            </a:pPr>
            <a:r>
              <a:rPr lang="en-US" sz="2000" b="1" dirty="0"/>
              <a:t>Recommendations: </a:t>
            </a:r>
            <a:r>
              <a:rPr lang="en-US" sz="2000" dirty="0"/>
              <a:t>Focus marketing on Coffee, Curry Sauce, and Marmalade to maintain strong sales and explore product variations. Evaluate why products like Almonds and Syrup are not performing well and revamped marketing.</a:t>
            </a:r>
          </a:p>
        </p:txBody>
      </p:sp>
      <p:graphicFrame>
        <p:nvGraphicFramePr>
          <p:cNvPr id="5" name="Content Placeholder 4">
            <a:extLst>
              <a:ext uri="{FF2B5EF4-FFF2-40B4-BE49-F238E27FC236}">
                <a16:creationId xmlns:a16="http://schemas.microsoft.com/office/drawing/2014/main" id="{C4E346F5-5D10-49DF-B203-EFEC25DAA5A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885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125B-ECC4-9BF3-E08C-DF1EB79A3572}"/>
              </a:ext>
            </a:extLst>
          </p:cNvPr>
          <p:cNvSpPr>
            <a:spLocks noGrp="1"/>
          </p:cNvSpPr>
          <p:nvPr>
            <p:ph type="title"/>
          </p:nvPr>
        </p:nvSpPr>
        <p:spPr/>
        <p:txBody>
          <a:bodyPr>
            <a:normAutofit/>
          </a:bodyPr>
          <a:lstStyle/>
          <a:p>
            <a:r>
              <a:rPr lang="en-US" sz="4000" b="1" dirty="0">
                <a:latin typeface="+mn-lt"/>
              </a:rPr>
              <a:t>BRIGHT STAR TOP 10 SHIPPING FEE ANALYSIS</a:t>
            </a:r>
            <a:endParaRPr lang="en-US" sz="4000" dirty="0"/>
          </a:p>
        </p:txBody>
      </p:sp>
      <p:sp>
        <p:nvSpPr>
          <p:cNvPr id="4" name="Content Placeholder 3">
            <a:extLst>
              <a:ext uri="{FF2B5EF4-FFF2-40B4-BE49-F238E27FC236}">
                <a16:creationId xmlns:a16="http://schemas.microsoft.com/office/drawing/2014/main" id="{37E8A4E4-4F5B-0B38-55B3-DA46A31B0FB3}"/>
              </a:ext>
            </a:extLst>
          </p:cNvPr>
          <p:cNvSpPr>
            <a:spLocks noGrp="1"/>
          </p:cNvSpPr>
          <p:nvPr>
            <p:ph sz="half" idx="2"/>
          </p:nvPr>
        </p:nvSpPr>
        <p:spPr/>
        <p:txBody>
          <a:bodyPr>
            <a:normAutofit/>
          </a:bodyPr>
          <a:lstStyle/>
          <a:p>
            <a:pPr marL="0" indent="0">
              <a:buNone/>
            </a:pPr>
            <a:r>
              <a:rPr lang="en-US" sz="2000" b="1" dirty="0"/>
              <a:t>INSIGHTS AND RECOMMENDATIONS</a:t>
            </a:r>
          </a:p>
          <a:p>
            <a:pPr marL="0" indent="0" algn="just">
              <a:buNone/>
            </a:pPr>
            <a:r>
              <a:rPr lang="en-US" sz="2000" b="1" dirty="0"/>
              <a:t>Insights: </a:t>
            </a:r>
            <a:r>
              <a:rPr lang="en-US" sz="2000" dirty="0"/>
              <a:t>Some items ship in large quantities (e.g., 194 units at $95.48), suggesting consistent demand. Many products ship around 100 units, indicating steady demand across a broad range of prices. Some items ship fewer quantities and may benefit from increased marketing or bundling with popular items.</a:t>
            </a:r>
          </a:p>
          <a:p>
            <a:pPr marL="0" indent="0" algn="just">
              <a:buNone/>
            </a:pPr>
            <a:r>
              <a:rPr lang="en-US" sz="2000" b="1" dirty="0"/>
              <a:t>Recommendations: </a:t>
            </a:r>
            <a:r>
              <a:rPr lang="en-US" sz="2000" dirty="0"/>
              <a:t>Stock high-demand products more heavily to maintain supply. Optimize inventory for products shipping 100-132 units. Review pricing for products with high shipping quantities at low prices. Promote lower-quantity items to boost demand.</a:t>
            </a:r>
          </a:p>
        </p:txBody>
      </p:sp>
      <p:graphicFrame>
        <p:nvGraphicFramePr>
          <p:cNvPr id="5" name="Content Placeholder 4">
            <a:extLst>
              <a:ext uri="{FF2B5EF4-FFF2-40B4-BE49-F238E27FC236}">
                <a16:creationId xmlns:a16="http://schemas.microsoft.com/office/drawing/2014/main" id="{37F0AEB6-1F8D-45F0-A332-65B96A107B05}"/>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755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854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BRIGHT STAR SALES TREND ANALYSIS</vt:lpstr>
      <vt:lpstr>BRIGHT STAR TOP 10 CUSTOMERS ANALYSIS</vt:lpstr>
      <vt:lpstr>BRIGHT STAR SALES REP ANALYSIS</vt:lpstr>
      <vt:lpstr>BRIGHT STAR SALES REGION ANALYSIS</vt:lpstr>
      <vt:lpstr>BRIGHT STAR TRANSACTION BY AMOUNT ANALYSIS</vt:lpstr>
      <vt:lpstr>BRIGHT STAR TOP 5 CITIES ANALYSIS</vt:lpstr>
      <vt:lpstr>BRIGHT STAR PAYMENT TYPE ANALYSIS</vt:lpstr>
      <vt:lpstr>BRIGHT STAR TOP 10 PRODUCTS ANALYSIS</vt:lpstr>
      <vt:lpstr>BRIGHT STAR TOP 10 SHIPPING FEE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7</cp:revision>
  <dcterms:created xsi:type="dcterms:W3CDTF">2025-02-06T12:47:28Z</dcterms:created>
  <dcterms:modified xsi:type="dcterms:W3CDTF">2025-03-07T13:29:23Z</dcterms:modified>
</cp:coreProperties>
</file>