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649CC-72E6-47D9-B723-2010A207B51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477FA9-ED41-4375-8CE8-EEF6F8AC60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What are the different types of hate speech entries on Twitter that can negatively impact the corporate image of companies?</a:t>
          </a:r>
          <a:endParaRPr lang="en-US" dirty="0"/>
        </a:p>
      </dgm:t>
    </dgm:pt>
    <dgm:pt modelId="{4856DCB8-3552-4607-B870-E400EED4DAEA}" type="parTrans" cxnId="{6DEBA219-861B-4BEC-806C-AEA76D49962C}">
      <dgm:prSet/>
      <dgm:spPr/>
      <dgm:t>
        <a:bodyPr/>
        <a:lstStyle/>
        <a:p>
          <a:endParaRPr lang="en-US"/>
        </a:p>
      </dgm:t>
    </dgm:pt>
    <dgm:pt modelId="{DD5C88E6-B762-4A7F-81B1-1AEFBFD3ACD7}" type="sibTrans" cxnId="{6DEBA219-861B-4BEC-806C-AEA76D49962C}">
      <dgm:prSet/>
      <dgm:spPr/>
      <dgm:t>
        <a:bodyPr/>
        <a:lstStyle/>
        <a:p>
          <a:endParaRPr lang="en-US"/>
        </a:p>
      </dgm:t>
    </dgm:pt>
    <dgm:pt modelId="{AB84C397-B7F2-469B-820A-5157ED0BD7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Can machine learning algorithms accurately classify hate speech entries on Twitter?</a:t>
          </a:r>
          <a:endParaRPr lang="en-US"/>
        </a:p>
      </dgm:t>
    </dgm:pt>
    <dgm:pt modelId="{7CE3FCF3-34F6-4DC9-BC92-F6F7716E7BD7}" type="parTrans" cxnId="{DDDFF3B1-361B-4B30-96B5-D0C74DDB9DAA}">
      <dgm:prSet/>
      <dgm:spPr/>
      <dgm:t>
        <a:bodyPr/>
        <a:lstStyle/>
        <a:p>
          <a:endParaRPr lang="en-US"/>
        </a:p>
      </dgm:t>
    </dgm:pt>
    <dgm:pt modelId="{DCFE2686-7460-43E4-87A3-C74073AE926F}" type="sibTrans" cxnId="{DDDFF3B1-361B-4B30-96B5-D0C74DDB9DAA}">
      <dgm:prSet/>
      <dgm:spPr/>
      <dgm:t>
        <a:bodyPr/>
        <a:lstStyle/>
        <a:p>
          <a:endParaRPr lang="en-US"/>
        </a:p>
      </dgm:t>
    </dgm:pt>
    <dgm:pt modelId="{33CC19B9-F3AF-44CD-943A-8218CA7C12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What is the impact of hate speech on the corporate image of companies on Twitter?</a:t>
          </a:r>
          <a:endParaRPr lang="en-US" dirty="0"/>
        </a:p>
      </dgm:t>
    </dgm:pt>
    <dgm:pt modelId="{B6845F4E-21E3-4176-8DA0-EBA9CFA2F802}" type="parTrans" cxnId="{5AEE4A18-2898-4CD8-8879-9DAEE6E62369}">
      <dgm:prSet/>
      <dgm:spPr/>
      <dgm:t>
        <a:bodyPr/>
        <a:lstStyle/>
        <a:p>
          <a:endParaRPr lang="en-US"/>
        </a:p>
      </dgm:t>
    </dgm:pt>
    <dgm:pt modelId="{2FD445AA-25BD-4336-982E-322E7ED6B1F6}" type="sibTrans" cxnId="{5AEE4A18-2898-4CD8-8879-9DAEE6E62369}">
      <dgm:prSet/>
      <dgm:spPr/>
      <dgm:t>
        <a:bodyPr/>
        <a:lstStyle/>
        <a:p>
          <a:endParaRPr lang="en-US"/>
        </a:p>
      </dgm:t>
    </dgm:pt>
    <dgm:pt modelId="{DC4866A6-EE61-4C1F-8E8F-E52864685A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Is it possible to reduce hate speech entries by some actions of the moderator according to the classification of hate speech entries?</a:t>
          </a:r>
          <a:endParaRPr lang="en-US" dirty="0"/>
        </a:p>
      </dgm:t>
    </dgm:pt>
    <dgm:pt modelId="{B7085E03-1E31-48ED-93AD-CACDAD4E1CEE}" type="parTrans" cxnId="{48B5B982-8A19-438C-88E9-D7AB85D3C72B}">
      <dgm:prSet/>
      <dgm:spPr/>
      <dgm:t>
        <a:bodyPr/>
        <a:lstStyle/>
        <a:p>
          <a:endParaRPr lang="en-US"/>
        </a:p>
      </dgm:t>
    </dgm:pt>
    <dgm:pt modelId="{4E6E7A5B-B849-4598-BB91-0302555ABF6A}" type="sibTrans" cxnId="{48B5B982-8A19-438C-88E9-D7AB85D3C72B}">
      <dgm:prSet/>
      <dgm:spPr/>
      <dgm:t>
        <a:bodyPr/>
        <a:lstStyle/>
        <a:p>
          <a:endParaRPr lang="en-US"/>
        </a:p>
      </dgm:t>
    </dgm:pt>
    <dgm:pt modelId="{96A64E74-B3B1-4588-8976-E976087C581F}" type="pres">
      <dgm:prSet presAssocID="{11D649CC-72E6-47D9-B723-2010A207B51B}" presName="outerComposite" presStyleCnt="0">
        <dgm:presLayoutVars>
          <dgm:chMax val="5"/>
          <dgm:dir/>
          <dgm:resizeHandles val="exact"/>
        </dgm:presLayoutVars>
      </dgm:prSet>
      <dgm:spPr/>
    </dgm:pt>
    <dgm:pt modelId="{85D210E2-A9E9-4ED7-A0AC-FD637505DC0B}" type="pres">
      <dgm:prSet presAssocID="{11D649CC-72E6-47D9-B723-2010A207B51B}" presName="dummyMaxCanvas" presStyleCnt="0">
        <dgm:presLayoutVars/>
      </dgm:prSet>
      <dgm:spPr/>
    </dgm:pt>
    <dgm:pt modelId="{70D8E184-AAD3-4F0B-9058-4818AC454FC0}" type="pres">
      <dgm:prSet presAssocID="{11D649CC-72E6-47D9-B723-2010A207B51B}" presName="FourNodes_1" presStyleLbl="node1" presStyleIdx="0" presStyleCnt="4">
        <dgm:presLayoutVars>
          <dgm:bulletEnabled val="1"/>
        </dgm:presLayoutVars>
      </dgm:prSet>
      <dgm:spPr/>
    </dgm:pt>
    <dgm:pt modelId="{0436E28F-E69C-41E3-AE55-4D132F66154E}" type="pres">
      <dgm:prSet presAssocID="{11D649CC-72E6-47D9-B723-2010A207B51B}" presName="FourNodes_2" presStyleLbl="node1" presStyleIdx="1" presStyleCnt="4">
        <dgm:presLayoutVars>
          <dgm:bulletEnabled val="1"/>
        </dgm:presLayoutVars>
      </dgm:prSet>
      <dgm:spPr/>
    </dgm:pt>
    <dgm:pt modelId="{484D94F7-B523-4B17-948B-AA86D7747020}" type="pres">
      <dgm:prSet presAssocID="{11D649CC-72E6-47D9-B723-2010A207B51B}" presName="FourNodes_3" presStyleLbl="node1" presStyleIdx="2" presStyleCnt="4">
        <dgm:presLayoutVars>
          <dgm:bulletEnabled val="1"/>
        </dgm:presLayoutVars>
      </dgm:prSet>
      <dgm:spPr/>
    </dgm:pt>
    <dgm:pt modelId="{42559480-6B3E-45A1-9E13-0C700AA1F683}" type="pres">
      <dgm:prSet presAssocID="{11D649CC-72E6-47D9-B723-2010A207B51B}" presName="FourNodes_4" presStyleLbl="node1" presStyleIdx="3" presStyleCnt="4">
        <dgm:presLayoutVars>
          <dgm:bulletEnabled val="1"/>
        </dgm:presLayoutVars>
      </dgm:prSet>
      <dgm:spPr/>
    </dgm:pt>
    <dgm:pt modelId="{62A9DDDD-9184-4EE2-87E7-B63DA14F1A83}" type="pres">
      <dgm:prSet presAssocID="{11D649CC-72E6-47D9-B723-2010A207B51B}" presName="FourConn_1-2" presStyleLbl="fgAccFollowNode1" presStyleIdx="0" presStyleCnt="3">
        <dgm:presLayoutVars>
          <dgm:bulletEnabled val="1"/>
        </dgm:presLayoutVars>
      </dgm:prSet>
      <dgm:spPr/>
    </dgm:pt>
    <dgm:pt modelId="{60492309-6922-407D-BA5B-CABF7E7C0EB1}" type="pres">
      <dgm:prSet presAssocID="{11D649CC-72E6-47D9-B723-2010A207B51B}" presName="FourConn_2-3" presStyleLbl="fgAccFollowNode1" presStyleIdx="1" presStyleCnt="3">
        <dgm:presLayoutVars>
          <dgm:bulletEnabled val="1"/>
        </dgm:presLayoutVars>
      </dgm:prSet>
      <dgm:spPr/>
    </dgm:pt>
    <dgm:pt modelId="{66C596C5-F55F-4273-A2E4-33E2F1800FA0}" type="pres">
      <dgm:prSet presAssocID="{11D649CC-72E6-47D9-B723-2010A207B51B}" presName="FourConn_3-4" presStyleLbl="fgAccFollowNode1" presStyleIdx="2" presStyleCnt="3">
        <dgm:presLayoutVars>
          <dgm:bulletEnabled val="1"/>
        </dgm:presLayoutVars>
      </dgm:prSet>
      <dgm:spPr/>
    </dgm:pt>
    <dgm:pt modelId="{055F2822-5C92-4DFB-A316-ED9523720CF5}" type="pres">
      <dgm:prSet presAssocID="{11D649CC-72E6-47D9-B723-2010A207B51B}" presName="FourNodes_1_text" presStyleLbl="node1" presStyleIdx="3" presStyleCnt="4">
        <dgm:presLayoutVars>
          <dgm:bulletEnabled val="1"/>
        </dgm:presLayoutVars>
      </dgm:prSet>
      <dgm:spPr/>
    </dgm:pt>
    <dgm:pt modelId="{31289FC2-E18F-49C0-8BBF-15616072AA6C}" type="pres">
      <dgm:prSet presAssocID="{11D649CC-72E6-47D9-B723-2010A207B51B}" presName="FourNodes_2_text" presStyleLbl="node1" presStyleIdx="3" presStyleCnt="4">
        <dgm:presLayoutVars>
          <dgm:bulletEnabled val="1"/>
        </dgm:presLayoutVars>
      </dgm:prSet>
      <dgm:spPr/>
    </dgm:pt>
    <dgm:pt modelId="{CF24588A-483F-4F4C-93F8-E77C2470D5D6}" type="pres">
      <dgm:prSet presAssocID="{11D649CC-72E6-47D9-B723-2010A207B51B}" presName="FourNodes_3_text" presStyleLbl="node1" presStyleIdx="3" presStyleCnt="4">
        <dgm:presLayoutVars>
          <dgm:bulletEnabled val="1"/>
        </dgm:presLayoutVars>
      </dgm:prSet>
      <dgm:spPr/>
    </dgm:pt>
    <dgm:pt modelId="{B0AF05FE-3211-4E6B-BF90-454FCB2C7BDC}" type="pres">
      <dgm:prSet presAssocID="{11D649CC-72E6-47D9-B723-2010A207B51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9179E02-1175-40BC-B747-670D12CC6B6D}" type="presOf" srcId="{5E477FA9-ED41-4375-8CE8-EEF6F8AC601C}" destId="{055F2822-5C92-4DFB-A316-ED9523720CF5}" srcOrd="1" destOrd="0" presId="urn:microsoft.com/office/officeart/2005/8/layout/vProcess5"/>
    <dgm:cxn modelId="{5AEE4A18-2898-4CD8-8879-9DAEE6E62369}" srcId="{11D649CC-72E6-47D9-B723-2010A207B51B}" destId="{33CC19B9-F3AF-44CD-943A-8218CA7C125D}" srcOrd="2" destOrd="0" parTransId="{B6845F4E-21E3-4176-8DA0-EBA9CFA2F802}" sibTransId="{2FD445AA-25BD-4336-982E-322E7ED6B1F6}"/>
    <dgm:cxn modelId="{6DEBA219-861B-4BEC-806C-AEA76D49962C}" srcId="{11D649CC-72E6-47D9-B723-2010A207B51B}" destId="{5E477FA9-ED41-4375-8CE8-EEF6F8AC601C}" srcOrd="0" destOrd="0" parTransId="{4856DCB8-3552-4607-B870-E400EED4DAEA}" sibTransId="{DD5C88E6-B762-4A7F-81B1-1AEFBFD3ACD7}"/>
    <dgm:cxn modelId="{AAB7E51A-59C5-4F37-AD6E-176782DE986E}" type="presOf" srcId="{2FD445AA-25BD-4336-982E-322E7ED6B1F6}" destId="{66C596C5-F55F-4273-A2E4-33E2F1800FA0}" srcOrd="0" destOrd="0" presId="urn:microsoft.com/office/officeart/2005/8/layout/vProcess5"/>
    <dgm:cxn modelId="{44339720-9714-49F3-8636-B065DF02A6F2}" type="presOf" srcId="{DC4866A6-EE61-4C1F-8E8F-E52864685A86}" destId="{B0AF05FE-3211-4E6B-BF90-454FCB2C7BDC}" srcOrd="1" destOrd="0" presId="urn:microsoft.com/office/officeart/2005/8/layout/vProcess5"/>
    <dgm:cxn modelId="{51B38668-C4E6-483F-9BA0-CB4575D4763C}" type="presOf" srcId="{DC4866A6-EE61-4C1F-8E8F-E52864685A86}" destId="{42559480-6B3E-45A1-9E13-0C700AA1F683}" srcOrd="0" destOrd="0" presId="urn:microsoft.com/office/officeart/2005/8/layout/vProcess5"/>
    <dgm:cxn modelId="{DF6B1457-8A85-433C-BA12-A393D2C2A061}" type="presOf" srcId="{5E477FA9-ED41-4375-8CE8-EEF6F8AC601C}" destId="{70D8E184-AAD3-4F0B-9058-4818AC454FC0}" srcOrd="0" destOrd="0" presId="urn:microsoft.com/office/officeart/2005/8/layout/vProcess5"/>
    <dgm:cxn modelId="{48B5B982-8A19-438C-88E9-D7AB85D3C72B}" srcId="{11D649CC-72E6-47D9-B723-2010A207B51B}" destId="{DC4866A6-EE61-4C1F-8E8F-E52864685A86}" srcOrd="3" destOrd="0" parTransId="{B7085E03-1E31-48ED-93AD-CACDAD4E1CEE}" sibTransId="{4E6E7A5B-B849-4598-BB91-0302555ABF6A}"/>
    <dgm:cxn modelId="{170A3B9D-8242-4A53-97D2-8EE5D27E9F9D}" type="presOf" srcId="{DD5C88E6-B762-4A7F-81B1-1AEFBFD3ACD7}" destId="{62A9DDDD-9184-4EE2-87E7-B63DA14F1A83}" srcOrd="0" destOrd="0" presId="urn:microsoft.com/office/officeart/2005/8/layout/vProcess5"/>
    <dgm:cxn modelId="{8DB5B5AA-BA03-4237-9F41-9512CCA74530}" type="presOf" srcId="{33CC19B9-F3AF-44CD-943A-8218CA7C125D}" destId="{484D94F7-B523-4B17-948B-AA86D7747020}" srcOrd="0" destOrd="0" presId="urn:microsoft.com/office/officeart/2005/8/layout/vProcess5"/>
    <dgm:cxn modelId="{DDDFF3B1-361B-4B30-96B5-D0C74DDB9DAA}" srcId="{11D649CC-72E6-47D9-B723-2010A207B51B}" destId="{AB84C397-B7F2-469B-820A-5157ED0BD77C}" srcOrd="1" destOrd="0" parTransId="{7CE3FCF3-34F6-4DC9-BC92-F6F7716E7BD7}" sibTransId="{DCFE2686-7460-43E4-87A3-C74073AE926F}"/>
    <dgm:cxn modelId="{376CABB6-B05C-42D1-8F5C-944D417B8814}" type="presOf" srcId="{11D649CC-72E6-47D9-B723-2010A207B51B}" destId="{96A64E74-B3B1-4588-8976-E976087C581F}" srcOrd="0" destOrd="0" presId="urn:microsoft.com/office/officeart/2005/8/layout/vProcess5"/>
    <dgm:cxn modelId="{92D252B9-587A-473A-8AB5-DEDFF0D70710}" type="presOf" srcId="{DCFE2686-7460-43E4-87A3-C74073AE926F}" destId="{60492309-6922-407D-BA5B-CABF7E7C0EB1}" srcOrd="0" destOrd="0" presId="urn:microsoft.com/office/officeart/2005/8/layout/vProcess5"/>
    <dgm:cxn modelId="{C0D1FEB9-B788-43B4-B4F0-D3D768AFC67A}" type="presOf" srcId="{AB84C397-B7F2-469B-820A-5157ED0BD77C}" destId="{31289FC2-E18F-49C0-8BBF-15616072AA6C}" srcOrd="1" destOrd="0" presId="urn:microsoft.com/office/officeart/2005/8/layout/vProcess5"/>
    <dgm:cxn modelId="{48CB3FC4-D7F3-4BB4-8851-99790E552621}" type="presOf" srcId="{AB84C397-B7F2-469B-820A-5157ED0BD77C}" destId="{0436E28F-E69C-41E3-AE55-4D132F66154E}" srcOrd="0" destOrd="0" presId="urn:microsoft.com/office/officeart/2005/8/layout/vProcess5"/>
    <dgm:cxn modelId="{43ABB6F8-7588-4F8A-992D-65358B78DC8C}" type="presOf" srcId="{33CC19B9-F3AF-44CD-943A-8218CA7C125D}" destId="{CF24588A-483F-4F4C-93F8-E77C2470D5D6}" srcOrd="1" destOrd="0" presId="urn:microsoft.com/office/officeart/2005/8/layout/vProcess5"/>
    <dgm:cxn modelId="{AA0EEE94-9F7B-46B5-8849-2673BBEE1A01}" type="presParOf" srcId="{96A64E74-B3B1-4588-8976-E976087C581F}" destId="{85D210E2-A9E9-4ED7-A0AC-FD637505DC0B}" srcOrd="0" destOrd="0" presId="urn:microsoft.com/office/officeart/2005/8/layout/vProcess5"/>
    <dgm:cxn modelId="{055BC28C-C371-4859-B8FC-ED9DFED268C0}" type="presParOf" srcId="{96A64E74-B3B1-4588-8976-E976087C581F}" destId="{70D8E184-AAD3-4F0B-9058-4818AC454FC0}" srcOrd="1" destOrd="0" presId="urn:microsoft.com/office/officeart/2005/8/layout/vProcess5"/>
    <dgm:cxn modelId="{7E5A3FB3-8D5D-48AF-B601-69C18734D038}" type="presParOf" srcId="{96A64E74-B3B1-4588-8976-E976087C581F}" destId="{0436E28F-E69C-41E3-AE55-4D132F66154E}" srcOrd="2" destOrd="0" presId="urn:microsoft.com/office/officeart/2005/8/layout/vProcess5"/>
    <dgm:cxn modelId="{D941E3EE-D9DE-40BA-A2F9-90CFEACC68F7}" type="presParOf" srcId="{96A64E74-B3B1-4588-8976-E976087C581F}" destId="{484D94F7-B523-4B17-948B-AA86D7747020}" srcOrd="3" destOrd="0" presId="urn:microsoft.com/office/officeart/2005/8/layout/vProcess5"/>
    <dgm:cxn modelId="{BC2CF80E-0011-4ABA-9E49-CA0598CBD2A6}" type="presParOf" srcId="{96A64E74-B3B1-4588-8976-E976087C581F}" destId="{42559480-6B3E-45A1-9E13-0C700AA1F683}" srcOrd="4" destOrd="0" presId="urn:microsoft.com/office/officeart/2005/8/layout/vProcess5"/>
    <dgm:cxn modelId="{58A532AC-DB37-4837-B377-EB72320B1522}" type="presParOf" srcId="{96A64E74-B3B1-4588-8976-E976087C581F}" destId="{62A9DDDD-9184-4EE2-87E7-B63DA14F1A83}" srcOrd="5" destOrd="0" presId="urn:microsoft.com/office/officeart/2005/8/layout/vProcess5"/>
    <dgm:cxn modelId="{98BF7533-57DC-437D-9FB3-361AC13D0E8D}" type="presParOf" srcId="{96A64E74-B3B1-4588-8976-E976087C581F}" destId="{60492309-6922-407D-BA5B-CABF7E7C0EB1}" srcOrd="6" destOrd="0" presId="urn:microsoft.com/office/officeart/2005/8/layout/vProcess5"/>
    <dgm:cxn modelId="{7C36AF6B-F5BB-4155-9D3D-A78F39CD1559}" type="presParOf" srcId="{96A64E74-B3B1-4588-8976-E976087C581F}" destId="{66C596C5-F55F-4273-A2E4-33E2F1800FA0}" srcOrd="7" destOrd="0" presId="urn:microsoft.com/office/officeart/2005/8/layout/vProcess5"/>
    <dgm:cxn modelId="{C00DE0D9-03E0-4A0F-ABDF-748F267F8F12}" type="presParOf" srcId="{96A64E74-B3B1-4588-8976-E976087C581F}" destId="{055F2822-5C92-4DFB-A316-ED9523720CF5}" srcOrd="8" destOrd="0" presId="urn:microsoft.com/office/officeart/2005/8/layout/vProcess5"/>
    <dgm:cxn modelId="{BEC8E1DB-1EB0-46C3-8647-9A64A40B28ED}" type="presParOf" srcId="{96A64E74-B3B1-4588-8976-E976087C581F}" destId="{31289FC2-E18F-49C0-8BBF-15616072AA6C}" srcOrd="9" destOrd="0" presId="urn:microsoft.com/office/officeart/2005/8/layout/vProcess5"/>
    <dgm:cxn modelId="{EE8F6C23-51C2-468C-9948-7FDC353D9F69}" type="presParOf" srcId="{96A64E74-B3B1-4588-8976-E976087C581F}" destId="{CF24588A-483F-4F4C-93F8-E77C2470D5D6}" srcOrd="10" destOrd="0" presId="urn:microsoft.com/office/officeart/2005/8/layout/vProcess5"/>
    <dgm:cxn modelId="{166CD072-73D6-4CCA-82BD-EC6F3529F40B}" type="presParOf" srcId="{96A64E74-B3B1-4588-8976-E976087C581F}" destId="{B0AF05FE-3211-4E6B-BF90-454FCB2C7B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8E184-AAD3-4F0B-9058-4818AC454FC0}">
      <dsp:nvSpPr>
        <dsp:cNvPr id="0" name=""/>
        <dsp:cNvSpPr/>
      </dsp:nvSpPr>
      <dsp:spPr>
        <a:xfrm>
          <a:off x="0" y="0"/>
          <a:ext cx="8720381" cy="796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What are the different types of hate speech entries on Twitter that can negatively impact the corporate image of companies?</a:t>
          </a:r>
          <a:endParaRPr lang="en-US" sz="1900" kern="1200" dirty="0"/>
        </a:p>
      </dsp:txBody>
      <dsp:txXfrm>
        <a:off x="23321" y="23321"/>
        <a:ext cx="7793901" cy="749591"/>
      </dsp:txXfrm>
    </dsp:sp>
    <dsp:sp modelId="{0436E28F-E69C-41E3-AE55-4D132F66154E}">
      <dsp:nvSpPr>
        <dsp:cNvPr id="0" name=""/>
        <dsp:cNvSpPr/>
      </dsp:nvSpPr>
      <dsp:spPr>
        <a:xfrm>
          <a:off x="730331" y="941002"/>
          <a:ext cx="8720381" cy="7962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Can machine learning algorithms accurately classify hate speech entries on Twitter?</a:t>
          </a:r>
          <a:endParaRPr lang="en-US" sz="1900" kern="1200"/>
        </a:p>
      </dsp:txBody>
      <dsp:txXfrm>
        <a:off x="753652" y="964323"/>
        <a:ext cx="7425856" cy="749591"/>
      </dsp:txXfrm>
    </dsp:sp>
    <dsp:sp modelId="{484D94F7-B523-4B17-948B-AA86D7747020}">
      <dsp:nvSpPr>
        <dsp:cNvPr id="0" name=""/>
        <dsp:cNvSpPr/>
      </dsp:nvSpPr>
      <dsp:spPr>
        <a:xfrm>
          <a:off x="1449763" y="1882005"/>
          <a:ext cx="8720381" cy="7962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What is the impact of hate speech on the corporate image of companies on Twitter?</a:t>
          </a:r>
          <a:endParaRPr lang="en-US" sz="1900" kern="1200" dirty="0"/>
        </a:p>
      </dsp:txBody>
      <dsp:txXfrm>
        <a:off x="1473084" y="1905326"/>
        <a:ext cx="7436756" cy="749591"/>
      </dsp:txXfrm>
    </dsp:sp>
    <dsp:sp modelId="{42559480-6B3E-45A1-9E13-0C700AA1F683}">
      <dsp:nvSpPr>
        <dsp:cNvPr id="0" name=""/>
        <dsp:cNvSpPr/>
      </dsp:nvSpPr>
      <dsp:spPr>
        <a:xfrm>
          <a:off x="2180095" y="2823008"/>
          <a:ext cx="8720381" cy="7962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Is it possible to reduce hate speech entries by some actions of the moderator according to the classification of hate speech entries?</a:t>
          </a:r>
          <a:endParaRPr lang="en-US" sz="1900" kern="1200" dirty="0"/>
        </a:p>
      </dsp:txBody>
      <dsp:txXfrm>
        <a:off x="2203416" y="2846329"/>
        <a:ext cx="7425856" cy="749591"/>
      </dsp:txXfrm>
    </dsp:sp>
    <dsp:sp modelId="{62A9DDDD-9184-4EE2-87E7-B63DA14F1A83}">
      <dsp:nvSpPr>
        <dsp:cNvPr id="0" name=""/>
        <dsp:cNvSpPr/>
      </dsp:nvSpPr>
      <dsp:spPr>
        <a:xfrm>
          <a:off x="8202829" y="609842"/>
          <a:ext cx="517551" cy="517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19278" y="609842"/>
        <a:ext cx="284653" cy="389457"/>
      </dsp:txXfrm>
    </dsp:sp>
    <dsp:sp modelId="{60492309-6922-407D-BA5B-CABF7E7C0EB1}">
      <dsp:nvSpPr>
        <dsp:cNvPr id="0" name=""/>
        <dsp:cNvSpPr/>
      </dsp:nvSpPr>
      <dsp:spPr>
        <a:xfrm>
          <a:off x="8933161" y="1550845"/>
          <a:ext cx="517551" cy="517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49610" y="1550845"/>
        <a:ext cx="284653" cy="389457"/>
      </dsp:txXfrm>
    </dsp:sp>
    <dsp:sp modelId="{66C596C5-F55F-4273-A2E4-33E2F1800FA0}">
      <dsp:nvSpPr>
        <dsp:cNvPr id="0" name=""/>
        <dsp:cNvSpPr/>
      </dsp:nvSpPr>
      <dsp:spPr>
        <a:xfrm>
          <a:off x="9652593" y="2491848"/>
          <a:ext cx="517551" cy="517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69042" y="2491848"/>
        <a:ext cx="284653" cy="389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B5BA-53CC-49A6-8141-A0E35007764B}" type="datetimeFigureOut">
              <a:rPr lang="en-AE" smtClean="0"/>
              <a:t>08/07/2023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FC011-5B7F-4B52-A080-744DF0DAF1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0910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C9C0-D69C-48FD-80CB-AA9498871822}" type="datetime1">
              <a:rPr lang="en-AE" smtClean="0"/>
              <a:t>08/07/2023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C963-B2FA-460F-A535-F665A7F3FB7B}" type="datetime1">
              <a:rPr lang="en-AE" smtClean="0"/>
              <a:t>08/07/2023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79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B93D-AB4A-41BA-AF39-7AE8AB3A31A3}" type="datetime1">
              <a:rPr lang="en-AE" smtClean="0"/>
              <a:t>08/07/2023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27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F3CB-A4E7-4C98-9BB9-B4EFE9FC57AE}" type="datetime1">
              <a:rPr lang="en-AE" smtClean="0"/>
              <a:t>08/07/2023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24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3043-4D55-40F2-9379-63276A10D81F}" type="datetime1">
              <a:rPr lang="en-AE" smtClean="0"/>
              <a:t>08/07/2023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EE1E-E71C-4AB6-A7AD-7A7C210B4A46}" type="datetime1">
              <a:rPr lang="en-AE" smtClean="0"/>
              <a:t>08/07/2023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048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D5F-1268-45F7-964E-F88B9AB6C965}" type="datetime1">
              <a:rPr lang="en-AE" smtClean="0"/>
              <a:t>08/07/2023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025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04E-D5B9-4D1A-BF6B-894541D245FA}" type="datetime1">
              <a:rPr lang="en-AE" smtClean="0"/>
              <a:t>08/07/2023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28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B6E4-0F49-4BA4-B1AD-55C673C3AD8D}" type="datetime1">
              <a:rPr lang="en-AE" smtClean="0"/>
              <a:t>08/07/2023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168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DED495-4042-42DE-B0ED-5FC6B7315067}" type="datetime1">
              <a:rPr lang="en-AE" smtClean="0"/>
              <a:t>08/07/2023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340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172-BC70-4A70-BBA7-814B0BD22F17}" type="datetime1">
              <a:rPr lang="en-AE" smtClean="0"/>
              <a:t>08/07/2023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7389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B12C48-5318-4883-935A-08B3DC23F06E}" type="datetime1">
              <a:rPr lang="en-AE" smtClean="0"/>
              <a:t>08/07/2023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995054-7552-4EEA-89C5-5137337000A0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93E6-4726-D347-20B9-97A445A57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corporate image using the hate speech entries classification on Twitter</a:t>
            </a:r>
            <a:endParaRPr lang="en-A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DF4A9-F865-CBB1-8B25-D8E154CB8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Awon khrais</a:t>
            </a:r>
          </a:p>
          <a:p>
            <a:r>
              <a:rPr lang="en-US" dirty="0"/>
              <a:t>Supervisor: </a:t>
            </a:r>
            <a:r>
              <a:rPr lang="de-DE" dirty="0" err="1"/>
              <a:t>dr</a:t>
            </a:r>
            <a:r>
              <a:rPr lang="de-DE" dirty="0"/>
              <a:t> hab. Eng. Zbigniew Michna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79A9-BBA3-E190-61C7-95E2318B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1</a:t>
            </a:fld>
            <a:endParaRPr lang="en-AE" dirty="0"/>
          </a:p>
        </p:txBody>
      </p:sp>
      <p:pic>
        <p:nvPicPr>
          <p:cNvPr id="3074" name="Picture 2" descr="Forum Akademickie Pierwsza Rada Uczelni Politechniki Wrocławskiej - Forum  Akademickie">
            <a:extLst>
              <a:ext uri="{FF2B5EF4-FFF2-40B4-BE49-F238E27FC236}">
                <a16:creationId xmlns:a16="http://schemas.microsoft.com/office/drawing/2014/main" id="{F0B196AB-1380-09A2-7C34-BF16F310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4" y="963139"/>
            <a:ext cx="7527543" cy="189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9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7452-2C1A-24FD-ADB7-48E81F5E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work &amp; research questions</a:t>
            </a: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5CBF5-0E54-1B2F-51A0-95D9A5BE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995054-7552-4EEA-89C5-5137337000A0}" type="slidenum">
              <a:rPr lang="en-AE" smtClean="0"/>
              <a:pPr>
                <a:spcAft>
                  <a:spcPts val="600"/>
                </a:spcAft>
              </a:pPr>
              <a:t>2</a:t>
            </a:fld>
            <a:endParaRPr lang="en-AE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1445557-21D0-B5C7-C084-01B772EA5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097368"/>
              </p:ext>
            </p:extLst>
          </p:nvPr>
        </p:nvGraphicFramePr>
        <p:xfrm>
          <a:off x="795866" y="2100792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0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653A-90A9-3E04-363C-215BDCDE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Hate speech and how it is effect on organizations </a:t>
            </a: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oup of people in front of a building&#10;&#10;Description automatically generated">
            <a:extLst>
              <a:ext uri="{FF2B5EF4-FFF2-40B4-BE49-F238E27FC236}">
                <a16:creationId xmlns:a16="http://schemas.microsoft.com/office/drawing/2014/main" id="{626B6390-7498-873A-F606-3311780B1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00" y="3169041"/>
            <a:ext cx="1567484" cy="1567484"/>
          </a:xfrm>
        </p:spPr>
      </p:pic>
      <p:pic>
        <p:nvPicPr>
          <p:cNvPr id="1026" name="Picture 2" descr="What is hate speech? | United Nations">
            <a:extLst>
              <a:ext uri="{FF2B5EF4-FFF2-40B4-BE49-F238E27FC236}">
                <a16:creationId xmlns:a16="http://schemas.microsoft.com/office/drawing/2014/main" id="{4974E6BD-E940-7454-B23D-0062616E3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2" b="5"/>
          <a:stretch/>
        </p:blipFill>
        <p:spPr bwMode="auto">
          <a:xfrm>
            <a:off x="388153" y="3152374"/>
            <a:ext cx="1617592" cy="179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F8481-A527-F0C8-3878-E0F6782B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995054-7552-4EEA-89C5-5137337000A0}" type="slidenum">
              <a:rPr lang="en-AE" smtClean="0"/>
              <a:pPr>
                <a:spcAft>
                  <a:spcPts val="600"/>
                </a:spcAft>
              </a:pPr>
              <a:t>3</a:t>
            </a:fld>
            <a:endParaRPr lang="en-A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868DD2-236A-B795-5BF5-57F76A7A45EB}"/>
              </a:ext>
            </a:extLst>
          </p:cNvPr>
          <p:cNvCxnSpPr>
            <a:cxnSpLocks/>
          </p:cNvCxnSpPr>
          <p:nvPr/>
        </p:nvCxnSpPr>
        <p:spPr>
          <a:xfrm>
            <a:off x="2159129" y="4047827"/>
            <a:ext cx="16050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F0B96F-13FB-2071-778E-88D8906E0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53007"/>
              </p:ext>
            </p:extLst>
          </p:nvPr>
        </p:nvGraphicFramePr>
        <p:xfrm>
          <a:off x="6096000" y="2645257"/>
          <a:ext cx="5707848" cy="28051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544396">
                  <a:extLst>
                    <a:ext uri="{9D8B030D-6E8A-4147-A177-3AD203B41FA5}">
                      <a16:colId xmlns:a16="http://schemas.microsoft.com/office/drawing/2014/main" val="1502787925"/>
                    </a:ext>
                  </a:extLst>
                </a:gridCol>
                <a:gridCol w="4163452">
                  <a:extLst>
                    <a:ext uri="{9D8B030D-6E8A-4147-A177-3AD203B41FA5}">
                      <a16:colId xmlns:a16="http://schemas.microsoft.com/office/drawing/2014/main" val="4220101182"/>
                    </a:ext>
                  </a:extLst>
                </a:gridCol>
              </a:tblGrid>
              <a:tr h="5844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Severity level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Appropriate actions</a:t>
                      </a:r>
                      <a:endParaRPr lang="en-A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932451"/>
                  </a:ext>
                </a:extLst>
              </a:tr>
              <a:tr h="5844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Poor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AE" sz="1400" dirty="0">
                          <a:effectLst/>
                        </a:rPr>
                        <a:t>Send a reminder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138014"/>
                  </a:ext>
                </a:extLst>
              </a:tr>
              <a:tr h="8181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Moderate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1400" dirty="0">
                          <a:effectLst/>
                        </a:rPr>
                        <a:t>Block account for a while</a:t>
                      </a:r>
                      <a:endParaRPr lang="en-AE" sz="1200" dirty="0">
                        <a:effectLst/>
                      </a:endParaRP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1400" dirty="0">
                          <a:effectLst/>
                        </a:rPr>
                        <a:t>Block the ability to edit posts</a:t>
                      </a:r>
                      <a:endParaRPr lang="en-AE" sz="1200" dirty="0">
                        <a:effectLst/>
                      </a:endParaRP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1400" dirty="0">
                          <a:effectLst/>
                        </a:rPr>
                        <a:t>Restricting access to certain features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9059664"/>
                  </a:ext>
                </a:extLst>
              </a:tr>
              <a:tr h="8181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Danger</a:t>
                      </a:r>
                      <a:endParaRPr lang="en-A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1400" dirty="0">
                          <a:effectLst/>
                        </a:rPr>
                        <a:t>Block account completely</a:t>
                      </a:r>
                      <a:endParaRPr lang="en-AE" sz="1200" dirty="0">
                        <a:effectLst/>
                      </a:endParaRP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1400" dirty="0">
                          <a:effectLst/>
                        </a:rPr>
                        <a:t>Remove account</a:t>
                      </a:r>
                      <a:endParaRPr lang="en-AE" sz="1200" dirty="0">
                        <a:effectLst/>
                      </a:endParaRP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1400" dirty="0">
                          <a:effectLst/>
                        </a:rPr>
                        <a:t>Notify the appropriate law enforcement authorities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76216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503F22-73F3-BF21-3BE8-08D4A25C103D}"/>
              </a:ext>
            </a:extLst>
          </p:cNvPr>
          <p:cNvSpPr txBox="1"/>
          <p:nvPr/>
        </p:nvSpPr>
        <p:spPr>
          <a:xfrm>
            <a:off x="6460847" y="2181232"/>
            <a:ext cx="4978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Appropriate actions depending on the severity level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3621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1CDC-917D-3037-0C85-0B206B2A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survey</a:t>
            </a: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746C-731E-32EE-2905-410E8B66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4</a:t>
            </a:fld>
            <a:endParaRPr lang="en-A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96D8BF-EA67-78F7-1070-EAC2E1979800}"/>
              </a:ext>
            </a:extLst>
          </p:cNvPr>
          <p:cNvSpPr/>
          <p:nvPr/>
        </p:nvSpPr>
        <p:spPr>
          <a:xfrm>
            <a:off x="585927" y="3133816"/>
            <a:ext cx="1793288" cy="1056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understanding</a:t>
            </a:r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69DEB7-307E-A3B8-DA4A-66816F71D5EB}"/>
              </a:ext>
            </a:extLst>
          </p:cNvPr>
          <p:cNvSpPr/>
          <p:nvPr/>
        </p:nvSpPr>
        <p:spPr>
          <a:xfrm>
            <a:off x="2860090" y="3133816"/>
            <a:ext cx="1793288" cy="1056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understanding</a:t>
            </a:r>
            <a:endParaRPr lang="en-A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82DF54-F19B-F948-DBEF-500DBB6617AB}"/>
              </a:ext>
            </a:extLst>
          </p:cNvPr>
          <p:cNvSpPr/>
          <p:nvPr/>
        </p:nvSpPr>
        <p:spPr>
          <a:xfrm>
            <a:off x="5134253" y="3133815"/>
            <a:ext cx="1793288" cy="1056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  <a:endParaRPr lang="en-A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B284D3-012D-968D-6793-C9D8266F73E3}"/>
              </a:ext>
            </a:extLst>
          </p:cNvPr>
          <p:cNvSpPr/>
          <p:nvPr/>
        </p:nvSpPr>
        <p:spPr>
          <a:xfrm>
            <a:off x="7408416" y="3133814"/>
            <a:ext cx="1793288" cy="1056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0408E-779B-E1E5-1829-0C914DDD5368}"/>
              </a:ext>
            </a:extLst>
          </p:cNvPr>
          <p:cNvSpPr/>
          <p:nvPr/>
        </p:nvSpPr>
        <p:spPr>
          <a:xfrm>
            <a:off x="9664233" y="3133814"/>
            <a:ext cx="1793288" cy="1056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  <a:endParaRPr lang="en-A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124514-5104-7FB8-CD2B-89F48CB10E1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79215" y="3662038"/>
            <a:ext cx="48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792C4-0E78-D64C-92D2-8AE4A0A00073}"/>
              </a:ext>
            </a:extLst>
          </p:cNvPr>
          <p:cNvCxnSpPr/>
          <p:nvPr/>
        </p:nvCxnSpPr>
        <p:spPr>
          <a:xfrm>
            <a:off x="4653378" y="3662038"/>
            <a:ext cx="48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E928C-CB8F-3EF4-7471-AA40E9F2063D}"/>
              </a:ext>
            </a:extLst>
          </p:cNvPr>
          <p:cNvCxnSpPr/>
          <p:nvPr/>
        </p:nvCxnSpPr>
        <p:spPr>
          <a:xfrm>
            <a:off x="6927541" y="3662038"/>
            <a:ext cx="48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19CB49-CF38-C463-58C1-67FD5CF908E6}"/>
              </a:ext>
            </a:extLst>
          </p:cNvPr>
          <p:cNvCxnSpPr/>
          <p:nvPr/>
        </p:nvCxnSpPr>
        <p:spPr>
          <a:xfrm>
            <a:off x="9201704" y="3662038"/>
            <a:ext cx="48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765D-DC4C-DABC-C72D-EB28B5CA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A2846B-28BB-3707-2862-28B7B0E5F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223029"/>
              </p:ext>
            </p:extLst>
          </p:nvPr>
        </p:nvGraphicFramePr>
        <p:xfrm>
          <a:off x="919878" y="3954115"/>
          <a:ext cx="3181606" cy="137381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590803">
                  <a:extLst>
                    <a:ext uri="{9D8B030D-6E8A-4147-A177-3AD203B41FA5}">
                      <a16:colId xmlns:a16="http://schemas.microsoft.com/office/drawing/2014/main" val="2041889475"/>
                    </a:ext>
                  </a:extLst>
                </a:gridCol>
                <a:gridCol w="1590803">
                  <a:extLst>
                    <a:ext uri="{9D8B030D-6E8A-4147-A177-3AD203B41FA5}">
                      <a16:colId xmlns:a16="http://schemas.microsoft.com/office/drawing/2014/main" val="2618734442"/>
                    </a:ext>
                  </a:extLst>
                </a:gridCol>
              </a:tblGrid>
              <a:tr h="457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Method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Accuracy</a:t>
                      </a:r>
                      <a:endParaRPr lang="en-A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425623"/>
                  </a:ext>
                </a:extLst>
              </a:tr>
              <a:tr h="457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CNN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E" sz="1200" dirty="0">
                          <a:effectLst/>
                        </a:rPr>
                        <a:t>0.70</a:t>
                      </a:r>
                      <a:endParaRPr lang="en-A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35459"/>
                  </a:ext>
                </a:extLst>
              </a:tr>
              <a:tr h="457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LSTM</a:t>
                      </a:r>
                      <a:endParaRPr lang="en-A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0.89</a:t>
                      </a:r>
                      <a:endParaRPr lang="en-A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4040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A4B7F-1962-2049-06C6-D086E467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5</a:t>
            </a:fld>
            <a:endParaRPr lang="en-A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967D8-8147-E10E-AC2C-1F093B396A0B}"/>
              </a:ext>
            </a:extLst>
          </p:cNvPr>
          <p:cNvSpPr txBox="1"/>
          <p:nvPr/>
        </p:nvSpPr>
        <p:spPr>
          <a:xfrm>
            <a:off x="535619" y="3426326"/>
            <a:ext cx="381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 for CNN and LSTM methods</a:t>
            </a:r>
            <a:endParaRPr lang="en-A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5E9B26-A0D4-A214-1861-17FC8C862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96091"/>
              </p:ext>
            </p:extLst>
          </p:nvPr>
        </p:nvGraphicFramePr>
        <p:xfrm>
          <a:off x="5393681" y="2869212"/>
          <a:ext cx="6262700" cy="245872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10913">
                  <a:extLst>
                    <a:ext uri="{9D8B030D-6E8A-4147-A177-3AD203B41FA5}">
                      <a16:colId xmlns:a16="http://schemas.microsoft.com/office/drawing/2014/main" val="877846373"/>
                    </a:ext>
                  </a:extLst>
                </a:gridCol>
                <a:gridCol w="689739">
                  <a:extLst>
                    <a:ext uri="{9D8B030D-6E8A-4147-A177-3AD203B41FA5}">
                      <a16:colId xmlns:a16="http://schemas.microsoft.com/office/drawing/2014/main" val="787013471"/>
                    </a:ext>
                  </a:extLst>
                </a:gridCol>
                <a:gridCol w="611591">
                  <a:extLst>
                    <a:ext uri="{9D8B030D-6E8A-4147-A177-3AD203B41FA5}">
                      <a16:colId xmlns:a16="http://schemas.microsoft.com/office/drawing/2014/main" val="681190777"/>
                    </a:ext>
                  </a:extLst>
                </a:gridCol>
                <a:gridCol w="611591">
                  <a:extLst>
                    <a:ext uri="{9D8B030D-6E8A-4147-A177-3AD203B41FA5}">
                      <a16:colId xmlns:a16="http://schemas.microsoft.com/office/drawing/2014/main" val="3522691356"/>
                    </a:ext>
                  </a:extLst>
                </a:gridCol>
                <a:gridCol w="714203">
                  <a:extLst>
                    <a:ext uri="{9D8B030D-6E8A-4147-A177-3AD203B41FA5}">
                      <a16:colId xmlns:a16="http://schemas.microsoft.com/office/drawing/2014/main" val="3878977613"/>
                    </a:ext>
                  </a:extLst>
                </a:gridCol>
                <a:gridCol w="575576">
                  <a:extLst>
                    <a:ext uri="{9D8B030D-6E8A-4147-A177-3AD203B41FA5}">
                      <a16:colId xmlns:a16="http://schemas.microsoft.com/office/drawing/2014/main" val="748425544"/>
                    </a:ext>
                  </a:extLst>
                </a:gridCol>
                <a:gridCol w="612272">
                  <a:extLst>
                    <a:ext uri="{9D8B030D-6E8A-4147-A177-3AD203B41FA5}">
                      <a16:colId xmlns:a16="http://schemas.microsoft.com/office/drawing/2014/main" val="951106463"/>
                    </a:ext>
                  </a:extLst>
                </a:gridCol>
                <a:gridCol w="708087">
                  <a:extLst>
                    <a:ext uri="{9D8B030D-6E8A-4147-A177-3AD203B41FA5}">
                      <a16:colId xmlns:a16="http://schemas.microsoft.com/office/drawing/2014/main" val="4204184288"/>
                    </a:ext>
                  </a:extLst>
                </a:gridCol>
                <a:gridCol w="516456">
                  <a:extLst>
                    <a:ext uri="{9D8B030D-6E8A-4147-A177-3AD203B41FA5}">
                      <a16:colId xmlns:a16="http://schemas.microsoft.com/office/drawing/2014/main" val="510031513"/>
                    </a:ext>
                  </a:extLst>
                </a:gridCol>
                <a:gridCol w="612272">
                  <a:extLst>
                    <a:ext uri="{9D8B030D-6E8A-4147-A177-3AD203B41FA5}">
                      <a16:colId xmlns:a16="http://schemas.microsoft.com/office/drawing/2014/main" val="344919714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AE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Hate Speech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 </a:t>
                      </a:r>
                      <a:endParaRPr lang="en-AE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Offensive langauge</a:t>
                      </a:r>
                      <a:endParaRPr lang="en-A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en-AE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Neither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4388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Precision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Recall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F1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Precision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Recall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F1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Precision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Recall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>
                          <a:effectLst/>
                        </a:rPr>
                        <a:t>F1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4743291"/>
                  </a:ext>
                </a:extLst>
              </a:tr>
              <a:tr h="780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CNN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0.61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0.78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0.68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0.67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0.67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0.67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0.90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0.66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0.76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1998102"/>
                  </a:ext>
                </a:extLst>
              </a:tr>
              <a:tr h="780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LSTM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0.89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0.96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0.92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0.89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0.78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0.83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0.90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0.91</a:t>
                      </a:r>
                      <a:endParaRPr lang="en-AE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0.91</a:t>
                      </a:r>
                      <a:endParaRPr lang="en-AE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06613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A812EE-F51B-3E3E-60EE-2ABA95A94954}"/>
              </a:ext>
            </a:extLst>
          </p:cNvPr>
          <p:cNvSpPr txBox="1"/>
          <p:nvPr/>
        </p:nvSpPr>
        <p:spPr>
          <a:xfrm>
            <a:off x="7704956" y="2397177"/>
            <a:ext cx="1640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Metrics results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2090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DAF-4C71-BA30-10F6-A8F269F3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A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3D6-3C74-5ED5-FE49-1E63AB8F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 focused on identifying hate speech to enhance strategies for managing corporate image by reduce hate speech.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of this research indicate that hate speech on the internet can indeed be automatically recognized, offering potential opportunities for improved corporate image management practices.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contribution: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two model for hate speech classification.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 actions were assigned for moderators to appropriately address the identified hate speech entries.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for hate speech detection can be expand to include other media formats.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4CE6-D08F-A960-D889-2F22A392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9194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64E33-48B4-3685-7149-D4638884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B21D4EF-63C1-8D8E-CBCB-4512F543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07C61-9043-7888-EC09-499107DB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5054-7552-4EEA-89C5-5137337000A0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9582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8586</TotalTime>
  <Words>325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Retrospect</vt:lpstr>
      <vt:lpstr>Management of corporate image using the hate speech entries classification on Twitter</vt:lpstr>
      <vt:lpstr>The purpose of the work &amp; research questions</vt:lpstr>
      <vt:lpstr>Hate speech and how it is effect on organizations </vt:lpstr>
      <vt:lpstr>The survey</vt:lpstr>
      <vt:lpstr>Results</vt:lpstr>
      <vt:lpstr>Conclusions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corporate image using the hate speech entries classification on Twitter</dc:title>
  <dc:creator>awon khrais</dc:creator>
  <cp:lastModifiedBy>awon khrais</cp:lastModifiedBy>
  <cp:revision>3</cp:revision>
  <dcterms:created xsi:type="dcterms:W3CDTF">2023-07-02T21:46:38Z</dcterms:created>
  <dcterms:modified xsi:type="dcterms:W3CDTF">2023-07-08T20:54:50Z</dcterms:modified>
</cp:coreProperties>
</file>