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4657"/>
    <a:srgbClr val="905C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5" d="100"/>
          <a:sy n="65" d="100"/>
        </p:scale>
        <p:origin x="72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5CB1AB-EF64-4FBD-9A7C-5A64CE261490}"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216175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CB1AB-EF64-4FBD-9A7C-5A64CE261490}"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4005178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CB1AB-EF64-4FBD-9A7C-5A64CE261490}"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19294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5CB1AB-EF64-4FBD-9A7C-5A64CE261490}"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10278529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F5CB1AB-EF64-4FBD-9A7C-5A64CE261490}" type="datetimeFigureOut">
              <a:rPr lang="en-US" smtClean="0"/>
              <a:t>6/20/2025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153760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5CB1AB-EF64-4FBD-9A7C-5A64CE261490}"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3523962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5CB1AB-EF64-4FBD-9A7C-5A64CE261490}" type="datetimeFigureOut">
              <a:rPr lang="en-US" smtClean="0"/>
              <a:t>6/20/2025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3209562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5CB1AB-EF64-4FBD-9A7C-5A64CE261490}" type="datetimeFigureOut">
              <a:rPr lang="en-US" smtClean="0"/>
              <a:t>6/20/2025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411773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CB1AB-EF64-4FBD-9A7C-5A64CE261490}" type="datetimeFigureOut">
              <a:rPr lang="en-US" smtClean="0"/>
              <a:t>6/20/2025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187435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5CB1AB-EF64-4FBD-9A7C-5A64CE261490}"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316016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F5CB1AB-EF64-4FBD-9A7C-5A64CE261490}" type="datetimeFigureOut">
              <a:rPr lang="en-US" smtClean="0"/>
              <a:t>6/20/2025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72A187-F844-4863-992F-DF781E974F7A}" type="slidenum">
              <a:rPr lang="en-US" smtClean="0"/>
              <a:t>‹#›</a:t>
            </a:fld>
            <a:endParaRPr lang="en-US"/>
          </a:p>
        </p:txBody>
      </p:sp>
    </p:spTree>
    <p:extLst>
      <p:ext uri="{BB962C8B-B14F-4D97-AF65-F5344CB8AC3E}">
        <p14:creationId xmlns:p14="http://schemas.microsoft.com/office/powerpoint/2010/main" val="3188704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5CB1AB-EF64-4FBD-9A7C-5A64CE261490}" type="datetimeFigureOut">
              <a:rPr lang="en-US" smtClean="0"/>
              <a:t>6/20/2025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72A187-F844-4863-992F-DF781E974F7A}" type="slidenum">
              <a:rPr lang="en-US" smtClean="0"/>
              <a:t>‹#›</a:t>
            </a:fld>
            <a:endParaRPr lang="en-US"/>
          </a:p>
        </p:txBody>
      </p:sp>
    </p:spTree>
    <p:extLst>
      <p:ext uri="{BB962C8B-B14F-4D97-AF65-F5344CB8AC3E}">
        <p14:creationId xmlns:p14="http://schemas.microsoft.com/office/powerpoint/2010/main" val="1103669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4751444" y="-569519"/>
            <a:ext cx="7453780" cy="7440556"/>
            <a:chOff x="4751444" y="-569519"/>
            <a:chExt cx="7453780" cy="7440556"/>
          </a:xfrm>
        </p:grpSpPr>
        <p:grpSp>
          <p:nvGrpSpPr>
            <p:cNvPr id="37" name="Group 36"/>
            <p:cNvGrpSpPr/>
            <p:nvPr/>
          </p:nvGrpSpPr>
          <p:grpSpPr>
            <a:xfrm rot="16200000">
              <a:off x="6631210" y="1297022"/>
              <a:ext cx="7440556" cy="3707473"/>
              <a:chOff x="4868027" y="3248076"/>
              <a:chExt cx="7440556" cy="3707473"/>
            </a:xfrm>
          </p:grpSpPr>
          <p:grpSp>
            <p:nvGrpSpPr>
              <p:cNvPr id="20" name="Group 19"/>
              <p:cNvGrpSpPr/>
              <p:nvPr/>
            </p:nvGrpSpPr>
            <p:grpSpPr>
              <a:xfrm>
                <a:off x="4868027" y="3248076"/>
                <a:ext cx="7288156" cy="3555073"/>
                <a:chOff x="4868027" y="3248076"/>
                <a:chExt cx="7288156" cy="3555073"/>
              </a:xfrm>
            </p:grpSpPr>
            <p:sp>
              <p:nvSpPr>
                <p:cNvPr id="4" name="Rectangle 3"/>
                <p:cNvSpPr/>
                <p:nvPr/>
              </p:nvSpPr>
              <p:spPr>
                <a:xfrm>
                  <a:off x="6343356"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818685"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9294014"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10769343"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7036776"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8512105"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987434" y="54391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p:cNvSpPr/>
                <p:nvPr/>
              </p:nvSpPr>
              <p:spPr>
                <a:xfrm>
                  <a:off x="7818685"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9294014"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8533846"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p:nvSpPr>
              <p:spPr>
                <a:xfrm>
                  <a:off x="4868027"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p:nvSpPr>
              <p:spPr>
                <a:xfrm>
                  <a:off x="5561447"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p:nvSpPr>
              <p:spPr>
                <a:xfrm>
                  <a:off x="6343356"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p:cNvSpPr/>
                <p:nvPr/>
              </p:nvSpPr>
              <p:spPr>
                <a:xfrm>
                  <a:off x="7058517"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ctangle 17"/>
                <p:cNvSpPr/>
                <p:nvPr/>
              </p:nvSpPr>
              <p:spPr>
                <a:xfrm>
                  <a:off x="7730196" y="3248076"/>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1" name="Group 20"/>
              <p:cNvGrpSpPr/>
              <p:nvPr/>
            </p:nvGrpSpPr>
            <p:grpSpPr>
              <a:xfrm>
                <a:off x="5020427" y="3400476"/>
                <a:ext cx="7288156" cy="3555073"/>
                <a:chOff x="4868027" y="3248076"/>
                <a:chExt cx="7288156" cy="3555073"/>
              </a:xfrm>
            </p:grpSpPr>
            <p:sp>
              <p:nvSpPr>
                <p:cNvPr id="22" name="Rectangle 21"/>
                <p:cNvSpPr/>
                <p:nvPr/>
              </p:nvSpPr>
              <p:spPr>
                <a:xfrm>
                  <a:off x="6343356"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p:nvSpPr>
              <p:spPr>
                <a:xfrm>
                  <a:off x="7818685"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p:cNvSpPr/>
                <p:nvPr/>
              </p:nvSpPr>
              <p:spPr>
                <a:xfrm>
                  <a:off x="9294014"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10769343"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p:cNvSpPr/>
                <p:nvPr/>
              </p:nvSpPr>
              <p:spPr>
                <a:xfrm>
                  <a:off x="7036776"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p:cNvSpPr/>
                <p:nvPr/>
              </p:nvSpPr>
              <p:spPr>
                <a:xfrm>
                  <a:off x="8512105"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27"/>
                <p:cNvSpPr/>
                <p:nvPr/>
              </p:nvSpPr>
              <p:spPr>
                <a:xfrm>
                  <a:off x="9987434" y="54391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7818685"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9294014"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p:cNvSpPr/>
                <p:nvPr/>
              </p:nvSpPr>
              <p:spPr>
                <a:xfrm>
                  <a:off x="8533846"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p:cNvSpPr/>
                <p:nvPr/>
              </p:nvSpPr>
              <p:spPr>
                <a:xfrm>
                  <a:off x="4868027"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p:cNvSpPr/>
                <p:nvPr/>
              </p:nvSpPr>
              <p:spPr>
                <a:xfrm>
                  <a:off x="5561447"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6343356"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p:cNvSpPr/>
                <p:nvPr/>
              </p:nvSpPr>
              <p:spPr>
                <a:xfrm>
                  <a:off x="7058517"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7730196" y="3248076"/>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p:cNvGrpSpPr/>
            <p:nvPr/>
          </p:nvGrpSpPr>
          <p:grpSpPr>
            <a:xfrm>
              <a:off x="4751444" y="3150759"/>
              <a:ext cx="7440556" cy="3707473"/>
              <a:chOff x="4868027" y="3248076"/>
              <a:chExt cx="7440556" cy="3707473"/>
            </a:xfrm>
          </p:grpSpPr>
          <p:grpSp>
            <p:nvGrpSpPr>
              <p:cNvPr id="39" name="Group 38"/>
              <p:cNvGrpSpPr/>
              <p:nvPr/>
            </p:nvGrpSpPr>
            <p:grpSpPr>
              <a:xfrm>
                <a:off x="4868027" y="3248076"/>
                <a:ext cx="7288156" cy="3555073"/>
                <a:chOff x="4868027" y="3248076"/>
                <a:chExt cx="7288156" cy="3555073"/>
              </a:xfrm>
            </p:grpSpPr>
            <p:sp>
              <p:nvSpPr>
                <p:cNvPr id="56" name="Rectangle 55"/>
                <p:cNvSpPr/>
                <p:nvPr/>
              </p:nvSpPr>
              <p:spPr>
                <a:xfrm>
                  <a:off x="6343356"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p:cNvSpPr/>
                <p:nvPr/>
              </p:nvSpPr>
              <p:spPr>
                <a:xfrm>
                  <a:off x="7818685"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9294014"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p:cNvSpPr/>
                <p:nvPr/>
              </p:nvSpPr>
              <p:spPr>
                <a:xfrm>
                  <a:off x="10769343"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p:cNvSpPr/>
                <p:nvPr/>
              </p:nvSpPr>
              <p:spPr>
                <a:xfrm>
                  <a:off x="7036776"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p:cNvSpPr/>
                <p:nvPr/>
              </p:nvSpPr>
              <p:spPr>
                <a:xfrm>
                  <a:off x="8512105"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p:cNvSpPr/>
                <p:nvPr/>
              </p:nvSpPr>
              <p:spPr>
                <a:xfrm>
                  <a:off x="9987434" y="54391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p:cNvSpPr/>
                <p:nvPr/>
              </p:nvSpPr>
              <p:spPr>
                <a:xfrm>
                  <a:off x="7818685"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p:cNvSpPr/>
                <p:nvPr/>
              </p:nvSpPr>
              <p:spPr>
                <a:xfrm>
                  <a:off x="9294014"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p:cNvSpPr/>
                <p:nvPr/>
              </p:nvSpPr>
              <p:spPr>
                <a:xfrm>
                  <a:off x="8533846"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p:cNvSpPr/>
                <p:nvPr/>
              </p:nvSpPr>
              <p:spPr>
                <a:xfrm>
                  <a:off x="4868027"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5561447"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6343356"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7058517"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p:cNvSpPr/>
                <p:nvPr/>
              </p:nvSpPr>
              <p:spPr>
                <a:xfrm>
                  <a:off x="7730196" y="3248076"/>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0" name="Group 39"/>
              <p:cNvGrpSpPr/>
              <p:nvPr/>
            </p:nvGrpSpPr>
            <p:grpSpPr>
              <a:xfrm>
                <a:off x="5020427" y="3400476"/>
                <a:ext cx="7288156" cy="3555073"/>
                <a:chOff x="4868027" y="3248076"/>
                <a:chExt cx="7288156" cy="3555073"/>
              </a:xfrm>
            </p:grpSpPr>
            <p:sp>
              <p:nvSpPr>
                <p:cNvPr id="41" name="Rectangle 40"/>
                <p:cNvSpPr/>
                <p:nvPr/>
              </p:nvSpPr>
              <p:spPr>
                <a:xfrm>
                  <a:off x="6343356"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p:cNvSpPr/>
                <p:nvPr/>
              </p:nvSpPr>
              <p:spPr>
                <a:xfrm>
                  <a:off x="7818685"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p:cNvSpPr/>
                <p:nvPr/>
              </p:nvSpPr>
              <p:spPr>
                <a:xfrm>
                  <a:off x="9294014"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10769343" y="61630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p:cNvSpPr/>
                <p:nvPr/>
              </p:nvSpPr>
              <p:spPr>
                <a:xfrm>
                  <a:off x="7036776"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p:cNvSpPr/>
                <p:nvPr/>
              </p:nvSpPr>
              <p:spPr>
                <a:xfrm>
                  <a:off x="8512105"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p:cNvSpPr/>
                <p:nvPr/>
              </p:nvSpPr>
              <p:spPr>
                <a:xfrm>
                  <a:off x="9987434" y="5439169"/>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p:cNvSpPr/>
                <p:nvPr/>
              </p:nvSpPr>
              <p:spPr>
                <a:xfrm>
                  <a:off x="7818685"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p:cNvSpPr/>
                <p:nvPr/>
              </p:nvSpPr>
              <p:spPr>
                <a:xfrm>
                  <a:off x="9294014"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p:cNvSpPr/>
                <p:nvPr/>
              </p:nvSpPr>
              <p:spPr>
                <a:xfrm>
                  <a:off x="8533846"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p:cNvSpPr/>
                <p:nvPr/>
              </p:nvSpPr>
              <p:spPr>
                <a:xfrm>
                  <a:off x="4868027" y="61606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p:cNvSpPr/>
                <p:nvPr/>
              </p:nvSpPr>
              <p:spPr>
                <a:xfrm>
                  <a:off x="5561447" y="5436710"/>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p:cNvSpPr/>
                <p:nvPr/>
              </p:nvSpPr>
              <p:spPr>
                <a:xfrm>
                  <a:off x="6343356" y="4710351"/>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p:cNvSpPr/>
                <p:nvPr/>
              </p:nvSpPr>
              <p:spPr>
                <a:xfrm>
                  <a:off x="7058517" y="3983992"/>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p:cNvSpPr/>
                <p:nvPr/>
              </p:nvSpPr>
              <p:spPr>
                <a:xfrm>
                  <a:off x="7730196" y="3248076"/>
                  <a:ext cx="1386840" cy="640080"/>
                </a:xfrm>
                <a:prstGeom prst="rect">
                  <a:avLst/>
                </a:prstGeom>
                <a:solidFill>
                  <a:srgbClr val="C04657">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sp>
        <p:nvSpPr>
          <p:cNvPr id="2" name="Title 1"/>
          <p:cNvSpPr>
            <a:spLocks noGrp="1"/>
          </p:cNvSpPr>
          <p:nvPr>
            <p:ph type="ctrTitle"/>
          </p:nvPr>
        </p:nvSpPr>
        <p:spPr>
          <a:xfrm>
            <a:off x="1076630" y="1153845"/>
            <a:ext cx="6918719" cy="3657817"/>
          </a:xfrm>
        </p:spPr>
        <p:txBody>
          <a:bodyPr anchor="ctr">
            <a:noAutofit/>
          </a:bodyPr>
          <a:lstStyle/>
          <a:p>
            <a:pPr algn="l">
              <a:lnSpc>
                <a:spcPct val="100000"/>
              </a:lnSpc>
            </a:pPr>
            <a:r>
              <a:rPr lang="en-US" sz="8000" dirty="0" smtClean="0">
                <a:latin typeface="Impact" panose="020B0806030902050204" pitchFamily="34" charset="0"/>
              </a:rPr>
              <a:t>Digital Habit</a:t>
            </a:r>
            <a:br>
              <a:rPr lang="en-US" sz="8000" dirty="0" smtClean="0">
                <a:latin typeface="Impact" panose="020B0806030902050204" pitchFamily="34" charset="0"/>
              </a:rPr>
            </a:br>
            <a:r>
              <a:rPr lang="en-US" sz="8000" dirty="0" smtClean="0">
                <a:solidFill>
                  <a:srgbClr val="C04657"/>
                </a:solidFill>
                <a:latin typeface="Segoe Print" panose="02000600000000000000" pitchFamily="2" charset="0"/>
                <a:cs typeface="MV Boli" panose="02000500030200090000" pitchFamily="2" charset="0"/>
              </a:rPr>
              <a:t>vs.</a:t>
            </a:r>
            <a:r>
              <a:rPr lang="en-US" sz="8000" dirty="0" smtClean="0">
                <a:latin typeface="Impact" panose="020B0806030902050204" pitchFamily="34" charset="0"/>
              </a:rPr>
              <a:t/>
            </a:r>
            <a:br>
              <a:rPr lang="en-US" sz="8000" dirty="0" smtClean="0">
                <a:latin typeface="Impact" panose="020B0806030902050204" pitchFamily="34" charset="0"/>
              </a:rPr>
            </a:br>
            <a:r>
              <a:rPr lang="en-US" sz="8000" dirty="0" smtClean="0">
                <a:latin typeface="Impact" panose="020B0806030902050204" pitchFamily="34" charset="0"/>
              </a:rPr>
              <a:t>Mental Health</a:t>
            </a:r>
            <a:endParaRPr lang="en-US" sz="8000" dirty="0">
              <a:latin typeface="Impact" panose="020B0806030902050204" pitchFamily="34" charset="0"/>
            </a:endParaRPr>
          </a:p>
        </p:txBody>
      </p:sp>
      <p:sp>
        <p:nvSpPr>
          <p:cNvPr id="3" name="Subtitle 2"/>
          <p:cNvSpPr>
            <a:spLocks noGrp="1"/>
          </p:cNvSpPr>
          <p:nvPr>
            <p:ph type="subTitle" idx="1"/>
          </p:nvPr>
        </p:nvSpPr>
        <p:spPr>
          <a:xfrm>
            <a:off x="2906625" y="4895482"/>
            <a:ext cx="3318386" cy="482766"/>
          </a:xfrm>
        </p:spPr>
        <p:txBody>
          <a:bodyPr>
            <a:normAutofit/>
          </a:bodyPr>
          <a:lstStyle/>
          <a:p>
            <a:pPr algn="r"/>
            <a:r>
              <a:rPr lang="en-US" dirty="0" err="1" smtClean="0"/>
              <a:t>Oluwadamilola</a:t>
            </a:r>
            <a:r>
              <a:rPr lang="en-US" dirty="0" smtClean="0"/>
              <a:t> </a:t>
            </a:r>
            <a:r>
              <a:rPr lang="en-US" dirty="0" err="1" smtClean="0"/>
              <a:t>Aworinde</a:t>
            </a:r>
            <a:endParaRPr lang="en-US" dirty="0"/>
          </a:p>
        </p:txBody>
      </p:sp>
    </p:spTree>
    <p:extLst>
      <p:ext uri="{BB962C8B-B14F-4D97-AF65-F5344CB8AC3E}">
        <p14:creationId xmlns:p14="http://schemas.microsoft.com/office/powerpoint/2010/main" val="360053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Table of content</a:t>
            </a:r>
            <a:endParaRPr lang="en-US" b="1" dirty="0"/>
          </a:p>
        </p:txBody>
      </p:sp>
      <p:sp>
        <p:nvSpPr>
          <p:cNvPr id="3" name="Content Placeholder 2"/>
          <p:cNvSpPr>
            <a:spLocks noGrp="1"/>
          </p:cNvSpPr>
          <p:nvPr>
            <p:ph idx="1"/>
          </p:nvPr>
        </p:nvSpPr>
        <p:spPr/>
        <p:txBody>
          <a:bodyPr/>
          <a:lstStyle/>
          <a:p>
            <a:r>
              <a:rPr lang="en-US" dirty="0" smtClean="0"/>
              <a:t>Objective</a:t>
            </a:r>
          </a:p>
          <a:p>
            <a:r>
              <a:rPr lang="en-US" dirty="0" smtClean="0"/>
              <a:t>Background</a:t>
            </a:r>
          </a:p>
          <a:p>
            <a:r>
              <a:rPr lang="en-US" dirty="0" smtClean="0"/>
              <a:t>Observation</a:t>
            </a:r>
          </a:p>
          <a:p>
            <a:r>
              <a:rPr lang="en-US" dirty="0" smtClean="0"/>
              <a:t>Insights</a:t>
            </a:r>
          </a:p>
          <a:p>
            <a:r>
              <a:rPr lang="en-US" dirty="0" smtClean="0"/>
              <a:t>Recommendations</a:t>
            </a:r>
          </a:p>
          <a:p>
            <a:r>
              <a:rPr lang="en-US" dirty="0" smtClean="0"/>
              <a:t>Conclusion</a:t>
            </a:r>
            <a:endParaRPr lang="en-US" dirty="0"/>
          </a:p>
        </p:txBody>
      </p:sp>
    </p:spTree>
    <p:extLst>
      <p:ext uri="{BB962C8B-B14F-4D97-AF65-F5344CB8AC3E}">
        <p14:creationId xmlns:p14="http://schemas.microsoft.com/office/powerpoint/2010/main" val="18082980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a:t>
            </a:r>
            <a:endParaRPr lang="en-US" b="1" dirty="0"/>
          </a:p>
        </p:txBody>
      </p:sp>
      <p:sp>
        <p:nvSpPr>
          <p:cNvPr id="3" name="Content Placeholder 2"/>
          <p:cNvSpPr>
            <a:spLocks noGrp="1"/>
          </p:cNvSpPr>
          <p:nvPr>
            <p:ph idx="1"/>
          </p:nvPr>
        </p:nvSpPr>
        <p:spPr/>
        <p:txBody>
          <a:bodyPr/>
          <a:lstStyle/>
          <a:p>
            <a:pPr marL="0" indent="0">
              <a:buNone/>
            </a:pPr>
            <a:r>
              <a:rPr lang="en-US" dirty="0"/>
              <a:t>This analysis aims to explore how the intensity of screen time and social media engagement, especially </a:t>
            </a:r>
            <a:r>
              <a:rPr lang="en-US" dirty="0" err="1"/>
              <a:t>TikTok</a:t>
            </a:r>
            <a:r>
              <a:rPr lang="en-US" dirty="0"/>
              <a:t> usage, correlates with key indicators of well-being such as sleep hours, perceived stress levels, and mood scores</a:t>
            </a:r>
            <a:r>
              <a:rPr lang="en-US" dirty="0" smtClean="0"/>
              <a:t>.</a:t>
            </a:r>
            <a:endParaRPr lang="en-US" dirty="0"/>
          </a:p>
        </p:txBody>
      </p:sp>
    </p:spTree>
    <p:extLst>
      <p:ext uri="{BB962C8B-B14F-4D97-AF65-F5344CB8AC3E}">
        <p14:creationId xmlns:p14="http://schemas.microsoft.com/office/powerpoint/2010/main" val="4172115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Background</a:t>
            </a:r>
            <a:endParaRPr lang="en-US" b="1"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As screen time and social media use rise, concerns grow about their effects on sleep, stress, and mood. Platforms like </a:t>
            </a:r>
            <a:r>
              <a:rPr lang="en-US" dirty="0" err="1" smtClean="0"/>
              <a:t>TikTok</a:t>
            </a:r>
            <a:r>
              <a:rPr lang="en-US" dirty="0" smtClean="0"/>
              <a:t> are especially popular, but their impact on well-being is not fully understood.</a:t>
            </a:r>
          </a:p>
          <a:p>
            <a:pPr marL="0" indent="0">
              <a:buNone/>
            </a:pPr>
            <a:r>
              <a:rPr lang="en-US" dirty="0" smtClean="0"/>
              <a:t>This study explores how digital habits—particularly screen time and </a:t>
            </a:r>
            <a:r>
              <a:rPr lang="en-US" dirty="0" err="1" smtClean="0"/>
              <a:t>TikTok</a:t>
            </a:r>
            <a:r>
              <a:rPr lang="en-US" dirty="0" smtClean="0"/>
              <a:t> use—relate to sleep duration, stress levels, and mood, providing insights into the balance between digital engagement and mental health.</a:t>
            </a:r>
          </a:p>
          <a:p>
            <a:pPr marL="0" indent="0">
              <a:buNone/>
            </a:pPr>
            <a:endParaRPr lang="en-US" dirty="0"/>
          </a:p>
          <a:p>
            <a:pPr marL="0" indent="0">
              <a:buNone/>
            </a:pPr>
            <a:r>
              <a:rPr lang="en-US" b="1" dirty="0" smtClean="0"/>
              <a:t>Tool used</a:t>
            </a:r>
            <a:r>
              <a:rPr lang="en-US" dirty="0" smtClean="0"/>
              <a:t>: Python</a:t>
            </a:r>
          </a:p>
          <a:p>
            <a:pPr marL="0" indent="0">
              <a:buNone/>
            </a:pPr>
            <a:endParaRPr lang="en-US" dirty="0"/>
          </a:p>
          <a:p>
            <a:pPr marL="0" indent="0">
              <a:buNone/>
            </a:pPr>
            <a:r>
              <a:rPr lang="en-US" b="1" dirty="0" smtClean="0"/>
              <a:t>Data source</a:t>
            </a:r>
            <a:r>
              <a:rPr lang="en-US" dirty="0" smtClean="0"/>
              <a:t>: https://www.kaggle.com/datasets/abhishekdave9/digital-habits-vs-mental-health-dataset</a:t>
            </a:r>
            <a:endParaRPr lang="en-US" dirty="0"/>
          </a:p>
        </p:txBody>
      </p:sp>
    </p:spTree>
    <p:extLst>
      <p:ext uri="{BB962C8B-B14F-4D97-AF65-F5344CB8AC3E}">
        <p14:creationId xmlns:p14="http://schemas.microsoft.com/office/powerpoint/2010/main" val="3759287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1325563"/>
          </a:xfrm>
        </p:spPr>
        <p:txBody>
          <a:bodyPr/>
          <a:lstStyle/>
          <a:p>
            <a:r>
              <a:rPr lang="en-US" b="1" dirty="0" smtClean="0"/>
              <a:t>Observation</a:t>
            </a:r>
            <a:endParaRPr lang="en-US" b="1" dirty="0"/>
          </a:p>
        </p:txBody>
      </p:sp>
      <p:sp>
        <p:nvSpPr>
          <p:cNvPr id="3" name="Content Placeholder 2"/>
          <p:cNvSpPr>
            <a:spLocks noGrp="1"/>
          </p:cNvSpPr>
          <p:nvPr>
            <p:ph idx="1"/>
          </p:nvPr>
        </p:nvSpPr>
        <p:spPr>
          <a:xfrm>
            <a:off x="563880" y="1470660"/>
            <a:ext cx="10789920" cy="4808220"/>
          </a:xfrm>
        </p:spPr>
        <p:txBody>
          <a:bodyPr>
            <a:normAutofit fontScale="92500" lnSpcReduction="20000"/>
          </a:bodyPr>
          <a:lstStyle/>
          <a:p>
            <a:r>
              <a:rPr lang="en-US" dirty="0" smtClean="0"/>
              <a:t>High Screen Time: On average, users spend about 6 hours daily on screens, with </a:t>
            </a:r>
            <a:r>
              <a:rPr lang="en-US" dirty="0" err="1" smtClean="0"/>
              <a:t>TikTok</a:t>
            </a:r>
            <a:r>
              <a:rPr lang="en-US" dirty="0" smtClean="0"/>
              <a:t> alone consuming over 2 hours, indicating heavy digital engagement.</a:t>
            </a:r>
          </a:p>
          <a:p>
            <a:r>
              <a:rPr lang="en-US" dirty="0" err="1" smtClean="0"/>
              <a:t>TikTok</a:t>
            </a:r>
            <a:r>
              <a:rPr lang="en-US" dirty="0" smtClean="0"/>
              <a:t> Usage &amp; Mood/Stress: There is a moderate positive correlation between </a:t>
            </a:r>
            <a:r>
              <a:rPr lang="en-US" dirty="0" err="1" smtClean="0"/>
              <a:t>TikTok</a:t>
            </a:r>
            <a:r>
              <a:rPr lang="en-US" dirty="0" smtClean="0"/>
              <a:t> use and stress levels, and a moderate negative correlation with mood, suggesting that increased </a:t>
            </a:r>
            <a:r>
              <a:rPr lang="en-US" dirty="0" err="1" smtClean="0"/>
              <a:t>TikTok</a:t>
            </a:r>
            <a:r>
              <a:rPr lang="en-US" dirty="0" smtClean="0"/>
              <a:t> use may be linked to emotional strain.</a:t>
            </a:r>
          </a:p>
          <a:p>
            <a:r>
              <a:rPr lang="en-US" dirty="0" smtClean="0"/>
              <a:t>Sleep &amp; Well-being: Sleep hours are strongly negatively correlated with stress and strongly positively correlated with mood. This implies that more sleep supports better mood and reduces stress.</a:t>
            </a:r>
          </a:p>
          <a:p>
            <a:r>
              <a:rPr lang="en-US" dirty="0" smtClean="0"/>
              <a:t>Screen Time &amp; Mood: More screen time is associated with higher stress and lower mood, though it does not significantly affect sleep hours directly.</a:t>
            </a:r>
          </a:p>
          <a:p>
            <a:r>
              <a:rPr lang="en-US" dirty="0" smtClean="0"/>
              <a:t>Social Media Platforms: The number of platforms used shows no meaningful relationship with sleep, mood, or stress, indicating that platform variety matters less than time spent.</a:t>
            </a:r>
          </a:p>
        </p:txBody>
      </p:sp>
    </p:spTree>
    <p:extLst>
      <p:ext uri="{BB962C8B-B14F-4D97-AF65-F5344CB8AC3E}">
        <p14:creationId xmlns:p14="http://schemas.microsoft.com/office/powerpoint/2010/main" val="3344821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9789" y="457200"/>
            <a:ext cx="2574464" cy="781665"/>
          </a:xfrm>
        </p:spPr>
        <p:txBody>
          <a:bodyPr>
            <a:normAutofit fontScale="90000"/>
          </a:bodyPr>
          <a:lstStyle/>
          <a:p>
            <a:r>
              <a:rPr lang="en-US" sz="6000" b="1" dirty="0" smtClean="0"/>
              <a:t>Insights</a:t>
            </a:r>
            <a:endParaRPr lang="en-US" sz="6000" b="1" dirty="0"/>
          </a:p>
        </p:txBody>
      </p:sp>
      <p:sp>
        <p:nvSpPr>
          <p:cNvPr id="5" name="Text Placeholder 4"/>
          <p:cNvSpPr>
            <a:spLocks noGrp="1"/>
          </p:cNvSpPr>
          <p:nvPr>
            <p:ph type="body" sz="half" idx="2"/>
          </p:nvPr>
        </p:nvSpPr>
        <p:spPr>
          <a:xfrm>
            <a:off x="398411" y="1494234"/>
            <a:ext cx="4188337" cy="4803327"/>
          </a:xfrm>
        </p:spPr>
        <p:txBody>
          <a:bodyPr>
            <a:normAutofit lnSpcReduction="10000"/>
          </a:bodyPr>
          <a:lstStyle/>
          <a:p>
            <a:pPr marL="285750" indent="-285750">
              <a:buFont typeface="Arial" panose="020B0604020202020204" pitchFamily="34" charset="0"/>
              <a:buChar char="•"/>
            </a:pPr>
            <a:r>
              <a:rPr lang="en-US" dirty="0" err="1" smtClean="0"/>
              <a:t>TikTok</a:t>
            </a:r>
            <a:r>
              <a:rPr lang="en-US" dirty="0" smtClean="0"/>
              <a:t> has 40% of the total </a:t>
            </a:r>
            <a:r>
              <a:rPr lang="en-US" dirty="0" err="1" smtClean="0"/>
              <a:t>screentime</a:t>
            </a:r>
            <a:r>
              <a:rPr lang="en-US" dirty="0" smtClean="0"/>
              <a:t>.</a:t>
            </a:r>
          </a:p>
          <a:p>
            <a:pPr marL="285750" indent="-285750">
              <a:buFont typeface="Arial" panose="020B0604020202020204" pitchFamily="34" charset="0"/>
              <a:buChar char="•"/>
            </a:pPr>
            <a:r>
              <a:rPr lang="en-US" dirty="0"/>
              <a:t>Sleep hours across all groups generally range from 3 to 10 hours.</a:t>
            </a:r>
          </a:p>
          <a:p>
            <a:pPr marL="285750" indent="-285750">
              <a:buFont typeface="Arial" panose="020B0604020202020204" pitchFamily="34" charset="0"/>
              <a:buChar char="•"/>
            </a:pPr>
            <a:r>
              <a:rPr lang="en-US" dirty="0" smtClean="0"/>
              <a:t>Most </a:t>
            </a:r>
            <a:r>
              <a:rPr lang="en-US" dirty="0"/>
              <a:t>users sleep between 6 and 8hours. There may be very short or very long sleepers, but the main distribution is fairly stable.</a:t>
            </a:r>
          </a:p>
          <a:p>
            <a:pPr marL="285750" indent="-285750">
              <a:buFont typeface="Arial" panose="020B0604020202020204" pitchFamily="34" charset="0"/>
              <a:buChar char="•"/>
            </a:pPr>
            <a:r>
              <a:rPr lang="en-US" dirty="0" smtClean="0"/>
              <a:t>Very </a:t>
            </a:r>
            <a:r>
              <a:rPr lang="en-US" dirty="0"/>
              <a:t>Low, Low, and Medium screen time users have a median around 7 hours of sleep while High and Very High screen time users have a slightly lower median (~6.8–6.9 hours).</a:t>
            </a:r>
          </a:p>
          <a:p>
            <a:pPr marL="285750" indent="-285750">
              <a:buFont typeface="Arial" panose="020B0604020202020204" pitchFamily="34" charset="0"/>
              <a:buChar char="•"/>
            </a:pPr>
            <a:r>
              <a:rPr lang="en-US" dirty="0"/>
              <a:t>Screen time (Hours) has a positive correlation with stress level, meaning that as screen time increases, stress level tends to increase.</a:t>
            </a:r>
          </a:p>
          <a:p>
            <a:pPr marL="285750" indent="-285750">
              <a:buFont typeface="Arial" panose="020B0604020202020204" pitchFamily="34" charset="0"/>
              <a:buChar char="•"/>
            </a:pPr>
            <a:r>
              <a:rPr lang="en-US" dirty="0" smtClean="0"/>
              <a:t>Mood </a:t>
            </a:r>
            <a:r>
              <a:rPr lang="en-US" dirty="0"/>
              <a:t>score has a negative correlation with stress level, indicating that higher mood scores are associated with lower stress levels</a:t>
            </a:r>
            <a:r>
              <a:rPr lang="en-US" dirty="0" smtClean="0"/>
              <a:t>.</a:t>
            </a:r>
            <a:endParaRPr lang="en-US" dirty="0"/>
          </a:p>
        </p:txBody>
      </p:sp>
      <p:pic>
        <p:nvPicPr>
          <p:cNvPr id="7" name="Picture 6"/>
          <p:cNvPicPr>
            <a:picLocks noChangeAspect="1"/>
          </p:cNvPicPr>
          <p:nvPr/>
        </p:nvPicPr>
        <p:blipFill>
          <a:blip r:embed="rId2"/>
          <a:stretch>
            <a:fillRect/>
          </a:stretch>
        </p:blipFill>
        <p:spPr>
          <a:xfrm>
            <a:off x="4462000" y="778357"/>
            <a:ext cx="3356487" cy="2675525"/>
          </a:xfrm>
          <a:prstGeom prst="rect">
            <a:avLst/>
          </a:prstGeom>
        </p:spPr>
      </p:pic>
      <p:pic>
        <p:nvPicPr>
          <p:cNvPr id="8" name="Picture 7"/>
          <p:cNvPicPr>
            <a:picLocks noChangeAspect="1"/>
          </p:cNvPicPr>
          <p:nvPr/>
        </p:nvPicPr>
        <p:blipFill>
          <a:blip r:embed="rId3"/>
          <a:stretch>
            <a:fillRect/>
          </a:stretch>
        </p:blipFill>
        <p:spPr>
          <a:xfrm>
            <a:off x="5311416" y="3453882"/>
            <a:ext cx="4975584" cy="3404118"/>
          </a:xfrm>
          <a:prstGeom prst="rect">
            <a:avLst/>
          </a:prstGeom>
        </p:spPr>
      </p:pic>
      <p:pic>
        <p:nvPicPr>
          <p:cNvPr id="9" name="Picture 8"/>
          <p:cNvPicPr>
            <a:picLocks noChangeAspect="1"/>
          </p:cNvPicPr>
          <p:nvPr/>
        </p:nvPicPr>
        <p:blipFill>
          <a:blip r:embed="rId4"/>
          <a:stretch>
            <a:fillRect/>
          </a:stretch>
        </p:blipFill>
        <p:spPr>
          <a:xfrm>
            <a:off x="7818487" y="296306"/>
            <a:ext cx="4354769" cy="3252296"/>
          </a:xfrm>
          <a:prstGeom prst="rect">
            <a:avLst/>
          </a:prstGeom>
        </p:spPr>
      </p:pic>
    </p:spTree>
    <p:extLst>
      <p:ext uri="{BB962C8B-B14F-4D97-AF65-F5344CB8AC3E}">
        <p14:creationId xmlns:p14="http://schemas.microsoft.com/office/powerpoint/2010/main" val="35171271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1325563"/>
          </a:xfrm>
        </p:spPr>
        <p:txBody>
          <a:bodyPr/>
          <a:lstStyle/>
          <a:p>
            <a:r>
              <a:rPr lang="en-US" b="1" dirty="0" smtClean="0"/>
              <a:t>Recommendations</a:t>
            </a:r>
            <a:endParaRPr lang="en-US" b="1" dirty="0"/>
          </a:p>
        </p:txBody>
      </p:sp>
      <p:sp>
        <p:nvSpPr>
          <p:cNvPr id="3" name="Content Placeholder 2"/>
          <p:cNvSpPr>
            <a:spLocks noGrp="1"/>
          </p:cNvSpPr>
          <p:nvPr>
            <p:ph idx="1"/>
          </p:nvPr>
        </p:nvSpPr>
        <p:spPr>
          <a:xfrm>
            <a:off x="563880" y="1470660"/>
            <a:ext cx="10789920" cy="4808220"/>
          </a:xfrm>
        </p:spPr>
        <p:txBody>
          <a:bodyPr>
            <a:normAutofit/>
          </a:bodyPr>
          <a:lstStyle/>
          <a:p>
            <a:r>
              <a:rPr lang="en-US" b="1" dirty="0" smtClean="0"/>
              <a:t>Educate on Digital Well-being</a:t>
            </a:r>
            <a:r>
              <a:rPr lang="en-US" dirty="0" smtClean="0"/>
              <a:t>: Awareness campaigns and educational programs can help users understand the impact of screen behavior on mental health and provide strategies for healthier digital habits.</a:t>
            </a:r>
          </a:p>
          <a:p>
            <a:r>
              <a:rPr lang="en-US" b="1" dirty="0" smtClean="0"/>
              <a:t>Focus on Quality, Not Quantity of Platforms</a:t>
            </a:r>
            <a:r>
              <a:rPr lang="en-US" dirty="0" smtClean="0"/>
              <a:t>: As the number of social media platforms used doesn't strongly affect well-being, emphasis should shift from limiting platforms to managing time spent and the type of content consumed.</a:t>
            </a:r>
          </a:p>
          <a:p>
            <a:r>
              <a:rPr lang="en-US" b="1" dirty="0" smtClean="0"/>
              <a:t>Implement Digital Detox Intervals</a:t>
            </a:r>
            <a:r>
              <a:rPr lang="en-US" dirty="0" smtClean="0"/>
              <a:t>: Individuals and institutions (e.g., schools or workplaces) can promote short daily or weekly screen breaks to refresh focus and reduce digital fatigue.</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17583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8425"/>
            <a:ext cx="10515600" cy="1325563"/>
          </a:xfrm>
        </p:spPr>
        <p:txBody>
          <a:bodyPr/>
          <a:lstStyle/>
          <a:p>
            <a:r>
              <a:rPr lang="en-US" b="1" dirty="0" smtClean="0"/>
              <a:t>Conclusion</a:t>
            </a:r>
            <a:endParaRPr lang="en-US" b="1" dirty="0"/>
          </a:p>
        </p:txBody>
      </p:sp>
      <p:sp>
        <p:nvSpPr>
          <p:cNvPr id="3" name="Content Placeholder 2"/>
          <p:cNvSpPr>
            <a:spLocks noGrp="1"/>
          </p:cNvSpPr>
          <p:nvPr>
            <p:ph idx="1"/>
          </p:nvPr>
        </p:nvSpPr>
        <p:spPr>
          <a:xfrm>
            <a:off x="563880" y="1470660"/>
            <a:ext cx="10789920" cy="4808220"/>
          </a:xfrm>
        </p:spPr>
        <p:txBody>
          <a:bodyPr>
            <a:normAutofit/>
          </a:bodyPr>
          <a:lstStyle/>
          <a:p>
            <a:pPr marL="0" indent="0">
              <a:buNone/>
            </a:pPr>
            <a:r>
              <a:rPr lang="en-US" dirty="0"/>
              <a:t>The analysis shows that while screen time doesn't seem to impact sleep hours directly in this dataset, it does correlate with higher stress and lower mood, both of which in turn have strong correlations with sleep. In other words, screen time may be affecting sleep indirectly through stress. </a:t>
            </a:r>
          </a:p>
          <a:p>
            <a:pPr marL="0" indent="0">
              <a:buNone/>
            </a:pPr>
            <a:r>
              <a:rPr lang="en-US" dirty="0"/>
              <a:t/>
            </a:r>
            <a:br>
              <a:rPr lang="en-US" dirty="0"/>
            </a:br>
            <a:r>
              <a:rPr lang="en-US" dirty="0"/>
              <a:t>These insights underscore the importance of managing daily screen time to promote better sleep health. Further studies could explore underlying factors such as device usage before bedtime and the role of screen content to develop targeted recommendations for improving sleep hygiene</a:t>
            </a:r>
            <a:r>
              <a:rPr lang="en-US" dirty="0" smtClean="0"/>
              <a:t>.</a:t>
            </a:r>
          </a:p>
          <a:p>
            <a:pPr marL="0" indent="0">
              <a:buNone/>
            </a:pPr>
            <a:endParaRPr lang="en-US" dirty="0"/>
          </a:p>
        </p:txBody>
      </p:sp>
    </p:spTree>
    <p:extLst>
      <p:ext uri="{BB962C8B-B14F-4D97-AF65-F5344CB8AC3E}">
        <p14:creationId xmlns:p14="http://schemas.microsoft.com/office/powerpoint/2010/main" val="2316640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TotalTime>
  <Words>630</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Impact</vt:lpstr>
      <vt:lpstr>MV Boli</vt:lpstr>
      <vt:lpstr>Segoe Print</vt:lpstr>
      <vt:lpstr>Office Theme</vt:lpstr>
      <vt:lpstr>Digital Habit vs. Mental Health</vt:lpstr>
      <vt:lpstr>Table of content</vt:lpstr>
      <vt:lpstr>Objective</vt:lpstr>
      <vt:lpstr>Background</vt:lpstr>
      <vt:lpstr>Observation</vt:lpstr>
      <vt:lpstr>Insights</vt:lpstr>
      <vt:lpstr>Recommendations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temp</dc:creator>
  <cp:lastModifiedBy>temp</cp:lastModifiedBy>
  <cp:revision>12</cp:revision>
  <dcterms:created xsi:type="dcterms:W3CDTF">2025-06-20T13:26:58Z</dcterms:created>
  <dcterms:modified xsi:type="dcterms:W3CDTF">2025-06-20T19:57:59Z</dcterms:modified>
</cp:coreProperties>
</file>