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70" r:id="rId7"/>
    <p:sldId id="263" r:id="rId8"/>
    <p:sldId id="269" r:id="rId9"/>
    <p:sldId id="268" r:id="rId10"/>
    <p:sldId id="271" r:id="rId11"/>
    <p:sldId id="267" r:id="rId12"/>
    <p:sldId id="266" r:id="rId13"/>
    <p:sldId id="265"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19" autoAdjust="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4/18/2022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4/18/2022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4/18/2022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4/18/2022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4/18/2022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170093"/>
            <a:ext cx="4775075" cy="1630907"/>
          </a:xfrm>
        </p:spPr>
        <p:txBody>
          <a:bodyPr>
            <a:normAutofit/>
          </a:bodyPr>
          <a:lstStyle/>
          <a:p>
            <a:r>
              <a:rPr lang="en-US" sz="4400" dirty="0">
                <a:solidFill>
                  <a:schemeClr val="tx1"/>
                </a:solidFill>
              </a:rPr>
              <a:t>Minesweeper game in java</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780173"/>
            <a:ext cx="4775075" cy="985010"/>
          </a:xfrm>
        </p:spPr>
        <p:txBody>
          <a:bodyPr>
            <a:normAutofit fontScale="92500" lnSpcReduction="20000"/>
          </a:bodyPr>
          <a:lstStyle/>
          <a:p>
            <a:pPr marL="285750" indent="-285750" algn="l">
              <a:spcAft>
                <a:spcPts val="600"/>
              </a:spcAft>
              <a:buFontTx/>
              <a:buChar char="-"/>
            </a:pPr>
            <a:r>
              <a:rPr lang="en-US" dirty="0">
                <a:solidFill>
                  <a:schemeClr val="tx1"/>
                </a:solidFill>
              </a:rPr>
              <a:t>Ade Kurniawan </a:t>
            </a:r>
          </a:p>
          <a:p>
            <a:pPr marL="285750" indent="-285750" algn="l">
              <a:spcAft>
                <a:spcPts val="600"/>
              </a:spcAft>
              <a:buFontTx/>
              <a:buChar char="-"/>
            </a:pPr>
            <a:r>
              <a:rPr lang="en-US" dirty="0">
                <a:solidFill>
                  <a:schemeClr val="tx1"/>
                </a:solidFill>
              </a:rPr>
              <a:t>Rafi </a:t>
            </a:r>
            <a:r>
              <a:rPr lang="en-US" dirty="0" err="1">
                <a:solidFill>
                  <a:schemeClr val="tx1"/>
                </a:solidFill>
              </a:rPr>
              <a:t>Fajar</a:t>
            </a:r>
            <a:r>
              <a:rPr lang="en-US" dirty="0">
                <a:solidFill>
                  <a:schemeClr val="tx1"/>
                </a:solidFill>
              </a:rPr>
              <a:t> </a:t>
            </a:r>
            <a:r>
              <a:rPr lang="en-US" dirty="0" err="1">
                <a:solidFill>
                  <a:schemeClr val="tx1"/>
                </a:solidFill>
              </a:rPr>
              <a:t>Sulaiman</a:t>
            </a:r>
            <a:endParaRPr lang="en-US" dirty="0">
              <a:solidFill>
                <a:schemeClr val="tx1"/>
              </a:solidFill>
            </a:endParaRPr>
          </a:p>
          <a:p>
            <a:pPr marL="285750" indent="-285750" algn="l">
              <a:spcAft>
                <a:spcPts val="600"/>
              </a:spcAft>
              <a:buFontTx/>
              <a:buChar char="-"/>
            </a:pPr>
            <a:r>
              <a:rPr lang="en-US" dirty="0" err="1">
                <a:solidFill>
                  <a:schemeClr val="tx1"/>
                </a:solidFill>
              </a:rPr>
              <a:t>Angga</a:t>
            </a:r>
            <a:r>
              <a:rPr lang="en-US" dirty="0">
                <a:solidFill>
                  <a:schemeClr val="tx1"/>
                </a:solidFill>
              </a:rPr>
              <a:t> </a:t>
            </a:r>
            <a:r>
              <a:rPr lang="en-US" dirty="0" err="1">
                <a:solidFill>
                  <a:schemeClr val="tx1"/>
                </a:solidFill>
              </a:rPr>
              <a:t>Pranindiya</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27C5-CB37-409A-B29E-6ED64B150838}"/>
              </a:ext>
            </a:extLst>
          </p:cNvPr>
          <p:cNvSpPr>
            <a:spLocks noGrp="1"/>
          </p:cNvSpPr>
          <p:nvPr>
            <p:ph type="title"/>
          </p:nvPr>
        </p:nvSpPr>
        <p:spPr>
          <a:xfrm>
            <a:off x="1066801" y="642594"/>
            <a:ext cx="3062140" cy="1371600"/>
          </a:xfrm>
        </p:spPr>
        <p:txBody>
          <a:bodyPr/>
          <a:lstStyle/>
          <a:p>
            <a:r>
              <a:rPr lang="en-US" dirty="0"/>
              <a:t>CODE</a:t>
            </a:r>
            <a:endParaRPr lang="id-ID" dirty="0"/>
          </a:p>
        </p:txBody>
      </p:sp>
      <p:sp>
        <p:nvSpPr>
          <p:cNvPr id="3" name="Content Placeholder 2">
            <a:extLst>
              <a:ext uri="{FF2B5EF4-FFF2-40B4-BE49-F238E27FC236}">
                <a16:creationId xmlns:a16="http://schemas.microsoft.com/office/drawing/2014/main" id="{3C0782E1-4AFB-46CA-B069-16CDE6290C5C}"/>
              </a:ext>
            </a:extLst>
          </p:cNvPr>
          <p:cNvSpPr>
            <a:spLocks noGrp="1"/>
          </p:cNvSpPr>
          <p:nvPr>
            <p:ph idx="1"/>
          </p:nvPr>
        </p:nvSpPr>
        <p:spPr>
          <a:xfrm>
            <a:off x="1066801" y="2103120"/>
            <a:ext cx="3062140" cy="3849624"/>
          </a:xfrm>
        </p:spPr>
        <p:txBody>
          <a:bodyPr/>
          <a:lstStyle/>
          <a:p>
            <a:r>
              <a:rPr lang="en-US" dirty="0"/>
              <a:t>Displaying the last panel (for restarting the game)</a:t>
            </a:r>
            <a:endParaRPr lang="id-ID" dirty="0"/>
          </a:p>
        </p:txBody>
      </p:sp>
      <p:pic>
        <p:nvPicPr>
          <p:cNvPr id="5" name="Picture 4">
            <a:extLst>
              <a:ext uri="{FF2B5EF4-FFF2-40B4-BE49-F238E27FC236}">
                <a16:creationId xmlns:a16="http://schemas.microsoft.com/office/drawing/2014/main" id="{C89095FC-6506-4440-B7EB-5FD0FB538973}"/>
              </a:ext>
            </a:extLst>
          </p:cNvPr>
          <p:cNvPicPr>
            <a:picLocks noChangeAspect="1"/>
          </p:cNvPicPr>
          <p:nvPr/>
        </p:nvPicPr>
        <p:blipFill>
          <a:blip r:embed="rId2"/>
          <a:stretch>
            <a:fillRect/>
          </a:stretch>
        </p:blipFill>
        <p:spPr>
          <a:xfrm>
            <a:off x="4677715" y="2565640"/>
            <a:ext cx="6230219" cy="2924583"/>
          </a:xfrm>
          <a:prstGeom prst="rect">
            <a:avLst/>
          </a:prstGeom>
        </p:spPr>
      </p:pic>
      <p:pic>
        <p:nvPicPr>
          <p:cNvPr id="7" name="Picture 6">
            <a:extLst>
              <a:ext uri="{FF2B5EF4-FFF2-40B4-BE49-F238E27FC236}">
                <a16:creationId xmlns:a16="http://schemas.microsoft.com/office/drawing/2014/main" id="{D9903058-EBDF-4776-A800-B802794A55A0}"/>
              </a:ext>
            </a:extLst>
          </p:cNvPr>
          <p:cNvPicPr>
            <a:picLocks noChangeAspect="1"/>
          </p:cNvPicPr>
          <p:nvPr/>
        </p:nvPicPr>
        <p:blipFill>
          <a:blip r:embed="rId3"/>
          <a:stretch>
            <a:fillRect/>
          </a:stretch>
        </p:blipFill>
        <p:spPr>
          <a:xfrm>
            <a:off x="6530587" y="912329"/>
            <a:ext cx="2524477" cy="1190791"/>
          </a:xfrm>
          <a:prstGeom prst="rect">
            <a:avLst/>
          </a:prstGeom>
        </p:spPr>
      </p:pic>
    </p:spTree>
    <p:extLst>
      <p:ext uri="{BB962C8B-B14F-4D97-AF65-F5344CB8AC3E}">
        <p14:creationId xmlns:p14="http://schemas.microsoft.com/office/powerpoint/2010/main" val="3126583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ctrTitle"/>
          </p:nvPr>
        </p:nvSpPr>
        <p:spPr>
          <a:xfrm>
            <a:off x="1629103" y="2244830"/>
            <a:ext cx="8933796" cy="2437232"/>
          </a:xfrm>
        </p:spPr>
        <p:txBody>
          <a:bodyPr anchor="ctr">
            <a:normAutofit/>
          </a:bodyPr>
          <a:lstStyle/>
          <a:p>
            <a:r>
              <a:rPr lang="en-US"/>
              <a:t>Thank you</a:t>
            </a:r>
          </a:p>
        </p:txBody>
      </p:sp>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81CF-8E7B-46CE-8812-032AD6D40871}"/>
              </a:ext>
            </a:extLst>
          </p:cNvPr>
          <p:cNvSpPr>
            <a:spLocks noGrp="1"/>
          </p:cNvSpPr>
          <p:nvPr>
            <p:ph type="title"/>
          </p:nvPr>
        </p:nvSpPr>
        <p:spPr/>
        <p:txBody>
          <a:bodyPr/>
          <a:lstStyle/>
          <a:p>
            <a:r>
              <a:rPr lang="en-US" dirty="0"/>
              <a:t>What Is Minesweeper</a:t>
            </a:r>
            <a:endParaRPr lang="id-ID" dirty="0"/>
          </a:p>
        </p:txBody>
      </p:sp>
      <p:sp>
        <p:nvSpPr>
          <p:cNvPr id="3" name="Content Placeholder 2">
            <a:extLst>
              <a:ext uri="{FF2B5EF4-FFF2-40B4-BE49-F238E27FC236}">
                <a16:creationId xmlns:a16="http://schemas.microsoft.com/office/drawing/2014/main" id="{439BED7A-512B-44B9-B04E-A76F8A7923F4}"/>
              </a:ext>
            </a:extLst>
          </p:cNvPr>
          <p:cNvSpPr>
            <a:spLocks noGrp="1"/>
          </p:cNvSpPr>
          <p:nvPr>
            <p:ph idx="1"/>
          </p:nvPr>
        </p:nvSpPr>
        <p:spPr>
          <a:xfrm>
            <a:off x="1066800" y="2103120"/>
            <a:ext cx="10058400" cy="2288576"/>
          </a:xfrm>
        </p:spPr>
        <p:txBody>
          <a:bodyPr/>
          <a:lstStyle/>
          <a:p>
            <a:pPr marL="0" indent="0">
              <a:buNone/>
            </a:pPr>
            <a:r>
              <a:rPr lang="en-US" sz="1800" dirty="0">
                <a:effectLst/>
                <a:latin typeface="Source Sans Pro" panose="020B0503030403020204" pitchFamily="34" charset="0"/>
                <a:ea typeface="Source Sans Pro" panose="020B0503030403020204" pitchFamily="34" charset="0"/>
                <a:cs typeface="Times New Roman" panose="02020603050405020304" pitchFamily="18" charset="0"/>
              </a:rPr>
              <a:t>Minesweeper is a computer game for one player. The object of the game is to clear the playing field without hitting mines. The game is played by opening squares on the grid, usually by clicking on the mouse. If the opened box contains mines, the player loses. A square containing a number indicates the number of mines around it. Players can right click to mark the box with mines. in this game the first step in starting the game is to choose a grid size, after that in the next step we are asked to choose the level of difficulty that exists such as easy, medium, and hard</a:t>
            </a:r>
            <a:endParaRPr lang="id-ID" sz="18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0" indent="0">
              <a:buNone/>
            </a:pPr>
            <a:endParaRPr lang="id-ID" dirty="0"/>
          </a:p>
        </p:txBody>
      </p:sp>
    </p:spTree>
    <p:extLst>
      <p:ext uri="{BB962C8B-B14F-4D97-AF65-F5344CB8AC3E}">
        <p14:creationId xmlns:p14="http://schemas.microsoft.com/office/powerpoint/2010/main" val="22068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21BF-3085-48A4-905B-E679FC035E8D}"/>
              </a:ext>
            </a:extLst>
          </p:cNvPr>
          <p:cNvSpPr>
            <a:spLocks noGrp="1"/>
          </p:cNvSpPr>
          <p:nvPr>
            <p:ph type="title"/>
          </p:nvPr>
        </p:nvSpPr>
        <p:spPr/>
        <p:txBody>
          <a:bodyPr/>
          <a:lstStyle/>
          <a:p>
            <a:r>
              <a:rPr lang="en-US" dirty="0"/>
              <a:t>Choose </a:t>
            </a:r>
            <a:r>
              <a:rPr lang="en-US" dirty="0" err="1"/>
              <a:t>GridSize</a:t>
            </a:r>
            <a:endParaRPr lang="id-ID" dirty="0"/>
          </a:p>
        </p:txBody>
      </p:sp>
      <p:pic>
        <p:nvPicPr>
          <p:cNvPr id="4" name="Content Placeholder 3">
            <a:extLst>
              <a:ext uri="{FF2B5EF4-FFF2-40B4-BE49-F238E27FC236}">
                <a16:creationId xmlns:a16="http://schemas.microsoft.com/office/drawing/2014/main" id="{C4EE4CED-F73F-42FD-A6E0-8553EE21D3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9017" y="1767820"/>
            <a:ext cx="2895055" cy="1123537"/>
          </a:xfrm>
          <a:prstGeom prst="rect">
            <a:avLst/>
          </a:prstGeom>
        </p:spPr>
      </p:pic>
      <p:sp>
        <p:nvSpPr>
          <p:cNvPr id="5" name="TextBox 4">
            <a:extLst>
              <a:ext uri="{FF2B5EF4-FFF2-40B4-BE49-F238E27FC236}">
                <a16:creationId xmlns:a16="http://schemas.microsoft.com/office/drawing/2014/main" id="{629E60B8-B121-41B3-BDBB-0EC5B0CD6780}"/>
              </a:ext>
            </a:extLst>
          </p:cNvPr>
          <p:cNvSpPr txBox="1"/>
          <p:nvPr/>
        </p:nvSpPr>
        <p:spPr>
          <a:xfrm>
            <a:off x="1287887" y="2014194"/>
            <a:ext cx="4808113" cy="1754326"/>
          </a:xfrm>
          <a:prstGeom prst="rect">
            <a:avLst/>
          </a:prstGeom>
          <a:noFill/>
        </p:spPr>
        <p:txBody>
          <a:bodyPr wrap="square" rtlCol="0">
            <a:spAutoFit/>
          </a:bodyPr>
          <a:lstStyle/>
          <a:p>
            <a:r>
              <a:rPr lang="en-US"/>
              <a:t>gridsize selection can be set manually by the user, for example in this example the user selects 10 grids in the minesweeper game. it means that in the game there are 10x10 total rows and columns used in playing minesweeper</a:t>
            </a:r>
            <a:endParaRPr lang="id-ID" dirty="0"/>
          </a:p>
        </p:txBody>
      </p:sp>
      <p:pic>
        <p:nvPicPr>
          <p:cNvPr id="6" name="Picture 5">
            <a:extLst>
              <a:ext uri="{FF2B5EF4-FFF2-40B4-BE49-F238E27FC236}">
                <a16:creationId xmlns:a16="http://schemas.microsoft.com/office/drawing/2014/main" id="{A0286CB9-74AC-401B-BFA9-EE7C1232FD9D}"/>
              </a:ext>
            </a:extLst>
          </p:cNvPr>
          <p:cNvPicPr>
            <a:picLocks noChangeAspect="1"/>
          </p:cNvPicPr>
          <p:nvPr/>
        </p:nvPicPr>
        <p:blipFill>
          <a:blip r:embed="rId3"/>
          <a:stretch>
            <a:fillRect/>
          </a:stretch>
        </p:blipFill>
        <p:spPr>
          <a:xfrm>
            <a:off x="6399017" y="3023510"/>
            <a:ext cx="2895055" cy="2983097"/>
          </a:xfrm>
          <a:prstGeom prst="rect">
            <a:avLst/>
          </a:prstGeom>
        </p:spPr>
      </p:pic>
    </p:spTree>
    <p:extLst>
      <p:ext uri="{BB962C8B-B14F-4D97-AF65-F5344CB8AC3E}">
        <p14:creationId xmlns:p14="http://schemas.microsoft.com/office/powerpoint/2010/main" val="2670664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0CDD-875C-4734-9A53-06DDC6213670}"/>
              </a:ext>
            </a:extLst>
          </p:cNvPr>
          <p:cNvSpPr>
            <a:spLocks noGrp="1"/>
          </p:cNvSpPr>
          <p:nvPr>
            <p:ph type="title"/>
          </p:nvPr>
        </p:nvSpPr>
        <p:spPr/>
        <p:txBody>
          <a:bodyPr/>
          <a:lstStyle/>
          <a:p>
            <a:r>
              <a:rPr lang="en-US" dirty="0"/>
              <a:t>Game Mode</a:t>
            </a:r>
            <a:endParaRPr lang="id-ID" dirty="0"/>
          </a:p>
        </p:txBody>
      </p:sp>
      <p:pic>
        <p:nvPicPr>
          <p:cNvPr id="4" name="Content Placeholder 3">
            <a:extLst>
              <a:ext uri="{FF2B5EF4-FFF2-40B4-BE49-F238E27FC236}">
                <a16:creationId xmlns:a16="http://schemas.microsoft.com/office/drawing/2014/main" id="{CDF97F73-8DCC-4253-9167-3BFCF398AD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4569" y="2140872"/>
            <a:ext cx="3427927" cy="1487591"/>
          </a:xfrm>
          <a:prstGeom prst="rect">
            <a:avLst/>
          </a:prstGeom>
        </p:spPr>
      </p:pic>
      <p:sp>
        <p:nvSpPr>
          <p:cNvPr id="7" name="TextBox 6">
            <a:extLst>
              <a:ext uri="{FF2B5EF4-FFF2-40B4-BE49-F238E27FC236}">
                <a16:creationId xmlns:a16="http://schemas.microsoft.com/office/drawing/2014/main" id="{B5F1282D-2742-41B0-9030-A6A2C588836A}"/>
              </a:ext>
            </a:extLst>
          </p:cNvPr>
          <p:cNvSpPr txBox="1"/>
          <p:nvPr/>
        </p:nvSpPr>
        <p:spPr>
          <a:xfrm>
            <a:off x="1236372" y="2240924"/>
            <a:ext cx="5537915" cy="1754326"/>
          </a:xfrm>
          <a:prstGeom prst="rect">
            <a:avLst/>
          </a:prstGeom>
          <a:noFill/>
        </p:spPr>
        <p:txBody>
          <a:bodyPr wrap="square" rtlCol="0">
            <a:spAutoFit/>
          </a:bodyPr>
          <a:lstStyle/>
          <a:p>
            <a:r>
              <a:rPr lang="en-US" dirty="0"/>
              <a:t>in minesweeper there are 3 choices of difficulty levels that users can choose freely. The difference between each level of difficulty is how many traps there are randomly in the columns. The higher the difficulty level, the more traps there are in the column</a:t>
            </a:r>
            <a:endParaRPr lang="id-ID" dirty="0"/>
          </a:p>
        </p:txBody>
      </p:sp>
    </p:spTree>
    <p:extLst>
      <p:ext uri="{BB962C8B-B14F-4D97-AF65-F5344CB8AC3E}">
        <p14:creationId xmlns:p14="http://schemas.microsoft.com/office/powerpoint/2010/main" val="97739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5D49-EF13-4D66-98E7-7A59E537EBDB}"/>
              </a:ext>
            </a:extLst>
          </p:cNvPr>
          <p:cNvSpPr>
            <a:spLocks noGrp="1"/>
          </p:cNvSpPr>
          <p:nvPr>
            <p:ph type="title"/>
          </p:nvPr>
        </p:nvSpPr>
        <p:spPr/>
        <p:txBody>
          <a:bodyPr/>
          <a:lstStyle/>
          <a:p>
            <a:r>
              <a:rPr lang="en-US" dirty="0"/>
              <a:t>Gameplay</a:t>
            </a:r>
            <a:endParaRPr lang="id-ID" dirty="0"/>
          </a:p>
        </p:txBody>
      </p:sp>
      <p:sp>
        <p:nvSpPr>
          <p:cNvPr id="3" name="Content Placeholder 2">
            <a:extLst>
              <a:ext uri="{FF2B5EF4-FFF2-40B4-BE49-F238E27FC236}">
                <a16:creationId xmlns:a16="http://schemas.microsoft.com/office/drawing/2014/main" id="{193BADA4-D3AC-42C9-842E-0EFBB1B94276}"/>
              </a:ext>
            </a:extLst>
          </p:cNvPr>
          <p:cNvSpPr>
            <a:spLocks noGrp="1"/>
          </p:cNvSpPr>
          <p:nvPr>
            <p:ph idx="1"/>
          </p:nvPr>
        </p:nvSpPr>
        <p:spPr>
          <a:xfrm>
            <a:off x="1066800" y="2103120"/>
            <a:ext cx="4419600" cy="3849624"/>
          </a:xfrm>
        </p:spPr>
        <p:txBody>
          <a:bodyPr/>
          <a:lstStyle/>
          <a:p>
            <a:r>
              <a:rPr lang="en-US" dirty="0"/>
              <a:t>then after selecting the grid and the level of difficulty then we can run the game by clicking on the available columns and avoiding the appearance of bombs in order to continue to maintain the game. The display is successful if we don't hit any of the bombs that are randomly found in these columns. if we hit the bomb it's game over.</a:t>
            </a:r>
            <a:endParaRPr lang="id-ID" dirty="0"/>
          </a:p>
        </p:txBody>
      </p:sp>
      <p:pic>
        <p:nvPicPr>
          <p:cNvPr id="4" name="Picture 3">
            <a:extLst>
              <a:ext uri="{FF2B5EF4-FFF2-40B4-BE49-F238E27FC236}">
                <a16:creationId xmlns:a16="http://schemas.microsoft.com/office/drawing/2014/main" id="{17F34B70-B90C-4F8C-9E7F-140306A1A713}"/>
              </a:ext>
            </a:extLst>
          </p:cNvPr>
          <p:cNvPicPr>
            <a:picLocks noChangeAspect="1"/>
          </p:cNvPicPr>
          <p:nvPr/>
        </p:nvPicPr>
        <p:blipFill>
          <a:blip r:embed="rId2"/>
          <a:stretch>
            <a:fillRect/>
          </a:stretch>
        </p:blipFill>
        <p:spPr>
          <a:xfrm>
            <a:off x="6516121" y="2014194"/>
            <a:ext cx="2688569" cy="3237257"/>
          </a:xfrm>
          <a:prstGeom prst="rect">
            <a:avLst/>
          </a:prstGeom>
        </p:spPr>
      </p:pic>
    </p:spTree>
    <p:extLst>
      <p:ext uri="{BB962C8B-B14F-4D97-AF65-F5344CB8AC3E}">
        <p14:creationId xmlns:p14="http://schemas.microsoft.com/office/powerpoint/2010/main" val="427626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A06E-76E8-4D11-BABC-B0DA4EAF5159}"/>
              </a:ext>
            </a:extLst>
          </p:cNvPr>
          <p:cNvSpPr>
            <a:spLocks noGrp="1"/>
          </p:cNvSpPr>
          <p:nvPr>
            <p:ph type="title"/>
          </p:nvPr>
        </p:nvSpPr>
        <p:spPr>
          <a:xfrm>
            <a:off x="1066800" y="642594"/>
            <a:ext cx="5746124" cy="1371600"/>
          </a:xfrm>
        </p:spPr>
        <p:txBody>
          <a:bodyPr/>
          <a:lstStyle/>
          <a:p>
            <a:r>
              <a:rPr lang="en-US" dirty="0"/>
              <a:t>FLOWCHART</a:t>
            </a:r>
            <a:endParaRPr lang="id-ID" dirty="0"/>
          </a:p>
        </p:txBody>
      </p:sp>
      <p:pic>
        <p:nvPicPr>
          <p:cNvPr id="4" name="Content Placeholder 3">
            <a:extLst>
              <a:ext uri="{FF2B5EF4-FFF2-40B4-BE49-F238E27FC236}">
                <a16:creationId xmlns:a16="http://schemas.microsoft.com/office/drawing/2014/main" id="{3303D119-819B-4FFB-9EBC-D795B3B488DD}"/>
              </a:ext>
            </a:extLst>
          </p:cNvPr>
          <p:cNvPicPr>
            <a:picLocks noGrp="1" noChangeAspect="1"/>
          </p:cNvPicPr>
          <p:nvPr>
            <p:ph idx="1"/>
          </p:nvPr>
        </p:nvPicPr>
        <p:blipFill>
          <a:blip r:embed="rId2"/>
          <a:stretch>
            <a:fillRect/>
          </a:stretch>
        </p:blipFill>
        <p:spPr>
          <a:xfrm>
            <a:off x="5365127" y="479999"/>
            <a:ext cx="5893155" cy="5882163"/>
          </a:xfrm>
          <a:prstGeom prst="rect">
            <a:avLst/>
          </a:prstGeom>
        </p:spPr>
      </p:pic>
      <p:sp>
        <p:nvSpPr>
          <p:cNvPr id="5" name="TextBox 4">
            <a:extLst>
              <a:ext uri="{FF2B5EF4-FFF2-40B4-BE49-F238E27FC236}">
                <a16:creationId xmlns:a16="http://schemas.microsoft.com/office/drawing/2014/main" id="{631F7EC8-CCCC-454D-AAA9-B7B89F5DBE1E}"/>
              </a:ext>
            </a:extLst>
          </p:cNvPr>
          <p:cNvSpPr txBox="1"/>
          <p:nvPr/>
        </p:nvSpPr>
        <p:spPr>
          <a:xfrm>
            <a:off x="1313645" y="2014194"/>
            <a:ext cx="3696237" cy="3970318"/>
          </a:xfrm>
          <a:prstGeom prst="rect">
            <a:avLst/>
          </a:prstGeom>
          <a:noFill/>
        </p:spPr>
        <p:txBody>
          <a:bodyPr wrap="square" rtlCol="0">
            <a:spAutoFit/>
          </a:bodyPr>
          <a:lstStyle/>
          <a:p>
            <a:r>
              <a:rPr lang="en-US" dirty="0"/>
              <a:t>this is a flowchart display from the minesweeper game which contains the following.</a:t>
            </a:r>
          </a:p>
          <a:p>
            <a:r>
              <a:rPr lang="id-ID" dirty="0"/>
              <a:t>start&gt; display gridsize input panel&gt; input gridsize &gt; conditional if(gridsize &gt; 6) NO&gt; display error message &gt; balik ke step 1  YES&gt; display Difficulty Panel&gt; input (actionlistener) choice&gt; conditional if(choice == "Easy")&gt; runs the game in easy mode&gt; if moderate&gt; moderate mode&gt; if hard&gt; hard mode</a:t>
            </a:r>
          </a:p>
        </p:txBody>
      </p:sp>
    </p:spTree>
    <p:extLst>
      <p:ext uri="{BB962C8B-B14F-4D97-AF65-F5344CB8AC3E}">
        <p14:creationId xmlns:p14="http://schemas.microsoft.com/office/powerpoint/2010/main" val="355896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82D6-27BB-444A-87E0-BACBFE9CECD7}"/>
              </a:ext>
            </a:extLst>
          </p:cNvPr>
          <p:cNvSpPr>
            <a:spLocks noGrp="1"/>
          </p:cNvSpPr>
          <p:nvPr>
            <p:ph type="title"/>
          </p:nvPr>
        </p:nvSpPr>
        <p:spPr>
          <a:xfrm>
            <a:off x="8458200" y="607392"/>
            <a:ext cx="3161963" cy="1645920"/>
          </a:xfrm>
        </p:spPr>
        <p:txBody>
          <a:bodyPr anchor="b">
            <a:normAutofit/>
          </a:bodyPr>
          <a:lstStyle/>
          <a:p>
            <a:r>
              <a:rPr lang="en-US" dirty="0"/>
              <a:t>CODE</a:t>
            </a:r>
            <a:endParaRPr lang="id-ID" dirty="0"/>
          </a:p>
        </p:txBody>
      </p:sp>
      <p:pic>
        <p:nvPicPr>
          <p:cNvPr id="4" name="Picture 3">
            <a:extLst>
              <a:ext uri="{FF2B5EF4-FFF2-40B4-BE49-F238E27FC236}">
                <a16:creationId xmlns:a16="http://schemas.microsoft.com/office/drawing/2014/main" id="{A7B93D99-6ED2-4FC1-A450-C6EAEFE539A4}"/>
              </a:ext>
            </a:extLst>
          </p:cNvPr>
          <p:cNvPicPr>
            <a:picLocks noChangeAspect="1"/>
          </p:cNvPicPr>
          <p:nvPr/>
        </p:nvPicPr>
        <p:blipFill>
          <a:blip r:embed="rId2"/>
          <a:stretch>
            <a:fillRect/>
          </a:stretch>
        </p:blipFill>
        <p:spPr>
          <a:xfrm>
            <a:off x="1698039" y="609600"/>
            <a:ext cx="4887310" cy="5334000"/>
          </a:xfrm>
          <a:prstGeom prst="rect">
            <a:avLst/>
          </a:prstGeom>
          <a:noFill/>
        </p:spPr>
      </p:pic>
      <p:sp>
        <p:nvSpPr>
          <p:cNvPr id="10" name="Text Placeholder 3">
            <a:extLst>
              <a:ext uri="{FF2B5EF4-FFF2-40B4-BE49-F238E27FC236}">
                <a16:creationId xmlns:a16="http://schemas.microsoft.com/office/drawing/2014/main" id="{C3C55A4D-C39E-B3AF-C25E-131632303999}"/>
              </a:ext>
            </a:extLst>
          </p:cNvPr>
          <p:cNvSpPr>
            <a:spLocks noGrp="1"/>
          </p:cNvSpPr>
          <p:nvPr>
            <p:ph type="body" sz="half" idx="2"/>
          </p:nvPr>
        </p:nvSpPr>
        <p:spPr>
          <a:xfrm>
            <a:off x="8458200" y="2336800"/>
            <a:ext cx="3161963" cy="3606800"/>
          </a:xfrm>
        </p:spPr>
        <p:txBody>
          <a:bodyPr>
            <a:normAutofit/>
          </a:bodyPr>
          <a:lstStyle/>
          <a:p>
            <a:r>
              <a:rPr lang="en-US" dirty="0"/>
              <a:t>Displaying The First Frame Panel (Input Grid Size)</a:t>
            </a:r>
          </a:p>
        </p:txBody>
      </p:sp>
    </p:spTree>
    <p:extLst>
      <p:ext uri="{BB962C8B-B14F-4D97-AF65-F5344CB8AC3E}">
        <p14:creationId xmlns:p14="http://schemas.microsoft.com/office/powerpoint/2010/main" val="1499730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548EB0-C00D-404E-A6EC-E85CAB8CF9A6}"/>
              </a:ext>
            </a:extLst>
          </p:cNvPr>
          <p:cNvPicPr>
            <a:picLocks noChangeAspect="1"/>
          </p:cNvPicPr>
          <p:nvPr/>
        </p:nvPicPr>
        <p:blipFill>
          <a:blip r:embed="rId2"/>
          <a:stretch>
            <a:fillRect/>
          </a:stretch>
        </p:blipFill>
        <p:spPr>
          <a:xfrm>
            <a:off x="1603476" y="237744"/>
            <a:ext cx="4946446" cy="6382512"/>
          </a:xfrm>
          <a:prstGeom prst="rect">
            <a:avLst/>
          </a:prstGeom>
          <a:noFill/>
          <a:ln>
            <a:noFill/>
          </a:ln>
        </p:spPr>
      </p:pic>
      <p:sp>
        <p:nvSpPr>
          <p:cNvPr id="2" name="Title 1">
            <a:extLst>
              <a:ext uri="{FF2B5EF4-FFF2-40B4-BE49-F238E27FC236}">
                <a16:creationId xmlns:a16="http://schemas.microsoft.com/office/drawing/2014/main" id="{D3D182D6-27BB-444A-87E0-BACBFE9CECD7}"/>
              </a:ext>
            </a:extLst>
          </p:cNvPr>
          <p:cNvSpPr>
            <a:spLocks noGrp="1"/>
          </p:cNvSpPr>
          <p:nvPr>
            <p:ph type="title"/>
          </p:nvPr>
        </p:nvSpPr>
        <p:spPr>
          <a:xfrm>
            <a:off x="8477250" y="603504"/>
            <a:ext cx="3144774" cy="1645920"/>
          </a:xfrm>
        </p:spPr>
        <p:txBody>
          <a:bodyPr anchor="b">
            <a:normAutofit/>
          </a:bodyPr>
          <a:lstStyle/>
          <a:p>
            <a:r>
              <a:rPr lang="en-US" dirty="0"/>
              <a:t>CODE</a:t>
            </a:r>
            <a:endParaRPr lang="id-ID" dirty="0"/>
          </a:p>
        </p:txBody>
      </p:sp>
      <p:sp>
        <p:nvSpPr>
          <p:cNvPr id="10" name="Text Placeholder 3">
            <a:extLst>
              <a:ext uri="{FF2B5EF4-FFF2-40B4-BE49-F238E27FC236}">
                <a16:creationId xmlns:a16="http://schemas.microsoft.com/office/drawing/2014/main" id="{C3C55A4D-C39E-B3AF-C25E-131632303999}"/>
              </a:ext>
            </a:extLst>
          </p:cNvPr>
          <p:cNvSpPr>
            <a:spLocks noGrp="1"/>
          </p:cNvSpPr>
          <p:nvPr>
            <p:ph type="body" sz="half" idx="2"/>
          </p:nvPr>
        </p:nvSpPr>
        <p:spPr>
          <a:xfrm>
            <a:off x="8477250" y="2386584"/>
            <a:ext cx="3144774" cy="3511296"/>
          </a:xfrm>
        </p:spPr>
        <p:txBody>
          <a:bodyPr/>
          <a:lstStyle/>
          <a:p>
            <a:r>
              <a:rPr lang="en-US" dirty="0"/>
              <a:t>Displaying The First Frame Panel (Input Grid Size) Error Message</a:t>
            </a:r>
          </a:p>
        </p:txBody>
      </p:sp>
    </p:spTree>
    <p:extLst>
      <p:ext uri="{BB962C8B-B14F-4D97-AF65-F5344CB8AC3E}">
        <p14:creationId xmlns:p14="http://schemas.microsoft.com/office/powerpoint/2010/main" val="3618771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DFF4-BADE-44BB-8E26-BA38289ACAE2}"/>
              </a:ext>
            </a:extLst>
          </p:cNvPr>
          <p:cNvSpPr>
            <a:spLocks noGrp="1"/>
          </p:cNvSpPr>
          <p:nvPr>
            <p:ph type="title"/>
          </p:nvPr>
        </p:nvSpPr>
        <p:spPr>
          <a:xfrm>
            <a:off x="1066800" y="642594"/>
            <a:ext cx="10058400" cy="1371600"/>
          </a:xfrm>
        </p:spPr>
        <p:txBody>
          <a:bodyPr anchor="ctr">
            <a:normAutofit/>
          </a:bodyPr>
          <a:lstStyle/>
          <a:p>
            <a:r>
              <a:rPr lang="en-US" dirty="0"/>
              <a:t>CODE</a:t>
            </a:r>
            <a:endParaRPr lang="id-ID" dirty="0"/>
          </a:p>
        </p:txBody>
      </p:sp>
      <p:sp>
        <p:nvSpPr>
          <p:cNvPr id="3" name="Content Placeholder 2">
            <a:extLst>
              <a:ext uri="{FF2B5EF4-FFF2-40B4-BE49-F238E27FC236}">
                <a16:creationId xmlns:a16="http://schemas.microsoft.com/office/drawing/2014/main" id="{D0CC75D1-1139-4282-BA42-33A521F0DBDC}"/>
              </a:ext>
            </a:extLst>
          </p:cNvPr>
          <p:cNvSpPr>
            <a:spLocks noGrp="1"/>
          </p:cNvSpPr>
          <p:nvPr>
            <p:ph sz="half" idx="1"/>
          </p:nvPr>
        </p:nvSpPr>
        <p:spPr>
          <a:xfrm>
            <a:off x="1066800" y="2103120"/>
            <a:ext cx="4663440" cy="3749040"/>
          </a:xfrm>
        </p:spPr>
        <p:txBody>
          <a:bodyPr>
            <a:normAutofit/>
          </a:bodyPr>
          <a:lstStyle/>
          <a:p>
            <a:r>
              <a:rPr lang="en-US" dirty="0"/>
              <a:t>Displaying the 2</a:t>
            </a:r>
            <a:r>
              <a:rPr lang="en-US" baseline="30000" dirty="0"/>
              <a:t>nd</a:t>
            </a:r>
            <a:r>
              <a:rPr lang="en-US" dirty="0"/>
              <a:t> panel (choose difficulty)</a:t>
            </a:r>
            <a:endParaRPr lang="id-ID" dirty="0"/>
          </a:p>
        </p:txBody>
      </p:sp>
      <p:pic>
        <p:nvPicPr>
          <p:cNvPr id="9" name="Picture 8">
            <a:extLst>
              <a:ext uri="{FF2B5EF4-FFF2-40B4-BE49-F238E27FC236}">
                <a16:creationId xmlns:a16="http://schemas.microsoft.com/office/drawing/2014/main" id="{1C2E677F-B543-4DE0-845F-D8C0AEC39C2F}"/>
              </a:ext>
            </a:extLst>
          </p:cNvPr>
          <p:cNvPicPr>
            <a:picLocks noChangeAspect="1"/>
          </p:cNvPicPr>
          <p:nvPr/>
        </p:nvPicPr>
        <p:blipFill>
          <a:blip r:embed="rId2"/>
          <a:stretch>
            <a:fillRect/>
          </a:stretch>
        </p:blipFill>
        <p:spPr>
          <a:xfrm>
            <a:off x="6461760" y="2434718"/>
            <a:ext cx="4663440" cy="3085844"/>
          </a:xfrm>
          <a:prstGeom prst="rect">
            <a:avLst/>
          </a:prstGeom>
          <a:noFill/>
        </p:spPr>
      </p:pic>
    </p:spTree>
    <p:extLst>
      <p:ext uri="{BB962C8B-B14F-4D97-AF65-F5344CB8AC3E}">
        <p14:creationId xmlns:p14="http://schemas.microsoft.com/office/powerpoint/2010/main" val="2183230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{B1C3BA7D-1E4B-4EDA-997B-4FB51A0CE1CB}tf78438558_win32</Template>
  <TotalTime>68</TotalTime>
  <Words>419</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Gothic</vt:lpstr>
      <vt:lpstr>Garamond</vt:lpstr>
      <vt:lpstr>Source Sans Pro</vt:lpstr>
      <vt:lpstr>SavonVTI</vt:lpstr>
      <vt:lpstr>Minesweeper game in java</vt:lpstr>
      <vt:lpstr>What Is Minesweeper</vt:lpstr>
      <vt:lpstr>Choose GridSize</vt:lpstr>
      <vt:lpstr>Game Mode</vt:lpstr>
      <vt:lpstr>Gameplay</vt:lpstr>
      <vt:lpstr>FLOWCHART</vt:lpstr>
      <vt:lpstr>CODE</vt:lpstr>
      <vt:lpstr>CODE</vt:lpstr>
      <vt:lpstr>CODE</vt:lpstr>
      <vt:lpstr>CODE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Minesweeper game in java</dc:title>
  <dc:creator>ade kurniawan</dc:creator>
  <cp:lastModifiedBy>Rafi Fajar S</cp:lastModifiedBy>
  <cp:revision>3</cp:revision>
  <dcterms:created xsi:type="dcterms:W3CDTF">2022-04-17T11:51:25Z</dcterms:created>
  <dcterms:modified xsi:type="dcterms:W3CDTF">2022-04-18T05:30:53Z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