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5" r:id="rId1"/>
  </p:sldMasterIdLst>
  <p:notesMasterIdLst>
    <p:notesMasterId r:id="rId6"/>
  </p:notesMasterIdLst>
  <p:sldIdLst>
    <p:sldId id="256" r:id="rId2"/>
    <p:sldId id="258" r:id="rId3"/>
    <p:sldId id="262" r:id="rId4"/>
    <p:sldId id="326" r:id="rId5"/>
  </p:sldIdLst>
  <p:sldSz cx="9144000" cy="5143500" type="screen16x9"/>
  <p:notesSz cx="6858000" cy="9144000"/>
  <p:embeddedFontLst>
    <p:embeddedFont>
      <p:font typeface="Archivo" panose="020B0604020202020204" charset="0"/>
      <p:regular r:id="rId7"/>
      <p:bold r:id="rId8"/>
      <p:italic r:id="rId9"/>
      <p:boldItalic r:id="rId10"/>
    </p:embeddedFont>
    <p:embeddedFont>
      <p:font typeface="IBM Plex Mono" panose="020B0509050203000203" pitchFamily="49" charset="0"/>
      <p:regular r:id="rId11"/>
      <p:bold r:id="rId12"/>
      <p:italic r:id="rId13"/>
      <p:boldItalic r:id="rId14"/>
    </p:embeddedFont>
    <p:embeddedFont>
      <p:font typeface="Nunito Light" pitchFamily="2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4B20E7-ACE1-4E4D-B3CD-72C2ABB72D05}">
  <a:tblStyle styleId="{884B20E7-ACE1-4E4D-B3CD-72C2ABB72D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C50840-F07C-41E7-A320-99D5EAAB91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5"/>
    <p:restoredTop sz="94694"/>
  </p:normalViewPr>
  <p:slideViewPr>
    <p:cSldViewPr snapToGrid="0">
      <p:cViewPr varScale="1">
        <p:scale>
          <a:sx n="87" d="100"/>
          <a:sy n="87" d="100"/>
        </p:scale>
        <p:origin x="62" y="1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2581b7e2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92581b7e2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92a81341b2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92a81341b2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>
          <a:extLst>
            <a:ext uri="{FF2B5EF4-FFF2-40B4-BE49-F238E27FC236}">
              <a16:creationId xmlns:a16="http://schemas.microsoft.com/office/drawing/2014/main" id="{6DEF5FF4-C5D7-22DB-8F0C-52E781429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92a81341b2_2_122:notes">
            <a:extLst>
              <a:ext uri="{FF2B5EF4-FFF2-40B4-BE49-F238E27FC236}">
                <a16:creationId xmlns:a16="http://schemas.microsoft.com/office/drawing/2014/main" id="{FF820771-0615-A57F-96A5-0AD0C4DAA0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92a81341b2_2_122:notes">
            <a:extLst>
              <a:ext uri="{FF2B5EF4-FFF2-40B4-BE49-F238E27FC236}">
                <a16:creationId xmlns:a16="http://schemas.microsoft.com/office/drawing/2014/main" id="{A593D5D1-0FC0-3F8F-7C04-79BAD2140A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52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34950" y="1398100"/>
            <a:ext cx="64869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3461550"/>
            <a:ext cx="2947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68674" y="-322162"/>
            <a:ext cx="9371984" cy="3960713"/>
            <a:chOff x="-268674" y="-322162"/>
            <a:chExt cx="9371984" cy="3960713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25762" y="151638"/>
              <a:ext cx="8692477" cy="1388125"/>
              <a:chOff x="225762" y="151638"/>
              <a:chExt cx="8692477" cy="138812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6955037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 flipH="1">
                <a:off x="225762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371875" y="1504250"/>
              <a:ext cx="2700599" cy="50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4">
              <a:alphaModFix/>
            </a:blip>
            <a:srcRect t="53277"/>
            <a:stretch/>
          </p:blipFill>
          <p:spPr>
            <a:xfrm rot="10800000">
              <a:off x="-268674" y="2723000"/>
              <a:ext cx="1861925" cy="915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7192572" y="-370975"/>
              <a:ext cx="1861925" cy="1959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720000" y="794275"/>
            <a:ext cx="48552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720000" y="1986050"/>
            <a:ext cx="4855200" cy="20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182702" y="-234952"/>
            <a:ext cx="9024798" cy="5339105"/>
            <a:chOff x="182702" y="-234952"/>
            <a:chExt cx="9024798" cy="5339105"/>
          </a:xfrm>
        </p:grpSpPr>
        <p:pic>
          <p:nvPicPr>
            <p:cNvPr id="60" name="Google Shape;6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7298613" y="-283715"/>
              <a:ext cx="1860124" cy="19576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" name="Google Shape;61;p7"/>
            <p:cNvGrpSpPr/>
            <p:nvPr/>
          </p:nvGrpSpPr>
          <p:grpSpPr>
            <a:xfrm>
              <a:off x="182702" y="4549372"/>
              <a:ext cx="1318665" cy="554781"/>
              <a:chOff x="184150" y="4403675"/>
              <a:chExt cx="1412300" cy="594175"/>
            </a:xfrm>
          </p:grpSpPr>
          <p:pic>
            <p:nvPicPr>
              <p:cNvPr id="62" name="Google Shape;62;p7"/>
              <p:cNvPicPr preferRelativeResize="0"/>
              <p:nvPr/>
            </p:nvPicPr>
            <p:blipFill rotWithShape="1">
              <a:blip r:embed="rId3">
                <a:alphaModFix/>
              </a:blip>
              <a:srcRect r="51777"/>
              <a:stretch/>
            </p:blipFill>
            <p:spPr>
              <a:xfrm rot="10800000">
                <a:off x="184150" y="4534925"/>
                <a:ext cx="1190051" cy="46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" name="Google Shape;63;p7"/>
              <p:cNvPicPr preferRelativeResize="0"/>
              <p:nvPr/>
            </p:nvPicPr>
            <p:blipFill rotWithShape="1">
              <a:blip r:embed="rId3">
                <a:alphaModFix/>
              </a:blip>
              <a:srcRect t="-2240" r="42772" b="2230"/>
              <a:stretch/>
            </p:blipFill>
            <p:spPr>
              <a:xfrm rot="10800000">
                <a:off x="184151" y="4403675"/>
                <a:ext cx="1412299" cy="462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64" name="Google Shape;64;p7"/>
          <p:cNvPicPr preferRelativeResize="0"/>
          <p:nvPr/>
        </p:nvPicPr>
        <p:blipFill rotWithShape="1">
          <a:blip r:embed="rId4">
            <a:alphaModFix/>
          </a:blip>
          <a:srcRect l="1941" b="8692"/>
          <a:stretch/>
        </p:blipFill>
        <p:spPr>
          <a:xfrm flipH="1">
            <a:off x="5295899" y="3831200"/>
            <a:ext cx="3854451" cy="13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2209200"/>
            <a:ext cx="2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4214900" y="2209200"/>
            <a:ext cx="2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720000" y="3942375"/>
            <a:ext cx="2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4214900" y="3942375"/>
            <a:ext cx="2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5" hasCustomPrompt="1"/>
          </p:nvPr>
        </p:nvSpPr>
        <p:spPr>
          <a:xfrm>
            <a:off x="821600" y="1332025"/>
            <a:ext cx="904800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 hasCustomPrompt="1"/>
          </p:nvPr>
        </p:nvSpPr>
        <p:spPr>
          <a:xfrm>
            <a:off x="821600" y="3064618"/>
            <a:ext cx="904800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4316491" y="1332025"/>
            <a:ext cx="904800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8" hasCustomPrompt="1"/>
          </p:nvPr>
        </p:nvSpPr>
        <p:spPr>
          <a:xfrm>
            <a:off x="4316491" y="3064618"/>
            <a:ext cx="904800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9"/>
          </p:nvPr>
        </p:nvSpPr>
        <p:spPr>
          <a:xfrm>
            <a:off x="720000" y="180111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3"/>
          </p:nvPr>
        </p:nvSpPr>
        <p:spPr>
          <a:xfrm>
            <a:off x="4214891" y="180111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720000" y="353377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5"/>
          </p:nvPr>
        </p:nvSpPr>
        <p:spPr>
          <a:xfrm>
            <a:off x="4214891" y="353377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875350" y="127038"/>
            <a:ext cx="8033701" cy="4846535"/>
            <a:chOff x="875350" y="127038"/>
            <a:chExt cx="8033701" cy="4846535"/>
          </a:xfrm>
        </p:grpSpPr>
        <p:pic>
          <p:nvPicPr>
            <p:cNvPr id="99" name="Google Shape;99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262350" y="4591273"/>
              <a:ext cx="1646700" cy="38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75350" y="127038"/>
              <a:ext cx="797312" cy="185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13"/>
          <p:cNvGrpSpPr/>
          <p:nvPr/>
        </p:nvGrpSpPr>
        <p:grpSpPr>
          <a:xfrm>
            <a:off x="-989124" y="-114101"/>
            <a:ext cx="9926867" cy="5390476"/>
            <a:chOff x="-989124" y="-114101"/>
            <a:chExt cx="9926867" cy="5390476"/>
          </a:xfrm>
        </p:grpSpPr>
        <p:pic>
          <p:nvPicPr>
            <p:cNvPr id="102" name="Google Shape;10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7472389" y="3811021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989124" y="-114101"/>
              <a:ext cx="2123360" cy="667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1"/>
          </p:nvPr>
        </p:nvSpPr>
        <p:spPr>
          <a:xfrm>
            <a:off x="720000" y="2535201"/>
            <a:ext cx="19794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ubTitle" idx="2"/>
          </p:nvPr>
        </p:nvSpPr>
        <p:spPr>
          <a:xfrm>
            <a:off x="3588648" y="2535201"/>
            <a:ext cx="19794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3"/>
          </p:nvPr>
        </p:nvSpPr>
        <p:spPr>
          <a:xfrm>
            <a:off x="6444602" y="2535201"/>
            <a:ext cx="19794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4"/>
          </p:nvPr>
        </p:nvSpPr>
        <p:spPr>
          <a:xfrm>
            <a:off x="720000" y="2199800"/>
            <a:ext cx="19794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5"/>
          </p:nvPr>
        </p:nvSpPr>
        <p:spPr>
          <a:xfrm>
            <a:off x="3588651" y="2199800"/>
            <a:ext cx="19794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6"/>
          </p:nvPr>
        </p:nvSpPr>
        <p:spPr>
          <a:xfrm>
            <a:off x="6444603" y="2199800"/>
            <a:ext cx="19794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5873750" y="224313"/>
            <a:ext cx="2940050" cy="224425"/>
            <a:chOff x="5873750" y="224313"/>
            <a:chExt cx="2940050" cy="224425"/>
          </a:xfrm>
        </p:grpSpPr>
        <p:cxnSp>
          <p:nvCxnSpPr>
            <p:cNvPr id="244" name="Google Shape;244;p28"/>
            <p:cNvCxnSpPr/>
            <p:nvPr/>
          </p:nvCxnSpPr>
          <p:spPr>
            <a:xfrm>
              <a:off x="5873750" y="290288"/>
              <a:ext cx="198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245" name="Google Shape;245;p28"/>
            <p:cNvSpPr/>
            <p:nvPr/>
          </p:nvSpPr>
          <p:spPr>
            <a:xfrm rot="10800000">
              <a:off x="6800850" y="224313"/>
              <a:ext cx="2012950" cy="224425"/>
            </a:xfrm>
            <a:custGeom>
              <a:avLst/>
              <a:gdLst/>
              <a:ahLst/>
              <a:cxnLst/>
              <a:rect l="l" t="t" r="r" b="b"/>
              <a:pathLst>
                <a:path w="80518" h="8977" extrusionOk="0">
                  <a:moveTo>
                    <a:pt x="0" y="8977"/>
                  </a:moveTo>
                  <a:lnTo>
                    <a:pt x="36830" y="8977"/>
                  </a:lnTo>
                  <a:lnTo>
                    <a:pt x="42013" y="0"/>
                  </a:lnTo>
                  <a:lnTo>
                    <a:pt x="70358" y="0"/>
                  </a:lnTo>
                  <a:lnTo>
                    <a:pt x="80518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  <p:grpSp>
        <p:nvGrpSpPr>
          <p:cNvPr id="246" name="Google Shape;246;p28"/>
          <p:cNvGrpSpPr/>
          <p:nvPr/>
        </p:nvGrpSpPr>
        <p:grpSpPr>
          <a:xfrm>
            <a:off x="3124200" y="4610350"/>
            <a:ext cx="3549651" cy="387101"/>
            <a:chOff x="3124200" y="4610350"/>
            <a:chExt cx="3549651" cy="387101"/>
          </a:xfrm>
        </p:grpSpPr>
        <p:pic>
          <p:nvPicPr>
            <p:cNvPr id="247" name="Google Shape;247;p28"/>
            <p:cNvPicPr preferRelativeResize="0"/>
            <p:nvPr/>
          </p:nvPicPr>
          <p:blipFill rotWithShape="1">
            <a:blip r:embed="rId2">
              <a:alphaModFix/>
            </a:blip>
            <a:srcRect t="58031" b="6290"/>
            <a:stretch/>
          </p:blipFill>
          <p:spPr>
            <a:xfrm>
              <a:off x="4245892" y="4610350"/>
              <a:ext cx="2427959" cy="387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8"/>
            <p:cNvPicPr preferRelativeResize="0"/>
            <p:nvPr/>
          </p:nvPicPr>
          <p:blipFill rotWithShape="1">
            <a:blip r:embed="rId3">
              <a:alphaModFix/>
            </a:blip>
            <a:srcRect l="23295" t="76293"/>
            <a:stretch/>
          </p:blipFill>
          <p:spPr>
            <a:xfrm rot="10800000">
              <a:off x="3124200" y="4639375"/>
              <a:ext cx="1505849" cy="329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52" name="Google Shape;352;p35"/>
          <p:cNvGrpSpPr/>
          <p:nvPr/>
        </p:nvGrpSpPr>
        <p:grpSpPr>
          <a:xfrm>
            <a:off x="-113450" y="-1649725"/>
            <a:ext cx="9394610" cy="8421100"/>
            <a:chOff x="-113450" y="-1649725"/>
            <a:chExt cx="9394610" cy="8421100"/>
          </a:xfrm>
        </p:grpSpPr>
        <p:grpSp>
          <p:nvGrpSpPr>
            <p:cNvPr id="353" name="Google Shape;353;p35"/>
            <p:cNvGrpSpPr/>
            <p:nvPr/>
          </p:nvGrpSpPr>
          <p:grpSpPr>
            <a:xfrm>
              <a:off x="-113450" y="-1649725"/>
              <a:ext cx="8689100" cy="5214600"/>
              <a:chOff x="-113450" y="-1649725"/>
              <a:chExt cx="8689100" cy="5214600"/>
            </a:xfrm>
          </p:grpSpPr>
          <p:sp>
            <p:nvSpPr>
              <p:cNvPr id="354" name="Google Shape;354;p35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avLst/>
                <a:gdLst/>
                <a:ahLst/>
                <a:cxnLst/>
                <a:rect l="l" t="t" r="r" b="b"/>
                <a:pathLst>
                  <a:path w="14545" h="142595" extrusionOk="0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5" name="Google Shape;355;p35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123444" extrusionOk="0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6" name="Google Shape;356;p35"/>
              <p:cNvSpPr/>
              <p:nvPr/>
            </p:nvSpPr>
            <p:spPr>
              <a:xfrm>
                <a:off x="0" y="237025"/>
                <a:ext cx="857565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343026" h="6578" extrusionOk="0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  <p:grpSp>
          <p:nvGrpSpPr>
            <p:cNvPr id="357" name="Google Shape;357;p35"/>
            <p:cNvGrpSpPr/>
            <p:nvPr/>
          </p:nvGrpSpPr>
          <p:grpSpPr>
            <a:xfrm rot="10800000">
              <a:off x="553960" y="1556775"/>
              <a:ext cx="8727200" cy="5214600"/>
              <a:chOff x="-113450" y="-1649725"/>
              <a:chExt cx="8727200" cy="5214600"/>
            </a:xfrm>
          </p:grpSpPr>
          <p:sp>
            <p:nvSpPr>
              <p:cNvPr id="358" name="Google Shape;358;p35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avLst/>
                <a:gdLst/>
                <a:ahLst/>
                <a:cxnLst/>
                <a:rect l="l" t="t" r="r" b="b"/>
                <a:pathLst>
                  <a:path w="14545" h="142595" extrusionOk="0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9" name="Google Shape;359;p35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123444" extrusionOk="0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60" name="Google Shape;360;p35"/>
              <p:cNvSpPr/>
              <p:nvPr/>
            </p:nvSpPr>
            <p:spPr>
              <a:xfrm>
                <a:off x="38100" y="237025"/>
                <a:ext cx="857565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343026" h="6578" extrusionOk="0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6"/>
          <p:cNvGrpSpPr/>
          <p:nvPr/>
        </p:nvGrpSpPr>
        <p:grpSpPr>
          <a:xfrm>
            <a:off x="-93668" y="0"/>
            <a:ext cx="9329109" cy="5143497"/>
            <a:chOff x="-93668" y="0"/>
            <a:chExt cx="9329109" cy="5143497"/>
          </a:xfrm>
        </p:grpSpPr>
        <p:grpSp>
          <p:nvGrpSpPr>
            <p:cNvPr id="363" name="Google Shape;363;p36"/>
            <p:cNvGrpSpPr/>
            <p:nvPr/>
          </p:nvGrpSpPr>
          <p:grpSpPr>
            <a:xfrm rot="10800000">
              <a:off x="5592122" y="2697400"/>
              <a:ext cx="3643319" cy="2446097"/>
              <a:chOff x="-93668" y="0"/>
              <a:chExt cx="3643319" cy="2446097"/>
            </a:xfrm>
          </p:grpSpPr>
          <p:grpSp>
            <p:nvGrpSpPr>
              <p:cNvPr id="364" name="Google Shape;364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65" name="Google Shape;365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6" name="Google Shape;366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7" name="Google Shape;367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8" name="Google Shape;368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69" name="Google Shape;369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0" name="Google Shape;370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71" name="Google Shape;371;p36"/>
            <p:cNvGrpSpPr/>
            <p:nvPr/>
          </p:nvGrpSpPr>
          <p:grpSpPr>
            <a:xfrm>
              <a:off x="-93668" y="0"/>
              <a:ext cx="3643319" cy="2446097"/>
              <a:chOff x="-93668" y="0"/>
              <a:chExt cx="3643319" cy="2446097"/>
            </a:xfrm>
          </p:grpSpPr>
          <p:grpSp>
            <p:nvGrpSpPr>
              <p:cNvPr id="372" name="Google Shape;372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73" name="Google Shape;373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4" name="Google Shape;374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5" name="Google Shape;375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6" name="Google Shape;376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77" name="Google Shape;377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8" name="Google Shape;378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379" name="Google Shape;379;p36"/>
          <p:cNvSpPr/>
          <p:nvPr/>
        </p:nvSpPr>
        <p:spPr>
          <a:xfrm>
            <a:off x="175255" y="182850"/>
            <a:ext cx="8793600" cy="477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74" r:id="rId5"/>
    <p:sldLayoutId id="2147483681" r:id="rId6"/>
    <p:sldLayoutId id="2147483682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0"/>
          <p:cNvPicPr preferRelativeResize="0"/>
          <p:nvPr/>
        </p:nvPicPr>
        <p:blipFill rotWithShape="1">
          <a:blip r:embed="rId3">
            <a:alphaModFix/>
          </a:blip>
          <a:srcRect l="2123" b="9502"/>
          <a:stretch/>
        </p:blipFill>
        <p:spPr>
          <a:xfrm>
            <a:off x="0" y="3692921"/>
            <a:ext cx="4304653" cy="14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0"/>
          <p:cNvPicPr preferRelativeResize="0"/>
          <p:nvPr/>
        </p:nvPicPr>
        <p:blipFill rotWithShape="1">
          <a:blip r:embed="rId4">
            <a:alphaModFix/>
          </a:blip>
          <a:srcRect t="19097" r="5042" b="2954"/>
          <a:stretch/>
        </p:blipFill>
        <p:spPr>
          <a:xfrm>
            <a:off x="2257138" y="2576224"/>
            <a:ext cx="3716124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7519424" y="3535074"/>
            <a:ext cx="456876" cy="2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0"/>
          <p:cNvSpPr txBox="1">
            <a:spLocks noGrp="1"/>
          </p:cNvSpPr>
          <p:nvPr>
            <p:ph type="ctrTitle"/>
          </p:nvPr>
        </p:nvSpPr>
        <p:spPr>
          <a:xfrm>
            <a:off x="718545" y="527725"/>
            <a:ext cx="703627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+mj-lt"/>
              </a:rPr>
              <a:t>Driver Distraction Detection System Using Arduino </a:t>
            </a:r>
            <a:r>
              <a:rPr lang="en-US" sz="3200" dirty="0" err="1">
                <a:latin typeface="+mj-lt"/>
              </a:rPr>
              <a:t>Nicla</a:t>
            </a:r>
            <a:r>
              <a:rPr lang="en-US" sz="3200" dirty="0">
                <a:latin typeface="+mj-lt"/>
              </a:rPr>
              <a:t> Vision</a:t>
            </a:r>
            <a:endParaRPr lang="en-US" sz="3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94" name="Google Shape;394;p40"/>
          <p:cNvSpPr txBox="1">
            <a:spLocks noGrp="1"/>
          </p:cNvSpPr>
          <p:nvPr>
            <p:ph type="subTitle" idx="1"/>
          </p:nvPr>
        </p:nvSpPr>
        <p:spPr>
          <a:xfrm>
            <a:off x="4572000" y="3461549"/>
            <a:ext cx="2947500" cy="887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Eng. Zyad Rashed </a:t>
            </a:r>
            <a:r>
              <a:rPr lang="en-US" dirty="0" err="1"/>
              <a:t>Alzahrani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Eng. Abdulhadi </a:t>
            </a:r>
            <a:r>
              <a:rPr lang="en-US" dirty="0" err="1"/>
              <a:t>Bashathi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Eng. Jawad Abed </a:t>
            </a:r>
            <a:r>
              <a:rPr lang="en-US" dirty="0" err="1"/>
              <a:t>Maimani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Eng. Aws </a:t>
            </a:r>
            <a:r>
              <a:rPr lang="en-US" dirty="0" err="1"/>
              <a:t>Alsaedi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Problem statement</a:t>
            </a:r>
            <a:endParaRPr dirty="0">
              <a:latin typeface="+mj-lt"/>
            </a:endParaRPr>
          </a:p>
        </p:txBody>
      </p:sp>
      <p:sp>
        <p:nvSpPr>
          <p:cNvPr id="414" name="Google Shape;414;p42"/>
          <p:cNvSpPr txBox="1">
            <a:spLocks noGrp="1"/>
          </p:cNvSpPr>
          <p:nvPr>
            <p:ph type="subTitle" idx="9"/>
          </p:nvPr>
        </p:nvSpPr>
        <p:spPr>
          <a:xfrm>
            <a:off x="720000" y="1929934"/>
            <a:ext cx="5285579" cy="28683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Detect if the cell phone is using while drive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Detect If the driver is smoking while drive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Detect if the driver holding the steering wheel or not</a:t>
            </a:r>
          </a:p>
          <a:p>
            <a:pPr marL="0" indent="0"/>
            <a:endParaRPr lang="en-US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E0F20A-D059-C774-B75A-F2A07D8FF986}"/>
              </a:ext>
            </a:extLst>
          </p:cNvPr>
          <p:cNvSpPr txBox="1"/>
          <p:nvPr/>
        </p:nvSpPr>
        <p:spPr>
          <a:xfrm>
            <a:off x="8555525" y="46444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1</a:t>
            </a:r>
          </a:p>
        </p:txBody>
      </p:sp>
      <p:sp>
        <p:nvSpPr>
          <p:cNvPr id="15" name="Google Shape;414;p42">
            <a:extLst>
              <a:ext uri="{FF2B5EF4-FFF2-40B4-BE49-F238E27FC236}">
                <a16:creationId xmlns:a16="http://schemas.microsoft.com/office/drawing/2014/main" id="{296CCDB8-9588-0E6B-EE8D-B768D0109F03}"/>
              </a:ext>
            </a:extLst>
          </p:cNvPr>
          <p:cNvSpPr txBox="1">
            <a:spLocks/>
          </p:cNvSpPr>
          <p:nvPr/>
        </p:nvSpPr>
        <p:spPr>
          <a:xfrm>
            <a:off x="564669" y="1017725"/>
            <a:ext cx="6891817" cy="168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just"/>
            <a:r>
              <a:rPr lang="en-US" sz="1600" b="0" dirty="0">
                <a:effectLst/>
                <a:latin typeface="+mj-lt"/>
                <a:ea typeface="Times New Roman" panose="02020603050405020304" pitchFamily="18" charset="0"/>
              </a:rPr>
              <a:t>Driver distraction is a major cause of road accidents worldwide. The increasing use of smartphones, in-car entertainment, and other devices often diverts drivers' attention from the road, leading to delayed reactions, impaired decisions, and preventable accidents. Distraction refers to any activity that takes a driver’s focus away from safely operating the vehicle.</a:t>
            </a:r>
            <a:endParaRPr lang="en-US" b="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 txBox="1">
            <a:spLocks noGrp="1"/>
          </p:cNvSpPr>
          <p:nvPr>
            <p:ph type="title"/>
          </p:nvPr>
        </p:nvSpPr>
        <p:spPr>
          <a:xfrm>
            <a:off x="719999" y="794275"/>
            <a:ext cx="5183407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+mj-lt"/>
              </a:rPr>
              <a:t>System Overview</a:t>
            </a:r>
          </a:p>
        </p:txBody>
      </p:sp>
      <p:sp>
        <p:nvSpPr>
          <p:cNvPr id="458" name="Google Shape;458;p46"/>
          <p:cNvSpPr txBox="1">
            <a:spLocks noGrp="1"/>
          </p:cNvSpPr>
          <p:nvPr>
            <p:ph type="subTitle" idx="1"/>
          </p:nvPr>
        </p:nvSpPr>
        <p:spPr>
          <a:xfrm>
            <a:off x="720000" y="1367623"/>
            <a:ext cx="7787896" cy="2981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The system will utilize the </a:t>
            </a:r>
            <a:r>
              <a:rPr lang="en-US" b="1" dirty="0"/>
              <a:t>Arduino </a:t>
            </a:r>
            <a:r>
              <a:rPr lang="en-US" b="1" dirty="0" err="1"/>
              <a:t>Nicla</a:t>
            </a:r>
            <a:r>
              <a:rPr lang="en-US" b="1" dirty="0"/>
              <a:t> Vision</a:t>
            </a:r>
            <a:r>
              <a:rPr lang="en-US" dirty="0"/>
              <a:t> with its integrated camera to continuously capture the driver’s actions. Advanced </a:t>
            </a:r>
            <a:r>
              <a:rPr lang="en-US" b="1" dirty="0"/>
              <a:t>computer vision</a:t>
            </a:r>
            <a:r>
              <a:rPr lang="en-US" dirty="0"/>
              <a:t> and </a:t>
            </a:r>
            <a:r>
              <a:rPr lang="en-US" b="1" dirty="0"/>
              <a:t>machine learning algorithms</a:t>
            </a:r>
            <a:r>
              <a:rPr lang="en-US" dirty="0"/>
              <a:t> will analyze the driver’s gestures, hand positions, and interactions with objects (like a phone or cigarette). When a distraction is detected, the system will trigger an </a:t>
            </a:r>
            <a:r>
              <a:rPr lang="en-US" b="1" dirty="0"/>
              <a:t>alert</a:t>
            </a:r>
            <a:r>
              <a:rPr lang="en-US" dirty="0"/>
              <a:t> ( auditory) to warn the driver.</a:t>
            </a:r>
          </a:p>
          <a:p>
            <a:r>
              <a:rPr lang="en-US" dirty="0"/>
              <a:t>Object Detection Model (TensorFlow Lite / YOLO) to detect cigarette  and cell phone.</a:t>
            </a:r>
          </a:p>
          <a:p>
            <a:r>
              <a:rPr lang="en-US" dirty="0" err="1"/>
              <a:t>MediaPipe</a:t>
            </a:r>
            <a:r>
              <a:rPr lang="en-US" dirty="0"/>
              <a:t> Hand Tracking to track the driver hand position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4A3CD-4BAF-7D3C-5566-484524A98EC7}"/>
              </a:ext>
            </a:extLst>
          </p:cNvPr>
          <p:cNvSpPr txBox="1"/>
          <p:nvPr/>
        </p:nvSpPr>
        <p:spPr>
          <a:xfrm>
            <a:off x="8555525" y="46444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>
          <a:extLst>
            <a:ext uri="{FF2B5EF4-FFF2-40B4-BE49-F238E27FC236}">
              <a16:creationId xmlns:a16="http://schemas.microsoft.com/office/drawing/2014/main" id="{EE91A3FB-F997-385D-8B4C-4F94BAD97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48">
            <a:extLst>
              <a:ext uri="{FF2B5EF4-FFF2-40B4-BE49-F238E27FC236}">
                <a16:creationId xmlns:a16="http://schemas.microsoft.com/office/drawing/2014/main" id="{498FBE73-0412-7A25-AF9F-3BEE06F142BD}"/>
              </a:ext>
            </a:extLst>
          </p:cNvPr>
          <p:cNvPicPr preferRelativeResize="0"/>
          <p:nvPr/>
        </p:nvPicPr>
        <p:blipFill rotWithShape="1">
          <a:blip r:embed="rId3">
            <a:alphaModFix amt="38000"/>
          </a:blip>
          <a:srcRect t="58031" b="6290"/>
          <a:stretch/>
        </p:blipFill>
        <p:spPr>
          <a:xfrm>
            <a:off x="4979675" y="4362450"/>
            <a:ext cx="39828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F1BB5C-B2EF-C800-CC74-06C414C017C1}"/>
              </a:ext>
            </a:extLst>
          </p:cNvPr>
          <p:cNvSpPr txBox="1"/>
          <p:nvPr/>
        </p:nvSpPr>
        <p:spPr>
          <a:xfrm>
            <a:off x="8555525" y="46444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6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C9BFAEB-FCC7-EEEE-0E44-405426EF8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72" y="629014"/>
            <a:ext cx="3594610" cy="35537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6BB256-C027-417B-C4B1-2B4FC2ABE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520" y="893474"/>
            <a:ext cx="3973398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01752"/>
      </p:ext>
    </p:extLst>
  </p:cSld>
  <p:clrMapOvr>
    <a:masterClrMapping/>
  </p:clrMapOvr>
</p:sld>
</file>

<file path=ppt/theme/theme1.xml><?xml version="1.0" encoding="utf-8"?>
<a:theme xmlns:a="http://schemas.openxmlformats.org/drawingml/2006/main" name="Bachelor in Robotics Engineering by Slidesgo">
  <a:themeElements>
    <a:clrScheme name="Simple Light">
      <a:dk1>
        <a:srgbClr val="1F164D"/>
      </a:dk1>
      <a:lt1>
        <a:srgbClr val="F9F9F9"/>
      </a:lt1>
      <a:dk2>
        <a:srgbClr val="E8E8E8"/>
      </a:dk2>
      <a:lt2>
        <a:srgbClr val="C1C1C1"/>
      </a:lt2>
      <a:accent1>
        <a:srgbClr val="6F79E3"/>
      </a:accent1>
      <a:accent2>
        <a:srgbClr val="433ABA"/>
      </a:accent2>
      <a:accent3>
        <a:srgbClr val="130994"/>
      </a:accent3>
      <a:accent4>
        <a:srgbClr val="FFFFFF"/>
      </a:accent4>
      <a:accent5>
        <a:srgbClr val="FFFFFF"/>
      </a:accent5>
      <a:accent6>
        <a:srgbClr val="FFFFFF"/>
      </a:accent6>
      <a:hlink>
        <a:srgbClr val="1F16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212</Words>
  <Application>Microsoft Office PowerPoint</Application>
  <PresentationFormat>On-screen Show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IBM Plex Mono</vt:lpstr>
      <vt:lpstr>Nunito Light</vt:lpstr>
      <vt:lpstr>Archivo</vt:lpstr>
      <vt:lpstr>Bachelor in Robotics Engineering by Slidesgo</vt:lpstr>
      <vt:lpstr>Driver Distraction Detection System Using Arduino Nicla Vision</vt:lpstr>
      <vt:lpstr>Problem statement</vt:lpstr>
      <vt:lpstr>System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zyad ksa</dc:creator>
  <cp:lastModifiedBy>ZYAD RASHED SAAD ALZHRANI</cp:lastModifiedBy>
  <cp:revision>4</cp:revision>
  <dcterms:modified xsi:type="dcterms:W3CDTF">2025-01-19T20:32:55Z</dcterms:modified>
</cp:coreProperties>
</file>