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475" r:id="rId5"/>
    <p:sldId id="660" r:id="rId6"/>
    <p:sldId id="662" r:id="rId7"/>
    <p:sldId id="663" r:id="rId8"/>
    <p:sldId id="664" r:id="rId9"/>
    <p:sldId id="658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A1D5"/>
    <a:srgbClr val="811171"/>
    <a:srgbClr val="E329C8"/>
    <a:srgbClr val="ADA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434" autoAdjust="0"/>
  </p:normalViewPr>
  <p:slideViewPr>
    <p:cSldViewPr>
      <p:cViewPr varScale="1">
        <p:scale>
          <a:sx n="53" d="100"/>
          <a:sy n="53" d="100"/>
        </p:scale>
        <p:origin x="730" y="43"/>
      </p:cViewPr>
      <p:guideLst>
        <p:guide orient="horz" pos="2160"/>
        <p:guide pos="3840"/>
        <p:guide orient="horz" pos="2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55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67A49-71B0-4740-AAE3-FDA771DAFA5C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@2017,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8A0BC-3C27-4506-B61C-9D8A7361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360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7990260-6B0C-43F3-B05D-C3C74AC21E9B}" type="datetimeFigureOut">
              <a:rPr lang="en-US"/>
              <a:pPr>
                <a:defRPr/>
              </a:pPr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@2017, Cognizant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118C684-5C7D-4384-A33A-F6D20BEE2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71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8C684-5C7D-4384-A33A-F6D20BEE2E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@2017,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46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8C684-5C7D-4384-A33A-F6D20BEE2E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@2017,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0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ognizant_36x84_04D.png"/>
          <p:cNvPicPr>
            <a:picLocks noChangeAspect="1"/>
          </p:cNvPicPr>
          <p:nvPr userDrawn="1"/>
        </p:nvPicPr>
        <p:blipFill>
          <a:blip r:embed="rId2" cstate="print"/>
          <a:srcRect t="1440"/>
          <a:stretch>
            <a:fillRect/>
          </a:stretch>
        </p:blipFill>
        <p:spPr bwMode="auto">
          <a:xfrm>
            <a:off x="247651" y="0"/>
            <a:ext cx="768349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 bwMode="auto">
          <a:xfrm>
            <a:off x="9144000" y="2743201"/>
            <a:ext cx="2438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Verdana" charset="0"/>
                <a:cs typeface="ＭＳ Ｐゴシック" charset="-128"/>
              </a:rPr>
              <a:t>Image Area</a:t>
            </a:r>
          </a:p>
        </p:txBody>
      </p:sp>
      <p:pic>
        <p:nvPicPr>
          <p:cNvPr id="6" name="Picture 7" descr="side_circles.png"/>
          <p:cNvPicPr>
            <a:picLocks noChangeAspect="1"/>
          </p:cNvPicPr>
          <p:nvPr userDrawn="1"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11842752" y="1981200"/>
            <a:ext cx="349249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042"/>
          <p:cNvSpPr txBox="1">
            <a:spLocks noChangeArrowheads="1"/>
          </p:cNvSpPr>
          <p:nvPr userDrawn="1"/>
        </p:nvSpPr>
        <p:spPr bwMode="auto">
          <a:xfrm>
            <a:off x="508000" y="6172201"/>
            <a:ext cx="8128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808388"/>
                </a:solidFill>
                <a:latin typeface="Verdana" charset="0"/>
                <a:cs typeface="+mn-cs"/>
              </a:rPr>
              <a:t>©</a:t>
            </a:r>
            <a:r>
              <a:rPr lang="en-US" sz="1000" dirty="0" smtClean="0">
                <a:solidFill>
                  <a:srgbClr val="808388"/>
                </a:solidFill>
                <a:latin typeface="Verdana" charset="0"/>
                <a:cs typeface="+mn-cs"/>
              </a:rPr>
              <a:t>2017, </a:t>
            </a:r>
            <a:r>
              <a:rPr lang="en-US" sz="1000" dirty="0">
                <a:solidFill>
                  <a:srgbClr val="808388"/>
                </a:solidFill>
                <a:latin typeface="Verdana" charset="0"/>
                <a:cs typeface="+mn-cs"/>
              </a:rPr>
              <a:t>Cognizant 		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352800"/>
            <a:ext cx="88392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1414464"/>
            <a:ext cx="88392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 userDrawn="1"/>
        </p:nvCxnSpPr>
        <p:spPr bwMode="auto">
          <a:xfrm>
            <a:off x="203200" y="457200"/>
            <a:ext cx="11684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304800" y="6248400"/>
            <a:ext cx="690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auto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  <a:cs typeface="+mn-cs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charset="0"/>
                <a:cs typeface="+mn-cs"/>
              </a:rPr>
              <a:t>|  ©</a:t>
            </a:r>
            <a:r>
              <a:rPr lang="en-US" sz="800" dirty="0" smtClean="0">
                <a:solidFill>
                  <a:srgbClr val="000000"/>
                </a:solidFill>
                <a:latin typeface="Verdana" charset="0"/>
                <a:cs typeface="+mn-cs"/>
              </a:rPr>
              <a:t>2012, </a:t>
            </a:r>
            <a:r>
              <a:rPr lang="en-US" sz="800" dirty="0">
                <a:solidFill>
                  <a:srgbClr val="000000"/>
                </a:solidFill>
                <a:latin typeface="Verdana" charset="0"/>
                <a:cs typeface="+mn-cs"/>
              </a:rPr>
              <a:t>Cognizant 		</a:t>
            </a:r>
            <a:endParaRPr lang="en-US" sz="900" dirty="0">
              <a:solidFill>
                <a:srgbClr val="000000"/>
              </a:solidFill>
              <a:latin typeface="Verdana" charset="0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200" y="457200"/>
            <a:ext cx="11684000" cy="96043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sz="28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203200" y="1524000"/>
            <a:ext cx="116840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000" b="1" smtClean="0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72301836-CC3A-4939-96C3-95C5FEBCFF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081214"/>
            <a:ext cx="9876367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11842752" y="1981200"/>
            <a:ext cx="349249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>
            <a:off x="203200" y="457200"/>
            <a:ext cx="11684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304800" y="6248400"/>
            <a:ext cx="690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auto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  <a:cs typeface="+mn-cs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charset="0"/>
                <a:cs typeface="+mn-cs"/>
              </a:rPr>
              <a:t>|  ©</a:t>
            </a:r>
            <a:r>
              <a:rPr lang="en-US" sz="800" dirty="0" smtClean="0">
                <a:solidFill>
                  <a:srgbClr val="000000"/>
                </a:solidFill>
                <a:latin typeface="Verdana" charset="0"/>
                <a:cs typeface="+mn-cs"/>
              </a:rPr>
              <a:t>2012, </a:t>
            </a:r>
            <a:r>
              <a:rPr lang="en-US" sz="800" dirty="0">
                <a:solidFill>
                  <a:srgbClr val="000000"/>
                </a:solidFill>
                <a:latin typeface="Verdana" charset="0"/>
                <a:cs typeface="+mn-cs"/>
              </a:rPr>
              <a:t>Cognizant 		</a:t>
            </a:r>
            <a:endParaRPr lang="en-US" sz="900" dirty="0">
              <a:solidFill>
                <a:srgbClr val="000000"/>
              </a:solidFill>
              <a:latin typeface="Verdana" charset="0"/>
              <a:cs typeface="+mn-cs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3200" y="2362200"/>
            <a:ext cx="8026400" cy="1752600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00" b="1" smtClean="0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E5355DFB-3E35-47D5-8A8D-6EDCB58495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ognizant_36x84_04D.png"/>
          <p:cNvPicPr>
            <a:picLocks noChangeAspect="1"/>
          </p:cNvPicPr>
          <p:nvPr userDrawn="1"/>
        </p:nvPicPr>
        <p:blipFill>
          <a:blip r:embed="rId2" cstate="print"/>
          <a:srcRect t="1440"/>
          <a:stretch>
            <a:fillRect/>
          </a:stretch>
        </p:blipFill>
        <p:spPr bwMode="auto">
          <a:xfrm>
            <a:off x="247651" y="0"/>
            <a:ext cx="768349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9042400" y="2286000"/>
            <a:ext cx="2641600" cy="2057400"/>
          </a:xfrm>
          <a:prstGeom prst="rect">
            <a:avLst/>
          </a:prstGeom>
          <a:solidFill>
            <a:srgbClr val="ADAFB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b="1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9144000" y="2743201"/>
            <a:ext cx="2438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Verdana" charset="0"/>
                <a:cs typeface="ＭＳ Ｐゴシック" charset="-128"/>
              </a:rPr>
              <a:t>Image Area</a:t>
            </a:r>
          </a:p>
        </p:txBody>
      </p:sp>
      <p:sp>
        <p:nvSpPr>
          <p:cNvPr id="9" name="Text Box 1042"/>
          <p:cNvSpPr txBox="1">
            <a:spLocks noChangeArrowheads="1"/>
          </p:cNvSpPr>
          <p:nvPr userDrawn="1"/>
        </p:nvSpPr>
        <p:spPr bwMode="auto">
          <a:xfrm>
            <a:off x="508000" y="6172200"/>
            <a:ext cx="8128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808388"/>
                </a:solidFill>
                <a:latin typeface="Verdana" charset="0"/>
                <a:cs typeface="+mn-cs"/>
              </a:rPr>
              <a:t>©</a:t>
            </a:r>
            <a:r>
              <a:rPr lang="en-US" sz="1000" dirty="0" smtClean="0">
                <a:solidFill>
                  <a:srgbClr val="808388"/>
                </a:solidFill>
                <a:latin typeface="Verdana" charset="0"/>
                <a:cs typeface="+mn-cs"/>
              </a:rPr>
              <a:t>2012, </a:t>
            </a:r>
            <a:r>
              <a:rPr lang="en-US" sz="1000" dirty="0">
                <a:solidFill>
                  <a:srgbClr val="808388"/>
                </a:solidFill>
                <a:latin typeface="Verdana" charset="0"/>
                <a:cs typeface="+mn-cs"/>
              </a:rPr>
              <a:t>Cognizant 		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352800"/>
            <a:ext cx="6908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7200" y="1414464"/>
            <a:ext cx="69088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8467" y="0"/>
            <a:ext cx="1220893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8467" y="5705476"/>
            <a:ext cx="1220893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72085" y="6137276"/>
            <a:ext cx="2618316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itle Placeholder 12"/>
          <p:cNvSpPr>
            <a:spLocks noGrp="1"/>
          </p:cNvSpPr>
          <p:nvPr>
            <p:ph type="title"/>
          </p:nvPr>
        </p:nvSpPr>
        <p:spPr bwMode="auto">
          <a:xfrm>
            <a:off x="203200" y="457200"/>
            <a:ext cx="117856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03200" y="1524001"/>
            <a:ext cx="117856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1600" y="6324600"/>
            <a:ext cx="609600" cy="45720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rgbClr val="6DB23F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41F62C6E-1EAD-4B10-9C5B-91E679AE0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2800" kern="1200" dirty="0">
          <a:solidFill>
            <a:srgbClr val="3D97BB"/>
          </a:solidFill>
          <a:latin typeface="Verdana" pitchFamily="34" charset="0"/>
          <a:ea typeface="ＭＳ Ｐゴシック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ＭＳ Ｐゴシック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ＭＳ Ｐゴシック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ＭＳ Ｐゴシック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ＭＳ Ｐゴシック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ＭＳ Ｐゴシック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ＭＳ Ｐゴシック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ADAFB2"/>
        </a:buClr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DAFB2"/>
        </a:buClr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ADAFB2"/>
        </a:buClr>
        <a:buFont typeface="Wingdings" pitchFamily="2" charset="2"/>
        <a:buChar char="§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DAFB2"/>
        </a:buClr>
        <a:buFont typeface="Wingdings" pitchFamily="2" charset="2"/>
        <a:buChar char="§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3200400" y="1790700"/>
            <a:ext cx="6629400" cy="2628900"/>
          </a:xfrm>
          <a:prstGeom prst="roundRect">
            <a:avLst>
              <a:gd name="adj" fmla="val 16667"/>
            </a:avLst>
          </a:prstGeom>
          <a:solidFill>
            <a:srgbClr val="5B9BD5">
              <a:lumMod val="100000"/>
              <a:lumOff val="0"/>
            </a:srgbClr>
          </a:solidFill>
          <a:ln w="127000" cmpd="dbl">
            <a:solidFill>
              <a:srgbClr val="5B9BD5">
                <a:lumMod val="100000"/>
                <a:lumOff val="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fontAlgn="auto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3200" b="1" kern="0" dirty="0">
                <a:solidFill>
                  <a:srgbClr val="FFFFFF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AMAZON LEX</a:t>
            </a:r>
            <a:endParaRPr lang="en-US" sz="1600" b="1" kern="0" dirty="0">
              <a:solidFill>
                <a:sysClr val="windowText" lastClr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kern="0" dirty="0">
                <a:solidFill>
                  <a:srgbClr val="FFFFFF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solidFill>
                  <a:srgbClr val="FFFFFF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(Facebook Messenger Integration)</a:t>
            </a:r>
            <a:endParaRPr lang="en-US" sz="1600" b="1" kern="0" dirty="0">
              <a:solidFill>
                <a:sysClr val="windowText" lastClr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kern="0" dirty="0">
                <a:solidFill>
                  <a:srgbClr val="FFFFFF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lang="en-US" sz="1600" b="1" kern="0" dirty="0">
              <a:solidFill>
                <a:sysClr val="windowText" lastClr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91400" y="5410200"/>
            <a:ext cx="4605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Cognizant</a:t>
            </a:r>
            <a:r>
              <a:rPr lang="en-US" dirty="0" smtClean="0"/>
              <a:t>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Cloud Services</a:t>
            </a:r>
          </a:p>
        </p:txBody>
      </p:sp>
    </p:spTree>
    <p:extLst>
      <p:ext uri="{BB962C8B-B14F-4D97-AF65-F5344CB8AC3E}">
        <p14:creationId xmlns:p14="http://schemas.microsoft.com/office/powerpoint/2010/main" val="21398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4" name="Picture 73" descr="Us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62398"/>
            <a:ext cx="731520" cy="73152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87" y="3088463"/>
            <a:ext cx="774903" cy="72153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980779"/>
            <a:ext cx="1095241" cy="1004552"/>
          </a:xfrm>
          <a:prstGeom prst="rect">
            <a:avLst/>
          </a:prstGeom>
        </p:spPr>
      </p:pic>
      <p:pic>
        <p:nvPicPr>
          <p:cNvPr id="77" name="Picture 76" descr="CloudWatch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681" y="4754880"/>
            <a:ext cx="731520" cy="731520"/>
          </a:xfrm>
          <a:prstGeom prst="rect">
            <a:avLst/>
          </a:prstGeom>
        </p:spPr>
      </p:pic>
      <p:pic>
        <p:nvPicPr>
          <p:cNvPr id="78" name="Picture 77" descr="SES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693" y="3192398"/>
            <a:ext cx="731520" cy="731520"/>
          </a:xfrm>
          <a:prstGeom prst="rect">
            <a:avLst/>
          </a:prstGeom>
        </p:spPr>
      </p:pic>
      <p:pic>
        <p:nvPicPr>
          <p:cNvPr id="79" name="Picture 78" descr="DynamoDB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990600"/>
            <a:ext cx="731520" cy="731520"/>
          </a:xfrm>
          <a:prstGeom prst="rect">
            <a:avLst/>
          </a:prstGeom>
        </p:spPr>
      </p:pic>
      <p:cxnSp>
        <p:nvCxnSpPr>
          <p:cNvPr id="80" name="Straight Arrow Connector 79"/>
          <p:cNvCxnSpPr/>
          <p:nvPr/>
        </p:nvCxnSpPr>
        <p:spPr>
          <a:xfrm>
            <a:off x="914400" y="3427041"/>
            <a:ext cx="597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2386945" y="3099791"/>
            <a:ext cx="22924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379709" y="3415426"/>
            <a:ext cx="2268491" cy="12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326931" y="3751143"/>
            <a:ext cx="23212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6" idx="1"/>
          </p:cNvCxnSpPr>
          <p:nvPr/>
        </p:nvCxnSpPr>
        <p:spPr>
          <a:xfrm>
            <a:off x="5905532" y="3473039"/>
            <a:ext cx="1638268" cy="10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739485" y="3558158"/>
            <a:ext cx="2088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8153400" y="1676400"/>
            <a:ext cx="1379295" cy="1192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697774" y="4358842"/>
            <a:ext cx="1778540" cy="826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08290" y="3733800"/>
            <a:ext cx="181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FB Messenger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5825" y="2895600"/>
            <a:ext cx="1247775" cy="97155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4586797" y="3916843"/>
            <a:ext cx="173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Amazon Lex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268318" y="3942313"/>
            <a:ext cx="17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AWS Lambda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07945" y="1752600"/>
            <a:ext cx="156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Dynamo DB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899986" y="3974151"/>
            <a:ext cx="68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SES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464337" y="5421868"/>
            <a:ext cx="16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Cloud watch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35168" y="2342545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1. Intents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363989" y="1132582"/>
            <a:ext cx="1703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4.Get and Put functions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(User and Instance details)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099080" y="2998419"/>
            <a:ext cx="1580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6.Triggers mail to the user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53200" y="4681622"/>
            <a:ext cx="217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Scheduled events for the ec2 state change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00275" y="2362200"/>
            <a:ext cx="2124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2.Triggers Validation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lambda function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Triggers fulfillment lambda function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655706" y="2741303"/>
            <a:ext cx="1576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CreateInstance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312342" y="353933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493674" y="3090446"/>
            <a:ext cx="2044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Start_Stop_Instance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247785" y="3440668"/>
            <a:ext cx="2181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TerminateInstance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81000" y="2793697"/>
            <a:ext cx="73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User</a:t>
            </a:r>
          </a:p>
        </p:txBody>
      </p:sp>
      <p:cxnSp>
        <p:nvCxnSpPr>
          <p:cNvPr id="105" name="Straight Arrow Connector 104"/>
          <p:cNvCxnSpPr>
            <a:endCxn id="91" idx="2"/>
          </p:cNvCxnSpPr>
          <p:nvPr/>
        </p:nvCxnSpPr>
        <p:spPr>
          <a:xfrm flipH="1" flipV="1">
            <a:off x="8129959" y="4311645"/>
            <a:ext cx="1638438" cy="744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873616" y="3921181"/>
            <a:ext cx="1715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5.Triggers Notification lambda function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78006" y="6223084"/>
            <a:ext cx="1426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©2017, Cognizant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533400"/>
            <a:ext cx="4378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CHATBOT ARCHITECTURE</a:t>
            </a:r>
            <a:endParaRPr lang="en-US" sz="2800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8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006" y="6223084"/>
            <a:ext cx="1426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©2017, Cognizant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3581400"/>
            <a:ext cx="7543800" cy="9604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53A1D5"/>
                </a:solidFill>
              </a:rPr>
              <a:t>Create Instance</a:t>
            </a:r>
            <a:endParaRPr lang="en-US" sz="3600" b="1" dirty="0">
              <a:solidFill>
                <a:srgbClr val="53A1D5"/>
              </a:solidFill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909" y="1833291"/>
            <a:ext cx="2209007" cy="17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006" y="6223084"/>
            <a:ext cx="1426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©2017, Cognizant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3581400"/>
            <a:ext cx="7543800" cy="9604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53A1D5"/>
                </a:solidFill>
              </a:rPr>
              <a:t>Stop Instance</a:t>
            </a:r>
            <a:endParaRPr lang="en-US" sz="3600" b="1" dirty="0">
              <a:solidFill>
                <a:srgbClr val="53A1D5"/>
              </a:solidFill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909" y="1833291"/>
            <a:ext cx="2209007" cy="17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9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006" y="6223084"/>
            <a:ext cx="1426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©2017, Cognizant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581400"/>
            <a:ext cx="7543800" cy="9604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53A1D5"/>
                </a:solidFill>
              </a:rPr>
              <a:t>Terminate Instance</a:t>
            </a:r>
            <a:endParaRPr lang="en-US" sz="3600" b="1" dirty="0">
              <a:solidFill>
                <a:srgbClr val="53A1D5"/>
              </a:solidFill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909" y="1833291"/>
            <a:ext cx="2209007" cy="17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3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0" y="2590800"/>
            <a:ext cx="3505200" cy="8382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Thank You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1400" y="5410200"/>
            <a:ext cx="4605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Cognizant</a:t>
            </a:r>
            <a:r>
              <a:rPr lang="en-US" dirty="0" smtClean="0"/>
              <a:t>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Cloud Services</a:t>
            </a:r>
          </a:p>
        </p:txBody>
      </p:sp>
    </p:spTree>
    <p:extLst>
      <p:ext uri="{BB962C8B-B14F-4D97-AF65-F5344CB8AC3E}">
        <p14:creationId xmlns:p14="http://schemas.microsoft.com/office/powerpoint/2010/main" val="17792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rporate Them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E1AD00"/>
      </a:accent1>
      <a:accent2>
        <a:srgbClr val="D8750D"/>
      </a:accent2>
      <a:accent3>
        <a:srgbClr val="87561D"/>
      </a:accent3>
      <a:accent4>
        <a:srgbClr val="5B77BC"/>
      </a:accent4>
      <a:accent5>
        <a:srgbClr val="565522"/>
      </a:accent5>
      <a:accent6>
        <a:srgbClr val="492B16"/>
      </a:accent6>
      <a:hlink>
        <a:srgbClr val="D8750D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9356E709B039458D0BD6456AC7594A" ma:contentTypeVersion="0" ma:contentTypeDescription="Create a new document." ma:contentTypeScope="" ma:versionID="42a33a23b6432866f16751e9c3916450">
  <xsd:schema xmlns:xsd="http://www.w3.org/2001/XMLSchema" xmlns:p="http://schemas.microsoft.com/office/2006/metadata/properties" targetNamespace="http://schemas.microsoft.com/office/2006/metadata/properties" ma:root="true" ma:fieldsID="0a25dbe94c1a3bb2391dcf7f5a1288f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3E200D1-8CC4-416A-96B4-26EF7747D5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00938A-EA0E-4D12-99FA-F5EC6DA43A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AAE7CAF-1CFB-416D-983E-FF16B590BD78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18308</TotalTime>
  <Words>107</Words>
  <Application>Microsoft Office PowerPoint</Application>
  <PresentationFormat>Widescreen</PresentationFormat>
  <Paragraphs>38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Century Gothic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Create Instance</vt:lpstr>
      <vt:lpstr>Stop Instance</vt:lpstr>
      <vt:lpstr>Terminate Instance</vt:lpstr>
      <vt:lpstr>Thank You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suma-5.s-5@cognizant.com</dc:creator>
  <cp:lastModifiedBy>H R, Pushpak (Cognizant)</cp:lastModifiedBy>
  <cp:revision>1592</cp:revision>
  <dcterms:created xsi:type="dcterms:W3CDTF">2010-12-10T06:37:08Z</dcterms:created>
  <dcterms:modified xsi:type="dcterms:W3CDTF">2017-07-18T10:31:25Z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0x0101001F9356E709B039458D0BD6456AC7594A</vt:lpwstr>
  </property>
  <property fmtid="{D5CDD505-2E9C-101B-9397-08002B2CF9AE}" pid="3" name="_MarkAsFinal">
    <vt:bool>true</vt:bool>
  </property>
</Properties>
</file>