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1" r:id="rId5"/>
    <p:sldId id="28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6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03B"/>
    <a:srgbClr val="186FA6"/>
    <a:srgbClr val="0C67FF"/>
    <a:srgbClr val="07A6A8"/>
    <a:srgbClr val="23426F"/>
    <a:srgbClr val="F1F1F1"/>
    <a:srgbClr val="332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4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4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9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7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1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8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4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3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0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CB88-64B1-4076-8028-114D63A29DF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8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7CB88-64B1-4076-8028-114D63A29DF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7262C-9BB8-4D89-A94F-2FD97C87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8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595" y="-10732"/>
            <a:ext cx="12192000" cy="6868732"/>
          </a:xfrm>
          <a:prstGeom prst="rect">
            <a:avLst/>
          </a:prstGeom>
          <a:solidFill>
            <a:schemeClr val="accent2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3219" y="295422"/>
            <a:ext cx="3629464" cy="3301929"/>
          </a:xfrm>
          <a:prstGeom prst="rect">
            <a:avLst/>
          </a:prstGeom>
          <a:solidFill>
            <a:srgbClr val="186FA6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3219" y="1389278"/>
            <a:ext cx="6554354" cy="1093194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096849" y="4525922"/>
            <a:ext cx="3832554" cy="2212503"/>
            <a:chOff x="218942" y="244783"/>
            <a:chExt cx="3931028" cy="2273333"/>
          </a:xfrm>
        </p:grpSpPr>
        <p:sp>
          <p:nvSpPr>
            <p:cNvPr id="5" name="Rectangle 4"/>
            <p:cNvSpPr/>
            <p:nvPr/>
          </p:nvSpPr>
          <p:spPr>
            <a:xfrm>
              <a:off x="218942" y="244783"/>
              <a:ext cx="3931028" cy="2273333"/>
            </a:xfrm>
            <a:prstGeom prst="rect">
              <a:avLst/>
            </a:prstGeom>
            <a:solidFill>
              <a:srgbClr val="332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9629" y="1414688"/>
              <a:ext cx="3664965" cy="954107"/>
            </a:xfrm>
            <a:prstGeom prst="rect">
              <a:avLst/>
            </a:prstGeom>
            <a:solidFill>
              <a:schemeClr val="accent4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9296" y="1376970"/>
              <a:ext cx="37206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Md</a:t>
              </a:r>
              <a:r>
                <a:rPr lang="en-US" sz="2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 Awsaf Alam </a:t>
              </a:r>
            </a:p>
            <a:p>
              <a:r>
                <a:rPr lang="en-US" sz="2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(1505114)</a:t>
              </a:r>
              <a:endPara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Prestige Elite Std" panose="020605090202060203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1973" y="333822"/>
              <a:ext cx="3664965" cy="954107"/>
            </a:xfrm>
            <a:prstGeom prst="rect">
              <a:avLst/>
            </a:pr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296" y="333823"/>
              <a:ext cx="37206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Ahmed </a:t>
              </a:r>
              <a:r>
                <a:rPr lang="en-US" sz="2800" dirty="0" err="1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Nafis</a:t>
              </a:r>
              <a:r>
                <a:rPr lang="en-US" sz="2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 </a:t>
              </a:r>
              <a:r>
                <a:rPr lang="en-US" sz="2800" dirty="0" err="1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Fuad</a:t>
              </a:r>
              <a:endPara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Prestige Elite Std" panose="02060509020206020304" pitchFamily="49" charset="0"/>
              </a:endParaRPr>
            </a:p>
            <a:p>
              <a:r>
                <a:rPr lang="en-US" sz="28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(1505113)</a:t>
              </a:r>
              <a:endPara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Prestige Elite Std" panose="02060509020206020304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53219" y="295422"/>
            <a:ext cx="6554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FF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AIRLINE </a:t>
            </a:r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MANAGEMENT </a:t>
            </a:r>
            <a:r>
              <a:rPr lang="en-US" sz="7200" dirty="0" smtClean="0">
                <a:solidFill>
                  <a:schemeClr val="bg1">
                    <a:lumMod val="9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SYSTEM</a:t>
            </a:r>
            <a:endParaRPr lang="en-US" sz="7200" dirty="0">
              <a:solidFill>
                <a:schemeClr val="bg1">
                  <a:lumMod val="9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094563" y="3108960"/>
            <a:ext cx="4228987" cy="1334026"/>
            <a:chOff x="218942" y="1147413"/>
            <a:chExt cx="4337648" cy="1370703"/>
          </a:xfrm>
        </p:grpSpPr>
        <p:sp>
          <p:nvSpPr>
            <p:cNvPr id="16" name="Rectangle 15"/>
            <p:cNvSpPr/>
            <p:nvPr/>
          </p:nvSpPr>
          <p:spPr>
            <a:xfrm>
              <a:off x="218942" y="1147413"/>
              <a:ext cx="3931028" cy="1370703"/>
            </a:xfrm>
            <a:prstGeom prst="rect">
              <a:avLst/>
            </a:prstGeom>
            <a:solidFill>
              <a:srgbClr val="332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4021" y="1766768"/>
              <a:ext cx="3664965" cy="6133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4837" y="1822583"/>
              <a:ext cx="3720673" cy="537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stige Elite Std" panose="02060509020206020304" pitchFamily="49" charset="0"/>
                </a:rPr>
                <a:t>Adiba</a:t>
              </a:r>
              <a:r>
                <a:rPr lang="en-US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stige Elite Std" panose="02060509020206020304" pitchFamily="49" charset="0"/>
                </a:rPr>
                <a:t> </a:t>
              </a:r>
              <a:r>
                <a:rPr lang="en-US" sz="28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stige Elite Std" panose="02060509020206020304" pitchFamily="49" charset="0"/>
                </a:rPr>
                <a:t>Sanjana</a:t>
              </a:r>
              <a:r>
                <a:rPr lang="en-US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Prestige Elite Std" panose="02060509020206020304" pitchFamily="49" charset="0"/>
                </a:rPr>
                <a:t>  </a:t>
              </a:r>
              <a:endPara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Prestige Elite Std" panose="020605090202060203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5917" y="1240458"/>
              <a:ext cx="3720673" cy="537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Supervised BY:</a:t>
              </a:r>
              <a:endParaRPr lang="en-US" sz="28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026" y="2099257"/>
            <a:ext cx="11777627" cy="597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5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663" y="1545465"/>
            <a:ext cx="10453839" cy="677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4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34" r="26670" b="56784"/>
          <a:stretch/>
        </p:blipFill>
        <p:spPr>
          <a:xfrm>
            <a:off x="759853" y="850006"/>
            <a:ext cx="10211745" cy="34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2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85" t="9177" r="29770" b="25648"/>
          <a:stretch/>
        </p:blipFill>
        <p:spPr>
          <a:xfrm>
            <a:off x="1056067" y="676625"/>
            <a:ext cx="9594761" cy="509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3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475" y="1858169"/>
            <a:ext cx="8401050" cy="428625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/>
          <a:srcRect l="8134" r="14015" b="9348"/>
          <a:stretch/>
        </p:blipFill>
        <p:spPr>
          <a:xfrm>
            <a:off x="1146220" y="404640"/>
            <a:ext cx="10315978" cy="61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6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175" b="16912"/>
          <a:stretch/>
        </p:blipFill>
        <p:spPr>
          <a:xfrm>
            <a:off x="705257" y="393314"/>
            <a:ext cx="10203149" cy="57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7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64" r="15309" b="5296"/>
          <a:stretch/>
        </p:blipFill>
        <p:spPr>
          <a:xfrm>
            <a:off x="965915" y="300730"/>
            <a:ext cx="10380372" cy="63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8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3154" b="44334"/>
          <a:stretch/>
        </p:blipFill>
        <p:spPr>
          <a:xfrm>
            <a:off x="1506828" y="1146218"/>
            <a:ext cx="8912180" cy="35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586" r="-551" b="13081"/>
          <a:stretch/>
        </p:blipFill>
        <p:spPr>
          <a:xfrm>
            <a:off x="2266682" y="365125"/>
            <a:ext cx="9749307" cy="562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0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7682" r="29971" b="21625"/>
          <a:stretch/>
        </p:blipFill>
        <p:spPr>
          <a:xfrm>
            <a:off x="1648497" y="489398"/>
            <a:ext cx="8615966" cy="574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3426F"/>
            </a:gs>
            <a:gs pos="100000">
              <a:srgbClr val="07A6A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4923" y="515351"/>
            <a:ext cx="5331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Three Modules</a:t>
            </a:r>
            <a:endParaRPr lang="en-US" sz="60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9883" y="2077287"/>
            <a:ext cx="11816862" cy="3970314"/>
            <a:chOff x="424607" y="516465"/>
            <a:chExt cx="3720673" cy="2503256"/>
          </a:xfrm>
        </p:grpSpPr>
        <p:sp>
          <p:nvSpPr>
            <p:cNvPr id="8" name="TextBox 7"/>
            <p:cNvSpPr txBox="1"/>
            <p:nvPr/>
          </p:nvSpPr>
          <p:spPr>
            <a:xfrm>
              <a:off x="424607" y="1350884"/>
              <a:ext cx="3720673" cy="834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spc="-3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2. Schedule Management</a:t>
              </a:r>
            </a:p>
            <a:p>
              <a:r>
                <a:rPr lang="en-US" sz="4000" b="1" spc="-3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	-For Flight crew and other 	employees</a:t>
              </a:r>
              <a:endParaRPr lang="en-US" sz="4000" b="1" spc="-300" dirty="0">
                <a:solidFill>
                  <a:schemeClr val="accent1">
                    <a:lumMod val="20000"/>
                    <a:lumOff val="80000"/>
                  </a:schemeClr>
                </a:solidFill>
                <a:latin typeface="Prestige Elite Std" panose="020605090202060203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4607" y="516465"/>
              <a:ext cx="3519704" cy="834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spc="-3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1. Ticket Booking System</a:t>
              </a:r>
            </a:p>
            <a:p>
              <a:r>
                <a:rPr lang="en-US" sz="4000" b="1" spc="-3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	-For Passengers</a:t>
              </a:r>
              <a:endParaRPr lang="en-US" sz="4000" b="1" spc="-300" dirty="0">
                <a:solidFill>
                  <a:schemeClr val="accent1">
                    <a:lumMod val="20000"/>
                    <a:lumOff val="80000"/>
                  </a:schemeClr>
                </a:solidFill>
                <a:latin typeface="Prestige Elite Std" panose="020605090202060203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4607" y="2185302"/>
              <a:ext cx="3720673" cy="834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spc="-3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3. Sales Report &amp; Aircraft maintenance</a:t>
              </a:r>
            </a:p>
            <a:p>
              <a:r>
                <a:rPr lang="en-US" sz="4000" b="1" spc="-3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Prestige Elite Std" panose="02060509020206020304" pitchFamily="49" charset="0"/>
                </a:rPr>
                <a:t>	-For Manager</a:t>
              </a:r>
              <a:endParaRPr lang="en-US" sz="4000" b="1" spc="-300" dirty="0">
                <a:solidFill>
                  <a:schemeClr val="accent1">
                    <a:lumMod val="20000"/>
                    <a:lumOff val="80000"/>
                  </a:schemeClr>
                </a:solidFill>
                <a:latin typeface="Prestige Elite Std" panose="020605090202060203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909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0994" y="61418"/>
            <a:ext cx="12222994" cy="679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4272" r="14626" b="45724"/>
          <a:stretch/>
        </p:blipFill>
        <p:spPr>
          <a:xfrm>
            <a:off x="444857" y="1287887"/>
            <a:ext cx="9742628" cy="341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1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215" b="5737"/>
          <a:stretch/>
        </p:blipFill>
        <p:spPr>
          <a:xfrm>
            <a:off x="708337" y="185447"/>
            <a:ext cx="10658342" cy="657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2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718" y="802014"/>
            <a:ext cx="9890572" cy="721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17"/>
          <a:stretch/>
        </p:blipFill>
        <p:spPr>
          <a:xfrm>
            <a:off x="167425" y="244698"/>
            <a:ext cx="11863456" cy="636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742" y="705356"/>
            <a:ext cx="8036416" cy="615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72" y="502276"/>
            <a:ext cx="11860056" cy="603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1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669" y="837128"/>
            <a:ext cx="9182434" cy="532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48"/>
          <a:stretch/>
        </p:blipFill>
        <p:spPr>
          <a:xfrm>
            <a:off x="103031" y="231820"/>
            <a:ext cx="11964137" cy="638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9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8" t="9382" r="-158" b="33406"/>
          <a:stretch/>
        </p:blipFill>
        <p:spPr>
          <a:xfrm>
            <a:off x="1892791" y="1184857"/>
            <a:ext cx="8179656" cy="40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4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9000">
              <a:srgbClr val="0A87D4"/>
            </a:gs>
            <a:gs pos="0">
              <a:srgbClr val="0C67FF"/>
            </a:gs>
            <a:gs pos="100000">
              <a:srgbClr val="186FA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3313"/>
          <a:stretch/>
        </p:blipFill>
        <p:spPr>
          <a:xfrm>
            <a:off x="-1" y="1427239"/>
            <a:ext cx="8126569" cy="41861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675129" y="1427239"/>
            <a:ext cx="4470400" cy="4179359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8761" r="2742" b="1687"/>
          <a:stretch/>
        </p:blipFill>
        <p:spPr>
          <a:xfrm>
            <a:off x="7688580" y="1619487"/>
            <a:ext cx="4393449" cy="39775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18819" y="149591"/>
            <a:ext cx="5331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Ticket Booking </a:t>
            </a:r>
            <a:endParaRPr lang="en-US" sz="60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018" y="1300766"/>
            <a:ext cx="9048454" cy="623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5832" y="476520"/>
            <a:ext cx="12237832" cy="60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5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21" y="739004"/>
            <a:ext cx="11239205" cy="530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4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" t="5821" r="15909" b="5728"/>
          <a:stretch/>
        </p:blipFill>
        <p:spPr>
          <a:xfrm>
            <a:off x="1012874" y="0"/>
            <a:ext cx="10381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093" y="605307"/>
            <a:ext cx="1041900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Entity And Attributes</a:t>
            </a:r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Airport(Airport code , Name, City , Country )</a:t>
            </a:r>
          </a:p>
          <a:p>
            <a:pPr marL="342900" indent="-342900">
              <a:buAutoNum type="arabicPeriod"/>
            </a:pPr>
            <a:r>
              <a:rPr lang="en-US" dirty="0" smtClean="0"/>
              <a:t>Route(Route ID, Airport </a:t>
            </a:r>
            <a:r>
              <a:rPr lang="en-US" dirty="0" err="1" smtClean="0"/>
              <a:t>code_src</a:t>
            </a:r>
            <a:r>
              <a:rPr lang="en-US" dirty="0" smtClean="0"/>
              <a:t> , Airport </a:t>
            </a:r>
            <a:r>
              <a:rPr lang="en-US" dirty="0" err="1" smtClean="0"/>
              <a:t>code_dst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Price(Price ID, Flight Id, First Class , Business Class , Economic Class)</a:t>
            </a:r>
          </a:p>
          <a:p>
            <a:pPr marL="342900" indent="-342900">
              <a:buAutoNum type="arabicPeriod"/>
            </a:pPr>
            <a:r>
              <a:rPr lang="en-US" dirty="0" smtClean="0"/>
              <a:t>Flight Schedule(Flight ID , Route ID , Plane ID , Arrival Time , Departure  Time , </a:t>
            </a:r>
            <a:r>
              <a:rPr lang="en-US" dirty="0" err="1" smtClean="0"/>
              <a:t>Status,Type</a:t>
            </a:r>
            <a:r>
              <a:rPr lang="en-US" dirty="0" smtClean="0"/>
              <a:t> , Arrival Date , Departure Date )</a:t>
            </a:r>
          </a:p>
          <a:p>
            <a:pPr marL="342900" indent="-342900">
              <a:buAutoNum type="arabicPeriod"/>
            </a:pPr>
            <a:r>
              <a:rPr lang="en-US" dirty="0" smtClean="0"/>
              <a:t>Boarding(Boarding </a:t>
            </a:r>
            <a:r>
              <a:rPr lang="en-US" dirty="0" err="1" smtClean="0"/>
              <a:t>pass,Passenger</a:t>
            </a:r>
            <a:r>
              <a:rPr lang="en-US" dirty="0" smtClean="0"/>
              <a:t> ID, Flight </a:t>
            </a:r>
            <a:r>
              <a:rPr lang="en-US" dirty="0" err="1" smtClean="0"/>
              <a:t>ID,Booking</a:t>
            </a:r>
            <a:r>
              <a:rPr lang="en-US" dirty="0" smtClean="0"/>
              <a:t> ID, Baggage  weight) </a:t>
            </a:r>
          </a:p>
          <a:p>
            <a:pPr marL="342900" indent="-342900">
              <a:buAutoNum type="arabicPeriod"/>
            </a:pPr>
            <a:r>
              <a:rPr lang="en-US" dirty="0" smtClean="0"/>
              <a:t>Booking(Booking ID, Flight ID, Passenger ID ,Class, seat no.,  Date of Booking, Payment Status, Amount Payable )</a:t>
            </a:r>
          </a:p>
          <a:p>
            <a:pPr marL="342900" indent="-342900">
              <a:buAutoNum type="arabicPeriod"/>
            </a:pPr>
            <a:r>
              <a:rPr lang="en-US" dirty="0" smtClean="0"/>
              <a:t>Passenger (Passenger ID , First Name , Last Name ,phone Number, Date of </a:t>
            </a:r>
            <a:r>
              <a:rPr lang="en-US" dirty="0" err="1" smtClean="0"/>
              <a:t>Birth,Gender</a:t>
            </a:r>
            <a:r>
              <a:rPr lang="en-US" dirty="0" smtClean="0"/>
              <a:t>, passport </a:t>
            </a:r>
            <a:r>
              <a:rPr lang="en-US" dirty="0" err="1" smtClean="0"/>
              <a:t>No.,Email</a:t>
            </a:r>
            <a:r>
              <a:rPr lang="en-US" dirty="0" smtClean="0"/>
              <a:t> ID, </a:t>
            </a:r>
            <a:r>
              <a:rPr lang="en-US" dirty="0" err="1" smtClean="0"/>
              <a:t>Address,Nationality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Maintainance</a:t>
            </a:r>
            <a:r>
              <a:rPr lang="en-US" dirty="0" smtClean="0"/>
              <a:t>(Complain </a:t>
            </a:r>
            <a:r>
              <a:rPr lang="en-US" dirty="0" err="1" smtClean="0"/>
              <a:t>ID,plane</a:t>
            </a:r>
            <a:r>
              <a:rPr lang="en-US" dirty="0" smtClean="0"/>
              <a:t> ID, Employee </a:t>
            </a:r>
            <a:r>
              <a:rPr lang="en-US" dirty="0" err="1" smtClean="0"/>
              <a:t>ID,Parts</a:t>
            </a:r>
            <a:r>
              <a:rPr lang="en-US" dirty="0" smtClean="0"/>
              <a:t> to be </a:t>
            </a:r>
            <a:r>
              <a:rPr lang="en-US" dirty="0" err="1" smtClean="0"/>
              <a:t>replaced,Out</a:t>
            </a:r>
            <a:r>
              <a:rPr lang="en-US" dirty="0" smtClean="0"/>
              <a:t> of service date, Back to service date)</a:t>
            </a:r>
          </a:p>
          <a:p>
            <a:pPr marL="342900" indent="-342900">
              <a:buAutoNum type="arabicPeriod"/>
            </a:pPr>
            <a:r>
              <a:rPr lang="en-US" dirty="0" smtClean="0"/>
              <a:t>Plane info(Plane </a:t>
            </a:r>
            <a:r>
              <a:rPr lang="en-US" dirty="0" err="1" smtClean="0"/>
              <a:t>ID,price,length</a:t>
            </a:r>
            <a:r>
              <a:rPr lang="en-US" dirty="0" smtClean="0"/>
              <a:t>, </a:t>
            </a:r>
            <a:r>
              <a:rPr lang="en-US" dirty="0" err="1" smtClean="0"/>
              <a:t>height,wingspan,cabin</a:t>
            </a:r>
            <a:r>
              <a:rPr lang="en-US" dirty="0" smtClean="0"/>
              <a:t> </a:t>
            </a:r>
            <a:r>
              <a:rPr lang="en-US" dirty="0" err="1" smtClean="0"/>
              <a:t>width,cruising</a:t>
            </a:r>
            <a:r>
              <a:rPr lang="en-US" dirty="0" smtClean="0"/>
              <a:t> </a:t>
            </a:r>
            <a:r>
              <a:rPr lang="en-US" dirty="0" err="1" smtClean="0"/>
              <a:t>speed,start</a:t>
            </a:r>
            <a:r>
              <a:rPr lang="en-US" dirty="0" smtClean="0"/>
              <a:t> of </a:t>
            </a:r>
            <a:r>
              <a:rPr lang="en-US" dirty="0" err="1" smtClean="0"/>
              <a:t>service,End</a:t>
            </a:r>
            <a:r>
              <a:rPr lang="en-US" dirty="0" smtClean="0"/>
              <a:t> of </a:t>
            </a:r>
            <a:r>
              <a:rPr lang="en-US" dirty="0" err="1" smtClean="0"/>
              <a:t>service,Total</a:t>
            </a:r>
            <a:r>
              <a:rPr lang="en-US" dirty="0" smtClean="0"/>
              <a:t> Number of Flights)</a:t>
            </a:r>
          </a:p>
          <a:p>
            <a:pPr marL="342900" indent="-342900">
              <a:buAutoNum type="arabicPeriod"/>
            </a:pPr>
            <a:r>
              <a:rPr lang="en-US" dirty="0" smtClean="0"/>
              <a:t>Aircraft(Plane ID, Max take off weight, Max landing  weight, first class  </a:t>
            </a:r>
            <a:r>
              <a:rPr lang="en-US" dirty="0" err="1" smtClean="0"/>
              <a:t>capacity,Business</a:t>
            </a:r>
            <a:r>
              <a:rPr lang="en-US" dirty="0" smtClean="0"/>
              <a:t> class </a:t>
            </a:r>
            <a:r>
              <a:rPr lang="en-US" dirty="0" err="1" smtClean="0"/>
              <a:t>capacity,Economy</a:t>
            </a:r>
            <a:r>
              <a:rPr lang="en-US" dirty="0" smtClean="0"/>
              <a:t> class  capacity)</a:t>
            </a:r>
          </a:p>
          <a:p>
            <a:pPr marL="342900" indent="-342900">
              <a:buAutoNum type="arabicPeriod"/>
            </a:pPr>
            <a:r>
              <a:rPr lang="en-US" dirty="0" smtClean="0"/>
              <a:t>Parts(parts id, </a:t>
            </a:r>
            <a:r>
              <a:rPr lang="en-US" dirty="0" err="1" smtClean="0"/>
              <a:t>price,Description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Fuel(Refuel ID, Plane </a:t>
            </a:r>
            <a:r>
              <a:rPr lang="en-US" dirty="0" err="1" smtClean="0"/>
              <a:t>id,flight</a:t>
            </a:r>
            <a:r>
              <a:rPr lang="en-US" dirty="0" smtClean="0"/>
              <a:t> </a:t>
            </a:r>
            <a:r>
              <a:rPr lang="en-US" dirty="0" err="1" smtClean="0"/>
              <a:t>id,employee</a:t>
            </a:r>
            <a:r>
              <a:rPr lang="en-US" dirty="0" smtClean="0"/>
              <a:t> </a:t>
            </a:r>
            <a:r>
              <a:rPr lang="en-US" dirty="0" err="1" smtClean="0"/>
              <a:t>id,quantity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59" y="1094706"/>
            <a:ext cx="10451264" cy="5330826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2111749" y="3090930"/>
            <a:ext cx="1326910" cy="1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36" y="2614410"/>
            <a:ext cx="7834122" cy="118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6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98" y="506234"/>
            <a:ext cx="9800821" cy="605554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098870" y="2511380"/>
            <a:ext cx="1314031" cy="64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21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99" y="377042"/>
            <a:ext cx="12068701" cy="599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9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628" y="360608"/>
            <a:ext cx="10923217" cy="623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4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227</Words>
  <Application>Microsoft Office PowerPoint</Application>
  <PresentationFormat>Widescreen</PresentationFormat>
  <Paragraphs>31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Adobe Fan Heiti Std B</vt:lpstr>
      <vt:lpstr>Arial</vt:lpstr>
      <vt:lpstr>Britannic Bold</vt:lpstr>
      <vt:lpstr>Calibri</vt:lpstr>
      <vt:lpstr>Calibri Light</vt:lpstr>
      <vt:lpstr>Prestige Elite Std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awsaf alam</dc:creator>
  <cp:lastModifiedBy>awsaf alam</cp:lastModifiedBy>
  <cp:revision>20</cp:revision>
  <dcterms:created xsi:type="dcterms:W3CDTF">2017-10-22T18:27:46Z</dcterms:created>
  <dcterms:modified xsi:type="dcterms:W3CDTF">2017-10-25T04:48:06Z</dcterms:modified>
</cp:coreProperties>
</file>