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3" r:id="rId8"/>
    <p:sldId id="265" r:id="rId9"/>
    <p:sldId id="266" r:id="rId10"/>
    <p:sldId id="268" r:id="rId11"/>
    <p:sldId id="269" r:id="rId12"/>
    <p:sldId id="270" r:id="rId13"/>
    <p:sldId id="272" r:id="rId14"/>
    <p:sldId id="273" r:id="rId15"/>
    <p:sldId id="274" r:id="rId16"/>
    <p:sldId id="276" r:id="rId17"/>
    <p:sldId id="277" r:id="rId18"/>
    <p:sldId id="278" r:id="rId19"/>
    <p:sldId id="279" r:id="rId20"/>
    <p:sldId id="289" r:id="rId21"/>
    <p:sldId id="275" r:id="rId22"/>
    <p:sldId id="293" r:id="rId23"/>
    <p:sldId id="292" r:id="rId24"/>
    <p:sldId id="280" r:id="rId25"/>
    <p:sldId id="281" r:id="rId26"/>
    <p:sldId id="282" r:id="rId27"/>
    <p:sldId id="283" r:id="rId28"/>
    <p:sldId id="284" r:id="rId29"/>
    <p:sldId id="285" r:id="rId30"/>
    <p:sldId id="286" r:id="rId31"/>
    <p:sldId id="287" r:id="rId32"/>
    <p:sldId id="290" r:id="rId33"/>
    <p:sldId id="288" r:id="rId34"/>
    <p:sldId id="291"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showGuides="1">
      <p:cViewPr varScale="1">
        <p:scale>
          <a:sx n="82" d="100"/>
          <a:sy n="82" d="100"/>
        </p:scale>
        <p:origin x="96" y="72"/>
      </p:cViewPr>
      <p:guideLst>
        <p:guide orient="horz" pos="2184"/>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5BA526-8839-4679-AC6B-E6C2ECC1C324}" type="datetimeFigureOut">
              <a:rPr lang="en-IN" smtClean="0"/>
              <a:t>26-01-2017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373140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5BA526-8839-4679-AC6B-E6C2ECC1C324}" type="datetimeFigureOut">
              <a:rPr lang="en-IN" smtClean="0"/>
              <a:t>26-01-2017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157513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5BA526-8839-4679-AC6B-E6C2ECC1C324}" type="datetimeFigureOut">
              <a:rPr lang="en-IN" smtClean="0"/>
              <a:t>26-01-2017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324412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5BA526-8839-4679-AC6B-E6C2ECC1C324}" type="datetimeFigureOut">
              <a:rPr lang="en-IN" smtClean="0"/>
              <a:t>26-01-2017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181549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BA526-8839-4679-AC6B-E6C2ECC1C324}" type="datetimeFigureOut">
              <a:rPr lang="en-IN" smtClean="0"/>
              <a:t>26-01-2017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170142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5BA526-8839-4679-AC6B-E6C2ECC1C324}" type="datetimeFigureOut">
              <a:rPr lang="en-IN" smtClean="0"/>
              <a:t>26-01-2017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296904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5BA526-8839-4679-AC6B-E6C2ECC1C324}" type="datetimeFigureOut">
              <a:rPr lang="en-IN" smtClean="0"/>
              <a:t>26-01-2017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10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5BA526-8839-4679-AC6B-E6C2ECC1C324}" type="datetimeFigureOut">
              <a:rPr lang="en-IN" smtClean="0"/>
              <a:t>26-01-2017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427686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BA526-8839-4679-AC6B-E6C2ECC1C324}" type="datetimeFigureOut">
              <a:rPr lang="en-IN" smtClean="0"/>
              <a:t>26-01-2017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303416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BA526-8839-4679-AC6B-E6C2ECC1C324}" type="datetimeFigureOut">
              <a:rPr lang="en-IN" smtClean="0"/>
              <a:t>26-01-2017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217451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BA526-8839-4679-AC6B-E6C2ECC1C324}" type="datetimeFigureOut">
              <a:rPr lang="en-IN" smtClean="0"/>
              <a:t>26-01-2017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EB0A4-F654-4AA5-A4CB-6CE0E586C11B}" type="slidenum">
              <a:rPr lang="en-IN" smtClean="0"/>
              <a:t>‹#›</a:t>
            </a:fld>
            <a:endParaRPr lang="en-IN"/>
          </a:p>
        </p:txBody>
      </p:sp>
    </p:spTree>
    <p:extLst>
      <p:ext uri="{BB962C8B-B14F-4D97-AF65-F5344CB8AC3E}">
        <p14:creationId xmlns:p14="http://schemas.microsoft.com/office/powerpoint/2010/main" val="373387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BA526-8839-4679-AC6B-E6C2ECC1C324}" type="datetimeFigureOut">
              <a:rPr lang="en-IN" smtClean="0"/>
              <a:t>26-01-2017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EB0A4-F654-4AA5-A4CB-6CE0E586C11B}" type="slidenum">
              <a:rPr lang="en-IN" smtClean="0"/>
              <a:t>‹#›</a:t>
            </a:fld>
            <a:endParaRPr lang="en-IN"/>
          </a:p>
        </p:txBody>
      </p:sp>
    </p:spTree>
    <p:extLst>
      <p:ext uri="{BB962C8B-B14F-4D97-AF65-F5344CB8AC3E}">
        <p14:creationId xmlns:p14="http://schemas.microsoft.com/office/powerpoint/2010/main" val="74759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815" y="2514219"/>
            <a:ext cx="11458937" cy="914781"/>
          </a:xfrm>
        </p:spPr>
        <p:txBody>
          <a:bodyPr>
            <a:normAutofit fontScale="90000"/>
          </a:bodyPr>
          <a:lstStyle/>
          <a:p>
            <a:r>
              <a:rPr lang="en-US" dirty="0" smtClean="0"/>
              <a:t>Basics of NS-2</a:t>
            </a:r>
            <a:br>
              <a:rPr lang="en-US" dirty="0" smtClean="0"/>
            </a:br>
            <a:r>
              <a:rPr lang="en-US" dirty="0"/>
              <a:t/>
            </a:r>
            <a:br>
              <a:rPr lang="en-US" dirty="0"/>
            </a:br>
            <a:r>
              <a:rPr lang="en-US" dirty="0" smtClean="0"/>
              <a:t>Training in </a:t>
            </a:r>
            <a:br>
              <a:rPr lang="en-US" dirty="0" smtClean="0"/>
            </a:br>
            <a:r>
              <a:rPr lang="en-US" dirty="0" smtClean="0"/>
              <a:t>TCL script</a:t>
            </a:r>
            <a:endParaRPr lang="en-IN" dirty="0"/>
          </a:p>
        </p:txBody>
      </p:sp>
      <p:sp>
        <p:nvSpPr>
          <p:cNvPr id="3" name="Subtitle 2"/>
          <p:cNvSpPr>
            <a:spLocks noGrp="1"/>
          </p:cNvSpPr>
          <p:nvPr>
            <p:ph type="subTitle" idx="1"/>
          </p:nvPr>
        </p:nvSpPr>
        <p:spPr>
          <a:xfrm>
            <a:off x="2542572" y="4815069"/>
            <a:ext cx="9144000" cy="1469986"/>
          </a:xfrm>
        </p:spPr>
        <p:txBody>
          <a:bodyPr/>
          <a:lstStyle/>
          <a:p>
            <a:pPr algn="r"/>
            <a:r>
              <a:rPr lang="en-US" b="1" dirty="0" smtClean="0"/>
              <a:t>Presented by: M. Viju Prakash, M.E., Ph.D.</a:t>
            </a:r>
          </a:p>
          <a:p>
            <a:pPr algn="r"/>
            <a:r>
              <a:rPr lang="en-US" b="1" dirty="0" smtClean="0"/>
              <a:t>Date: 27 – 01 – 2017 </a:t>
            </a:r>
          </a:p>
          <a:p>
            <a:pPr algn="r"/>
            <a:r>
              <a:rPr lang="en-US" b="1" dirty="0" smtClean="0"/>
              <a:t>Venue: Photon Lab, RSET.</a:t>
            </a:r>
            <a:endParaRPr lang="en-IN" b="1" dirty="0"/>
          </a:p>
        </p:txBody>
      </p:sp>
    </p:spTree>
    <p:extLst>
      <p:ext uri="{BB962C8B-B14F-4D97-AF65-F5344CB8AC3E}">
        <p14:creationId xmlns:p14="http://schemas.microsoft.com/office/powerpoint/2010/main" val="2980607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483"/>
            <a:ext cx="10515600" cy="838642"/>
          </a:xfrm>
        </p:spPr>
        <p:txBody>
          <a:bodyPr/>
          <a:lstStyle/>
          <a:p>
            <a:r>
              <a:rPr lang="en-IN" dirty="0"/>
              <a:t>Installing NS-2 in Linux platforms </a:t>
            </a:r>
          </a:p>
        </p:txBody>
      </p:sp>
      <p:sp>
        <p:nvSpPr>
          <p:cNvPr id="3" name="Content Placeholder 2"/>
          <p:cNvSpPr>
            <a:spLocks noGrp="1"/>
          </p:cNvSpPr>
          <p:nvPr>
            <p:ph idx="1"/>
          </p:nvPr>
        </p:nvSpPr>
        <p:spPr>
          <a:xfrm>
            <a:off x="173620" y="1377386"/>
            <a:ext cx="11640273" cy="5359079"/>
          </a:xfrm>
        </p:spPr>
        <p:txBody>
          <a:bodyPr>
            <a:normAutofit lnSpcReduction="10000"/>
          </a:bodyPr>
          <a:lstStyle/>
          <a:p>
            <a:pPr marL="0" indent="0">
              <a:buNone/>
            </a:pPr>
            <a:r>
              <a:rPr lang="en-IN" dirty="0" smtClean="0"/>
              <a:t>5. Now go to </a:t>
            </a:r>
            <a:r>
              <a:rPr lang="en-IN" dirty="0" smtClean="0">
                <a:solidFill>
                  <a:srgbClr val="FF0000"/>
                </a:solidFill>
              </a:rPr>
              <a:t>ns-allinone-2.35</a:t>
            </a:r>
            <a:r>
              <a:rPr lang="en-IN" dirty="0"/>
              <a:t> </a:t>
            </a:r>
            <a:r>
              <a:rPr lang="en-IN" dirty="0" smtClean="0"/>
              <a:t>and type the following commands</a:t>
            </a:r>
          </a:p>
          <a:p>
            <a:pPr marL="0" indent="0">
              <a:buNone/>
            </a:pPr>
            <a:endParaRPr lang="en-US" dirty="0">
              <a:solidFill>
                <a:srgbClr val="FF0000"/>
              </a:solidFill>
            </a:endParaRPr>
          </a:p>
          <a:p>
            <a:pPr marL="0" indent="0">
              <a:buNone/>
            </a:pPr>
            <a:r>
              <a:rPr lang="en-IN" dirty="0">
                <a:solidFill>
                  <a:srgbClr val="FF0000"/>
                </a:solidFill>
              </a:rPr>
              <a:t>$ </a:t>
            </a:r>
            <a:r>
              <a:rPr lang="en-IN" dirty="0" err="1">
                <a:solidFill>
                  <a:srgbClr val="FF0000"/>
                </a:solidFill>
              </a:rPr>
              <a:t>sudo</a:t>
            </a:r>
            <a:r>
              <a:rPr lang="en-IN" dirty="0">
                <a:solidFill>
                  <a:srgbClr val="FF0000"/>
                </a:solidFill>
              </a:rPr>
              <a:t> apt-get install build-essential </a:t>
            </a:r>
            <a:r>
              <a:rPr lang="en-IN" dirty="0" err="1">
                <a:solidFill>
                  <a:srgbClr val="FF0000"/>
                </a:solidFill>
              </a:rPr>
              <a:t>autoconf</a:t>
            </a:r>
            <a:r>
              <a:rPr lang="en-IN" dirty="0">
                <a:solidFill>
                  <a:srgbClr val="FF0000"/>
                </a:solidFill>
              </a:rPr>
              <a:t> </a:t>
            </a:r>
            <a:r>
              <a:rPr lang="en-IN" dirty="0" err="1">
                <a:solidFill>
                  <a:srgbClr val="FF0000"/>
                </a:solidFill>
              </a:rPr>
              <a:t>automake</a:t>
            </a:r>
            <a:r>
              <a:rPr lang="en-IN" dirty="0">
                <a:solidFill>
                  <a:srgbClr val="FF0000"/>
                </a:solidFill>
              </a:rPr>
              <a:t> </a:t>
            </a:r>
            <a:r>
              <a:rPr lang="en-IN" dirty="0" err="1">
                <a:solidFill>
                  <a:srgbClr val="FF0000"/>
                </a:solidFill>
              </a:rPr>
              <a:t>libxmu-dev</a:t>
            </a:r>
            <a:endParaRPr lang="en-IN" dirty="0">
              <a:solidFill>
                <a:srgbClr val="FF0000"/>
              </a:solidFill>
            </a:endParaRPr>
          </a:p>
          <a:p>
            <a:pPr marL="0" indent="0">
              <a:buNone/>
            </a:pPr>
            <a:r>
              <a:rPr lang="en-IN" dirty="0">
                <a:solidFill>
                  <a:srgbClr val="FF0000"/>
                </a:solidFill>
              </a:rPr>
              <a:t>$ </a:t>
            </a:r>
            <a:r>
              <a:rPr lang="en-IN" dirty="0" err="1">
                <a:solidFill>
                  <a:srgbClr val="FF0000"/>
                </a:solidFill>
              </a:rPr>
              <a:t>sudo</a:t>
            </a:r>
            <a:r>
              <a:rPr lang="en-IN" dirty="0">
                <a:solidFill>
                  <a:srgbClr val="FF0000"/>
                </a:solidFill>
              </a:rPr>
              <a:t> apt-get install -f </a:t>
            </a:r>
            <a:r>
              <a:rPr lang="en-IN" dirty="0" smtClean="0">
                <a:solidFill>
                  <a:srgbClr val="FF0000"/>
                </a:solidFill>
              </a:rPr>
              <a:t>build-essential </a:t>
            </a:r>
            <a:r>
              <a:rPr lang="en-IN" dirty="0" err="1" smtClean="0">
                <a:solidFill>
                  <a:srgbClr val="FF0000"/>
                </a:solidFill>
              </a:rPr>
              <a:t>libxt-dev</a:t>
            </a:r>
            <a:r>
              <a:rPr lang="en-IN" dirty="0" smtClean="0">
                <a:solidFill>
                  <a:srgbClr val="FF0000"/>
                </a:solidFill>
              </a:rPr>
              <a:t> </a:t>
            </a:r>
            <a:r>
              <a:rPr lang="en-IN" dirty="0">
                <a:solidFill>
                  <a:srgbClr val="FF0000"/>
                </a:solidFill>
              </a:rPr>
              <a:t>libxt6 </a:t>
            </a:r>
            <a:r>
              <a:rPr lang="en-IN" dirty="0" err="1">
                <a:solidFill>
                  <a:srgbClr val="FF0000"/>
                </a:solidFill>
              </a:rPr>
              <a:t>libsm-dev</a:t>
            </a:r>
            <a:r>
              <a:rPr lang="en-IN" dirty="0">
                <a:solidFill>
                  <a:srgbClr val="FF0000"/>
                </a:solidFill>
              </a:rPr>
              <a:t> libsm6 </a:t>
            </a:r>
            <a:r>
              <a:rPr lang="en-IN" dirty="0" err="1">
                <a:solidFill>
                  <a:srgbClr val="FF0000"/>
                </a:solidFill>
              </a:rPr>
              <a:t>libice-dev</a:t>
            </a:r>
            <a:r>
              <a:rPr lang="en-IN" dirty="0">
                <a:solidFill>
                  <a:srgbClr val="FF0000"/>
                </a:solidFill>
              </a:rPr>
              <a:t> libice6 </a:t>
            </a:r>
            <a:r>
              <a:rPr lang="en-IN" dirty="0" err="1" smtClean="0">
                <a:solidFill>
                  <a:srgbClr val="FF0000"/>
                </a:solidFill>
              </a:rPr>
              <a:t>libxmu-dev</a:t>
            </a:r>
            <a:endParaRPr lang="en-IN" dirty="0" smtClean="0">
              <a:solidFill>
                <a:srgbClr val="FF0000"/>
              </a:solidFill>
            </a:endParaRPr>
          </a:p>
          <a:p>
            <a:pPr marL="0" indent="0">
              <a:buNone/>
            </a:pPr>
            <a:endParaRPr lang="en-US" dirty="0">
              <a:solidFill>
                <a:srgbClr val="FF0000"/>
              </a:solidFill>
            </a:endParaRPr>
          </a:p>
          <a:p>
            <a:pPr marL="0" indent="0">
              <a:buNone/>
            </a:pPr>
            <a:r>
              <a:rPr lang="en-US" dirty="0" smtClean="0"/>
              <a:t>6. </a:t>
            </a:r>
            <a:r>
              <a:rPr lang="en-IN" dirty="0"/>
              <a:t>Install NS2 using following command.</a:t>
            </a:r>
          </a:p>
          <a:p>
            <a:pPr marL="0" indent="0">
              <a:buNone/>
            </a:pPr>
            <a:endParaRPr lang="en-IN" dirty="0"/>
          </a:p>
          <a:p>
            <a:pPr marL="0" indent="0">
              <a:buNone/>
            </a:pPr>
            <a:r>
              <a:rPr lang="en-IN" dirty="0" smtClean="0">
                <a:solidFill>
                  <a:srgbClr val="FF0000"/>
                </a:solidFill>
              </a:rPr>
              <a:t>$./install</a:t>
            </a:r>
          </a:p>
          <a:p>
            <a:pPr marL="0" indent="0">
              <a:buNone/>
            </a:pPr>
            <a:endParaRPr lang="en-US" dirty="0">
              <a:solidFill>
                <a:srgbClr val="FF0000"/>
              </a:solidFill>
            </a:endParaRPr>
          </a:p>
          <a:p>
            <a:pPr marL="0" indent="0">
              <a:buNone/>
            </a:pPr>
            <a:r>
              <a:rPr lang="en-US" dirty="0" smtClean="0">
                <a:solidFill>
                  <a:srgbClr val="FF0000"/>
                </a:solidFill>
              </a:rPr>
              <a:t>It will take some time. </a:t>
            </a:r>
            <a:endParaRPr lang="en-IN" dirty="0">
              <a:solidFill>
                <a:srgbClr val="FF0000"/>
              </a:solidFill>
            </a:endParaRPr>
          </a:p>
        </p:txBody>
      </p:sp>
    </p:spTree>
    <p:extLst>
      <p:ext uri="{BB962C8B-B14F-4D97-AF65-F5344CB8AC3E}">
        <p14:creationId xmlns:p14="http://schemas.microsoft.com/office/powerpoint/2010/main" val="231461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5972"/>
          </a:xfrm>
        </p:spPr>
        <p:txBody>
          <a:bodyPr/>
          <a:lstStyle/>
          <a:p>
            <a:r>
              <a:rPr lang="en-IN" dirty="0"/>
              <a:t>Installing NS-2 in Linux platforms </a:t>
            </a:r>
          </a:p>
        </p:txBody>
      </p:sp>
      <p:sp>
        <p:nvSpPr>
          <p:cNvPr id="3" name="Content Placeholder 2"/>
          <p:cNvSpPr>
            <a:spLocks noGrp="1"/>
          </p:cNvSpPr>
          <p:nvPr>
            <p:ph idx="1"/>
          </p:nvPr>
        </p:nvSpPr>
        <p:spPr>
          <a:xfrm>
            <a:off x="309715" y="1825625"/>
            <a:ext cx="11769213" cy="4351338"/>
          </a:xfrm>
        </p:spPr>
        <p:txBody>
          <a:bodyPr/>
          <a:lstStyle/>
          <a:p>
            <a:pPr marL="0" indent="0">
              <a:buNone/>
            </a:pPr>
            <a:r>
              <a:rPr lang="en-IN" dirty="0" smtClean="0"/>
              <a:t>7. Set environment variables now. Use a new terminal window to edit environment variables.</a:t>
            </a:r>
          </a:p>
          <a:p>
            <a:pPr marL="0" indent="0">
              <a:buNone/>
            </a:pPr>
            <a:endParaRPr lang="en-IN" dirty="0"/>
          </a:p>
          <a:p>
            <a:pPr marL="0" indent="0">
              <a:buNone/>
            </a:pPr>
            <a:r>
              <a:rPr lang="en-IN" dirty="0">
                <a:solidFill>
                  <a:srgbClr val="FF0000"/>
                </a:solidFill>
              </a:rPr>
              <a:t>$ </a:t>
            </a:r>
            <a:r>
              <a:rPr lang="en-IN" dirty="0" err="1">
                <a:solidFill>
                  <a:srgbClr val="FF0000"/>
                </a:solidFill>
              </a:rPr>
              <a:t>gedit</a:t>
            </a:r>
            <a:r>
              <a:rPr lang="en-IN" dirty="0">
                <a:solidFill>
                  <a:srgbClr val="FF0000"/>
                </a:solidFill>
              </a:rPr>
              <a:t> ~/.</a:t>
            </a:r>
            <a:r>
              <a:rPr lang="en-IN" dirty="0" err="1">
                <a:solidFill>
                  <a:srgbClr val="FF0000"/>
                </a:solidFill>
              </a:rPr>
              <a:t>bashrc</a:t>
            </a:r>
            <a:r>
              <a:rPr lang="en-IN" dirty="0" smtClean="0">
                <a:solidFill>
                  <a:srgbClr val="FF0000"/>
                </a:solidFill>
              </a:rPr>
              <a:t> </a:t>
            </a:r>
            <a:endParaRPr lang="en-IN" dirty="0">
              <a:solidFill>
                <a:srgbClr val="FF0000"/>
              </a:solidFill>
            </a:endParaRPr>
          </a:p>
        </p:txBody>
      </p:sp>
    </p:spTree>
    <p:extLst>
      <p:ext uri="{BB962C8B-B14F-4D97-AF65-F5344CB8AC3E}">
        <p14:creationId xmlns:p14="http://schemas.microsoft.com/office/powerpoint/2010/main" val="3197699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9998"/>
          </a:xfrm>
        </p:spPr>
        <p:txBody>
          <a:bodyPr/>
          <a:lstStyle/>
          <a:p>
            <a:r>
              <a:rPr lang="en-IN" dirty="0"/>
              <a:t>Installing NS-2 in Linux platforms </a:t>
            </a:r>
          </a:p>
        </p:txBody>
      </p:sp>
      <p:sp>
        <p:nvSpPr>
          <p:cNvPr id="3" name="Content Placeholder 2"/>
          <p:cNvSpPr>
            <a:spLocks noGrp="1"/>
          </p:cNvSpPr>
          <p:nvPr>
            <p:ph idx="1"/>
          </p:nvPr>
        </p:nvSpPr>
        <p:spPr>
          <a:xfrm>
            <a:off x="838199" y="1825625"/>
            <a:ext cx="11093245" cy="4351338"/>
          </a:xfrm>
        </p:spPr>
        <p:txBody>
          <a:bodyPr/>
          <a:lstStyle/>
          <a:p>
            <a:pPr marL="0" indent="0">
              <a:buNone/>
            </a:pPr>
            <a:r>
              <a:rPr lang="en-US" dirty="0" smtClean="0"/>
              <a:t>8. </a:t>
            </a:r>
            <a:r>
              <a:rPr lang="en-US" dirty="0"/>
              <a:t>Set the Environment </a:t>
            </a:r>
            <a:r>
              <a:rPr lang="en-US" dirty="0" smtClean="0"/>
              <a:t>Variables</a:t>
            </a:r>
          </a:p>
          <a:p>
            <a:pPr marL="0" indent="0">
              <a:buNone/>
            </a:pPr>
            <a:endParaRPr lang="en-US" dirty="0"/>
          </a:p>
          <a:p>
            <a:pPr marL="0" indent="0">
              <a:buNone/>
            </a:pPr>
            <a:r>
              <a:rPr lang="en-IN" dirty="0" smtClean="0"/>
              <a:t>Now </a:t>
            </a:r>
            <a:r>
              <a:rPr lang="en-IN" dirty="0"/>
              <a:t>that NS is installed, there are some environment variables that need to be added to </a:t>
            </a:r>
            <a:r>
              <a:rPr lang="en-IN" dirty="0" smtClean="0"/>
              <a:t>our </a:t>
            </a:r>
            <a:r>
              <a:rPr lang="en-IN" dirty="0"/>
              <a:t>profile. This can be done by editing the </a:t>
            </a:r>
            <a:r>
              <a:rPr lang="en-IN" i="1" dirty="0">
                <a:solidFill>
                  <a:srgbClr val="FF0000"/>
                </a:solidFill>
              </a:rPr>
              <a:t>.</a:t>
            </a:r>
            <a:r>
              <a:rPr lang="en-IN" i="1" dirty="0" err="1">
                <a:solidFill>
                  <a:srgbClr val="FF0000"/>
                </a:solidFill>
              </a:rPr>
              <a:t>bashrc</a:t>
            </a:r>
            <a:r>
              <a:rPr lang="en-IN" dirty="0"/>
              <a:t> file. Open a </a:t>
            </a:r>
            <a:r>
              <a:rPr lang="en-IN" dirty="0">
                <a:solidFill>
                  <a:srgbClr val="FF0000"/>
                </a:solidFill>
              </a:rPr>
              <a:t>new terminal </a:t>
            </a:r>
            <a:r>
              <a:rPr lang="en-IN" dirty="0"/>
              <a:t>and open the file using</a:t>
            </a:r>
            <a:r>
              <a:rPr lang="en-IN" dirty="0" smtClean="0"/>
              <a:t>:</a:t>
            </a:r>
          </a:p>
          <a:p>
            <a:pPr marL="0" indent="0">
              <a:buNone/>
            </a:pPr>
            <a:endParaRPr lang="en-US" dirty="0"/>
          </a:p>
          <a:p>
            <a:pPr marL="0" indent="0">
              <a:buNone/>
            </a:pPr>
            <a:r>
              <a:rPr lang="en-IN" dirty="0" smtClean="0">
                <a:solidFill>
                  <a:srgbClr val="FF0000"/>
                </a:solidFill>
              </a:rPr>
              <a:t>	</a:t>
            </a:r>
            <a:r>
              <a:rPr lang="en-IN" dirty="0" err="1" smtClean="0">
                <a:solidFill>
                  <a:srgbClr val="FF0000"/>
                </a:solidFill>
              </a:rPr>
              <a:t>sudo</a:t>
            </a:r>
            <a:r>
              <a:rPr lang="en-IN" dirty="0" smtClean="0">
                <a:solidFill>
                  <a:srgbClr val="FF0000"/>
                </a:solidFill>
              </a:rPr>
              <a:t> </a:t>
            </a:r>
            <a:r>
              <a:rPr lang="en-IN" dirty="0" err="1">
                <a:solidFill>
                  <a:srgbClr val="FF0000"/>
                </a:solidFill>
              </a:rPr>
              <a:t>gedit</a:t>
            </a:r>
            <a:r>
              <a:rPr lang="en-IN" dirty="0">
                <a:solidFill>
                  <a:srgbClr val="FF0000"/>
                </a:solidFill>
              </a:rPr>
              <a:t> .</a:t>
            </a:r>
            <a:r>
              <a:rPr lang="en-IN" dirty="0" err="1">
                <a:solidFill>
                  <a:srgbClr val="FF0000"/>
                </a:solidFill>
              </a:rPr>
              <a:t>bashrc</a:t>
            </a:r>
            <a:endParaRPr lang="en-IN" dirty="0">
              <a:solidFill>
                <a:srgbClr val="FF0000"/>
              </a:solidFill>
            </a:endParaRPr>
          </a:p>
        </p:txBody>
      </p:sp>
    </p:spTree>
    <p:extLst>
      <p:ext uri="{BB962C8B-B14F-4D97-AF65-F5344CB8AC3E}">
        <p14:creationId xmlns:p14="http://schemas.microsoft.com/office/powerpoint/2010/main" val="4205240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7654413"/>
          </a:xfrm>
        </p:spPr>
        <p:txBody>
          <a:bodyPr>
            <a:normAutofit/>
          </a:bodyPr>
          <a:lstStyle/>
          <a:p>
            <a:pPr marL="0" indent="0">
              <a:buNone/>
            </a:pPr>
            <a:r>
              <a:rPr lang="en-IN" sz="2000" b="1" dirty="0"/>
              <a:t># LD_LIBRARY_PATH</a:t>
            </a:r>
          </a:p>
          <a:p>
            <a:pPr marL="0" indent="0">
              <a:buNone/>
            </a:pPr>
            <a:r>
              <a:rPr lang="en-IN" sz="2000" b="1" dirty="0"/>
              <a:t>OTCL_LIB=/</a:t>
            </a:r>
            <a:r>
              <a:rPr lang="en-IN" sz="2000" b="1" dirty="0" smtClean="0"/>
              <a:t>home/</a:t>
            </a:r>
            <a:r>
              <a:rPr lang="en-IN" sz="2000" b="1" dirty="0" err="1" smtClean="0">
                <a:solidFill>
                  <a:srgbClr val="FF0000"/>
                </a:solidFill>
              </a:rPr>
              <a:t>user_name</a:t>
            </a:r>
            <a:r>
              <a:rPr lang="en-IN" sz="2000" b="1" dirty="0" smtClean="0"/>
              <a:t>/ns-allinone-2.35/otcl-1.14</a:t>
            </a:r>
          </a:p>
          <a:p>
            <a:pPr marL="0" indent="0">
              <a:buNone/>
            </a:pPr>
            <a:r>
              <a:rPr lang="en-IN" sz="2000" b="1" dirty="0"/>
              <a:t>NS2_LIB=/</a:t>
            </a:r>
            <a:r>
              <a:rPr lang="en-IN" sz="2000" b="1" dirty="0" smtClean="0"/>
              <a:t>home/</a:t>
            </a:r>
            <a:r>
              <a:rPr lang="en-IN" sz="2000" b="1" dirty="0" err="1" smtClean="0">
                <a:solidFill>
                  <a:srgbClr val="FF0000"/>
                </a:solidFill>
              </a:rPr>
              <a:t>user_name</a:t>
            </a:r>
            <a:r>
              <a:rPr lang="en-IN" sz="2000" b="1" dirty="0" smtClean="0"/>
              <a:t>/ns-allinone-2.35/lib</a:t>
            </a:r>
            <a:endParaRPr lang="en-IN" sz="2000" b="1" dirty="0"/>
          </a:p>
          <a:p>
            <a:pPr marL="0" indent="0">
              <a:buNone/>
            </a:pPr>
            <a:r>
              <a:rPr lang="en-IN" sz="2000" b="1" dirty="0"/>
              <a:t>X11_LIB=/</a:t>
            </a:r>
            <a:r>
              <a:rPr lang="en-IN" sz="2000" b="1" dirty="0" err="1" smtClean="0"/>
              <a:t>usr</a:t>
            </a:r>
            <a:r>
              <a:rPr lang="en-IN" sz="2000" b="1" dirty="0" smtClean="0"/>
              <a:t>/X11R6/lib</a:t>
            </a:r>
          </a:p>
          <a:p>
            <a:pPr marL="0" indent="0">
              <a:buNone/>
            </a:pPr>
            <a:r>
              <a:rPr lang="en-IN" sz="2000" b="1" dirty="0"/>
              <a:t>USR_LOCAL_LIB=/</a:t>
            </a:r>
            <a:r>
              <a:rPr lang="en-IN" sz="2000" b="1" dirty="0" err="1"/>
              <a:t>usr</a:t>
            </a:r>
            <a:r>
              <a:rPr lang="en-IN" sz="2000" b="1" dirty="0"/>
              <a:t>/local/lib</a:t>
            </a:r>
          </a:p>
          <a:p>
            <a:pPr marL="0" indent="0">
              <a:buNone/>
            </a:pPr>
            <a:r>
              <a:rPr lang="en-IN" sz="2000" b="1" dirty="0"/>
              <a:t>export LD_LIBRARY_PATH=$LD_LIBRARY_PATH:</a:t>
            </a:r>
          </a:p>
          <a:p>
            <a:pPr marL="0" indent="0">
              <a:buNone/>
            </a:pPr>
            <a:r>
              <a:rPr lang="en-IN" sz="2000" b="1" dirty="0"/>
              <a:t>$OTCL_LIB:$NS2_LIB:$X11_LIB:$</a:t>
            </a:r>
            <a:r>
              <a:rPr lang="en-IN" sz="2000" b="1" dirty="0" smtClean="0"/>
              <a:t>USR_LOCAL_LIB</a:t>
            </a:r>
          </a:p>
          <a:p>
            <a:pPr marL="0" indent="0">
              <a:buNone/>
            </a:pPr>
            <a:r>
              <a:rPr lang="en-IN" sz="2000" b="1" dirty="0" smtClean="0"/>
              <a:t># </a:t>
            </a:r>
            <a:r>
              <a:rPr lang="en-IN" sz="2000" b="1" dirty="0"/>
              <a:t>TCL_LIBRARY</a:t>
            </a:r>
          </a:p>
          <a:p>
            <a:pPr marL="0" indent="0">
              <a:buNone/>
            </a:pPr>
            <a:r>
              <a:rPr lang="en-IN" sz="2000" b="1" dirty="0"/>
              <a:t>TCL_LIB=/</a:t>
            </a:r>
            <a:r>
              <a:rPr lang="en-IN" sz="2000" b="1" dirty="0" smtClean="0"/>
              <a:t>home/</a:t>
            </a:r>
            <a:r>
              <a:rPr lang="en-IN" sz="2000" b="1" dirty="0" err="1" smtClean="0">
                <a:solidFill>
                  <a:srgbClr val="FF0000"/>
                </a:solidFill>
              </a:rPr>
              <a:t>user_name</a:t>
            </a:r>
            <a:r>
              <a:rPr lang="en-IN" sz="2000" b="1" dirty="0" smtClean="0"/>
              <a:t>/ns-allinone-2.35/tcl8.5.10/library</a:t>
            </a:r>
            <a:endParaRPr lang="en-IN" sz="2000" b="1" dirty="0"/>
          </a:p>
          <a:p>
            <a:pPr marL="0" indent="0">
              <a:buNone/>
            </a:pPr>
            <a:r>
              <a:rPr lang="en-IN" sz="2000" b="1" dirty="0"/>
              <a:t>USR_LIB=/</a:t>
            </a:r>
            <a:r>
              <a:rPr lang="en-IN" sz="2000" b="1" dirty="0" err="1"/>
              <a:t>usr</a:t>
            </a:r>
            <a:r>
              <a:rPr lang="en-IN" sz="2000" b="1" dirty="0"/>
              <a:t>/lib</a:t>
            </a:r>
          </a:p>
          <a:p>
            <a:pPr marL="0" indent="0">
              <a:buNone/>
            </a:pPr>
            <a:r>
              <a:rPr lang="en-IN" sz="2000" b="1" dirty="0"/>
              <a:t>export TCL_LIBRARY=$TCL_LIB:$</a:t>
            </a:r>
            <a:r>
              <a:rPr lang="en-IN" sz="2000" b="1" dirty="0" smtClean="0"/>
              <a:t>USR_LIB</a:t>
            </a:r>
          </a:p>
          <a:p>
            <a:pPr marL="0" indent="0">
              <a:buNone/>
            </a:pPr>
            <a:r>
              <a:rPr lang="en-IN" sz="2000" b="1" dirty="0" smtClean="0"/>
              <a:t># </a:t>
            </a:r>
            <a:r>
              <a:rPr lang="en-IN" sz="2000" b="1" dirty="0"/>
              <a:t>PATH</a:t>
            </a:r>
          </a:p>
          <a:p>
            <a:pPr marL="0" indent="0">
              <a:buNone/>
            </a:pPr>
            <a:r>
              <a:rPr lang="en-IN" sz="2000" b="1" dirty="0"/>
              <a:t>XGRAPH=/</a:t>
            </a:r>
            <a:r>
              <a:rPr lang="en-IN" sz="2000" b="1" dirty="0" smtClean="0"/>
              <a:t>home/</a:t>
            </a:r>
            <a:r>
              <a:rPr lang="en-IN" sz="2000" b="1" dirty="0" err="1" smtClean="0">
                <a:solidFill>
                  <a:srgbClr val="FF0000"/>
                </a:solidFill>
              </a:rPr>
              <a:t>user_name</a:t>
            </a:r>
            <a:r>
              <a:rPr lang="en-IN" sz="2000" b="1" dirty="0" smtClean="0"/>
              <a:t>/ns-allinone-2.35/bin</a:t>
            </a:r>
            <a:r>
              <a:rPr lang="en-IN" sz="2000" b="1" dirty="0"/>
              <a:t>:/</a:t>
            </a:r>
            <a:r>
              <a:rPr lang="en-IN" sz="2000" b="1" dirty="0" smtClean="0"/>
              <a:t>home/</a:t>
            </a:r>
            <a:r>
              <a:rPr lang="en-IN" sz="2000" b="1" dirty="0" err="1" smtClean="0">
                <a:solidFill>
                  <a:srgbClr val="FF0000"/>
                </a:solidFill>
              </a:rPr>
              <a:t>user_name</a:t>
            </a:r>
            <a:r>
              <a:rPr lang="en-IN" sz="2000" b="1" dirty="0" smtClean="0"/>
              <a:t>/ns-allinone-2.35/tcl8.5.10/</a:t>
            </a:r>
            <a:r>
              <a:rPr lang="en-IN" sz="2000" b="1" dirty="0" err="1" smtClean="0"/>
              <a:t>unix</a:t>
            </a:r>
            <a:r>
              <a:rPr lang="en-IN" sz="2000" b="1" dirty="0"/>
              <a:t>:/</a:t>
            </a:r>
            <a:r>
              <a:rPr lang="en-IN" sz="2000" b="1" dirty="0" smtClean="0"/>
              <a:t>home/</a:t>
            </a:r>
            <a:r>
              <a:rPr lang="en-IN" sz="2000" b="1" dirty="0" err="1" smtClean="0">
                <a:solidFill>
                  <a:srgbClr val="FF0000"/>
                </a:solidFill>
              </a:rPr>
              <a:t>user_name</a:t>
            </a:r>
            <a:r>
              <a:rPr lang="en-IN" sz="2000" b="1" dirty="0" smtClean="0"/>
              <a:t>/ns-allinone-2.35/tk8.5.10/</a:t>
            </a:r>
            <a:r>
              <a:rPr lang="en-IN" sz="2000" b="1" dirty="0" err="1" smtClean="0"/>
              <a:t>unix</a:t>
            </a:r>
            <a:endParaRPr lang="en-IN" sz="2000" b="1" dirty="0" smtClean="0"/>
          </a:p>
          <a:p>
            <a:pPr marL="0" indent="0">
              <a:buNone/>
            </a:pPr>
            <a:r>
              <a:rPr lang="en-US" sz="2000" b="1" dirty="0"/>
              <a:t>NS=/</a:t>
            </a:r>
            <a:r>
              <a:rPr lang="en-US" sz="2000" b="1" dirty="0" smtClean="0"/>
              <a:t>home/</a:t>
            </a:r>
            <a:r>
              <a:rPr lang="en-US" sz="2000" b="1" dirty="0" err="1" smtClean="0">
                <a:solidFill>
                  <a:srgbClr val="FF0000"/>
                </a:solidFill>
              </a:rPr>
              <a:t>user_name</a:t>
            </a:r>
            <a:r>
              <a:rPr lang="en-US" sz="2000" b="1" dirty="0" smtClean="0"/>
              <a:t>/ns-allinone-2.35/ns-2.35/</a:t>
            </a:r>
          </a:p>
          <a:p>
            <a:pPr marL="0" indent="0">
              <a:buNone/>
            </a:pPr>
            <a:r>
              <a:rPr lang="en-US" sz="2000" b="1" dirty="0"/>
              <a:t>NAM=/</a:t>
            </a:r>
            <a:r>
              <a:rPr lang="en-US" sz="2000" b="1" dirty="0" smtClean="0"/>
              <a:t>home/</a:t>
            </a:r>
            <a:r>
              <a:rPr lang="en-US" sz="2000" b="1" dirty="0" err="1" smtClean="0">
                <a:solidFill>
                  <a:srgbClr val="FF0000"/>
                </a:solidFill>
              </a:rPr>
              <a:t>user_name</a:t>
            </a:r>
            <a:r>
              <a:rPr lang="en-US" sz="2000" b="1" dirty="0" smtClean="0"/>
              <a:t>/ns-allinone-2.35/nam-1.15/</a:t>
            </a:r>
          </a:p>
          <a:p>
            <a:pPr marL="0" indent="0">
              <a:buNone/>
            </a:pPr>
            <a:r>
              <a:rPr lang="en-IN" sz="2000" b="1" dirty="0"/>
              <a:t>PATH=$PATH:$XGRAPH:$NS:$NAM</a:t>
            </a:r>
            <a:endParaRPr lang="en-US" sz="2000" b="1" dirty="0"/>
          </a:p>
          <a:p>
            <a:pPr marL="0" indent="0">
              <a:buNone/>
            </a:pPr>
            <a:endParaRPr lang="en-IN" sz="2000" b="1" dirty="0"/>
          </a:p>
        </p:txBody>
      </p:sp>
    </p:spTree>
    <p:extLst>
      <p:ext uri="{BB962C8B-B14F-4D97-AF65-F5344CB8AC3E}">
        <p14:creationId xmlns:p14="http://schemas.microsoft.com/office/powerpoint/2010/main" val="2285560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871" y="0"/>
            <a:ext cx="10515600" cy="1006475"/>
          </a:xfrm>
        </p:spPr>
        <p:txBody>
          <a:bodyPr/>
          <a:lstStyle/>
          <a:p>
            <a:r>
              <a:rPr lang="en-IN" dirty="0"/>
              <a:t>Installing NS-2 in Linux platforms </a:t>
            </a:r>
          </a:p>
        </p:txBody>
      </p:sp>
      <p:sp>
        <p:nvSpPr>
          <p:cNvPr id="3" name="Content Placeholder 2"/>
          <p:cNvSpPr>
            <a:spLocks noGrp="1"/>
          </p:cNvSpPr>
          <p:nvPr>
            <p:ph idx="1"/>
          </p:nvPr>
        </p:nvSpPr>
        <p:spPr>
          <a:xfrm>
            <a:off x="498987" y="1006476"/>
            <a:ext cx="11117826" cy="5512312"/>
          </a:xfrm>
        </p:spPr>
        <p:txBody>
          <a:bodyPr>
            <a:normAutofit fontScale="92500" lnSpcReduction="10000"/>
          </a:bodyPr>
          <a:lstStyle/>
          <a:p>
            <a:pPr marL="0" indent="0">
              <a:buNone/>
            </a:pPr>
            <a:r>
              <a:rPr lang="en-US" dirty="0" smtClean="0"/>
              <a:t>9. </a:t>
            </a:r>
            <a:r>
              <a:rPr lang="en-IN" dirty="0"/>
              <a:t>Save the file and restart the system, alternatively you can just reload the </a:t>
            </a:r>
            <a:r>
              <a:rPr lang="en-IN" i="1" dirty="0">
                <a:solidFill>
                  <a:srgbClr val="FF0000"/>
                </a:solidFill>
              </a:rPr>
              <a:t>.</a:t>
            </a:r>
            <a:r>
              <a:rPr lang="en-IN" i="1" dirty="0" err="1">
                <a:solidFill>
                  <a:srgbClr val="FF0000"/>
                </a:solidFill>
              </a:rPr>
              <a:t>bashrc</a:t>
            </a:r>
            <a:r>
              <a:rPr lang="en-IN" dirty="0"/>
              <a:t> as</a:t>
            </a:r>
            <a:r>
              <a:rPr lang="en-IN" dirty="0" smtClean="0"/>
              <a:t>:</a:t>
            </a:r>
          </a:p>
          <a:p>
            <a:pPr marL="0" indent="0">
              <a:buNone/>
            </a:pPr>
            <a:r>
              <a:rPr lang="en-US" dirty="0"/>
              <a:t>	</a:t>
            </a:r>
            <a:endParaRPr lang="en-US" dirty="0" smtClean="0"/>
          </a:p>
          <a:p>
            <a:pPr marL="0" indent="0">
              <a:buNone/>
            </a:pPr>
            <a:r>
              <a:rPr lang="en-US" dirty="0">
                <a:solidFill>
                  <a:srgbClr val="FF0000"/>
                </a:solidFill>
              </a:rPr>
              <a:t>	</a:t>
            </a:r>
            <a:r>
              <a:rPr lang="en-IN" dirty="0" smtClean="0">
                <a:solidFill>
                  <a:srgbClr val="FF0000"/>
                </a:solidFill>
              </a:rPr>
              <a:t>source  ~/.</a:t>
            </a:r>
            <a:r>
              <a:rPr lang="en-IN" dirty="0" err="1" smtClean="0">
                <a:solidFill>
                  <a:srgbClr val="FF0000"/>
                </a:solidFill>
              </a:rPr>
              <a:t>bashrc</a:t>
            </a:r>
            <a:endParaRPr lang="en-IN" dirty="0" smtClean="0">
              <a:solidFill>
                <a:srgbClr val="FF0000"/>
              </a:solidFill>
            </a:endParaRPr>
          </a:p>
          <a:p>
            <a:pPr marL="0" indent="0">
              <a:buNone/>
            </a:pPr>
            <a:endParaRPr lang="en-US" dirty="0">
              <a:solidFill>
                <a:srgbClr val="FF0000"/>
              </a:solidFill>
            </a:endParaRPr>
          </a:p>
          <a:p>
            <a:pPr marL="0" indent="0">
              <a:buNone/>
            </a:pPr>
            <a:r>
              <a:rPr lang="en-US" dirty="0" smtClean="0"/>
              <a:t>10. Validating the installation</a:t>
            </a:r>
          </a:p>
          <a:p>
            <a:pPr marL="0" indent="0">
              <a:buNone/>
            </a:pPr>
            <a:r>
              <a:rPr lang="en-IN" dirty="0" smtClean="0"/>
              <a:t>We </a:t>
            </a:r>
            <a:r>
              <a:rPr lang="en-IN" dirty="0"/>
              <a:t>need to validate </a:t>
            </a:r>
            <a:r>
              <a:rPr lang="en-IN" dirty="0" smtClean="0"/>
              <a:t>NS-2 </a:t>
            </a:r>
            <a:r>
              <a:rPr lang="en-IN" dirty="0"/>
              <a:t>to check if everything is OK but keep in mind that it will take </a:t>
            </a:r>
            <a:r>
              <a:rPr lang="en-IN" dirty="0" smtClean="0"/>
              <a:t>lot </a:t>
            </a:r>
            <a:r>
              <a:rPr lang="en-IN" dirty="0"/>
              <a:t>of </a:t>
            </a:r>
            <a:r>
              <a:rPr lang="en-IN" dirty="0" smtClean="0"/>
              <a:t>time. </a:t>
            </a:r>
            <a:r>
              <a:rPr lang="en-IN" dirty="0"/>
              <a:t>Open up a terminal and move to the directory </a:t>
            </a:r>
            <a:endParaRPr lang="en-IN" dirty="0" smtClean="0"/>
          </a:p>
          <a:p>
            <a:pPr marL="0" indent="0">
              <a:buNone/>
            </a:pPr>
            <a:r>
              <a:rPr lang="en-IN" dirty="0" smtClean="0"/>
              <a:t>‘</a:t>
            </a:r>
            <a:r>
              <a:rPr lang="en-IN" dirty="0" smtClean="0">
                <a:solidFill>
                  <a:srgbClr val="FF0000"/>
                </a:solidFill>
              </a:rPr>
              <a:t>/</a:t>
            </a:r>
            <a:r>
              <a:rPr lang="en-IN" dirty="0">
                <a:solidFill>
                  <a:srgbClr val="FF0000"/>
                </a:solidFill>
              </a:rPr>
              <a:t>home/</a:t>
            </a:r>
            <a:r>
              <a:rPr lang="en-IN" dirty="0" err="1">
                <a:solidFill>
                  <a:srgbClr val="FF0000"/>
                </a:solidFill>
              </a:rPr>
              <a:t>user_name</a:t>
            </a:r>
            <a:r>
              <a:rPr lang="en-IN" dirty="0">
                <a:solidFill>
                  <a:srgbClr val="FF0000"/>
                </a:solidFill>
              </a:rPr>
              <a:t>/Documents/ns-allinone-2.35/ns-2.35/</a:t>
            </a:r>
            <a:r>
              <a:rPr lang="en-IN" dirty="0"/>
              <a:t>' and run</a:t>
            </a:r>
            <a:r>
              <a:rPr lang="en-IN" dirty="0" smtClean="0"/>
              <a:t>:</a:t>
            </a:r>
          </a:p>
          <a:p>
            <a:pPr marL="0" indent="0">
              <a:buNone/>
            </a:pPr>
            <a:endParaRPr lang="en-US" dirty="0"/>
          </a:p>
          <a:p>
            <a:pPr marL="0" indent="0">
              <a:buNone/>
            </a:pPr>
            <a:r>
              <a:rPr lang="en-US" dirty="0" smtClean="0"/>
              <a:t>	</a:t>
            </a:r>
            <a:r>
              <a:rPr lang="en-IN" dirty="0">
                <a:solidFill>
                  <a:srgbClr val="FF0000"/>
                </a:solidFill>
              </a:rPr>
              <a:t>./</a:t>
            </a:r>
            <a:r>
              <a:rPr lang="en-IN" dirty="0" smtClean="0">
                <a:solidFill>
                  <a:srgbClr val="FF0000"/>
                </a:solidFill>
              </a:rPr>
              <a:t>validate</a:t>
            </a:r>
          </a:p>
          <a:p>
            <a:pPr marL="0" indent="0">
              <a:buNone/>
            </a:pPr>
            <a:r>
              <a:rPr lang="en-US" dirty="0" smtClean="0"/>
              <a:t>Depending on system performance, this command may take up to 90 minutes. </a:t>
            </a:r>
            <a:endParaRPr lang="en-IN" dirty="0" smtClean="0"/>
          </a:p>
          <a:p>
            <a:pPr marL="0" indent="0">
              <a:buNone/>
            </a:pPr>
            <a:r>
              <a:rPr lang="en-US" dirty="0">
                <a:solidFill>
                  <a:srgbClr val="FF0000"/>
                </a:solidFill>
              </a:rPr>
              <a:t>	</a:t>
            </a:r>
            <a:endParaRPr lang="en-IN" dirty="0">
              <a:solidFill>
                <a:srgbClr val="FF0000"/>
              </a:solidFill>
            </a:endParaRPr>
          </a:p>
        </p:txBody>
      </p:sp>
    </p:spTree>
    <p:extLst>
      <p:ext uri="{BB962C8B-B14F-4D97-AF65-F5344CB8AC3E}">
        <p14:creationId xmlns:p14="http://schemas.microsoft.com/office/powerpoint/2010/main" val="2961253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256"/>
          </a:xfrm>
        </p:spPr>
        <p:txBody>
          <a:bodyPr/>
          <a:lstStyle/>
          <a:p>
            <a:r>
              <a:rPr lang="en-IN" dirty="0"/>
              <a:t>Installing NS-2 in Linux platforms </a:t>
            </a:r>
          </a:p>
        </p:txBody>
      </p:sp>
      <p:sp>
        <p:nvSpPr>
          <p:cNvPr id="3" name="Content Placeholder 2"/>
          <p:cNvSpPr>
            <a:spLocks noGrp="1"/>
          </p:cNvSpPr>
          <p:nvPr>
            <p:ph idx="1"/>
          </p:nvPr>
        </p:nvSpPr>
        <p:spPr>
          <a:xfrm>
            <a:off x="162046" y="1091382"/>
            <a:ext cx="11725153" cy="5085581"/>
          </a:xfrm>
        </p:spPr>
        <p:txBody>
          <a:bodyPr/>
          <a:lstStyle/>
          <a:p>
            <a:pPr marL="0" indent="0">
              <a:buNone/>
            </a:pPr>
            <a:r>
              <a:rPr lang="en-IN" dirty="0" smtClean="0"/>
              <a:t>11. You </a:t>
            </a:r>
            <a:r>
              <a:rPr lang="en-IN" dirty="0"/>
              <a:t>can now run </a:t>
            </a:r>
            <a:r>
              <a:rPr lang="en-IN" dirty="0" smtClean="0"/>
              <a:t>NS-2 </a:t>
            </a:r>
            <a:r>
              <a:rPr lang="en-IN" dirty="0"/>
              <a:t>from a terminal window by executing: </a:t>
            </a:r>
            <a:r>
              <a:rPr lang="en-IN" dirty="0">
                <a:solidFill>
                  <a:srgbClr val="FF0000"/>
                </a:solidFill>
              </a:rPr>
              <a:t>ns</a:t>
            </a:r>
            <a:r>
              <a:rPr lang="en-IN" dirty="0"/>
              <a:t/>
            </a:r>
            <a:br>
              <a:rPr lang="en-IN" dirty="0"/>
            </a:br>
            <a:r>
              <a:rPr lang="en-IN" dirty="0"/>
              <a:t>If you received the "</a:t>
            </a:r>
            <a:r>
              <a:rPr lang="en-IN" dirty="0">
                <a:solidFill>
                  <a:srgbClr val="FF0000"/>
                </a:solidFill>
              </a:rPr>
              <a:t>%</a:t>
            </a:r>
            <a:r>
              <a:rPr lang="en-IN" dirty="0"/>
              <a:t>" sign, it means that NS is </a:t>
            </a:r>
            <a:r>
              <a:rPr lang="en-IN" dirty="0" smtClean="0"/>
              <a:t>running.</a:t>
            </a:r>
          </a:p>
          <a:p>
            <a:pPr marL="0" indent="0">
              <a:buNone/>
            </a:pPr>
            <a:endParaRPr lang="en-US" dirty="0"/>
          </a:p>
          <a:p>
            <a:pPr marL="0" indent="0">
              <a:buNone/>
            </a:pPr>
            <a:r>
              <a:rPr lang="en-US" dirty="0" smtClean="0">
                <a:solidFill>
                  <a:srgbClr val="FF0000"/>
                </a:solidFill>
              </a:rPr>
              <a:t>Note:</a:t>
            </a:r>
            <a:r>
              <a:rPr lang="en-US" dirty="0" smtClean="0"/>
              <a:t> If nam (Network </a:t>
            </a:r>
            <a:r>
              <a:rPr lang="en-US" dirty="0" err="1" smtClean="0"/>
              <a:t>AniMator</a:t>
            </a:r>
            <a:r>
              <a:rPr lang="en-US" dirty="0" smtClean="0"/>
              <a:t>) is not working or showing an error like “core dumped. Segmentation fault”, remove </a:t>
            </a:r>
            <a:r>
              <a:rPr lang="en-US" b="1" dirty="0" smtClean="0"/>
              <a:t>nam</a:t>
            </a:r>
            <a:r>
              <a:rPr lang="en-US" dirty="0" smtClean="0"/>
              <a:t> installation by using the following command.</a:t>
            </a:r>
          </a:p>
          <a:p>
            <a:pPr marL="0" indent="0">
              <a:buNone/>
            </a:pPr>
            <a:r>
              <a:rPr lang="en-US" dirty="0"/>
              <a:t> </a:t>
            </a:r>
            <a:r>
              <a:rPr lang="en-US" dirty="0" smtClean="0"/>
              <a:t>	</a:t>
            </a:r>
            <a:r>
              <a:rPr lang="en-US" dirty="0" err="1" smtClean="0">
                <a:solidFill>
                  <a:srgbClr val="FF0000"/>
                </a:solidFill>
              </a:rPr>
              <a:t>sudo</a:t>
            </a:r>
            <a:r>
              <a:rPr lang="en-US" dirty="0" smtClean="0">
                <a:solidFill>
                  <a:srgbClr val="FF0000"/>
                </a:solidFill>
              </a:rPr>
              <a:t> apt-get remove nam</a:t>
            </a:r>
            <a:r>
              <a:rPr lang="en-US" dirty="0" smtClean="0"/>
              <a:t> </a:t>
            </a:r>
          </a:p>
          <a:p>
            <a:pPr marL="0" indent="0">
              <a:buNone/>
            </a:pPr>
            <a:endParaRPr lang="en-US" dirty="0"/>
          </a:p>
          <a:p>
            <a:pPr marL="0" indent="0">
              <a:buNone/>
            </a:pPr>
            <a:r>
              <a:rPr lang="en-US" dirty="0" smtClean="0"/>
              <a:t>Download the updated nam from the following link and install it.</a:t>
            </a:r>
          </a:p>
          <a:p>
            <a:pPr marL="0" indent="0">
              <a:buNone/>
            </a:pPr>
            <a:r>
              <a:rPr lang="en-IN" dirty="0">
                <a:solidFill>
                  <a:srgbClr val="FF0000"/>
                </a:solidFill>
              </a:rPr>
              <a:t>https://drive.google.com/file/d/0B7S255p3kFXNNmtLeXhsaG5hXzQ/edit?pli=1</a:t>
            </a:r>
          </a:p>
        </p:txBody>
      </p:sp>
    </p:spTree>
    <p:extLst>
      <p:ext uri="{BB962C8B-B14F-4D97-AF65-F5344CB8AC3E}">
        <p14:creationId xmlns:p14="http://schemas.microsoft.com/office/powerpoint/2010/main" val="2297018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232"/>
            <a:ext cx="10515600" cy="894275"/>
          </a:xfrm>
        </p:spPr>
        <p:txBody>
          <a:bodyPr/>
          <a:lstStyle/>
          <a:p>
            <a:r>
              <a:rPr lang="en-IN" dirty="0"/>
              <a:t>Working with TCL </a:t>
            </a:r>
          </a:p>
        </p:txBody>
      </p:sp>
      <p:sp>
        <p:nvSpPr>
          <p:cNvPr id="3" name="Content Placeholder 2"/>
          <p:cNvSpPr>
            <a:spLocks noGrp="1"/>
          </p:cNvSpPr>
          <p:nvPr>
            <p:ph idx="1"/>
          </p:nvPr>
        </p:nvSpPr>
        <p:spPr/>
        <p:txBody>
          <a:bodyPr/>
          <a:lstStyle/>
          <a:p>
            <a:r>
              <a:rPr lang="en-US" dirty="0" smtClean="0"/>
              <a:t>After the installation, NS-2 can be invoked by executing the following statement in terminal window:</a:t>
            </a:r>
          </a:p>
          <a:p>
            <a:pPr marL="0" indent="0">
              <a:buNone/>
            </a:pPr>
            <a:r>
              <a:rPr lang="en-US" dirty="0"/>
              <a:t>	</a:t>
            </a:r>
            <a:r>
              <a:rPr lang="en-US" dirty="0" smtClean="0">
                <a:solidFill>
                  <a:srgbClr val="FF0000"/>
                </a:solidFill>
              </a:rPr>
              <a:t>$ ns &lt;</a:t>
            </a:r>
            <a:r>
              <a:rPr lang="en-US" dirty="0" err="1" smtClean="0">
                <a:solidFill>
                  <a:srgbClr val="FF0000"/>
                </a:solidFill>
              </a:rPr>
              <a:t>file.tcl</a:t>
            </a:r>
            <a:r>
              <a:rPr lang="en-US" dirty="0" smtClean="0">
                <a:solidFill>
                  <a:srgbClr val="FF0000"/>
                </a:solidFill>
              </a:rPr>
              <a:t>&gt; &lt;</a:t>
            </a:r>
            <a:r>
              <a:rPr lang="en-US" dirty="0" err="1" smtClean="0">
                <a:solidFill>
                  <a:srgbClr val="FF0000"/>
                </a:solidFill>
              </a:rPr>
              <a:t>args</a:t>
            </a:r>
            <a:r>
              <a:rPr lang="en-US" dirty="0" smtClean="0">
                <a:solidFill>
                  <a:srgbClr val="FF0000"/>
                </a:solidFill>
              </a:rPr>
              <a:t>&gt; </a:t>
            </a:r>
          </a:p>
          <a:p>
            <a:pPr marL="0" indent="0">
              <a:buNone/>
            </a:pPr>
            <a:r>
              <a:rPr lang="en-US" dirty="0" smtClean="0"/>
              <a:t>Both are optional input arguments. If we prepared a TCL file earlier, it can be specified here. Else NS-2 waits to interpret commands from keyboard. It is a line-by-line method.</a:t>
            </a:r>
            <a:endParaRPr lang="en-IN" dirty="0"/>
          </a:p>
        </p:txBody>
      </p:sp>
    </p:spTree>
    <p:extLst>
      <p:ext uri="{BB962C8B-B14F-4D97-AF65-F5344CB8AC3E}">
        <p14:creationId xmlns:p14="http://schemas.microsoft.com/office/powerpoint/2010/main" val="2180474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051" y="221226"/>
            <a:ext cx="11901949" cy="879527"/>
          </a:xfrm>
        </p:spPr>
        <p:txBody>
          <a:bodyPr>
            <a:normAutofit/>
          </a:bodyPr>
          <a:lstStyle/>
          <a:p>
            <a:r>
              <a:rPr lang="en-US" sz="4000" dirty="0" smtClean="0"/>
              <a:t>A comparison of general simulation and NS-2 simulation</a:t>
            </a:r>
            <a:endParaRPr lang="en-IN" sz="4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19921" y="1005840"/>
            <a:ext cx="7802880" cy="5852160"/>
          </a:xfrm>
        </p:spPr>
      </p:pic>
    </p:spTree>
    <p:extLst>
      <p:ext uri="{BB962C8B-B14F-4D97-AF65-F5344CB8AC3E}">
        <p14:creationId xmlns:p14="http://schemas.microsoft.com/office/powerpoint/2010/main" val="1437146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1. Simulation design</a:t>
            </a:r>
            <a:endParaRPr lang="en-IN" dirty="0">
              <a:solidFill>
                <a:srgbClr val="FF0000"/>
              </a:solidFill>
            </a:endParaRPr>
          </a:p>
        </p:txBody>
      </p:sp>
      <p:sp>
        <p:nvSpPr>
          <p:cNvPr id="3" name="Content Placeholder 2"/>
          <p:cNvSpPr>
            <a:spLocks noGrp="1"/>
          </p:cNvSpPr>
          <p:nvPr>
            <p:ph idx="1"/>
          </p:nvPr>
        </p:nvSpPr>
        <p:spPr>
          <a:xfrm>
            <a:off x="838200" y="1825625"/>
            <a:ext cx="10515600" cy="2038452"/>
          </a:xfrm>
        </p:spPr>
        <p:txBody>
          <a:bodyPr/>
          <a:lstStyle/>
          <a:p>
            <a:pPr marL="0" indent="0" algn="just">
              <a:buNone/>
            </a:pPr>
            <a:r>
              <a:rPr lang="en-US" b="1" dirty="0" smtClean="0"/>
              <a:t>The first step in simulating a network is to design the simulation. In the step, the user should determine the </a:t>
            </a:r>
            <a:r>
              <a:rPr lang="en-US" b="1" dirty="0" smtClean="0">
                <a:solidFill>
                  <a:srgbClr val="FF0000"/>
                </a:solidFill>
              </a:rPr>
              <a:t>simulation purposes</a:t>
            </a:r>
            <a:r>
              <a:rPr lang="en-US" b="1" dirty="0" smtClean="0"/>
              <a:t>, </a:t>
            </a:r>
            <a:r>
              <a:rPr lang="en-US" b="1" dirty="0" smtClean="0">
                <a:solidFill>
                  <a:srgbClr val="FF0000"/>
                </a:solidFill>
              </a:rPr>
              <a:t>network configuration</a:t>
            </a:r>
            <a:r>
              <a:rPr lang="en-US" b="1" dirty="0" smtClean="0"/>
              <a:t>, </a:t>
            </a:r>
            <a:r>
              <a:rPr lang="en-US" b="1" dirty="0" smtClean="0">
                <a:solidFill>
                  <a:srgbClr val="FF0000"/>
                </a:solidFill>
              </a:rPr>
              <a:t>assumptions</a:t>
            </a:r>
            <a:r>
              <a:rPr lang="en-US" b="1" dirty="0" smtClean="0"/>
              <a:t>, </a:t>
            </a:r>
            <a:r>
              <a:rPr lang="en-US" b="1" dirty="0" smtClean="0">
                <a:solidFill>
                  <a:srgbClr val="FF0000"/>
                </a:solidFill>
              </a:rPr>
              <a:t>measures and the type of expected results</a:t>
            </a:r>
            <a:r>
              <a:rPr lang="en-US" b="1" dirty="0" smtClean="0"/>
              <a:t>. </a:t>
            </a:r>
            <a:endParaRPr lang="en-IN" b="1" dirty="0"/>
          </a:p>
        </p:txBody>
      </p:sp>
    </p:spTree>
    <p:extLst>
      <p:ext uri="{BB962C8B-B14F-4D97-AF65-F5344CB8AC3E}">
        <p14:creationId xmlns:p14="http://schemas.microsoft.com/office/powerpoint/2010/main" val="2301481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2. Configuring and running simulation</a:t>
            </a:r>
            <a:endParaRPr lang="en-IN"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It consists of two phases:</a:t>
            </a:r>
          </a:p>
          <a:p>
            <a:pPr marL="0" indent="0">
              <a:buNone/>
            </a:pPr>
            <a:r>
              <a:rPr lang="en-US" dirty="0"/>
              <a:t>	</a:t>
            </a:r>
            <a:r>
              <a:rPr lang="en-US" dirty="0" smtClean="0"/>
              <a:t>Network configuration phase</a:t>
            </a:r>
          </a:p>
          <a:p>
            <a:pPr marL="0" indent="0">
              <a:buNone/>
            </a:pPr>
            <a:r>
              <a:rPr lang="en-US" dirty="0"/>
              <a:t>	</a:t>
            </a:r>
            <a:r>
              <a:rPr lang="en-US" dirty="0" smtClean="0"/>
              <a:t>Simulation phase</a:t>
            </a:r>
          </a:p>
          <a:p>
            <a:pPr marL="0" indent="0">
              <a:buNone/>
            </a:pPr>
            <a:endParaRPr lang="en-US" dirty="0" smtClean="0"/>
          </a:p>
          <a:p>
            <a:pPr marL="0" indent="0">
              <a:buNone/>
            </a:pPr>
            <a:r>
              <a:rPr lang="en-US" dirty="0" smtClean="0">
                <a:solidFill>
                  <a:srgbClr val="FF0000"/>
                </a:solidFill>
              </a:rPr>
              <a:t>Network configuration phase: </a:t>
            </a:r>
            <a:r>
              <a:rPr lang="en-US" dirty="0" smtClean="0"/>
              <a:t>In this phase, network components (e.g. nodes, TCP, UDP…) are created and configured according to the simulation design.</a:t>
            </a:r>
          </a:p>
          <a:p>
            <a:pPr marL="0" indent="0">
              <a:buNone/>
            </a:pPr>
            <a:endParaRPr lang="en-US" dirty="0"/>
          </a:p>
          <a:p>
            <a:pPr marL="0" indent="0">
              <a:buNone/>
            </a:pPr>
            <a:r>
              <a:rPr lang="en-US" dirty="0" smtClean="0">
                <a:solidFill>
                  <a:srgbClr val="FF0000"/>
                </a:solidFill>
              </a:rPr>
              <a:t>Simulation phase: </a:t>
            </a:r>
            <a:r>
              <a:rPr lang="en-US" dirty="0" smtClean="0"/>
              <a:t>It maintains simulation clock and executes events chronologically.  </a:t>
            </a:r>
            <a:endParaRPr lang="en-IN" dirty="0"/>
          </a:p>
        </p:txBody>
      </p:sp>
    </p:spTree>
    <p:extLst>
      <p:ext uri="{BB962C8B-B14F-4D97-AF65-F5344CB8AC3E}">
        <p14:creationId xmlns:p14="http://schemas.microsoft.com/office/powerpoint/2010/main" val="954429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Contents:</a:t>
            </a:r>
            <a:endParaRPr lang="en-IN" dirty="0">
              <a:solidFill>
                <a:srgbClr val="FF0000"/>
              </a:solidFill>
            </a:endParaRPr>
          </a:p>
        </p:txBody>
      </p:sp>
      <p:sp>
        <p:nvSpPr>
          <p:cNvPr id="3" name="Content Placeholder 2"/>
          <p:cNvSpPr>
            <a:spLocks noGrp="1"/>
          </p:cNvSpPr>
          <p:nvPr>
            <p:ph idx="1"/>
          </p:nvPr>
        </p:nvSpPr>
        <p:spPr>
          <a:xfrm>
            <a:off x="838200" y="1825625"/>
            <a:ext cx="10515600" cy="4019590"/>
          </a:xfrm>
        </p:spPr>
        <p:txBody>
          <a:bodyPr/>
          <a:lstStyle/>
          <a:p>
            <a:r>
              <a:rPr lang="en-IN" dirty="0" smtClean="0"/>
              <a:t>Objectives of this seminar</a:t>
            </a:r>
          </a:p>
          <a:p>
            <a:r>
              <a:rPr lang="en-IN" dirty="0" smtClean="0"/>
              <a:t>What is NS-2?</a:t>
            </a:r>
          </a:p>
          <a:p>
            <a:r>
              <a:rPr lang="en-IN" dirty="0" smtClean="0"/>
              <a:t>Installing NS-2 in Ubuntu/</a:t>
            </a:r>
            <a:r>
              <a:rPr lang="en-IN" dirty="0" err="1" smtClean="0"/>
              <a:t>Debian</a:t>
            </a:r>
            <a:r>
              <a:rPr lang="en-IN" dirty="0" smtClean="0"/>
              <a:t> </a:t>
            </a:r>
          </a:p>
          <a:p>
            <a:r>
              <a:rPr lang="en-IN" dirty="0" smtClean="0"/>
              <a:t>Working with TCL (Tool Command Language) </a:t>
            </a:r>
          </a:p>
          <a:p>
            <a:r>
              <a:rPr lang="en-IN" dirty="0" smtClean="0"/>
              <a:t>Tutorial exercise</a:t>
            </a:r>
          </a:p>
          <a:p>
            <a:r>
              <a:rPr lang="en-IN" dirty="0" smtClean="0"/>
              <a:t>NS-2 internals </a:t>
            </a:r>
          </a:p>
          <a:p>
            <a:r>
              <a:rPr lang="en-IN" dirty="0" smtClean="0"/>
              <a:t>Extending NS-2</a:t>
            </a:r>
            <a:endParaRPr lang="en-IN" dirty="0"/>
          </a:p>
        </p:txBody>
      </p:sp>
    </p:spTree>
    <p:extLst>
      <p:ext uri="{BB962C8B-B14F-4D97-AF65-F5344CB8AC3E}">
        <p14:creationId xmlns:p14="http://schemas.microsoft.com/office/powerpoint/2010/main" val="1000066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7067"/>
          </a:xfrm>
        </p:spPr>
        <p:txBody>
          <a:bodyPr/>
          <a:lstStyle/>
          <a:p>
            <a:r>
              <a:rPr lang="en-US" b="1" dirty="0" smtClean="0">
                <a:solidFill>
                  <a:srgbClr val="FF0000"/>
                </a:solidFill>
              </a:rPr>
              <a:t>Our work areas in  NS-2</a:t>
            </a:r>
            <a:endParaRPr lang="en-IN" b="1" dirty="0">
              <a:solidFill>
                <a:srgbClr val="FF0000"/>
              </a:solidFill>
            </a:endParaRPr>
          </a:p>
        </p:txBody>
      </p:sp>
      <p:sp>
        <p:nvSpPr>
          <p:cNvPr id="3" name="Content Placeholder 2"/>
          <p:cNvSpPr>
            <a:spLocks noGrp="1"/>
          </p:cNvSpPr>
          <p:nvPr>
            <p:ph idx="1"/>
          </p:nvPr>
        </p:nvSpPr>
        <p:spPr>
          <a:xfrm>
            <a:off x="838200" y="1354238"/>
            <a:ext cx="10515600" cy="4822725"/>
          </a:xfrm>
        </p:spPr>
        <p:txBody>
          <a:bodyPr/>
          <a:lstStyle/>
          <a:p>
            <a:r>
              <a:rPr lang="en-US" dirty="0" smtClean="0">
                <a:solidFill>
                  <a:srgbClr val="FF0000"/>
                </a:solidFill>
              </a:rPr>
              <a:t>TCL editor</a:t>
            </a:r>
          </a:p>
          <a:p>
            <a:pPr marL="0" indent="0">
              <a:buNone/>
            </a:pPr>
            <a:r>
              <a:rPr lang="en-US" dirty="0" smtClean="0"/>
              <a:t>	Our programming window</a:t>
            </a:r>
            <a:r>
              <a:rPr lang="en-US" dirty="0"/>
              <a:t>	</a:t>
            </a:r>
            <a:endParaRPr lang="en-US" dirty="0" smtClean="0"/>
          </a:p>
          <a:p>
            <a:pPr marL="0" indent="0">
              <a:buNone/>
            </a:pPr>
            <a:endParaRPr lang="en-US" dirty="0" smtClean="0"/>
          </a:p>
          <a:p>
            <a:r>
              <a:rPr lang="en-US" dirty="0" smtClean="0">
                <a:solidFill>
                  <a:srgbClr val="FF0000"/>
                </a:solidFill>
              </a:rPr>
              <a:t>Network Animator (NAM)</a:t>
            </a:r>
            <a:r>
              <a:rPr lang="en-US" dirty="0" smtClean="0"/>
              <a:t> (Ex:- </a:t>
            </a:r>
            <a:r>
              <a:rPr lang="en-US" dirty="0" err="1" smtClean="0"/>
              <a:t>filename.nam</a:t>
            </a:r>
            <a:r>
              <a:rPr lang="en-US" dirty="0" smtClean="0"/>
              <a:t>)</a:t>
            </a:r>
          </a:p>
          <a:p>
            <a:pPr marL="0" indent="0">
              <a:buNone/>
            </a:pPr>
            <a:r>
              <a:rPr lang="en-US" dirty="0"/>
              <a:t>	</a:t>
            </a:r>
            <a:r>
              <a:rPr lang="en-US" dirty="0" smtClean="0"/>
              <a:t>Animation can be shown in this window</a:t>
            </a:r>
          </a:p>
          <a:p>
            <a:endParaRPr lang="en-US" dirty="0" smtClean="0"/>
          </a:p>
          <a:p>
            <a:r>
              <a:rPr lang="en-US" dirty="0" smtClean="0">
                <a:solidFill>
                  <a:srgbClr val="FF0000"/>
                </a:solidFill>
              </a:rPr>
              <a:t>Trace file </a:t>
            </a:r>
            <a:r>
              <a:rPr lang="en-US" dirty="0" smtClean="0"/>
              <a:t>(Ex:- filename.tr) </a:t>
            </a:r>
          </a:p>
          <a:p>
            <a:pPr marL="0" indent="0">
              <a:buNone/>
            </a:pPr>
            <a:r>
              <a:rPr lang="en-US" dirty="0" smtClean="0"/>
              <a:t>	Post-simulation analysis can be done by using trace file.</a:t>
            </a:r>
            <a:endParaRPr lang="en-IN" dirty="0"/>
          </a:p>
        </p:txBody>
      </p:sp>
    </p:spTree>
    <p:extLst>
      <p:ext uri="{BB962C8B-B14F-4D97-AF65-F5344CB8AC3E}">
        <p14:creationId xmlns:p14="http://schemas.microsoft.com/office/powerpoint/2010/main" val="166962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503" y="0"/>
            <a:ext cx="10515600" cy="884903"/>
          </a:xfrm>
        </p:spPr>
        <p:txBody>
          <a:bodyPr>
            <a:normAutofit/>
          </a:bodyPr>
          <a:lstStyle/>
          <a:p>
            <a:r>
              <a:rPr lang="en-US" b="1" dirty="0" smtClean="0"/>
              <a:t>Working with TCL (wired network) </a:t>
            </a:r>
            <a:endParaRPr lang="en-IN" b="1" dirty="0"/>
          </a:p>
        </p:txBody>
      </p:sp>
      <p:pic>
        <p:nvPicPr>
          <p:cNvPr id="4" name="Content Placeholder 3"/>
          <p:cNvPicPr>
            <a:picLocks noGrp="1" noChangeAspect="1"/>
          </p:cNvPicPr>
          <p:nvPr>
            <p:ph idx="1"/>
          </p:nvPr>
        </p:nvPicPr>
        <p:blipFill>
          <a:blip r:embed="rId2"/>
          <a:stretch>
            <a:fillRect/>
          </a:stretch>
        </p:blipFill>
        <p:spPr>
          <a:xfrm>
            <a:off x="429045" y="989604"/>
            <a:ext cx="11257710" cy="5760720"/>
          </a:xfrm>
          <a:prstGeom prst="rect">
            <a:avLst/>
          </a:prstGeom>
        </p:spPr>
      </p:pic>
    </p:spTree>
    <p:extLst>
      <p:ext uri="{BB962C8B-B14F-4D97-AF65-F5344CB8AC3E}">
        <p14:creationId xmlns:p14="http://schemas.microsoft.com/office/powerpoint/2010/main" val="1935215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729"/>
            <a:ext cx="12192000" cy="6474542"/>
          </a:xfrm>
        </p:spPr>
        <p:txBody>
          <a:bodyPr>
            <a:normAutofit fontScale="85000" lnSpcReduction="20000"/>
          </a:bodyPr>
          <a:lstStyle/>
          <a:p>
            <a:pPr marL="0" indent="0" algn="ctr">
              <a:buNone/>
            </a:pPr>
            <a:r>
              <a:rPr lang="en-IN" b="1" dirty="0">
                <a:solidFill>
                  <a:srgbClr val="FF0000"/>
                </a:solidFill>
              </a:rPr>
              <a:t>Topology Description</a:t>
            </a:r>
          </a:p>
          <a:p>
            <a:pPr marL="0" indent="0">
              <a:buNone/>
            </a:pPr>
            <a:r>
              <a:rPr lang="en-IN" dirty="0"/>
              <a:t>Network consists of </a:t>
            </a:r>
            <a:r>
              <a:rPr lang="en-IN" dirty="0" smtClean="0"/>
              <a:t>5 </a:t>
            </a:r>
            <a:r>
              <a:rPr lang="en-IN" dirty="0"/>
              <a:t>nodes (n0, n1, n2, </a:t>
            </a:r>
            <a:r>
              <a:rPr lang="en-IN" dirty="0" smtClean="0"/>
              <a:t>n3, n4).</a:t>
            </a:r>
            <a:endParaRPr lang="en-IN" dirty="0"/>
          </a:p>
          <a:p>
            <a:pPr marL="0" indent="0">
              <a:buNone/>
            </a:pPr>
            <a:r>
              <a:rPr lang="en-IN" dirty="0"/>
              <a:t>The duplex links between n0 and n2, and n1 and n2 have </a:t>
            </a:r>
            <a:r>
              <a:rPr lang="en-IN" dirty="0" smtClean="0">
                <a:solidFill>
                  <a:srgbClr val="FF0000"/>
                </a:solidFill>
              </a:rPr>
              <a:t>100 </a:t>
            </a:r>
            <a:r>
              <a:rPr lang="en-IN" dirty="0">
                <a:solidFill>
                  <a:srgbClr val="FF0000"/>
                </a:solidFill>
              </a:rPr>
              <a:t>Mbps</a:t>
            </a:r>
            <a:r>
              <a:rPr lang="en-IN" dirty="0"/>
              <a:t> of bandwidth and </a:t>
            </a:r>
            <a:r>
              <a:rPr lang="en-IN" dirty="0" smtClean="0">
                <a:solidFill>
                  <a:srgbClr val="FF0000"/>
                </a:solidFill>
              </a:rPr>
              <a:t>5 </a:t>
            </a:r>
            <a:r>
              <a:rPr lang="en-IN" dirty="0" err="1">
                <a:solidFill>
                  <a:srgbClr val="FF0000"/>
                </a:solidFill>
              </a:rPr>
              <a:t>ms</a:t>
            </a:r>
            <a:r>
              <a:rPr lang="en-IN" dirty="0">
                <a:solidFill>
                  <a:srgbClr val="FF0000"/>
                </a:solidFill>
              </a:rPr>
              <a:t> </a:t>
            </a:r>
            <a:r>
              <a:rPr lang="en-IN" dirty="0"/>
              <a:t>of delay.</a:t>
            </a:r>
          </a:p>
          <a:p>
            <a:pPr marL="0" indent="0">
              <a:buNone/>
            </a:pPr>
            <a:r>
              <a:rPr lang="en-IN" dirty="0"/>
              <a:t>The duplex link between n2 and n3 </a:t>
            </a:r>
            <a:r>
              <a:rPr lang="en-IN" dirty="0" smtClean="0"/>
              <a:t>and n2 and n4 has </a:t>
            </a:r>
            <a:r>
              <a:rPr lang="en-IN" dirty="0" smtClean="0">
                <a:solidFill>
                  <a:srgbClr val="FF0000"/>
                </a:solidFill>
              </a:rPr>
              <a:t>54 </a:t>
            </a:r>
            <a:r>
              <a:rPr lang="en-IN" dirty="0">
                <a:solidFill>
                  <a:srgbClr val="FF0000"/>
                </a:solidFill>
              </a:rPr>
              <a:t>Mbps </a:t>
            </a:r>
            <a:r>
              <a:rPr lang="en-IN" dirty="0"/>
              <a:t>of bandwidth and </a:t>
            </a:r>
            <a:r>
              <a:rPr lang="en-IN" dirty="0" smtClean="0">
                <a:solidFill>
                  <a:srgbClr val="FF0000"/>
                </a:solidFill>
              </a:rPr>
              <a:t>10 </a:t>
            </a:r>
            <a:r>
              <a:rPr lang="en-IN" dirty="0" err="1">
                <a:solidFill>
                  <a:srgbClr val="FF0000"/>
                </a:solidFill>
              </a:rPr>
              <a:t>ms</a:t>
            </a:r>
            <a:r>
              <a:rPr lang="en-IN" dirty="0">
                <a:solidFill>
                  <a:srgbClr val="FF0000"/>
                </a:solidFill>
              </a:rPr>
              <a:t> </a:t>
            </a:r>
            <a:r>
              <a:rPr lang="en-IN" dirty="0"/>
              <a:t>of delay</a:t>
            </a:r>
            <a:r>
              <a:rPr lang="en-IN" dirty="0" smtClean="0"/>
              <a:t>.</a:t>
            </a:r>
          </a:p>
          <a:p>
            <a:pPr marL="0" indent="0">
              <a:buNone/>
            </a:pPr>
            <a:r>
              <a:rPr lang="en-US" dirty="0" smtClean="0"/>
              <a:t>The duplex link between n3 and n4 has </a:t>
            </a:r>
            <a:r>
              <a:rPr lang="en-IN" dirty="0" smtClean="0">
                <a:solidFill>
                  <a:srgbClr val="FF0000"/>
                </a:solidFill>
              </a:rPr>
              <a:t>10 </a:t>
            </a:r>
            <a:r>
              <a:rPr lang="en-IN" dirty="0">
                <a:solidFill>
                  <a:srgbClr val="FF0000"/>
                </a:solidFill>
              </a:rPr>
              <a:t>Mbps </a:t>
            </a:r>
            <a:r>
              <a:rPr lang="en-IN" dirty="0"/>
              <a:t>of bandwidth and </a:t>
            </a:r>
            <a:r>
              <a:rPr lang="en-IN" dirty="0" smtClean="0">
                <a:solidFill>
                  <a:srgbClr val="FF0000"/>
                </a:solidFill>
              </a:rPr>
              <a:t>15 </a:t>
            </a:r>
            <a:r>
              <a:rPr lang="en-IN" dirty="0" err="1">
                <a:solidFill>
                  <a:srgbClr val="FF0000"/>
                </a:solidFill>
              </a:rPr>
              <a:t>ms</a:t>
            </a:r>
            <a:r>
              <a:rPr lang="en-IN" dirty="0">
                <a:solidFill>
                  <a:srgbClr val="FF0000"/>
                </a:solidFill>
              </a:rPr>
              <a:t> </a:t>
            </a:r>
            <a:r>
              <a:rPr lang="en-IN" dirty="0"/>
              <a:t>of delay.</a:t>
            </a:r>
          </a:p>
          <a:p>
            <a:pPr marL="0" indent="0">
              <a:buNone/>
            </a:pPr>
            <a:r>
              <a:rPr lang="en-IN" dirty="0" smtClean="0"/>
              <a:t>Each </a:t>
            </a:r>
            <a:r>
              <a:rPr lang="en-IN" dirty="0"/>
              <a:t>node uses a </a:t>
            </a:r>
            <a:r>
              <a:rPr lang="en-IN" dirty="0" err="1">
                <a:solidFill>
                  <a:srgbClr val="FF0000"/>
                </a:solidFill>
              </a:rPr>
              <a:t>DropTail</a:t>
            </a:r>
            <a:r>
              <a:rPr lang="en-IN" dirty="0">
                <a:solidFill>
                  <a:srgbClr val="FF0000"/>
                </a:solidFill>
              </a:rPr>
              <a:t> </a:t>
            </a:r>
            <a:r>
              <a:rPr lang="en-IN" dirty="0"/>
              <a:t>queue, of which the maximum size is 10.</a:t>
            </a:r>
          </a:p>
          <a:p>
            <a:pPr marL="0" indent="0">
              <a:buNone/>
            </a:pPr>
            <a:r>
              <a:rPr lang="en-IN" dirty="0"/>
              <a:t>A “</a:t>
            </a:r>
            <a:r>
              <a:rPr lang="en-IN" dirty="0" err="1">
                <a:solidFill>
                  <a:srgbClr val="FF0000"/>
                </a:solidFill>
              </a:rPr>
              <a:t>tcp</a:t>
            </a:r>
            <a:r>
              <a:rPr lang="en-IN" dirty="0"/>
              <a:t>” agent is attached to </a:t>
            </a:r>
            <a:r>
              <a:rPr lang="en-IN" dirty="0" smtClean="0"/>
              <a:t>n1, </a:t>
            </a:r>
            <a:r>
              <a:rPr lang="en-IN" dirty="0"/>
              <a:t>and a connection is established to a </a:t>
            </a:r>
            <a:r>
              <a:rPr lang="en-IN" dirty="0" err="1"/>
              <a:t>tcp</a:t>
            </a:r>
            <a:r>
              <a:rPr lang="en-IN" dirty="0"/>
              <a:t> “</a:t>
            </a:r>
            <a:r>
              <a:rPr lang="en-IN" dirty="0">
                <a:solidFill>
                  <a:srgbClr val="FF0000"/>
                </a:solidFill>
              </a:rPr>
              <a:t>sink</a:t>
            </a:r>
            <a:r>
              <a:rPr lang="en-IN" dirty="0"/>
              <a:t>” agent attached to </a:t>
            </a:r>
            <a:r>
              <a:rPr lang="en-IN" dirty="0" smtClean="0"/>
              <a:t>n4.</a:t>
            </a:r>
            <a:endParaRPr lang="en-IN" dirty="0"/>
          </a:p>
          <a:p>
            <a:pPr marL="0" indent="0">
              <a:buNone/>
            </a:pPr>
            <a:r>
              <a:rPr lang="en-IN" b="1" dirty="0">
                <a:solidFill>
                  <a:srgbClr val="00B050"/>
                </a:solidFill>
              </a:rPr>
              <a:t>As default, the maximum size of a packet that a “</a:t>
            </a:r>
            <a:r>
              <a:rPr lang="en-IN" b="1" dirty="0" err="1">
                <a:solidFill>
                  <a:srgbClr val="00B050"/>
                </a:solidFill>
              </a:rPr>
              <a:t>tcp</a:t>
            </a:r>
            <a:r>
              <a:rPr lang="en-IN" b="1" dirty="0">
                <a:solidFill>
                  <a:srgbClr val="00B050"/>
                </a:solidFill>
              </a:rPr>
              <a:t>” agent can generate is 1KByte.</a:t>
            </a:r>
          </a:p>
          <a:p>
            <a:pPr marL="0" indent="0">
              <a:buNone/>
            </a:pPr>
            <a:r>
              <a:rPr lang="en-IN" dirty="0"/>
              <a:t>A </a:t>
            </a:r>
            <a:r>
              <a:rPr lang="en-IN" dirty="0" err="1"/>
              <a:t>tcp</a:t>
            </a:r>
            <a:r>
              <a:rPr lang="en-IN" dirty="0"/>
              <a:t> “sink” agent generates and sends ACK packets to the sender (</a:t>
            </a:r>
            <a:r>
              <a:rPr lang="en-IN" dirty="0" err="1"/>
              <a:t>tcp</a:t>
            </a:r>
            <a:r>
              <a:rPr lang="en-IN" dirty="0"/>
              <a:t> agent) and frees the received packets.</a:t>
            </a:r>
          </a:p>
          <a:p>
            <a:pPr marL="0" indent="0">
              <a:buNone/>
            </a:pPr>
            <a:r>
              <a:rPr lang="en-IN" dirty="0"/>
              <a:t>A “</a:t>
            </a:r>
            <a:r>
              <a:rPr lang="en-IN" dirty="0" err="1"/>
              <a:t>udp</a:t>
            </a:r>
            <a:r>
              <a:rPr lang="en-IN" dirty="0"/>
              <a:t>” agent that is attached to </a:t>
            </a:r>
            <a:r>
              <a:rPr lang="en-IN" dirty="0" smtClean="0"/>
              <a:t>n0 </a:t>
            </a:r>
            <a:r>
              <a:rPr lang="en-IN" dirty="0"/>
              <a:t>is connected to a “null” agent attached to n3.</a:t>
            </a:r>
          </a:p>
          <a:p>
            <a:pPr marL="0" indent="0">
              <a:buNone/>
            </a:pPr>
            <a:r>
              <a:rPr lang="en-IN" dirty="0"/>
              <a:t>A “null” agent just frees the packets received.</a:t>
            </a:r>
          </a:p>
          <a:p>
            <a:pPr marL="0" indent="0">
              <a:buNone/>
            </a:pPr>
            <a:r>
              <a:rPr lang="en-IN" dirty="0"/>
              <a:t>A “ftp” and a “</a:t>
            </a:r>
            <a:r>
              <a:rPr lang="en-IN" dirty="0" err="1"/>
              <a:t>cbr</a:t>
            </a:r>
            <a:r>
              <a:rPr lang="en-IN" dirty="0"/>
              <a:t>” traffic generator are attached to “</a:t>
            </a:r>
            <a:r>
              <a:rPr lang="en-IN" dirty="0" err="1"/>
              <a:t>tcp</a:t>
            </a:r>
            <a:r>
              <a:rPr lang="en-IN" dirty="0"/>
              <a:t>” and “</a:t>
            </a:r>
            <a:r>
              <a:rPr lang="en-IN" dirty="0" err="1"/>
              <a:t>udp</a:t>
            </a:r>
            <a:r>
              <a:rPr lang="en-IN" dirty="0"/>
              <a:t>” agents respectively,</a:t>
            </a:r>
          </a:p>
          <a:p>
            <a:pPr marL="0" indent="0">
              <a:buNone/>
            </a:pPr>
            <a:r>
              <a:rPr lang="en-IN" b="1" dirty="0">
                <a:solidFill>
                  <a:srgbClr val="00B050"/>
                </a:solidFill>
              </a:rPr>
              <a:t>The  “</a:t>
            </a:r>
            <a:r>
              <a:rPr lang="en-IN" b="1" dirty="0" err="1">
                <a:solidFill>
                  <a:srgbClr val="00B050"/>
                </a:solidFill>
              </a:rPr>
              <a:t>cbr</a:t>
            </a:r>
            <a:r>
              <a:rPr lang="en-IN" b="1" dirty="0">
                <a:solidFill>
                  <a:srgbClr val="00B050"/>
                </a:solidFill>
              </a:rPr>
              <a:t>” is configured to generate 1 </a:t>
            </a:r>
            <a:r>
              <a:rPr lang="en-IN" b="1" dirty="0" err="1">
                <a:solidFill>
                  <a:srgbClr val="00B050"/>
                </a:solidFill>
              </a:rPr>
              <a:t>KByte</a:t>
            </a:r>
            <a:r>
              <a:rPr lang="en-IN" b="1" dirty="0">
                <a:solidFill>
                  <a:srgbClr val="00B050"/>
                </a:solidFill>
              </a:rPr>
              <a:t> packets at the rate of 1 Mbps.</a:t>
            </a:r>
          </a:p>
          <a:p>
            <a:pPr marL="0" indent="0">
              <a:buNone/>
            </a:pPr>
            <a:r>
              <a:rPr lang="en-IN" dirty="0"/>
              <a:t>The “</a:t>
            </a:r>
            <a:r>
              <a:rPr lang="en-IN" dirty="0" err="1"/>
              <a:t>cbr</a:t>
            </a:r>
            <a:r>
              <a:rPr lang="en-IN" dirty="0"/>
              <a:t>” is set to start at 0.1 sec and stop at </a:t>
            </a:r>
            <a:r>
              <a:rPr lang="en-IN" dirty="0" smtClean="0"/>
              <a:t>60.5 </a:t>
            </a:r>
            <a:r>
              <a:rPr lang="en-IN" dirty="0"/>
              <a:t>sec, and “ftp” is set to start at </a:t>
            </a:r>
            <a:r>
              <a:rPr lang="en-IN" dirty="0" smtClean="0"/>
              <a:t>0.05 </a:t>
            </a:r>
            <a:r>
              <a:rPr lang="en-IN" dirty="0"/>
              <a:t>sec and stop at </a:t>
            </a:r>
            <a:r>
              <a:rPr lang="en-IN" dirty="0" smtClean="0"/>
              <a:t>60.0 </a:t>
            </a:r>
            <a:r>
              <a:rPr lang="en-IN" dirty="0"/>
              <a:t>sec.</a:t>
            </a:r>
          </a:p>
          <a:p>
            <a:pPr marL="0" indent="0">
              <a:buNone/>
            </a:pPr>
            <a:endParaRPr lang="en-IN" dirty="0"/>
          </a:p>
        </p:txBody>
      </p:sp>
    </p:spTree>
    <p:extLst>
      <p:ext uri="{BB962C8B-B14F-4D97-AF65-F5344CB8AC3E}">
        <p14:creationId xmlns:p14="http://schemas.microsoft.com/office/powerpoint/2010/main" val="149256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820" y="1"/>
            <a:ext cx="10763865" cy="825910"/>
          </a:xfrm>
        </p:spPr>
        <p:txBody>
          <a:bodyPr/>
          <a:lstStyle/>
          <a:p>
            <a:r>
              <a:rPr lang="en-US" b="1" dirty="0" smtClean="0">
                <a:solidFill>
                  <a:srgbClr val="FF0000"/>
                </a:solidFill>
              </a:rPr>
              <a:t>Definition of Various technical words</a:t>
            </a:r>
            <a:endParaRPr lang="en-IN" b="1" dirty="0">
              <a:solidFill>
                <a:srgbClr val="FF0000"/>
              </a:solidFill>
            </a:endParaRPr>
          </a:p>
        </p:txBody>
      </p:sp>
      <p:sp>
        <p:nvSpPr>
          <p:cNvPr id="3" name="Content Placeholder 2"/>
          <p:cNvSpPr>
            <a:spLocks noGrp="1"/>
          </p:cNvSpPr>
          <p:nvPr>
            <p:ph idx="1"/>
          </p:nvPr>
        </p:nvSpPr>
        <p:spPr>
          <a:xfrm>
            <a:off x="162233" y="1106131"/>
            <a:ext cx="12029767" cy="5351052"/>
          </a:xfrm>
        </p:spPr>
        <p:txBody>
          <a:bodyPr/>
          <a:lstStyle/>
          <a:p>
            <a:pPr marL="0" indent="0">
              <a:buNone/>
            </a:pPr>
            <a:r>
              <a:rPr lang="en-IN" dirty="0"/>
              <a:t>In communication networks, a </a:t>
            </a:r>
            <a:r>
              <a:rPr lang="en-IN" b="1" dirty="0"/>
              <a:t>node</a:t>
            </a:r>
            <a:r>
              <a:rPr lang="en-IN" dirty="0"/>
              <a:t> </a:t>
            </a:r>
            <a:r>
              <a:rPr lang="en-IN" dirty="0" smtClean="0"/>
              <a:t>is </a:t>
            </a:r>
            <a:r>
              <a:rPr lang="en-IN" dirty="0"/>
              <a:t>either a redistribution point (e.g. data communications equipment), or a communication endpoint (e.g. data terminal equipment). The definition of a node depends on the network and protocol layer referred to.</a:t>
            </a:r>
            <a:endParaRPr lang="en-IN" b="1" dirty="0" smtClean="0"/>
          </a:p>
          <a:p>
            <a:pPr marL="0" indent="0">
              <a:buNone/>
            </a:pPr>
            <a:endParaRPr lang="en-IN" b="1" dirty="0" smtClean="0"/>
          </a:p>
          <a:p>
            <a:pPr marL="0" indent="0">
              <a:buNone/>
            </a:pPr>
            <a:r>
              <a:rPr lang="en-IN" b="1" dirty="0" smtClean="0"/>
              <a:t>Bandwidth</a:t>
            </a:r>
            <a:r>
              <a:rPr lang="en-IN" dirty="0"/>
              <a:t> is </a:t>
            </a:r>
            <a:r>
              <a:rPr lang="en-IN" dirty="0" smtClean="0"/>
              <a:t>defined</a:t>
            </a:r>
            <a:r>
              <a:rPr lang="en-IN" dirty="0"/>
              <a:t> as the amount of data that can be transmitted in a fixed amount of time. For digital devices, the bandwidth is usually expressed in bits per second(bps) or bytes per second</a:t>
            </a:r>
            <a:r>
              <a:rPr lang="en-IN" dirty="0" smtClean="0"/>
              <a:t>.</a:t>
            </a:r>
          </a:p>
          <a:p>
            <a:pPr marL="0" indent="0">
              <a:buNone/>
            </a:pPr>
            <a:endParaRPr lang="en-US" dirty="0"/>
          </a:p>
          <a:p>
            <a:pPr marL="0" indent="0">
              <a:buNone/>
            </a:pPr>
            <a:r>
              <a:rPr lang="en-IN" dirty="0"/>
              <a:t>The </a:t>
            </a:r>
            <a:r>
              <a:rPr lang="en-IN" b="1" dirty="0"/>
              <a:t>delay</a:t>
            </a:r>
            <a:r>
              <a:rPr lang="en-IN" dirty="0"/>
              <a:t> of a </a:t>
            </a:r>
            <a:r>
              <a:rPr lang="en-IN" dirty="0" smtClean="0"/>
              <a:t>network</a:t>
            </a:r>
            <a:r>
              <a:rPr lang="en-IN" b="1" dirty="0" smtClean="0"/>
              <a:t> </a:t>
            </a:r>
            <a:r>
              <a:rPr lang="en-IN" dirty="0" smtClean="0"/>
              <a:t>specifies </a:t>
            </a:r>
            <a:r>
              <a:rPr lang="en-IN" dirty="0"/>
              <a:t>how long it takes for a bit of data to travel across the network from one node or endpoint to another. It is typically measured in multiples or fractions of seconds.</a:t>
            </a:r>
          </a:p>
        </p:txBody>
      </p:sp>
    </p:spTree>
    <p:extLst>
      <p:ext uri="{BB962C8B-B14F-4D97-AF65-F5344CB8AC3E}">
        <p14:creationId xmlns:p14="http://schemas.microsoft.com/office/powerpoint/2010/main" val="2335638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173397"/>
            <a:ext cx="11545529" cy="741004"/>
          </a:xfrm>
        </p:spPr>
        <p:txBody>
          <a:bodyPr>
            <a:normAutofit fontScale="90000"/>
          </a:bodyPr>
          <a:lstStyle/>
          <a:p>
            <a:pPr algn="ctr"/>
            <a:r>
              <a:rPr lang="en-US" dirty="0" smtClean="0"/>
              <a:t>My first TCL Program </a:t>
            </a:r>
            <a:br>
              <a:rPr lang="en-US" dirty="0" smtClean="0"/>
            </a:br>
            <a:r>
              <a:rPr lang="en-US" dirty="0" smtClean="0"/>
              <a:t>Create simulator, trace &amp; NAM</a:t>
            </a:r>
            <a:endParaRPr lang="en-IN" dirty="0"/>
          </a:p>
        </p:txBody>
      </p:sp>
      <p:sp>
        <p:nvSpPr>
          <p:cNvPr id="3" name="Content Placeholder 2"/>
          <p:cNvSpPr>
            <a:spLocks noGrp="1"/>
          </p:cNvSpPr>
          <p:nvPr>
            <p:ph idx="1"/>
          </p:nvPr>
        </p:nvSpPr>
        <p:spPr>
          <a:xfrm>
            <a:off x="800100" y="1622323"/>
            <a:ext cx="10515600" cy="5899354"/>
          </a:xfrm>
        </p:spPr>
        <p:txBody>
          <a:bodyPr>
            <a:normAutofit/>
          </a:bodyPr>
          <a:lstStyle/>
          <a:p>
            <a:pPr marL="0" indent="0">
              <a:buNone/>
            </a:pPr>
            <a:r>
              <a:rPr lang="en-IN" dirty="0" smtClean="0">
                <a:solidFill>
                  <a:srgbClr val="FF0000"/>
                </a:solidFill>
              </a:rPr>
              <a:t># </a:t>
            </a:r>
            <a:r>
              <a:rPr lang="en-IN" dirty="0">
                <a:solidFill>
                  <a:srgbClr val="FF0000"/>
                </a:solidFill>
              </a:rPr>
              <a:t>Create a Simulator</a:t>
            </a:r>
          </a:p>
          <a:p>
            <a:pPr marL="0" indent="0">
              <a:buNone/>
            </a:pPr>
            <a:r>
              <a:rPr lang="en-IN" b="1" dirty="0" smtClean="0">
                <a:solidFill>
                  <a:srgbClr val="00B050"/>
                </a:solidFill>
              </a:rPr>
              <a:t>set </a:t>
            </a:r>
            <a:r>
              <a:rPr lang="en-IN" b="1" dirty="0">
                <a:solidFill>
                  <a:srgbClr val="00B050"/>
                </a:solidFill>
              </a:rPr>
              <a:t>ns [new Simulator</a:t>
            </a:r>
            <a:r>
              <a:rPr lang="en-IN" b="1" dirty="0" smtClean="0">
                <a:solidFill>
                  <a:srgbClr val="00B050"/>
                </a:solidFill>
              </a:rPr>
              <a:t>]</a:t>
            </a:r>
          </a:p>
          <a:p>
            <a:pPr marL="0" indent="0">
              <a:buNone/>
            </a:pPr>
            <a:endParaRPr lang="en-IN" dirty="0"/>
          </a:p>
          <a:p>
            <a:pPr marL="0" indent="0">
              <a:buNone/>
            </a:pPr>
            <a:r>
              <a:rPr lang="en-IN" dirty="0" smtClean="0">
                <a:solidFill>
                  <a:srgbClr val="FF0000"/>
                </a:solidFill>
              </a:rPr>
              <a:t># Create </a:t>
            </a:r>
            <a:r>
              <a:rPr lang="en-IN" dirty="0">
                <a:solidFill>
                  <a:srgbClr val="FF0000"/>
                </a:solidFill>
              </a:rPr>
              <a:t>a trace file</a:t>
            </a:r>
          </a:p>
          <a:p>
            <a:pPr marL="0" indent="0">
              <a:buNone/>
            </a:pPr>
            <a:r>
              <a:rPr lang="en-IN" b="1" dirty="0" smtClean="0">
                <a:solidFill>
                  <a:srgbClr val="00B050"/>
                </a:solidFill>
              </a:rPr>
              <a:t>set </a:t>
            </a:r>
            <a:r>
              <a:rPr lang="en-IN" b="1" dirty="0" err="1">
                <a:solidFill>
                  <a:srgbClr val="00B050"/>
                </a:solidFill>
              </a:rPr>
              <a:t>mytrace</a:t>
            </a:r>
            <a:r>
              <a:rPr lang="en-IN" b="1" dirty="0">
                <a:solidFill>
                  <a:srgbClr val="00B050"/>
                </a:solidFill>
              </a:rPr>
              <a:t> [open out.tr w]</a:t>
            </a:r>
          </a:p>
          <a:p>
            <a:pPr marL="0" indent="0">
              <a:buNone/>
            </a:pPr>
            <a:r>
              <a:rPr lang="en-IN" b="1" dirty="0" smtClean="0">
                <a:solidFill>
                  <a:srgbClr val="00B050"/>
                </a:solidFill>
              </a:rPr>
              <a:t>$ns </a:t>
            </a:r>
            <a:r>
              <a:rPr lang="en-IN" b="1" dirty="0">
                <a:solidFill>
                  <a:srgbClr val="00B050"/>
                </a:solidFill>
              </a:rPr>
              <a:t>trace-all $</a:t>
            </a:r>
            <a:r>
              <a:rPr lang="en-IN" b="1" dirty="0" err="1">
                <a:solidFill>
                  <a:srgbClr val="00B050"/>
                </a:solidFill>
              </a:rPr>
              <a:t>mytrace</a:t>
            </a:r>
            <a:endParaRPr lang="en-IN" b="1" dirty="0">
              <a:solidFill>
                <a:srgbClr val="00B050"/>
              </a:solidFill>
            </a:endParaRPr>
          </a:p>
          <a:p>
            <a:pPr marL="0" indent="0">
              <a:buNone/>
            </a:pPr>
            <a:endParaRPr lang="en-IN" dirty="0" smtClean="0">
              <a:solidFill>
                <a:srgbClr val="FF0000"/>
              </a:solidFill>
            </a:endParaRPr>
          </a:p>
          <a:p>
            <a:pPr marL="0" indent="0">
              <a:buNone/>
            </a:pPr>
            <a:r>
              <a:rPr lang="en-IN" dirty="0" smtClean="0">
                <a:solidFill>
                  <a:srgbClr val="FF0000"/>
                </a:solidFill>
              </a:rPr>
              <a:t># </a:t>
            </a:r>
            <a:r>
              <a:rPr lang="en-IN" dirty="0">
                <a:solidFill>
                  <a:srgbClr val="FF0000"/>
                </a:solidFill>
              </a:rPr>
              <a:t>Create a NAM trace file</a:t>
            </a:r>
          </a:p>
          <a:p>
            <a:pPr marL="0" indent="0">
              <a:buNone/>
            </a:pPr>
            <a:r>
              <a:rPr lang="en-IN" b="1" dirty="0" smtClean="0">
                <a:solidFill>
                  <a:srgbClr val="00B050"/>
                </a:solidFill>
              </a:rPr>
              <a:t>set </a:t>
            </a:r>
            <a:r>
              <a:rPr lang="en-IN" b="1" dirty="0" err="1">
                <a:solidFill>
                  <a:srgbClr val="00B050"/>
                </a:solidFill>
              </a:rPr>
              <a:t>myNAM</a:t>
            </a:r>
            <a:r>
              <a:rPr lang="en-IN" b="1" dirty="0">
                <a:solidFill>
                  <a:srgbClr val="00B050"/>
                </a:solidFill>
              </a:rPr>
              <a:t> [open </a:t>
            </a:r>
            <a:r>
              <a:rPr lang="en-IN" b="1" dirty="0" err="1">
                <a:solidFill>
                  <a:srgbClr val="00B050"/>
                </a:solidFill>
              </a:rPr>
              <a:t>out.nam</a:t>
            </a:r>
            <a:r>
              <a:rPr lang="en-IN" b="1" dirty="0">
                <a:solidFill>
                  <a:srgbClr val="00B050"/>
                </a:solidFill>
              </a:rPr>
              <a:t> w]</a:t>
            </a:r>
          </a:p>
          <a:p>
            <a:pPr marL="0" indent="0">
              <a:buNone/>
            </a:pPr>
            <a:r>
              <a:rPr lang="en-IN" b="1" dirty="0" smtClean="0">
                <a:solidFill>
                  <a:srgbClr val="00B050"/>
                </a:solidFill>
              </a:rPr>
              <a:t>$ns </a:t>
            </a:r>
            <a:r>
              <a:rPr lang="en-IN" b="1" dirty="0" err="1">
                <a:solidFill>
                  <a:srgbClr val="00B050"/>
                </a:solidFill>
              </a:rPr>
              <a:t>namtrace</a:t>
            </a:r>
            <a:r>
              <a:rPr lang="en-IN" b="1" dirty="0">
                <a:solidFill>
                  <a:srgbClr val="00B050"/>
                </a:solidFill>
              </a:rPr>
              <a:t>-all $</a:t>
            </a:r>
            <a:r>
              <a:rPr lang="en-IN" b="1" dirty="0" err="1">
                <a:solidFill>
                  <a:srgbClr val="00B050"/>
                </a:solidFill>
              </a:rPr>
              <a:t>myNAM</a:t>
            </a:r>
            <a:endParaRPr lang="en-IN" b="1" dirty="0">
              <a:solidFill>
                <a:srgbClr val="00B050"/>
              </a:solidFill>
            </a:endParaRPr>
          </a:p>
        </p:txBody>
      </p:sp>
    </p:spTree>
    <p:extLst>
      <p:ext uri="{BB962C8B-B14F-4D97-AF65-F5344CB8AC3E}">
        <p14:creationId xmlns:p14="http://schemas.microsoft.com/office/powerpoint/2010/main" val="286734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722"/>
            <a:ext cx="10515600" cy="953269"/>
          </a:xfrm>
        </p:spPr>
        <p:txBody>
          <a:bodyPr/>
          <a:lstStyle/>
          <a:p>
            <a:r>
              <a:rPr lang="en-US" dirty="0" smtClean="0"/>
              <a:t>Next, define a procedure finish{}</a:t>
            </a:r>
            <a:endParaRPr lang="en-IN" dirty="0"/>
          </a:p>
        </p:txBody>
      </p:sp>
      <p:sp>
        <p:nvSpPr>
          <p:cNvPr id="3" name="Content Placeholder 2"/>
          <p:cNvSpPr>
            <a:spLocks noGrp="1"/>
          </p:cNvSpPr>
          <p:nvPr>
            <p:ph idx="1"/>
          </p:nvPr>
        </p:nvSpPr>
        <p:spPr>
          <a:xfrm>
            <a:off x="838200" y="1203992"/>
            <a:ext cx="10515600" cy="5344292"/>
          </a:xfrm>
        </p:spPr>
        <p:txBody>
          <a:bodyPr>
            <a:normAutofit/>
          </a:bodyPr>
          <a:lstStyle/>
          <a:p>
            <a:pPr marL="0" indent="0">
              <a:buNone/>
            </a:pPr>
            <a:r>
              <a:rPr lang="en-IN" dirty="0">
                <a:solidFill>
                  <a:srgbClr val="FF0000"/>
                </a:solidFill>
              </a:rPr>
              <a:t># Define a procedure finish</a:t>
            </a:r>
          </a:p>
          <a:p>
            <a:pPr marL="0" indent="0">
              <a:buNone/>
            </a:pPr>
            <a:r>
              <a:rPr lang="en-IN" dirty="0"/>
              <a:t>	</a:t>
            </a:r>
            <a:r>
              <a:rPr lang="en-IN" b="1" dirty="0" err="1" smtClean="0">
                <a:solidFill>
                  <a:srgbClr val="00B050"/>
                </a:solidFill>
              </a:rPr>
              <a:t>proc</a:t>
            </a:r>
            <a:r>
              <a:rPr lang="en-IN" b="1" dirty="0" smtClean="0">
                <a:solidFill>
                  <a:srgbClr val="00B050"/>
                </a:solidFill>
              </a:rPr>
              <a:t> </a:t>
            </a:r>
            <a:r>
              <a:rPr lang="en-IN" b="1" dirty="0">
                <a:solidFill>
                  <a:srgbClr val="00B050"/>
                </a:solidFill>
              </a:rPr>
              <a:t>finish { } </a:t>
            </a:r>
            <a:endParaRPr lang="en-IN" b="1" dirty="0" smtClean="0">
              <a:solidFill>
                <a:srgbClr val="00B050"/>
              </a:solidFill>
            </a:endParaRPr>
          </a:p>
          <a:p>
            <a:pPr marL="0" indent="0">
              <a:buNone/>
            </a:pPr>
            <a:r>
              <a:rPr lang="en-IN" b="1" dirty="0">
                <a:solidFill>
                  <a:srgbClr val="00B050"/>
                </a:solidFill>
              </a:rPr>
              <a:t>	</a:t>
            </a:r>
            <a:r>
              <a:rPr lang="en-IN" b="1" dirty="0" smtClean="0">
                <a:solidFill>
                  <a:srgbClr val="00B050"/>
                </a:solidFill>
              </a:rPr>
              <a:t>{</a:t>
            </a:r>
            <a:endParaRPr lang="en-IN" b="1" dirty="0">
              <a:solidFill>
                <a:srgbClr val="00B050"/>
              </a:solidFill>
            </a:endParaRPr>
          </a:p>
          <a:p>
            <a:pPr marL="0" indent="0">
              <a:buNone/>
            </a:pPr>
            <a:r>
              <a:rPr lang="en-IN" b="1" dirty="0">
                <a:solidFill>
                  <a:srgbClr val="00B050"/>
                </a:solidFill>
              </a:rPr>
              <a:t>	</a:t>
            </a:r>
            <a:r>
              <a:rPr lang="en-IN" b="1" dirty="0" smtClean="0">
                <a:solidFill>
                  <a:srgbClr val="00B050"/>
                </a:solidFill>
              </a:rPr>
              <a:t>global </a:t>
            </a:r>
            <a:r>
              <a:rPr lang="en-IN" b="1" dirty="0">
                <a:solidFill>
                  <a:srgbClr val="00B050"/>
                </a:solidFill>
              </a:rPr>
              <a:t>ns </a:t>
            </a:r>
            <a:r>
              <a:rPr lang="en-IN" b="1" dirty="0" err="1">
                <a:solidFill>
                  <a:srgbClr val="00B050"/>
                </a:solidFill>
              </a:rPr>
              <a:t>mytrace</a:t>
            </a:r>
            <a:r>
              <a:rPr lang="en-IN" b="1" dirty="0">
                <a:solidFill>
                  <a:srgbClr val="00B050"/>
                </a:solidFill>
              </a:rPr>
              <a:t> </a:t>
            </a:r>
            <a:r>
              <a:rPr lang="en-IN" b="1" dirty="0" err="1">
                <a:solidFill>
                  <a:srgbClr val="00B050"/>
                </a:solidFill>
              </a:rPr>
              <a:t>myNAM</a:t>
            </a:r>
            <a:endParaRPr lang="en-IN" b="1" dirty="0">
              <a:solidFill>
                <a:srgbClr val="00B050"/>
              </a:solidFill>
            </a:endParaRPr>
          </a:p>
          <a:p>
            <a:pPr marL="0" indent="0">
              <a:buNone/>
            </a:pPr>
            <a:r>
              <a:rPr lang="en-IN" b="1" dirty="0">
                <a:solidFill>
                  <a:srgbClr val="00B050"/>
                </a:solidFill>
              </a:rPr>
              <a:t>	</a:t>
            </a:r>
            <a:r>
              <a:rPr lang="en-IN" b="1" dirty="0" smtClean="0">
                <a:solidFill>
                  <a:srgbClr val="00B050"/>
                </a:solidFill>
              </a:rPr>
              <a:t>$ns </a:t>
            </a:r>
            <a:r>
              <a:rPr lang="en-IN" b="1" dirty="0">
                <a:solidFill>
                  <a:srgbClr val="00B050"/>
                </a:solidFill>
              </a:rPr>
              <a:t>flush-trace</a:t>
            </a:r>
          </a:p>
          <a:p>
            <a:pPr marL="0" indent="0">
              <a:buNone/>
            </a:pPr>
            <a:r>
              <a:rPr lang="en-IN" b="1" dirty="0">
                <a:solidFill>
                  <a:srgbClr val="00B050"/>
                </a:solidFill>
              </a:rPr>
              <a:t>	</a:t>
            </a:r>
            <a:r>
              <a:rPr lang="en-IN" b="1" dirty="0" smtClean="0">
                <a:solidFill>
                  <a:srgbClr val="00B050"/>
                </a:solidFill>
              </a:rPr>
              <a:t>close </a:t>
            </a:r>
            <a:r>
              <a:rPr lang="en-IN" b="1" dirty="0">
                <a:solidFill>
                  <a:srgbClr val="00B050"/>
                </a:solidFill>
              </a:rPr>
              <a:t>$</a:t>
            </a:r>
            <a:r>
              <a:rPr lang="en-IN" b="1" dirty="0" err="1">
                <a:solidFill>
                  <a:srgbClr val="00B050"/>
                </a:solidFill>
              </a:rPr>
              <a:t>mytrace</a:t>
            </a:r>
            <a:endParaRPr lang="en-IN" b="1" dirty="0">
              <a:solidFill>
                <a:srgbClr val="00B050"/>
              </a:solidFill>
            </a:endParaRPr>
          </a:p>
          <a:p>
            <a:pPr marL="0" indent="0">
              <a:buNone/>
            </a:pPr>
            <a:r>
              <a:rPr lang="en-IN" b="1" dirty="0">
                <a:solidFill>
                  <a:srgbClr val="00B050"/>
                </a:solidFill>
              </a:rPr>
              <a:t>	</a:t>
            </a:r>
            <a:r>
              <a:rPr lang="en-IN" b="1" dirty="0" smtClean="0">
                <a:solidFill>
                  <a:srgbClr val="00B050"/>
                </a:solidFill>
              </a:rPr>
              <a:t>close </a:t>
            </a:r>
            <a:r>
              <a:rPr lang="en-IN" b="1" dirty="0">
                <a:solidFill>
                  <a:srgbClr val="00B050"/>
                </a:solidFill>
              </a:rPr>
              <a:t>$</a:t>
            </a:r>
            <a:r>
              <a:rPr lang="en-IN" b="1" dirty="0" err="1">
                <a:solidFill>
                  <a:srgbClr val="00B050"/>
                </a:solidFill>
              </a:rPr>
              <a:t>myNAM</a:t>
            </a:r>
            <a:endParaRPr lang="en-IN" b="1" dirty="0">
              <a:solidFill>
                <a:srgbClr val="00B050"/>
              </a:solidFill>
            </a:endParaRPr>
          </a:p>
          <a:p>
            <a:pPr marL="0" indent="0">
              <a:buNone/>
            </a:pPr>
            <a:r>
              <a:rPr lang="en-IN" b="1" dirty="0">
                <a:solidFill>
                  <a:srgbClr val="00B050"/>
                </a:solidFill>
              </a:rPr>
              <a:t>	</a:t>
            </a:r>
            <a:r>
              <a:rPr lang="en-IN" b="1" dirty="0" smtClean="0">
                <a:solidFill>
                  <a:srgbClr val="00B050"/>
                </a:solidFill>
              </a:rPr>
              <a:t>exec </a:t>
            </a:r>
            <a:r>
              <a:rPr lang="en-IN" b="1" dirty="0" err="1">
                <a:solidFill>
                  <a:srgbClr val="00B050"/>
                </a:solidFill>
              </a:rPr>
              <a:t>nam</a:t>
            </a:r>
            <a:r>
              <a:rPr lang="en-IN" b="1" dirty="0">
                <a:solidFill>
                  <a:srgbClr val="00B050"/>
                </a:solidFill>
              </a:rPr>
              <a:t> </a:t>
            </a:r>
            <a:r>
              <a:rPr lang="en-IN" b="1" dirty="0" err="1">
                <a:solidFill>
                  <a:srgbClr val="00B050"/>
                </a:solidFill>
              </a:rPr>
              <a:t>out.nam</a:t>
            </a:r>
            <a:r>
              <a:rPr lang="en-IN" b="1" dirty="0">
                <a:solidFill>
                  <a:srgbClr val="00B050"/>
                </a:solidFill>
              </a:rPr>
              <a:t> &amp;</a:t>
            </a:r>
          </a:p>
          <a:p>
            <a:pPr marL="0" indent="0">
              <a:buNone/>
            </a:pPr>
            <a:r>
              <a:rPr lang="en-IN" b="1" dirty="0">
                <a:solidFill>
                  <a:srgbClr val="00B050"/>
                </a:solidFill>
              </a:rPr>
              <a:t>	</a:t>
            </a:r>
            <a:r>
              <a:rPr lang="en-IN" b="1" dirty="0" smtClean="0">
                <a:solidFill>
                  <a:srgbClr val="00B050"/>
                </a:solidFill>
              </a:rPr>
              <a:t>exit </a:t>
            </a:r>
            <a:r>
              <a:rPr lang="en-IN" b="1" dirty="0">
                <a:solidFill>
                  <a:srgbClr val="00B050"/>
                </a:solidFill>
              </a:rPr>
              <a:t>0</a:t>
            </a:r>
          </a:p>
          <a:p>
            <a:pPr marL="0" indent="0">
              <a:buNone/>
            </a:pPr>
            <a:r>
              <a:rPr lang="en-IN" b="1" dirty="0">
                <a:solidFill>
                  <a:srgbClr val="00B050"/>
                </a:solidFill>
              </a:rPr>
              <a:t>	</a:t>
            </a:r>
            <a:r>
              <a:rPr lang="en-IN" b="1" dirty="0" smtClean="0">
                <a:solidFill>
                  <a:srgbClr val="00B050"/>
                </a:solidFill>
              </a:rPr>
              <a:t>}</a:t>
            </a:r>
            <a:endParaRPr lang="en-IN" b="1" dirty="0">
              <a:solidFill>
                <a:srgbClr val="00B050"/>
              </a:solidFill>
            </a:endParaRPr>
          </a:p>
        </p:txBody>
      </p:sp>
    </p:spTree>
    <p:extLst>
      <p:ext uri="{BB962C8B-B14F-4D97-AF65-F5344CB8AC3E}">
        <p14:creationId xmlns:p14="http://schemas.microsoft.com/office/powerpoint/2010/main" val="1235636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create necessary nodes</a:t>
            </a:r>
            <a:endParaRPr lang="en-IN" dirty="0"/>
          </a:p>
        </p:txBody>
      </p:sp>
      <p:sp>
        <p:nvSpPr>
          <p:cNvPr id="3" name="Content Placeholder 2"/>
          <p:cNvSpPr>
            <a:spLocks noGrp="1"/>
          </p:cNvSpPr>
          <p:nvPr>
            <p:ph idx="1"/>
          </p:nvPr>
        </p:nvSpPr>
        <p:spPr/>
        <p:txBody>
          <a:bodyPr/>
          <a:lstStyle/>
          <a:p>
            <a:pPr marL="0" indent="0">
              <a:buNone/>
            </a:pPr>
            <a:r>
              <a:rPr lang="en-IN" dirty="0">
                <a:solidFill>
                  <a:srgbClr val="FF0000"/>
                </a:solidFill>
              </a:rPr>
              <a:t># Create Nodes</a:t>
            </a:r>
          </a:p>
          <a:p>
            <a:pPr marL="0" indent="0">
              <a:buNone/>
            </a:pPr>
            <a:endParaRPr lang="da-DK" dirty="0" smtClean="0"/>
          </a:p>
          <a:p>
            <a:pPr marL="0" indent="0">
              <a:buNone/>
            </a:pPr>
            <a:r>
              <a:rPr lang="da-DK" b="1" dirty="0" smtClean="0">
                <a:solidFill>
                  <a:srgbClr val="00B050"/>
                </a:solidFill>
              </a:rPr>
              <a:t>set </a:t>
            </a:r>
            <a:r>
              <a:rPr lang="da-DK" b="1" dirty="0">
                <a:solidFill>
                  <a:srgbClr val="00B050"/>
                </a:solidFill>
              </a:rPr>
              <a:t>n0 [$ns node]</a:t>
            </a:r>
          </a:p>
          <a:p>
            <a:pPr marL="0" indent="0">
              <a:buNone/>
            </a:pPr>
            <a:r>
              <a:rPr lang="da-DK" b="1" dirty="0" smtClean="0">
                <a:solidFill>
                  <a:srgbClr val="00B050"/>
                </a:solidFill>
              </a:rPr>
              <a:t>set </a:t>
            </a:r>
            <a:r>
              <a:rPr lang="da-DK" b="1" dirty="0">
                <a:solidFill>
                  <a:srgbClr val="00B050"/>
                </a:solidFill>
              </a:rPr>
              <a:t>n1 [$ns node]</a:t>
            </a:r>
          </a:p>
          <a:p>
            <a:pPr marL="0" indent="0">
              <a:buNone/>
            </a:pPr>
            <a:r>
              <a:rPr lang="da-DK" b="1" dirty="0" smtClean="0">
                <a:solidFill>
                  <a:srgbClr val="00B050"/>
                </a:solidFill>
              </a:rPr>
              <a:t>set </a:t>
            </a:r>
            <a:r>
              <a:rPr lang="da-DK" b="1" dirty="0">
                <a:solidFill>
                  <a:srgbClr val="00B050"/>
                </a:solidFill>
              </a:rPr>
              <a:t>n2 [$ns node]</a:t>
            </a:r>
          </a:p>
          <a:p>
            <a:pPr marL="0" indent="0">
              <a:buNone/>
            </a:pPr>
            <a:r>
              <a:rPr lang="da-DK" b="1" dirty="0" smtClean="0">
                <a:solidFill>
                  <a:srgbClr val="00B050"/>
                </a:solidFill>
              </a:rPr>
              <a:t>set </a:t>
            </a:r>
            <a:r>
              <a:rPr lang="da-DK" b="1" dirty="0">
                <a:solidFill>
                  <a:srgbClr val="00B050"/>
                </a:solidFill>
              </a:rPr>
              <a:t>n3 [$ns node]</a:t>
            </a:r>
          </a:p>
          <a:p>
            <a:pPr marL="0" indent="0">
              <a:buNone/>
            </a:pPr>
            <a:r>
              <a:rPr lang="da-DK" b="1" dirty="0" smtClean="0">
                <a:solidFill>
                  <a:srgbClr val="00B050"/>
                </a:solidFill>
              </a:rPr>
              <a:t>set </a:t>
            </a:r>
            <a:r>
              <a:rPr lang="da-DK" b="1" dirty="0">
                <a:solidFill>
                  <a:srgbClr val="00B050"/>
                </a:solidFill>
              </a:rPr>
              <a:t>n4 [$ns node]</a:t>
            </a:r>
            <a:endParaRPr lang="en-IN" b="1" dirty="0">
              <a:solidFill>
                <a:srgbClr val="00B050"/>
              </a:solidFill>
            </a:endParaRPr>
          </a:p>
        </p:txBody>
      </p:sp>
    </p:spTree>
    <p:extLst>
      <p:ext uri="{BB962C8B-B14F-4D97-AF65-F5344CB8AC3E}">
        <p14:creationId xmlns:p14="http://schemas.microsoft.com/office/powerpoint/2010/main" val="2962077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connect nodes with links</a:t>
            </a:r>
            <a:endParaRPr lang="en-IN" dirty="0"/>
          </a:p>
        </p:txBody>
      </p:sp>
      <p:sp>
        <p:nvSpPr>
          <p:cNvPr id="3" name="Content Placeholder 2"/>
          <p:cNvSpPr>
            <a:spLocks noGrp="1"/>
          </p:cNvSpPr>
          <p:nvPr>
            <p:ph idx="1"/>
          </p:nvPr>
        </p:nvSpPr>
        <p:spPr/>
        <p:txBody>
          <a:bodyPr/>
          <a:lstStyle/>
          <a:p>
            <a:pPr marL="0" indent="0">
              <a:buNone/>
            </a:pPr>
            <a:r>
              <a:rPr lang="en-IN" b="1" dirty="0">
                <a:solidFill>
                  <a:srgbClr val="FF0000"/>
                </a:solidFill>
              </a:rPr>
              <a:t># Connect Nodes with </a:t>
            </a:r>
            <a:r>
              <a:rPr lang="en-IN" b="1" dirty="0" smtClean="0">
                <a:solidFill>
                  <a:srgbClr val="FF0000"/>
                </a:solidFill>
              </a:rPr>
              <a:t>Links</a:t>
            </a:r>
          </a:p>
          <a:p>
            <a:pPr marL="0" indent="0">
              <a:buNone/>
            </a:pPr>
            <a:endParaRPr lang="en-IN" b="1" dirty="0"/>
          </a:p>
          <a:p>
            <a:pPr marL="0" indent="0">
              <a:buNone/>
            </a:pPr>
            <a:r>
              <a:rPr lang="en-IN" b="1" dirty="0" smtClean="0">
                <a:solidFill>
                  <a:srgbClr val="00B050"/>
                </a:solidFill>
              </a:rPr>
              <a:t>$ns </a:t>
            </a:r>
            <a:r>
              <a:rPr lang="en-IN" b="1" dirty="0">
                <a:solidFill>
                  <a:srgbClr val="00B050"/>
                </a:solidFill>
              </a:rPr>
              <a:t>duplex-link $n0 $n2 100Mb 5ms </a:t>
            </a:r>
            <a:r>
              <a:rPr lang="en-IN" b="1" dirty="0" err="1">
                <a:solidFill>
                  <a:srgbClr val="00B050"/>
                </a:solidFill>
              </a:rPr>
              <a:t>DropTail</a:t>
            </a:r>
            <a:endParaRPr lang="en-IN" b="1" dirty="0">
              <a:solidFill>
                <a:srgbClr val="00B050"/>
              </a:solidFill>
            </a:endParaRPr>
          </a:p>
          <a:p>
            <a:pPr marL="0" indent="0">
              <a:buNone/>
            </a:pPr>
            <a:r>
              <a:rPr lang="en-IN" b="1" dirty="0" smtClean="0">
                <a:solidFill>
                  <a:srgbClr val="00B050"/>
                </a:solidFill>
              </a:rPr>
              <a:t>$ns </a:t>
            </a:r>
            <a:r>
              <a:rPr lang="en-IN" b="1" dirty="0">
                <a:solidFill>
                  <a:srgbClr val="00B050"/>
                </a:solidFill>
              </a:rPr>
              <a:t>duplex-link $n1 $n2 100Mb 5ms </a:t>
            </a:r>
            <a:r>
              <a:rPr lang="en-IN" b="1" dirty="0" err="1">
                <a:solidFill>
                  <a:srgbClr val="00B050"/>
                </a:solidFill>
              </a:rPr>
              <a:t>DropTail</a:t>
            </a:r>
            <a:endParaRPr lang="en-IN" b="1" dirty="0">
              <a:solidFill>
                <a:srgbClr val="00B050"/>
              </a:solidFill>
            </a:endParaRPr>
          </a:p>
          <a:p>
            <a:pPr marL="0" indent="0">
              <a:buNone/>
            </a:pPr>
            <a:r>
              <a:rPr lang="en-IN" b="1" dirty="0" smtClean="0">
                <a:solidFill>
                  <a:srgbClr val="00B050"/>
                </a:solidFill>
              </a:rPr>
              <a:t>$ns </a:t>
            </a:r>
            <a:r>
              <a:rPr lang="en-IN" b="1" dirty="0">
                <a:solidFill>
                  <a:srgbClr val="00B050"/>
                </a:solidFill>
              </a:rPr>
              <a:t>duplex-link $n2 $n4 54Mb 10ms </a:t>
            </a:r>
            <a:r>
              <a:rPr lang="en-IN" b="1" dirty="0" err="1">
                <a:solidFill>
                  <a:srgbClr val="00B050"/>
                </a:solidFill>
              </a:rPr>
              <a:t>DropTail</a:t>
            </a:r>
            <a:endParaRPr lang="en-IN" b="1" dirty="0">
              <a:solidFill>
                <a:srgbClr val="00B050"/>
              </a:solidFill>
            </a:endParaRPr>
          </a:p>
          <a:p>
            <a:pPr marL="0" indent="0">
              <a:buNone/>
            </a:pPr>
            <a:r>
              <a:rPr lang="en-IN" b="1" dirty="0" smtClean="0">
                <a:solidFill>
                  <a:srgbClr val="00B050"/>
                </a:solidFill>
              </a:rPr>
              <a:t>$ns </a:t>
            </a:r>
            <a:r>
              <a:rPr lang="en-IN" b="1" dirty="0">
                <a:solidFill>
                  <a:srgbClr val="00B050"/>
                </a:solidFill>
              </a:rPr>
              <a:t>duplex-link $n2 $n3 54Mb 10ms </a:t>
            </a:r>
            <a:r>
              <a:rPr lang="en-IN" b="1" dirty="0" err="1">
                <a:solidFill>
                  <a:srgbClr val="00B050"/>
                </a:solidFill>
              </a:rPr>
              <a:t>DropTail</a:t>
            </a:r>
            <a:endParaRPr lang="en-IN" b="1" dirty="0">
              <a:solidFill>
                <a:srgbClr val="00B050"/>
              </a:solidFill>
            </a:endParaRPr>
          </a:p>
          <a:p>
            <a:pPr marL="0" indent="0">
              <a:buNone/>
            </a:pPr>
            <a:r>
              <a:rPr lang="en-IN" b="1" dirty="0" smtClean="0">
                <a:solidFill>
                  <a:srgbClr val="00B050"/>
                </a:solidFill>
              </a:rPr>
              <a:t>$ns </a:t>
            </a:r>
            <a:r>
              <a:rPr lang="en-IN" b="1" dirty="0">
                <a:solidFill>
                  <a:srgbClr val="00B050"/>
                </a:solidFill>
              </a:rPr>
              <a:t>simplex-link $n3 $n4 10Mb 15ms </a:t>
            </a:r>
            <a:r>
              <a:rPr lang="en-IN" b="1" dirty="0" err="1" smtClean="0">
                <a:solidFill>
                  <a:srgbClr val="00B050"/>
                </a:solidFill>
              </a:rPr>
              <a:t>DropTail</a:t>
            </a:r>
            <a:endParaRPr lang="en-IN" b="1" dirty="0">
              <a:solidFill>
                <a:srgbClr val="00B050"/>
              </a:solidFill>
            </a:endParaRPr>
          </a:p>
        </p:txBody>
      </p:sp>
    </p:spTree>
    <p:extLst>
      <p:ext uri="{BB962C8B-B14F-4D97-AF65-F5344CB8AC3E}">
        <p14:creationId xmlns:p14="http://schemas.microsoft.com/office/powerpoint/2010/main" val="701724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1034252" cy="796413"/>
          </a:xfrm>
        </p:spPr>
        <p:txBody>
          <a:bodyPr/>
          <a:lstStyle/>
          <a:p>
            <a:r>
              <a:rPr lang="en-US" dirty="0" smtClean="0"/>
              <a:t>Create a UDP Agent &amp; Create CBR traffic Source</a:t>
            </a:r>
            <a:endParaRPr lang="en-IN" dirty="0"/>
          </a:p>
        </p:txBody>
      </p:sp>
      <p:sp>
        <p:nvSpPr>
          <p:cNvPr id="3" name="Content Placeholder 2"/>
          <p:cNvSpPr>
            <a:spLocks noGrp="1"/>
          </p:cNvSpPr>
          <p:nvPr>
            <p:ph idx="1"/>
          </p:nvPr>
        </p:nvSpPr>
        <p:spPr>
          <a:xfrm>
            <a:off x="838200" y="796413"/>
            <a:ext cx="11034252" cy="5958348"/>
          </a:xfrm>
        </p:spPr>
        <p:txBody>
          <a:bodyPr>
            <a:normAutofit lnSpcReduction="10000"/>
          </a:bodyPr>
          <a:lstStyle/>
          <a:p>
            <a:pPr marL="0" indent="0">
              <a:buNone/>
            </a:pPr>
            <a:r>
              <a:rPr lang="en-IN" dirty="0">
                <a:solidFill>
                  <a:srgbClr val="FF0000"/>
                </a:solidFill>
              </a:rPr>
              <a:t># Create a UDP agent</a:t>
            </a:r>
          </a:p>
          <a:p>
            <a:pPr marL="0" indent="0">
              <a:buNone/>
            </a:pPr>
            <a:r>
              <a:rPr lang="en-IN" dirty="0" smtClean="0">
                <a:solidFill>
                  <a:srgbClr val="00B050"/>
                </a:solidFill>
              </a:rPr>
              <a:t>set </a:t>
            </a:r>
            <a:r>
              <a:rPr lang="en-IN" dirty="0" err="1">
                <a:solidFill>
                  <a:srgbClr val="00B050"/>
                </a:solidFill>
              </a:rPr>
              <a:t>udp</a:t>
            </a:r>
            <a:r>
              <a:rPr lang="en-IN" dirty="0">
                <a:solidFill>
                  <a:srgbClr val="00B050"/>
                </a:solidFill>
              </a:rPr>
              <a:t> [new Agent/UDP]</a:t>
            </a:r>
          </a:p>
          <a:p>
            <a:pPr marL="0" indent="0">
              <a:buNone/>
            </a:pPr>
            <a:r>
              <a:rPr lang="en-IN" dirty="0" smtClean="0">
                <a:solidFill>
                  <a:srgbClr val="00B050"/>
                </a:solidFill>
              </a:rPr>
              <a:t>$ns </a:t>
            </a:r>
            <a:r>
              <a:rPr lang="en-IN" dirty="0">
                <a:solidFill>
                  <a:srgbClr val="00B050"/>
                </a:solidFill>
              </a:rPr>
              <a:t>attach-agent $n0 $</a:t>
            </a:r>
            <a:r>
              <a:rPr lang="en-IN" dirty="0" err="1" smtClean="0">
                <a:solidFill>
                  <a:srgbClr val="00B050"/>
                </a:solidFill>
              </a:rPr>
              <a:t>udp</a:t>
            </a:r>
            <a:r>
              <a:rPr lang="en-IN" dirty="0" smtClean="0">
                <a:solidFill>
                  <a:srgbClr val="00B050"/>
                </a:solidFill>
              </a:rPr>
              <a:t>     </a:t>
            </a:r>
            <a:r>
              <a:rPr lang="en-IN" dirty="0" smtClean="0">
                <a:solidFill>
                  <a:srgbClr val="FF0000"/>
                </a:solidFill>
              </a:rPr>
              <a:t>#UDP Agent is connected to n0</a:t>
            </a:r>
            <a:endParaRPr lang="en-IN" dirty="0">
              <a:solidFill>
                <a:srgbClr val="FF0000"/>
              </a:solidFill>
            </a:endParaRPr>
          </a:p>
          <a:p>
            <a:pPr marL="0" indent="0">
              <a:buNone/>
            </a:pPr>
            <a:endParaRPr lang="en-IN" dirty="0" smtClean="0">
              <a:solidFill>
                <a:srgbClr val="00B050"/>
              </a:solidFill>
            </a:endParaRPr>
          </a:p>
          <a:p>
            <a:pPr marL="0" indent="0">
              <a:buNone/>
            </a:pPr>
            <a:r>
              <a:rPr lang="en-IN" dirty="0" smtClean="0">
                <a:solidFill>
                  <a:srgbClr val="00B050"/>
                </a:solidFill>
              </a:rPr>
              <a:t>set </a:t>
            </a:r>
            <a:r>
              <a:rPr lang="en-IN" dirty="0">
                <a:solidFill>
                  <a:srgbClr val="00B050"/>
                </a:solidFill>
              </a:rPr>
              <a:t>null [new Agent/Null]</a:t>
            </a:r>
          </a:p>
          <a:p>
            <a:pPr marL="0" indent="0">
              <a:buNone/>
            </a:pPr>
            <a:r>
              <a:rPr lang="en-IN" dirty="0" smtClean="0">
                <a:solidFill>
                  <a:srgbClr val="00B050"/>
                </a:solidFill>
              </a:rPr>
              <a:t>$ns </a:t>
            </a:r>
            <a:r>
              <a:rPr lang="en-IN" dirty="0">
                <a:solidFill>
                  <a:srgbClr val="00B050"/>
                </a:solidFill>
              </a:rPr>
              <a:t>attach-agent $n3 $</a:t>
            </a:r>
            <a:r>
              <a:rPr lang="en-IN" dirty="0" smtClean="0">
                <a:solidFill>
                  <a:srgbClr val="00B050"/>
                </a:solidFill>
              </a:rPr>
              <a:t>null     </a:t>
            </a:r>
            <a:r>
              <a:rPr lang="en-IN" dirty="0" smtClean="0">
                <a:solidFill>
                  <a:srgbClr val="FF0000"/>
                </a:solidFill>
              </a:rPr>
              <a:t>#Null Agent is connected to n3</a:t>
            </a:r>
            <a:endParaRPr lang="en-IN" dirty="0">
              <a:solidFill>
                <a:srgbClr val="FF0000"/>
              </a:solidFill>
            </a:endParaRPr>
          </a:p>
          <a:p>
            <a:pPr marL="0" indent="0">
              <a:buNone/>
            </a:pPr>
            <a:endParaRPr lang="en-IN" dirty="0" smtClean="0">
              <a:solidFill>
                <a:srgbClr val="00B050"/>
              </a:solidFill>
            </a:endParaRPr>
          </a:p>
          <a:p>
            <a:pPr marL="0" indent="0">
              <a:buNone/>
            </a:pPr>
            <a:r>
              <a:rPr lang="en-IN" dirty="0" smtClean="0">
                <a:solidFill>
                  <a:srgbClr val="00B050"/>
                </a:solidFill>
              </a:rPr>
              <a:t>$ns </a:t>
            </a:r>
            <a:r>
              <a:rPr lang="en-IN" dirty="0">
                <a:solidFill>
                  <a:srgbClr val="00B050"/>
                </a:solidFill>
              </a:rPr>
              <a:t>connect $</a:t>
            </a:r>
            <a:r>
              <a:rPr lang="en-IN" dirty="0" err="1">
                <a:solidFill>
                  <a:srgbClr val="00B050"/>
                </a:solidFill>
              </a:rPr>
              <a:t>udp</a:t>
            </a:r>
            <a:r>
              <a:rPr lang="en-IN" dirty="0">
                <a:solidFill>
                  <a:srgbClr val="00B050"/>
                </a:solidFill>
              </a:rPr>
              <a:t> $</a:t>
            </a:r>
            <a:r>
              <a:rPr lang="en-IN" dirty="0" smtClean="0">
                <a:solidFill>
                  <a:srgbClr val="00B050"/>
                </a:solidFill>
              </a:rPr>
              <a:t>null           </a:t>
            </a:r>
            <a:r>
              <a:rPr lang="en-IN" dirty="0" smtClean="0">
                <a:solidFill>
                  <a:srgbClr val="FF0000"/>
                </a:solidFill>
              </a:rPr>
              <a:t>#UDP source and destination is connected</a:t>
            </a:r>
            <a:endParaRPr lang="en-IN" dirty="0">
              <a:solidFill>
                <a:srgbClr val="FF0000"/>
              </a:solidFill>
            </a:endParaRPr>
          </a:p>
          <a:p>
            <a:pPr marL="0" indent="0">
              <a:buNone/>
            </a:pPr>
            <a:endParaRPr lang="en-IN" b="1" dirty="0" smtClean="0"/>
          </a:p>
          <a:p>
            <a:pPr marL="0" indent="0">
              <a:buNone/>
            </a:pPr>
            <a:r>
              <a:rPr lang="en-IN" dirty="0" smtClean="0">
                <a:solidFill>
                  <a:srgbClr val="FF0000"/>
                </a:solidFill>
              </a:rPr>
              <a:t># </a:t>
            </a:r>
            <a:r>
              <a:rPr lang="en-IN" dirty="0">
                <a:solidFill>
                  <a:srgbClr val="FF0000"/>
                </a:solidFill>
              </a:rPr>
              <a:t>Create a CBR traffic source</a:t>
            </a:r>
          </a:p>
          <a:p>
            <a:pPr marL="0" indent="0">
              <a:buNone/>
            </a:pPr>
            <a:r>
              <a:rPr lang="en-IN" dirty="0" smtClean="0">
                <a:solidFill>
                  <a:srgbClr val="00B050"/>
                </a:solidFill>
              </a:rPr>
              <a:t>set </a:t>
            </a:r>
            <a:r>
              <a:rPr lang="en-IN" dirty="0" err="1">
                <a:solidFill>
                  <a:srgbClr val="00B050"/>
                </a:solidFill>
              </a:rPr>
              <a:t>cbr</a:t>
            </a:r>
            <a:r>
              <a:rPr lang="en-IN" dirty="0">
                <a:solidFill>
                  <a:srgbClr val="00B050"/>
                </a:solidFill>
              </a:rPr>
              <a:t> [new Application/Traffic/CBR]</a:t>
            </a:r>
          </a:p>
          <a:p>
            <a:pPr marL="0" indent="0">
              <a:buNone/>
            </a:pPr>
            <a:r>
              <a:rPr lang="en-IN" dirty="0" smtClean="0">
                <a:solidFill>
                  <a:srgbClr val="00B050"/>
                </a:solidFill>
              </a:rPr>
              <a:t>$</a:t>
            </a:r>
            <a:r>
              <a:rPr lang="en-IN" dirty="0" err="1" smtClean="0">
                <a:solidFill>
                  <a:srgbClr val="00B050"/>
                </a:solidFill>
              </a:rPr>
              <a:t>cbr</a:t>
            </a:r>
            <a:r>
              <a:rPr lang="en-IN" dirty="0" smtClean="0">
                <a:solidFill>
                  <a:srgbClr val="00B050"/>
                </a:solidFill>
              </a:rPr>
              <a:t> </a:t>
            </a:r>
            <a:r>
              <a:rPr lang="en-IN" dirty="0">
                <a:solidFill>
                  <a:srgbClr val="00B050"/>
                </a:solidFill>
              </a:rPr>
              <a:t>attach-agent $</a:t>
            </a:r>
            <a:r>
              <a:rPr lang="en-IN" dirty="0" err="1" smtClean="0">
                <a:solidFill>
                  <a:srgbClr val="00B050"/>
                </a:solidFill>
              </a:rPr>
              <a:t>udp</a:t>
            </a:r>
            <a:endParaRPr lang="en-IN" dirty="0">
              <a:solidFill>
                <a:srgbClr val="00B050"/>
              </a:solidFill>
            </a:endParaRPr>
          </a:p>
        </p:txBody>
      </p:sp>
    </p:spTree>
    <p:extLst>
      <p:ext uri="{BB962C8B-B14F-4D97-AF65-F5344CB8AC3E}">
        <p14:creationId xmlns:p14="http://schemas.microsoft.com/office/powerpoint/2010/main" val="282707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0"/>
            <a:ext cx="10515600" cy="814746"/>
          </a:xfrm>
        </p:spPr>
        <p:txBody>
          <a:bodyPr/>
          <a:lstStyle/>
          <a:p>
            <a:r>
              <a:rPr lang="en-US" dirty="0"/>
              <a:t>Create a </a:t>
            </a:r>
            <a:r>
              <a:rPr lang="en-US" dirty="0" smtClean="0"/>
              <a:t>TCP </a:t>
            </a:r>
            <a:r>
              <a:rPr lang="en-US" dirty="0"/>
              <a:t>Agent &amp; Create </a:t>
            </a:r>
            <a:r>
              <a:rPr lang="en-US" dirty="0" smtClean="0"/>
              <a:t>an FTP Session</a:t>
            </a:r>
            <a:endParaRPr lang="en-IN" dirty="0"/>
          </a:p>
        </p:txBody>
      </p:sp>
      <p:sp>
        <p:nvSpPr>
          <p:cNvPr id="3" name="Content Placeholder 2"/>
          <p:cNvSpPr>
            <a:spLocks noGrp="1"/>
          </p:cNvSpPr>
          <p:nvPr>
            <p:ph idx="1"/>
          </p:nvPr>
        </p:nvSpPr>
        <p:spPr>
          <a:xfrm>
            <a:off x="838200" y="814746"/>
            <a:ext cx="10515600" cy="6190738"/>
          </a:xfrm>
        </p:spPr>
        <p:txBody>
          <a:bodyPr>
            <a:normAutofit/>
          </a:bodyPr>
          <a:lstStyle/>
          <a:p>
            <a:pPr marL="0" indent="0">
              <a:buNone/>
            </a:pPr>
            <a:r>
              <a:rPr lang="en-IN" dirty="0">
                <a:solidFill>
                  <a:srgbClr val="FF0000"/>
                </a:solidFill>
              </a:rPr>
              <a:t># Create a TCP agent</a:t>
            </a:r>
          </a:p>
          <a:p>
            <a:pPr marL="0" indent="0">
              <a:buNone/>
            </a:pPr>
            <a:r>
              <a:rPr lang="en-IN" b="1" dirty="0" smtClean="0">
                <a:solidFill>
                  <a:srgbClr val="00B050"/>
                </a:solidFill>
              </a:rPr>
              <a:t>set </a:t>
            </a:r>
            <a:r>
              <a:rPr lang="en-IN" b="1" dirty="0" err="1">
                <a:solidFill>
                  <a:srgbClr val="00B050"/>
                </a:solidFill>
              </a:rPr>
              <a:t>tcp</a:t>
            </a:r>
            <a:r>
              <a:rPr lang="en-IN" b="1" dirty="0">
                <a:solidFill>
                  <a:srgbClr val="00B050"/>
                </a:solidFill>
              </a:rPr>
              <a:t> [new Agent/TCP]</a:t>
            </a:r>
          </a:p>
          <a:p>
            <a:pPr marL="0" indent="0">
              <a:buNone/>
            </a:pPr>
            <a:r>
              <a:rPr lang="sv-SE" b="1" dirty="0" smtClean="0">
                <a:solidFill>
                  <a:srgbClr val="00B050"/>
                </a:solidFill>
              </a:rPr>
              <a:t>$ns </a:t>
            </a:r>
            <a:r>
              <a:rPr lang="sv-SE" b="1" dirty="0">
                <a:solidFill>
                  <a:srgbClr val="00B050"/>
                </a:solidFill>
              </a:rPr>
              <a:t>attach-agent $n1 $tcp</a:t>
            </a:r>
          </a:p>
          <a:p>
            <a:pPr marL="0" indent="0">
              <a:buNone/>
            </a:pPr>
            <a:r>
              <a:rPr lang="en-IN" b="1" dirty="0" smtClean="0">
                <a:solidFill>
                  <a:srgbClr val="00B050"/>
                </a:solidFill>
              </a:rPr>
              <a:t>set </a:t>
            </a:r>
            <a:r>
              <a:rPr lang="en-IN" b="1" dirty="0">
                <a:solidFill>
                  <a:srgbClr val="00B050"/>
                </a:solidFill>
              </a:rPr>
              <a:t>sink [new Agent/</a:t>
            </a:r>
            <a:r>
              <a:rPr lang="en-IN" b="1" dirty="0" err="1">
                <a:solidFill>
                  <a:srgbClr val="00B050"/>
                </a:solidFill>
              </a:rPr>
              <a:t>TCPSink</a:t>
            </a:r>
            <a:r>
              <a:rPr lang="en-IN" b="1" dirty="0">
                <a:solidFill>
                  <a:srgbClr val="00B050"/>
                </a:solidFill>
              </a:rPr>
              <a:t>]</a:t>
            </a:r>
          </a:p>
          <a:p>
            <a:pPr marL="0" indent="0">
              <a:buNone/>
            </a:pPr>
            <a:r>
              <a:rPr lang="en-IN" b="1" dirty="0" smtClean="0">
                <a:solidFill>
                  <a:srgbClr val="00B050"/>
                </a:solidFill>
              </a:rPr>
              <a:t>$ns </a:t>
            </a:r>
            <a:r>
              <a:rPr lang="en-IN" b="1" dirty="0">
                <a:solidFill>
                  <a:srgbClr val="00B050"/>
                </a:solidFill>
              </a:rPr>
              <a:t>attach-agent $n4 $</a:t>
            </a:r>
            <a:r>
              <a:rPr lang="en-IN" b="1" dirty="0" smtClean="0">
                <a:solidFill>
                  <a:srgbClr val="00B050"/>
                </a:solidFill>
              </a:rPr>
              <a:t>sink</a:t>
            </a:r>
          </a:p>
          <a:p>
            <a:pPr marL="0" indent="0">
              <a:buNone/>
            </a:pPr>
            <a:r>
              <a:rPr lang="en-IN" b="1" dirty="0" smtClean="0">
                <a:solidFill>
                  <a:srgbClr val="00B050"/>
                </a:solidFill>
              </a:rPr>
              <a:t>$ns </a:t>
            </a:r>
            <a:r>
              <a:rPr lang="en-IN" b="1" dirty="0">
                <a:solidFill>
                  <a:srgbClr val="00B050"/>
                </a:solidFill>
              </a:rPr>
              <a:t>connect $</a:t>
            </a:r>
            <a:r>
              <a:rPr lang="en-IN" b="1" dirty="0" err="1">
                <a:solidFill>
                  <a:srgbClr val="00B050"/>
                </a:solidFill>
              </a:rPr>
              <a:t>tcp</a:t>
            </a:r>
            <a:r>
              <a:rPr lang="en-IN" b="1" dirty="0">
                <a:solidFill>
                  <a:srgbClr val="00B050"/>
                </a:solidFill>
              </a:rPr>
              <a:t> $sink</a:t>
            </a:r>
          </a:p>
          <a:p>
            <a:pPr marL="0" indent="0">
              <a:buNone/>
            </a:pPr>
            <a:endParaRPr lang="da-DK" dirty="0" smtClean="0"/>
          </a:p>
          <a:p>
            <a:pPr marL="0" indent="0">
              <a:buNone/>
            </a:pPr>
            <a:r>
              <a:rPr lang="en-IN" dirty="0" smtClean="0">
                <a:solidFill>
                  <a:srgbClr val="FF0000"/>
                </a:solidFill>
              </a:rPr>
              <a:t># Create </a:t>
            </a:r>
            <a:r>
              <a:rPr lang="en-IN" dirty="0">
                <a:solidFill>
                  <a:srgbClr val="FF0000"/>
                </a:solidFill>
              </a:rPr>
              <a:t>an FTP session</a:t>
            </a:r>
          </a:p>
          <a:p>
            <a:pPr marL="0" indent="0">
              <a:buNone/>
            </a:pPr>
            <a:r>
              <a:rPr lang="en-IN" b="1" dirty="0" smtClean="0">
                <a:solidFill>
                  <a:srgbClr val="00B050"/>
                </a:solidFill>
              </a:rPr>
              <a:t>set </a:t>
            </a:r>
            <a:r>
              <a:rPr lang="en-IN" b="1" dirty="0">
                <a:solidFill>
                  <a:srgbClr val="00B050"/>
                </a:solidFill>
              </a:rPr>
              <a:t>ftp [new Application/FTP]</a:t>
            </a:r>
          </a:p>
          <a:p>
            <a:pPr marL="0" indent="0">
              <a:buNone/>
            </a:pPr>
            <a:r>
              <a:rPr lang="en-IN" b="1" dirty="0" smtClean="0">
                <a:solidFill>
                  <a:srgbClr val="00B050"/>
                </a:solidFill>
              </a:rPr>
              <a:t>$ftp </a:t>
            </a:r>
            <a:r>
              <a:rPr lang="en-IN" b="1" dirty="0">
                <a:solidFill>
                  <a:srgbClr val="00B050"/>
                </a:solidFill>
              </a:rPr>
              <a:t>attach-agent $</a:t>
            </a:r>
            <a:r>
              <a:rPr lang="en-IN" b="1" dirty="0" err="1">
                <a:solidFill>
                  <a:srgbClr val="00B050"/>
                </a:solidFill>
              </a:rPr>
              <a:t>tcp</a:t>
            </a:r>
            <a:endParaRPr lang="en-IN" b="1" dirty="0">
              <a:solidFill>
                <a:srgbClr val="00B050"/>
              </a:solidFill>
            </a:endParaRPr>
          </a:p>
        </p:txBody>
      </p:sp>
    </p:spTree>
    <p:extLst>
      <p:ext uri="{BB962C8B-B14F-4D97-AF65-F5344CB8AC3E}">
        <p14:creationId xmlns:p14="http://schemas.microsoft.com/office/powerpoint/2010/main" val="2023652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Objectives of this seminar</a:t>
            </a:r>
            <a:endParaRPr lang="en-IN" dirty="0">
              <a:solidFill>
                <a:srgbClr val="FF0000"/>
              </a:solidFill>
            </a:endParaRPr>
          </a:p>
        </p:txBody>
      </p:sp>
      <p:sp>
        <p:nvSpPr>
          <p:cNvPr id="3" name="Content Placeholder 2"/>
          <p:cNvSpPr>
            <a:spLocks noGrp="1"/>
          </p:cNvSpPr>
          <p:nvPr>
            <p:ph idx="1"/>
          </p:nvPr>
        </p:nvSpPr>
        <p:spPr>
          <a:xfrm>
            <a:off x="838200" y="1825625"/>
            <a:ext cx="10515600" cy="3417707"/>
          </a:xfrm>
        </p:spPr>
        <p:txBody>
          <a:bodyPr/>
          <a:lstStyle/>
          <a:p>
            <a:r>
              <a:rPr lang="en-IN" dirty="0" smtClean="0"/>
              <a:t>Get some exposure to one of the most useful tools in networking research and development.</a:t>
            </a:r>
          </a:p>
          <a:p>
            <a:r>
              <a:rPr lang="en-IN" dirty="0" smtClean="0"/>
              <a:t>Understand and work with a popular network simulator.</a:t>
            </a:r>
          </a:p>
          <a:p>
            <a:r>
              <a:rPr lang="en-IN" dirty="0" smtClean="0"/>
              <a:t>Get a better understanding of the networking dynamics.</a:t>
            </a:r>
          </a:p>
        </p:txBody>
      </p:sp>
    </p:spTree>
    <p:extLst>
      <p:ext uri="{BB962C8B-B14F-4D97-AF65-F5344CB8AC3E}">
        <p14:creationId xmlns:p14="http://schemas.microsoft.com/office/powerpoint/2010/main" val="4116033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the events</a:t>
            </a:r>
            <a:endParaRPr lang="en-IN" dirty="0"/>
          </a:p>
        </p:txBody>
      </p:sp>
      <p:sp>
        <p:nvSpPr>
          <p:cNvPr id="3" name="Content Placeholder 2"/>
          <p:cNvSpPr>
            <a:spLocks noGrp="1"/>
          </p:cNvSpPr>
          <p:nvPr>
            <p:ph idx="1"/>
          </p:nvPr>
        </p:nvSpPr>
        <p:spPr/>
        <p:txBody>
          <a:bodyPr/>
          <a:lstStyle/>
          <a:p>
            <a:pPr marL="0" indent="0">
              <a:buNone/>
            </a:pPr>
            <a:r>
              <a:rPr lang="en-IN" b="1" dirty="0">
                <a:solidFill>
                  <a:srgbClr val="FF0000"/>
                </a:solidFill>
              </a:rPr>
              <a:t># Schedule </a:t>
            </a:r>
            <a:r>
              <a:rPr lang="en-IN" b="1" dirty="0" smtClean="0">
                <a:solidFill>
                  <a:srgbClr val="FF0000"/>
                </a:solidFill>
              </a:rPr>
              <a:t>events</a:t>
            </a:r>
          </a:p>
          <a:p>
            <a:pPr marL="0" indent="0">
              <a:buNone/>
            </a:pPr>
            <a:endParaRPr lang="en-IN" b="1" dirty="0"/>
          </a:p>
          <a:p>
            <a:pPr marL="0" indent="0">
              <a:buNone/>
            </a:pPr>
            <a:r>
              <a:rPr lang="en-IN" b="1" dirty="0" smtClean="0">
                <a:solidFill>
                  <a:srgbClr val="00B050"/>
                </a:solidFill>
              </a:rPr>
              <a:t>$ns </a:t>
            </a:r>
            <a:r>
              <a:rPr lang="en-IN" b="1" dirty="0">
                <a:solidFill>
                  <a:srgbClr val="00B050"/>
                </a:solidFill>
              </a:rPr>
              <a:t>at 0.05 "$ftp start"</a:t>
            </a:r>
          </a:p>
          <a:p>
            <a:pPr marL="0" indent="0">
              <a:buNone/>
            </a:pPr>
            <a:r>
              <a:rPr lang="en-IN" b="1" dirty="0" smtClean="0">
                <a:solidFill>
                  <a:srgbClr val="00B050"/>
                </a:solidFill>
              </a:rPr>
              <a:t>$ns </a:t>
            </a:r>
            <a:r>
              <a:rPr lang="en-IN" b="1" dirty="0">
                <a:solidFill>
                  <a:srgbClr val="00B050"/>
                </a:solidFill>
              </a:rPr>
              <a:t>at 0.1 "$</a:t>
            </a:r>
            <a:r>
              <a:rPr lang="en-IN" b="1" dirty="0" err="1">
                <a:solidFill>
                  <a:srgbClr val="00B050"/>
                </a:solidFill>
              </a:rPr>
              <a:t>cbr</a:t>
            </a:r>
            <a:r>
              <a:rPr lang="en-IN" b="1" dirty="0">
                <a:solidFill>
                  <a:srgbClr val="00B050"/>
                </a:solidFill>
              </a:rPr>
              <a:t> start"</a:t>
            </a:r>
          </a:p>
          <a:p>
            <a:pPr marL="0" indent="0">
              <a:buNone/>
            </a:pPr>
            <a:r>
              <a:rPr lang="en-IN" b="1" dirty="0" smtClean="0">
                <a:solidFill>
                  <a:srgbClr val="00B050"/>
                </a:solidFill>
              </a:rPr>
              <a:t>$ns </a:t>
            </a:r>
            <a:r>
              <a:rPr lang="en-IN" b="1" dirty="0">
                <a:solidFill>
                  <a:srgbClr val="00B050"/>
                </a:solidFill>
              </a:rPr>
              <a:t>at 60.0 "$ftp stop"</a:t>
            </a:r>
          </a:p>
          <a:p>
            <a:pPr marL="0" indent="0">
              <a:buNone/>
            </a:pPr>
            <a:r>
              <a:rPr lang="en-IN" b="1" dirty="0" smtClean="0">
                <a:solidFill>
                  <a:srgbClr val="00B050"/>
                </a:solidFill>
              </a:rPr>
              <a:t>$ns </a:t>
            </a:r>
            <a:r>
              <a:rPr lang="en-IN" b="1" dirty="0">
                <a:solidFill>
                  <a:srgbClr val="00B050"/>
                </a:solidFill>
              </a:rPr>
              <a:t>at 60.5 "$</a:t>
            </a:r>
            <a:r>
              <a:rPr lang="en-IN" b="1" dirty="0" err="1">
                <a:solidFill>
                  <a:srgbClr val="00B050"/>
                </a:solidFill>
              </a:rPr>
              <a:t>cbr</a:t>
            </a:r>
            <a:r>
              <a:rPr lang="en-IN" b="1" dirty="0">
                <a:solidFill>
                  <a:srgbClr val="00B050"/>
                </a:solidFill>
              </a:rPr>
              <a:t> stop"</a:t>
            </a:r>
          </a:p>
          <a:p>
            <a:pPr marL="0" indent="0">
              <a:buNone/>
            </a:pPr>
            <a:r>
              <a:rPr lang="en-IN" b="1" dirty="0" smtClean="0">
                <a:solidFill>
                  <a:srgbClr val="00B050"/>
                </a:solidFill>
              </a:rPr>
              <a:t>$ns </a:t>
            </a:r>
            <a:r>
              <a:rPr lang="en-IN" b="1" dirty="0">
                <a:solidFill>
                  <a:srgbClr val="00B050"/>
                </a:solidFill>
              </a:rPr>
              <a:t>at 61 "finish"</a:t>
            </a:r>
          </a:p>
        </p:txBody>
      </p:sp>
    </p:spTree>
    <p:extLst>
      <p:ext uri="{BB962C8B-B14F-4D97-AF65-F5344CB8AC3E}">
        <p14:creationId xmlns:p14="http://schemas.microsoft.com/office/powerpoint/2010/main" val="1758962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step is, start the simulation</a:t>
            </a:r>
            <a:endParaRPr lang="en-IN" dirty="0"/>
          </a:p>
        </p:txBody>
      </p:sp>
      <p:sp>
        <p:nvSpPr>
          <p:cNvPr id="3" name="Content Placeholder 2"/>
          <p:cNvSpPr>
            <a:spLocks noGrp="1"/>
          </p:cNvSpPr>
          <p:nvPr>
            <p:ph idx="1"/>
          </p:nvPr>
        </p:nvSpPr>
        <p:spPr>
          <a:xfrm>
            <a:off x="838200" y="1825625"/>
            <a:ext cx="10515600" cy="4227934"/>
          </a:xfrm>
        </p:spPr>
        <p:txBody>
          <a:bodyPr/>
          <a:lstStyle/>
          <a:p>
            <a:pPr marL="0" indent="0">
              <a:buNone/>
            </a:pPr>
            <a:r>
              <a:rPr lang="en-IN" dirty="0">
                <a:solidFill>
                  <a:srgbClr val="FF0000"/>
                </a:solidFill>
              </a:rPr>
              <a:t># Start the simulation</a:t>
            </a:r>
          </a:p>
          <a:p>
            <a:pPr marL="0" indent="0">
              <a:buNone/>
            </a:pPr>
            <a:endParaRPr lang="en-IN" dirty="0"/>
          </a:p>
          <a:p>
            <a:pPr marL="0" indent="0">
              <a:buNone/>
            </a:pPr>
            <a:r>
              <a:rPr lang="en-IN" b="1" dirty="0" smtClean="0">
                <a:solidFill>
                  <a:srgbClr val="00B050"/>
                </a:solidFill>
              </a:rPr>
              <a:t>$ns run</a:t>
            </a:r>
          </a:p>
          <a:p>
            <a:pPr marL="0" indent="0">
              <a:buNone/>
            </a:pPr>
            <a:endParaRPr lang="en-US" b="1" dirty="0">
              <a:solidFill>
                <a:srgbClr val="00B050"/>
              </a:solidFill>
            </a:endParaRPr>
          </a:p>
          <a:p>
            <a:pPr marL="0" indent="0">
              <a:buNone/>
            </a:pPr>
            <a:r>
              <a:rPr lang="en-US" dirty="0" smtClean="0">
                <a:solidFill>
                  <a:srgbClr val="FF0000"/>
                </a:solidFill>
              </a:rPr>
              <a:t>Now save and close TCL window, go to terminal and move to location of the file. Type the following command in terminal window:</a:t>
            </a:r>
          </a:p>
          <a:p>
            <a:pPr marL="0" indent="0">
              <a:buNone/>
            </a:pPr>
            <a:endParaRPr lang="en-US" dirty="0">
              <a:solidFill>
                <a:srgbClr val="00B050"/>
              </a:solidFill>
            </a:endParaRPr>
          </a:p>
          <a:p>
            <a:pPr marL="0" indent="0">
              <a:buNone/>
            </a:pPr>
            <a:r>
              <a:rPr lang="en-US" b="1" dirty="0" smtClean="0">
                <a:solidFill>
                  <a:srgbClr val="00B050"/>
                </a:solidFill>
              </a:rPr>
              <a:t>ns &lt;filename&gt;.tcl</a:t>
            </a:r>
            <a:endParaRPr lang="en-IN" b="1" dirty="0">
              <a:solidFill>
                <a:srgbClr val="00B050"/>
              </a:solidFill>
            </a:endParaRPr>
          </a:p>
        </p:txBody>
      </p:sp>
    </p:spTree>
    <p:extLst>
      <p:ext uri="{BB962C8B-B14F-4D97-AF65-F5344CB8AC3E}">
        <p14:creationId xmlns:p14="http://schemas.microsoft.com/office/powerpoint/2010/main" val="699476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Apart from .tcl</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Now you can see two more files that were created during the execution of TCL files.</a:t>
            </a:r>
          </a:p>
          <a:p>
            <a:endParaRPr lang="en-US" dirty="0"/>
          </a:p>
          <a:p>
            <a:pPr marL="457200" lvl="1" indent="0">
              <a:buNone/>
            </a:pPr>
            <a:r>
              <a:rPr lang="en-US" dirty="0" smtClean="0">
                <a:solidFill>
                  <a:srgbClr val="00B050"/>
                </a:solidFill>
              </a:rPr>
              <a:t>&lt;</a:t>
            </a:r>
            <a:r>
              <a:rPr lang="en-US" dirty="0" err="1" smtClean="0">
                <a:solidFill>
                  <a:srgbClr val="00B050"/>
                </a:solidFill>
              </a:rPr>
              <a:t>file.nam</a:t>
            </a:r>
            <a:r>
              <a:rPr lang="en-US" dirty="0" smtClean="0">
                <a:solidFill>
                  <a:srgbClr val="00B050"/>
                </a:solidFill>
              </a:rPr>
              <a:t>&gt; </a:t>
            </a:r>
            <a:r>
              <a:rPr lang="en-US" dirty="0" smtClean="0"/>
              <a:t>where as file is the name you selected in TCL program.</a:t>
            </a:r>
          </a:p>
          <a:p>
            <a:pPr marL="457200" lvl="1" indent="0">
              <a:buNone/>
            </a:pPr>
            <a:r>
              <a:rPr lang="en-US" dirty="0" smtClean="0">
                <a:solidFill>
                  <a:srgbClr val="00B050"/>
                </a:solidFill>
              </a:rPr>
              <a:t>&lt;file.tr&gt; </a:t>
            </a:r>
            <a:r>
              <a:rPr lang="en-US" dirty="0" smtClean="0"/>
              <a:t>where as file is the name you selected in TCL program. </a:t>
            </a:r>
            <a:endParaRPr lang="en-IN" dirty="0"/>
          </a:p>
        </p:txBody>
      </p:sp>
    </p:spTree>
    <p:extLst>
      <p:ext uri="{BB962C8B-B14F-4D97-AF65-F5344CB8AC3E}">
        <p14:creationId xmlns:p14="http://schemas.microsoft.com/office/powerpoint/2010/main" val="71311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0"/>
            <a:ext cx="10515600" cy="862575"/>
          </a:xfrm>
        </p:spPr>
        <p:txBody>
          <a:bodyPr/>
          <a:lstStyle/>
          <a:p>
            <a:pPr algn="ctr"/>
            <a:r>
              <a:rPr lang="en-US" b="1" dirty="0" smtClean="0">
                <a:solidFill>
                  <a:srgbClr val="FF0000"/>
                </a:solidFill>
              </a:rPr>
              <a:t>Additional options in Wired Networks</a:t>
            </a:r>
            <a:endParaRPr lang="en-IN" b="1" dirty="0">
              <a:solidFill>
                <a:srgbClr val="FF0000"/>
              </a:solidFill>
            </a:endParaRPr>
          </a:p>
        </p:txBody>
      </p:sp>
      <p:pic>
        <p:nvPicPr>
          <p:cNvPr id="2050" name="Picture 2" descr="https://webingineer.files.wordpress.com/2010/08/simpletopolog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2539" y="1005840"/>
            <a:ext cx="9372605" cy="58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659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961" y="117987"/>
            <a:ext cx="11444749" cy="6592529"/>
          </a:xfrm>
        </p:spPr>
        <p:txBody>
          <a:bodyPr>
            <a:normAutofit fontScale="85000" lnSpcReduction="10000"/>
          </a:bodyPr>
          <a:lstStyle/>
          <a:p>
            <a:pPr marL="0" indent="0" algn="ctr">
              <a:buNone/>
            </a:pPr>
            <a:r>
              <a:rPr lang="en-IN" b="1" dirty="0">
                <a:solidFill>
                  <a:srgbClr val="FF0000"/>
                </a:solidFill>
              </a:rPr>
              <a:t>Topology Description</a:t>
            </a:r>
          </a:p>
          <a:p>
            <a:pPr marL="0" indent="0">
              <a:buNone/>
            </a:pPr>
            <a:r>
              <a:rPr lang="en-IN" dirty="0"/>
              <a:t>Network consists of 4 nodes (n0, n1, n2, n3).</a:t>
            </a:r>
          </a:p>
          <a:p>
            <a:pPr marL="0" indent="0">
              <a:buNone/>
            </a:pPr>
            <a:r>
              <a:rPr lang="en-IN" dirty="0"/>
              <a:t>The duplex links between n0 and n2, and n1 and n2 have </a:t>
            </a:r>
            <a:r>
              <a:rPr lang="en-IN" dirty="0">
                <a:solidFill>
                  <a:srgbClr val="FF0000"/>
                </a:solidFill>
              </a:rPr>
              <a:t>2 Mbps</a:t>
            </a:r>
            <a:r>
              <a:rPr lang="en-IN" dirty="0"/>
              <a:t> of bandwidth and </a:t>
            </a:r>
            <a:r>
              <a:rPr lang="en-IN" dirty="0">
                <a:solidFill>
                  <a:srgbClr val="FF0000"/>
                </a:solidFill>
              </a:rPr>
              <a:t>10 </a:t>
            </a:r>
            <a:r>
              <a:rPr lang="en-IN" dirty="0" err="1">
                <a:solidFill>
                  <a:srgbClr val="FF0000"/>
                </a:solidFill>
              </a:rPr>
              <a:t>ms</a:t>
            </a:r>
            <a:r>
              <a:rPr lang="en-IN" dirty="0">
                <a:solidFill>
                  <a:srgbClr val="FF0000"/>
                </a:solidFill>
              </a:rPr>
              <a:t> </a:t>
            </a:r>
            <a:r>
              <a:rPr lang="en-IN" dirty="0"/>
              <a:t>of delay.</a:t>
            </a:r>
          </a:p>
          <a:p>
            <a:pPr marL="0" indent="0">
              <a:buNone/>
            </a:pPr>
            <a:r>
              <a:rPr lang="en-IN" dirty="0"/>
              <a:t>The duplex link between n2 and n3 has </a:t>
            </a:r>
            <a:r>
              <a:rPr lang="en-IN" dirty="0">
                <a:solidFill>
                  <a:srgbClr val="FF0000"/>
                </a:solidFill>
              </a:rPr>
              <a:t>1.7 Mbps </a:t>
            </a:r>
            <a:r>
              <a:rPr lang="en-IN" dirty="0"/>
              <a:t>of bandwidth and </a:t>
            </a:r>
            <a:r>
              <a:rPr lang="en-IN" dirty="0">
                <a:solidFill>
                  <a:srgbClr val="FF0000"/>
                </a:solidFill>
              </a:rPr>
              <a:t>20 </a:t>
            </a:r>
            <a:r>
              <a:rPr lang="en-IN" dirty="0" err="1">
                <a:solidFill>
                  <a:srgbClr val="FF0000"/>
                </a:solidFill>
              </a:rPr>
              <a:t>ms</a:t>
            </a:r>
            <a:r>
              <a:rPr lang="en-IN" dirty="0">
                <a:solidFill>
                  <a:srgbClr val="FF0000"/>
                </a:solidFill>
              </a:rPr>
              <a:t> </a:t>
            </a:r>
            <a:r>
              <a:rPr lang="en-IN" dirty="0"/>
              <a:t>of delay.</a:t>
            </a:r>
          </a:p>
          <a:p>
            <a:pPr marL="0" indent="0">
              <a:buNone/>
            </a:pPr>
            <a:r>
              <a:rPr lang="en-IN" dirty="0"/>
              <a:t>Each node uses a </a:t>
            </a:r>
            <a:r>
              <a:rPr lang="en-IN" dirty="0" err="1">
                <a:solidFill>
                  <a:srgbClr val="FF0000"/>
                </a:solidFill>
              </a:rPr>
              <a:t>DropTail</a:t>
            </a:r>
            <a:r>
              <a:rPr lang="en-IN" dirty="0">
                <a:solidFill>
                  <a:srgbClr val="FF0000"/>
                </a:solidFill>
              </a:rPr>
              <a:t> </a:t>
            </a:r>
            <a:r>
              <a:rPr lang="en-IN" dirty="0"/>
              <a:t>queue, of which the maximum size is 10.</a:t>
            </a:r>
          </a:p>
          <a:p>
            <a:pPr marL="0" indent="0">
              <a:buNone/>
            </a:pPr>
            <a:r>
              <a:rPr lang="en-IN" dirty="0"/>
              <a:t>A “</a:t>
            </a:r>
            <a:r>
              <a:rPr lang="en-IN" dirty="0" err="1">
                <a:solidFill>
                  <a:srgbClr val="FF0000"/>
                </a:solidFill>
              </a:rPr>
              <a:t>tcp</a:t>
            </a:r>
            <a:r>
              <a:rPr lang="en-IN" dirty="0"/>
              <a:t>” agent is attached to n0, and a connection is established to a </a:t>
            </a:r>
            <a:r>
              <a:rPr lang="en-IN" dirty="0" err="1"/>
              <a:t>tcp</a:t>
            </a:r>
            <a:r>
              <a:rPr lang="en-IN" dirty="0"/>
              <a:t> “</a:t>
            </a:r>
            <a:r>
              <a:rPr lang="en-IN" dirty="0">
                <a:solidFill>
                  <a:srgbClr val="FF0000"/>
                </a:solidFill>
              </a:rPr>
              <a:t>sink</a:t>
            </a:r>
            <a:r>
              <a:rPr lang="en-IN" dirty="0"/>
              <a:t>” agent attached to n3.</a:t>
            </a:r>
          </a:p>
          <a:p>
            <a:pPr marL="0" indent="0">
              <a:buNone/>
            </a:pPr>
            <a:r>
              <a:rPr lang="en-IN" b="1" dirty="0">
                <a:solidFill>
                  <a:srgbClr val="00B050"/>
                </a:solidFill>
              </a:rPr>
              <a:t>As default, the maximum size of a packet that a “</a:t>
            </a:r>
            <a:r>
              <a:rPr lang="en-IN" b="1" dirty="0" err="1">
                <a:solidFill>
                  <a:srgbClr val="00B050"/>
                </a:solidFill>
              </a:rPr>
              <a:t>tcp</a:t>
            </a:r>
            <a:r>
              <a:rPr lang="en-IN" b="1" dirty="0">
                <a:solidFill>
                  <a:srgbClr val="00B050"/>
                </a:solidFill>
              </a:rPr>
              <a:t>” agent can generate is 1KByte.</a:t>
            </a:r>
          </a:p>
          <a:p>
            <a:pPr marL="0" indent="0">
              <a:buNone/>
            </a:pPr>
            <a:r>
              <a:rPr lang="en-IN" dirty="0"/>
              <a:t>A </a:t>
            </a:r>
            <a:r>
              <a:rPr lang="en-IN" dirty="0" err="1"/>
              <a:t>tcp</a:t>
            </a:r>
            <a:r>
              <a:rPr lang="en-IN" dirty="0"/>
              <a:t> “sink” agent generates and sends ACK packets to the sender (</a:t>
            </a:r>
            <a:r>
              <a:rPr lang="en-IN" dirty="0" err="1"/>
              <a:t>tcp</a:t>
            </a:r>
            <a:r>
              <a:rPr lang="en-IN" dirty="0"/>
              <a:t> agent) and frees the received packets.</a:t>
            </a:r>
          </a:p>
          <a:p>
            <a:pPr marL="0" indent="0">
              <a:buNone/>
            </a:pPr>
            <a:r>
              <a:rPr lang="en-IN" dirty="0"/>
              <a:t>A “</a:t>
            </a:r>
            <a:r>
              <a:rPr lang="en-IN" dirty="0" err="1"/>
              <a:t>udp</a:t>
            </a:r>
            <a:r>
              <a:rPr lang="en-IN" dirty="0"/>
              <a:t>” agent that is attached to n1 is connected to a “null” agent attached to n3.</a:t>
            </a:r>
          </a:p>
          <a:p>
            <a:pPr marL="0" indent="0">
              <a:buNone/>
            </a:pPr>
            <a:r>
              <a:rPr lang="en-IN" dirty="0"/>
              <a:t>A “null” agent just frees the packets received.</a:t>
            </a:r>
          </a:p>
          <a:p>
            <a:pPr marL="0" indent="0">
              <a:buNone/>
            </a:pPr>
            <a:r>
              <a:rPr lang="en-IN" dirty="0"/>
              <a:t>A “ftp” and a “</a:t>
            </a:r>
            <a:r>
              <a:rPr lang="en-IN" dirty="0" err="1"/>
              <a:t>cbr</a:t>
            </a:r>
            <a:r>
              <a:rPr lang="en-IN" dirty="0"/>
              <a:t>” traffic generator are attached to “</a:t>
            </a:r>
            <a:r>
              <a:rPr lang="en-IN" dirty="0" err="1"/>
              <a:t>tcp</a:t>
            </a:r>
            <a:r>
              <a:rPr lang="en-IN" dirty="0"/>
              <a:t>” and “</a:t>
            </a:r>
            <a:r>
              <a:rPr lang="en-IN" dirty="0" err="1"/>
              <a:t>udp</a:t>
            </a:r>
            <a:r>
              <a:rPr lang="en-IN" dirty="0"/>
              <a:t>” agents respectively,</a:t>
            </a:r>
          </a:p>
          <a:p>
            <a:pPr marL="0" indent="0">
              <a:buNone/>
            </a:pPr>
            <a:r>
              <a:rPr lang="en-IN" b="1" dirty="0">
                <a:solidFill>
                  <a:srgbClr val="00B050"/>
                </a:solidFill>
              </a:rPr>
              <a:t>The  “</a:t>
            </a:r>
            <a:r>
              <a:rPr lang="en-IN" b="1" dirty="0" err="1">
                <a:solidFill>
                  <a:srgbClr val="00B050"/>
                </a:solidFill>
              </a:rPr>
              <a:t>cbr</a:t>
            </a:r>
            <a:r>
              <a:rPr lang="en-IN" b="1" dirty="0">
                <a:solidFill>
                  <a:srgbClr val="00B050"/>
                </a:solidFill>
              </a:rPr>
              <a:t>” is configured to generate 1 </a:t>
            </a:r>
            <a:r>
              <a:rPr lang="en-IN" b="1" dirty="0" err="1">
                <a:solidFill>
                  <a:srgbClr val="00B050"/>
                </a:solidFill>
              </a:rPr>
              <a:t>KByte</a:t>
            </a:r>
            <a:r>
              <a:rPr lang="en-IN" b="1" dirty="0">
                <a:solidFill>
                  <a:srgbClr val="00B050"/>
                </a:solidFill>
              </a:rPr>
              <a:t> packets at the rate of 1 Mbps.</a:t>
            </a:r>
          </a:p>
          <a:p>
            <a:pPr marL="0" indent="0">
              <a:buNone/>
            </a:pPr>
            <a:r>
              <a:rPr lang="en-IN" dirty="0"/>
              <a:t>The “</a:t>
            </a:r>
            <a:r>
              <a:rPr lang="en-IN" dirty="0" err="1"/>
              <a:t>cbr</a:t>
            </a:r>
            <a:r>
              <a:rPr lang="en-IN" dirty="0"/>
              <a:t>” is set to start at 0.1 sec and stop at 4.5 sec, and “ftp” is set to start at 1.0 sec and stop at 4.0 sec.</a:t>
            </a:r>
          </a:p>
        </p:txBody>
      </p:sp>
    </p:spTree>
    <p:extLst>
      <p:ext uri="{BB962C8B-B14F-4D97-AF65-F5344CB8AC3E}">
        <p14:creationId xmlns:p14="http://schemas.microsoft.com/office/powerpoint/2010/main" val="4022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187" y="365125"/>
            <a:ext cx="10778613" cy="1325563"/>
          </a:xfrm>
        </p:spPr>
        <p:txBody>
          <a:bodyPr/>
          <a:lstStyle/>
          <a:p>
            <a:r>
              <a:rPr lang="en-US" dirty="0" smtClean="0"/>
              <a:t>Define simulator object &amp; colors for data flows</a:t>
            </a:r>
            <a:endParaRPr lang="en-IN" dirty="0"/>
          </a:p>
        </p:txBody>
      </p:sp>
      <p:sp>
        <p:nvSpPr>
          <p:cNvPr id="3" name="Content Placeholder 2"/>
          <p:cNvSpPr>
            <a:spLocks noGrp="1"/>
          </p:cNvSpPr>
          <p:nvPr>
            <p:ph idx="1"/>
          </p:nvPr>
        </p:nvSpPr>
        <p:spPr/>
        <p:txBody>
          <a:bodyPr/>
          <a:lstStyle/>
          <a:p>
            <a:pPr marL="0" indent="0">
              <a:buNone/>
            </a:pPr>
            <a:r>
              <a:rPr lang="en-IN" dirty="0">
                <a:solidFill>
                  <a:srgbClr val="FF0000"/>
                </a:solidFill>
              </a:rPr>
              <a:t>#Create a simulator object</a:t>
            </a:r>
          </a:p>
          <a:p>
            <a:pPr marL="0" indent="0">
              <a:buNone/>
            </a:pPr>
            <a:r>
              <a:rPr lang="en-IN" b="1" dirty="0">
                <a:solidFill>
                  <a:srgbClr val="00B050"/>
                </a:solidFill>
              </a:rPr>
              <a:t>set ns [new Simulator]</a:t>
            </a:r>
          </a:p>
          <a:p>
            <a:pPr marL="0" indent="0">
              <a:buNone/>
            </a:pPr>
            <a:r>
              <a:rPr lang="en-IN" dirty="0"/>
              <a:t> </a:t>
            </a:r>
          </a:p>
          <a:p>
            <a:pPr marL="0" indent="0">
              <a:buNone/>
            </a:pPr>
            <a:r>
              <a:rPr lang="en-IN" dirty="0">
                <a:solidFill>
                  <a:srgbClr val="FF0000"/>
                </a:solidFill>
              </a:rPr>
              <a:t>#Define different colors for data flows (for NAM)</a:t>
            </a:r>
          </a:p>
          <a:p>
            <a:pPr marL="0" indent="0">
              <a:buNone/>
            </a:pPr>
            <a:r>
              <a:rPr lang="en-IN" b="1" dirty="0">
                <a:solidFill>
                  <a:srgbClr val="00B050"/>
                </a:solidFill>
              </a:rPr>
              <a:t>$ns color 1 Blue</a:t>
            </a:r>
          </a:p>
          <a:p>
            <a:pPr marL="0" indent="0">
              <a:buNone/>
            </a:pPr>
            <a:r>
              <a:rPr lang="en-IN" b="1" dirty="0">
                <a:solidFill>
                  <a:srgbClr val="00B050"/>
                </a:solidFill>
              </a:rPr>
              <a:t>$ns color 2 Red</a:t>
            </a:r>
          </a:p>
        </p:txBody>
      </p:sp>
    </p:spTree>
    <p:extLst>
      <p:ext uri="{BB962C8B-B14F-4D97-AF65-F5344CB8AC3E}">
        <p14:creationId xmlns:p14="http://schemas.microsoft.com/office/powerpoint/2010/main" val="1602671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515600" cy="755752"/>
          </a:xfrm>
        </p:spPr>
        <p:txBody>
          <a:bodyPr/>
          <a:lstStyle/>
          <a:p>
            <a:r>
              <a:rPr lang="en-US" dirty="0" smtClean="0"/>
              <a:t>Open NAM and define finish procedure</a:t>
            </a:r>
            <a:endParaRPr lang="en-IN" dirty="0"/>
          </a:p>
        </p:txBody>
      </p:sp>
      <p:sp>
        <p:nvSpPr>
          <p:cNvPr id="3" name="Content Placeholder 2"/>
          <p:cNvSpPr>
            <a:spLocks noGrp="1"/>
          </p:cNvSpPr>
          <p:nvPr>
            <p:ph idx="1"/>
          </p:nvPr>
        </p:nvSpPr>
        <p:spPr>
          <a:xfrm>
            <a:off x="324465" y="884904"/>
            <a:ext cx="11029335" cy="5973096"/>
          </a:xfrm>
        </p:spPr>
        <p:txBody>
          <a:bodyPr>
            <a:normAutofit fontScale="92500" lnSpcReduction="20000"/>
          </a:bodyPr>
          <a:lstStyle/>
          <a:p>
            <a:pPr marL="0" indent="0">
              <a:buNone/>
            </a:pPr>
            <a:r>
              <a:rPr lang="en-IN" dirty="0">
                <a:solidFill>
                  <a:srgbClr val="FF0000"/>
                </a:solidFill>
              </a:rPr>
              <a:t>#Open the NAM trace file</a:t>
            </a:r>
          </a:p>
          <a:p>
            <a:pPr marL="0" indent="0">
              <a:buNone/>
            </a:pPr>
            <a:r>
              <a:rPr lang="en-IN" dirty="0">
                <a:solidFill>
                  <a:srgbClr val="00B050"/>
                </a:solidFill>
              </a:rPr>
              <a:t>set </a:t>
            </a:r>
            <a:r>
              <a:rPr lang="en-IN" dirty="0" err="1">
                <a:solidFill>
                  <a:srgbClr val="00B050"/>
                </a:solidFill>
              </a:rPr>
              <a:t>nf</a:t>
            </a:r>
            <a:r>
              <a:rPr lang="en-IN" dirty="0">
                <a:solidFill>
                  <a:srgbClr val="00B050"/>
                </a:solidFill>
              </a:rPr>
              <a:t> [open </a:t>
            </a:r>
            <a:r>
              <a:rPr lang="en-IN" dirty="0" err="1">
                <a:solidFill>
                  <a:srgbClr val="00B050"/>
                </a:solidFill>
              </a:rPr>
              <a:t>out.nam</a:t>
            </a:r>
            <a:r>
              <a:rPr lang="en-IN" dirty="0">
                <a:solidFill>
                  <a:srgbClr val="00B050"/>
                </a:solidFill>
              </a:rPr>
              <a:t> w]</a:t>
            </a:r>
          </a:p>
          <a:p>
            <a:pPr marL="0" indent="0">
              <a:buNone/>
            </a:pPr>
            <a:r>
              <a:rPr lang="en-IN" dirty="0">
                <a:solidFill>
                  <a:srgbClr val="00B050"/>
                </a:solidFill>
              </a:rPr>
              <a:t>$ns </a:t>
            </a:r>
            <a:r>
              <a:rPr lang="en-IN" dirty="0" err="1">
                <a:solidFill>
                  <a:srgbClr val="00B050"/>
                </a:solidFill>
              </a:rPr>
              <a:t>namtrace</a:t>
            </a:r>
            <a:r>
              <a:rPr lang="en-IN" dirty="0">
                <a:solidFill>
                  <a:srgbClr val="00B050"/>
                </a:solidFill>
              </a:rPr>
              <a:t>-all $</a:t>
            </a:r>
            <a:r>
              <a:rPr lang="en-IN" dirty="0" err="1">
                <a:solidFill>
                  <a:srgbClr val="00B050"/>
                </a:solidFill>
              </a:rPr>
              <a:t>nf</a:t>
            </a:r>
            <a:endParaRPr lang="en-IN" dirty="0">
              <a:solidFill>
                <a:srgbClr val="00B050"/>
              </a:solidFill>
            </a:endParaRPr>
          </a:p>
          <a:p>
            <a:pPr marL="0" indent="0">
              <a:buNone/>
            </a:pPr>
            <a:r>
              <a:rPr lang="en-IN" dirty="0"/>
              <a:t> </a:t>
            </a:r>
          </a:p>
          <a:p>
            <a:pPr marL="0" indent="0">
              <a:buNone/>
            </a:pPr>
            <a:r>
              <a:rPr lang="en-IN" dirty="0">
                <a:solidFill>
                  <a:srgbClr val="FF0000"/>
                </a:solidFill>
              </a:rPr>
              <a:t>#Define a 'finish' procedure</a:t>
            </a:r>
          </a:p>
          <a:p>
            <a:pPr marL="0" indent="0">
              <a:buNone/>
            </a:pPr>
            <a:r>
              <a:rPr lang="en-IN" dirty="0" err="1">
                <a:solidFill>
                  <a:srgbClr val="00B050"/>
                </a:solidFill>
              </a:rPr>
              <a:t>proc</a:t>
            </a:r>
            <a:r>
              <a:rPr lang="en-IN" dirty="0">
                <a:solidFill>
                  <a:srgbClr val="00B050"/>
                </a:solidFill>
              </a:rPr>
              <a:t> finish {} {</a:t>
            </a:r>
          </a:p>
          <a:p>
            <a:pPr marL="0" indent="0">
              <a:buNone/>
            </a:pPr>
            <a:r>
              <a:rPr lang="en-IN" dirty="0" smtClean="0">
                <a:solidFill>
                  <a:srgbClr val="00B050"/>
                </a:solidFill>
              </a:rPr>
              <a:t>global </a:t>
            </a:r>
            <a:r>
              <a:rPr lang="en-IN" dirty="0">
                <a:solidFill>
                  <a:srgbClr val="00B050"/>
                </a:solidFill>
              </a:rPr>
              <a:t>ns </a:t>
            </a:r>
            <a:r>
              <a:rPr lang="en-IN" dirty="0" err="1">
                <a:solidFill>
                  <a:srgbClr val="00B050"/>
                </a:solidFill>
              </a:rPr>
              <a:t>nf</a:t>
            </a:r>
            <a:endParaRPr lang="en-IN" dirty="0">
              <a:solidFill>
                <a:srgbClr val="00B050"/>
              </a:solidFill>
            </a:endParaRPr>
          </a:p>
          <a:p>
            <a:pPr marL="0" indent="0">
              <a:buNone/>
            </a:pPr>
            <a:r>
              <a:rPr lang="en-IN" dirty="0" smtClean="0">
                <a:solidFill>
                  <a:srgbClr val="00B050"/>
                </a:solidFill>
              </a:rPr>
              <a:t>$</a:t>
            </a:r>
            <a:r>
              <a:rPr lang="en-IN" dirty="0">
                <a:solidFill>
                  <a:srgbClr val="00B050"/>
                </a:solidFill>
              </a:rPr>
              <a:t>ns flush-trace</a:t>
            </a:r>
          </a:p>
          <a:p>
            <a:pPr marL="0" indent="0">
              <a:buNone/>
            </a:pPr>
            <a:r>
              <a:rPr lang="en-IN" dirty="0" smtClean="0">
                <a:solidFill>
                  <a:srgbClr val="FF0000"/>
                </a:solidFill>
              </a:rPr>
              <a:t>#</a:t>
            </a:r>
            <a:r>
              <a:rPr lang="en-IN" dirty="0">
                <a:solidFill>
                  <a:srgbClr val="FF0000"/>
                </a:solidFill>
              </a:rPr>
              <a:t>Close the NAM trace file</a:t>
            </a:r>
          </a:p>
          <a:p>
            <a:pPr marL="0" indent="0">
              <a:buNone/>
            </a:pPr>
            <a:r>
              <a:rPr lang="en-IN" dirty="0" smtClean="0">
                <a:solidFill>
                  <a:srgbClr val="00B050"/>
                </a:solidFill>
              </a:rPr>
              <a:t>close </a:t>
            </a:r>
            <a:r>
              <a:rPr lang="en-IN" dirty="0">
                <a:solidFill>
                  <a:srgbClr val="00B050"/>
                </a:solidFill>
              </a:rPr>
              <a:t>$</a:t>
            </a:r>
            <a:r>
              <a:rPr lang="en-IN" dirty="0" err="1">
                <a:solidFill>
                  <a:srgbClr val="00B050"/>
                </a:solidFill>
              </a:rPr>
              <a:t>nf</a:t>
            </a:r>
            <a:endParaRPr lang="en-IN" dirty="0">
              <a:solidFill>
                <a:srgbClr val="00B050"/>
              </a:solidFill>
            </a:endParaRPr>
          </a:p>
          <a:p>
            <a:pPr marL="0" indent="0">
              <a:buNone/>
            </a:pPr>
            <a:r>
              <a:rPr lang="en-IN" dirty="0" smtClean="0">
                <a:solidFill>
                  <a:srgbClr val="FF0000"/>
                </a:solidFill>
              </a:rPr>
              <a:t>#</a:t>
            </a:r>
            <a:r>
              <a:rPr lang="en-IN" dirty="0">
                <a:solidFill>
                  <a:srgbClr val="FF0000"/>
                </a:solidFill>
              </a:rPr>
              <a:t>Execute </a:t>
            </a:r>
            <a:r>
              <a:rPr lang="en-IN" dirty="0" smtClean="0">
                <a:solidFill>
                  <a:srgbClr val="FF0000"/>
                </a:solidFill>
              </a:rPr>
              <a:t>the NAM</a:t>
            </a:r>
            <a:endParaRPr lang="en-IN" dirty="0">
              <a:solidFill>
                <a:srgbClr val="FF0000"/>
              </a:solidFill>
            </a:endParaRPr>
          </a:p>
          <a:p>
            <a:pPr marL="0" indent="0">
              <a:buNone/>
            </a:pPr>
            <a:r>
              <a:rPr lang="en-IN" dirty="0" smtClean="0">
                <a:solidFill>
                  <a:srgbClr val="00B050"/>
                </a:solidFill>
              </a:rPr>
              <a:t>exec </a:t>
            </a:r>
            <a:r>
              <a:rPr lang="en-IN" dirty="0" err="1">
                <a:solidFill>
                  <a:srgbClr val="00B050"/>
                </a:solidFill>
              </a:rPr>
              <a:t>nam</a:t>
            </a:r>
            <a:r>
              <a:rPr lang="en-IN" dirty="0">
                <a:solidFill>
                  <a:srgbClr val="00B050"/>
                </a:solidFill>
              </a:rPr>
              <a:t> </a:t>
            </a:r>
            <a:r>
              <a:rPr lang="en-IN" dirty="0" err="1">
                <a:solidFill>
                  <a:srgbClr val="00B050"/>
                </a:solidFill>
              </a:rPr>
              <a:t>out.nam</a:t>
            </a:r>
            <a:r>
              <a:rPr lang="en-IN" dirty="0">
                <a:solidFill>
                  <a:srgbClr val="00B050"/>
                </a:solidFill>
              </a:rPr>
              <a:t> &amp;</a:t>
            </a:r>
          </a:p>
          <a:p>
            <a:pPr marL="0" indent="0">
              <a:buNone/>
            </a:pPr>
            <a:r>
              <a:rPr lang="en-IN" dirty="0" smtClean="0">
                <a:solidFill>
                  <a:srgbClr val="00B050"/>
                </a:solidFill>
              </a:rPr>
              <a:t>exit </a:t>
            </a:r>
            <a:r>
              <a:rPr lang="en-IN" dirty="0">
                <a:solidFill>
                  <a:srgbClr val="00B050"/>
                </a:solidFill>
              </a:rPr>
              <a:t>0</a:t>
            </a:r>
          </a:p>
          <a:p>
            <a:pPr marL="0" indent="0">
              <a:buNone/>
            </a:pPr>
            <a:r>
              <a:rPr lang="en-IN" dirty="0">
                <a:solidFill>
                  <a:srgbClr val="00B050"/>
                </a:solidFill>
              </a:rPr>
              <a:t>}</a:t>
            </a:r>
          </a:p>
        </p:txBody>
      </p:sp>
    </p:spTree>
    <p:extLst>
      <p:ext uri="{BB962C8B-B14F-4D97-AF65-F5344CB8AC3E}">
        <p14:creationId xmlns:p14="http://schemas.microsoft.com/office/powerpoint/2010/main" val="2183302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four nodes</a:t>
            </a:r>
            <a:endParaRPr lang="en-IN" dirty="0"/>
          </a:p>
        </p:txBody>
      </p:sp>
      <p:sp>
        <p:nvSpPr>
          <p:cNvPr id="3" name="Content Placeholder 2"/>
          <p:cNvSpPr>
            <a:spLocks noGrp="1"/>
          </p:cNvSpPr>
          <p:nvPr>
            <p:ph idx="1"/>
          </p:nvPr>
        </p:nvSpPr>
        <p:spPr/>
        <p:txBody>
          <a:bodyPr/>
          <a:lstStyle/>
          <a:p>
            <a:pPr marL="0" indent="0">
              <a:buNone/>
            </a:pPr>
            <a:r>
              <a:rPr lang="da-DK" dirty="0">
                <a:solidFill>
                  <a:srgbClr val="FF0000"/>
                </a:solidFill>
              </a:rPr>
              <a:t>#Create four nodes</a:t>
            </a:r>
          </a:p>
          <a:p>
            <a:pPr marL="0" indent="0">
              <a:buNone/>
            </a:pPr>
            <a:r>
              <a:rPr lang="da-DK" b="1" dirty="0">
                <a:solidFill>
                  <a:srgbClr val="00B050"/>
                </a:solidFill>
              </a:rPr>
              <a:t>set n0 [$ns node]</a:t>
            </a:r>
          </a:p>
          <a:p>
            <a:pPr marL="0" indent="0">
              <a:buNone/>
            </a:pPr>
            <a:r>
              <a:rPr lang="da-DK" b="1" dirty="0">
                <a:solidFill>
                  <a:srgbClr val="00B050"/>
                </a:solidFill>
              </a:rPr>
              <a:t>set n1 [$ns node]</a:t>
            </a:r>
          </a:p>
          <a:p>
            <a:pPr marL="0" indent="0">
              <a:buNone/>
            </a:pPr>
            <a:r>
              <a:rPr lang="da-DK" b="1" dirty="0">
                <a:solidFill>
                  <a:srgbClr val="00B050"/>
                </a:solidFill>
              </a:rPr>
              <a:t>set n2 [$ns node]</a:t>
            </a:r>
          </a:p>
          <a:p>
            <a:pPr marL="0" indent="0">
              <a:buNone/>
            </a:pPr>
            <a:r>
              <a:rPr lang="da-DK" b="1" dirty="0">
                <a:solidFill>
                  <a:srgbClr val="00B050"/>
                </a:solidFill>
              </a:rPr>
              <a:t>set n3 [$ns node]</a:t>
            </a:r>
            <a:endParaRPr lang="en-IN" b="1" dirty="0">
              <a:solidFill>
                <a:srgbClr val="00B050"/>
              </a:solidFill>
            </a:endParaRPr>
          </a:p>
        </p:txBody>
      </p:sp>
    </p:spTree>
    <p:extLst>
      <p:ext uri="{BB962C8B-B14F-4D97-AF65-F5344CB8AC3E}">
        <p14:creationId xmlns:p14="http://schemas.microsoft.com/office/powerpoint/2010/main" val="1065291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links between the nodes</a:t>
            </a:r>
            <a:endParaRPr lang="en-IN" dirty="0"/>
          </a:p>
        </p:txBody>
      </p:sp>
      <p:sp>
        <p:nvSpPr>
          <p:cNvPr id="3" name="Content Placeholder 2"/>
          <p:cNvSpPr>
            <a:spLocks noGrp="1"/>
          </p:cNvSpPr>
          <p:nvPr>
            <p:ph idx="1"/>
          </p:nvPr>
        </p:nvSpPr>
        <p:spPr/>
        <p:txBody>
          <a:bodyPr/>
          <a:lstStyle/>
          <a:p>
            <a:pPr marL="0" indent="0">
              <a:buNone/>
            </a:pPr>
            <a:r>
              <a:rPr lang="en-IN" dirty="0">
                <a:solidFill>
                  <a:srgbClr val="FF0000"/>
                </a:solidFill>
              </a:rPr>
              <a:t>#Create links between the nodes</a:t>
            </a:r>
          </a:p>
          <a:p>
            <a:pPr marL="0" indent="0">
              <a:buNone/>
            </a:pPr>
            <a:endParaRPr lang="en-IN" dirty="0" smtClean="0"/>
          </a:p>
          <a:p>
            <a:pPr marL="0" indent="0">
              <a:buNone/>
            </a:pPr>
            <a:r>
              <a:rPr lang="en-IN" b="1" dirty="0" smtClean="0">
                <a:solidFill>
                  <a:srgbClr val="00B050"/>
                </a:solidFill>
              </a:rPr>
              <a:t>$</a:t>
            </a:r>
            <a:r>
              <a:rPr lang="en-IN" b="1" dirty="0">
                <a:solidFill>
                  <a:srgbClr val="00B050"/>
                </a:solidFill>
              </a:rPr>
              <a:t>ns duplex-link $n0 $n2 2Mb 10ms </a:t>
            </a:r>
            <a:r>
              <a:rPr lang="en-IN" b="1" dirty="0" err="1">
                <a:solidFill>
                  <a:srgbClr val="00B050"/>
                </a:solidFill>
              </a:rPr>
              <a:t>DropTail</a:t>
            </a:r>
            <a:endParaRPr lang="en-IN" b="1" dirty="0">
              <a:solidFill>
                <a:srgbClr val="00B050"/>
              </a:solidFill>
            </a:endParaRPr>
          </a:p>
          <a:p>
            <a:pPr marL="0" indent="0">
              <a:buNone/>
            </a:pPr>
            <a:r>
              <a:rPr lang="en-IN" b="1" dirty="0">
                <a:solidFill>
                  <a:srgbClr val="00B050"/>
                </a:solidFill>
              </a:rPr>
              <a:t>$ns duplex-link $n1 $n2 2Mb 10ms </a:t>
            </a:r>
            <a:r>
              <a:rPr lang="en-IN" b="1" dirty="0" err="1">
                <a:solidFill>
                  <a:srgbClr val="00B050"/>
                </a:solidFill>
              </a:rPr>
              <a:t>DropTail</a:t>
            </a:r>
            <a:endParaRPr lang="en-IN" b="1" dirty="0">
              <a:solidFill>
                <a:srgbClr val="00B050"/>
              </a:solidFill>
            </a:endParaRPr>
          </a:p>
          <a:p>
            <a:pPr marL="0" indent="0">
              <a:buNone/>
            </a:pPr>
            <a:r>
              <a:rPr lang="en-IN" b="1" dirty="0">
                <a:solidFill>
                  <a:srgbClr val="00B050"/>
                </a:solidFill>
              </a:rPr>
              <a:t>$ns duplex-link $n2 $n3 1.7Mb 20ms </a:t>
            </a:r>
            <a:r>
              <a:rPr lang="en-IN" b="1" dirty="0" err="1">
                <a:solidFill>
                  <a:srgbClr val="00B050"/>
                </a:solidFill>
              </a:rPr>
              <a:t>DropTail</a:t>
            </a:r>
            <a:endParaRPr lang="en-IN" b="1" dirty="0">
              <a:solidFill>
                <a:srgbClr val="00B050"/>
              </a:solidFill>
            </a:endParaRPr>
          </a:p>
        </p:txBody>
      </p:sp>
    </p:spTree>
    <p:extLst>
      <p:ext uri="{BB962C8B-B14F-4D97-AF65-F5344CB8AC3E}">
        <p14:creationId xmlns:p14="http://schemas.microsoft.com/office/powerpoint/2010/main" val="204126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0501"/>
          </a:xfrm>
        </p:spPr>
        <p:txBody>
          <a:bodyPr/>
          <a:lstStyle/>
          <a:p>
            <a:r>
              <a:rPr lang="en-US" dirty="0" smtClean="0"/>
              <a:t>Set a queue size and node position</a:t>
            </a:r>
            <a:endParaRPr lang="en-IN" dirty="0"/>
          </a:p>
        </p:txBody>
      </p:sp>
      <p:sp>
        <p:nvSpPr>
          <p:cNvPr id="3" name="Content Placeholder 2"/>
          <p:cNvSpPr>
            <a:spLocks noGrp="1"/>
          </p:cNvSpPr>
          <p:nvPr>
            <p:ph idx="1"/>
          </p:nvPr>
        </p:nvSpPr>
        <p:spPr>
          <a:xfrm>
            <a:off x="838200" y="1135626"/>
            <a:ext cx="10515600" cy="5041337"/>
          </a:xfrm>
        </p:spPr>
        <p:txBody>
          <a:bodyPr>
            <a:normAutofit lnSpcReduction="10000"/>
          </a:bodyPr>
          <a:lstStyle/>
          <a:p>
            <a:pPr marL="0" indent="0">
              <a:buNone/>
            </a:pPr>
            <a:r>
              <a:rPr lang="en-IN" b="1" dirty="0">
                <a:solidFill>
                  <a:srgbClr val="FF0000"/>
                </a:solidFill>
              </a:rPr>
              <a:t>#Set Queue Size of link (n2-n3) to 10</a:t>
            </a:r>
          </a:p>
          <a:p>
            <a:pPr marL="0" indent="0">
              <a:buNone/>
            </a:pPr>
            <a:r>
              <a:rPr lang="en-IN" b="1" dirty="0">
                <a:solidFill>
                  <a:srgbClr val="00B050"/>
                </a:solidFill>
              </a:rPr>
              <a:t>$ns queue-limit $n2 $n3 </a:t>
            </a:r>
            <a:r>
              <a:rPr lang="en-IN" b="1" dirty="0" smtClean="0">
                <a:solidFill>
                  <a:srgbClr val="00B050"/>
                </a:solidFill>
              </a:rPr>
              <a:t>10</a:t>
            </a:r>
          </a:p>
          <a:p>
            <a:pPr marL="0" indent="0">
              <a:buNone/>
            </a:pPr>
            <a:endParaRPr lang="en-US" b="1" dirty="0">
              <a:solidFill>
                <a:srgbClr val="00B050"/>
              </a:solidFill>
            </a:endParaRPr>
          </a:p>
          <a:p>
            <a:pPr marL="0" indent="0">
              <a:buNone/>
            </a:pPr>
            <a:r>
              <a:rPr lang="en-IN" b="1" dirty="0">
                <a:solidFill>
                  <a:srgbClr val="FF0000"/>
                </a:solidFill>
              </a:rPr>
              <a:t>#Give node position (for NAM)</a:t>
            </a:r>
          </a:p>
          <a:p>
            <a:pPr marL="0" indent="0">
              <a:buNone/>
            </a:pPr>
            <a:r>
              <a:rPr lang="en-IN" b="1" dirty="0">
                <a:solidFill>
                  <a:srgbClr val="00B050"/>
                </a:solidFill>
              </a:rPr>
              <a:t>$ns duplex-link-op $n0 $n2 orient right-down</a:t>
            </a:r>
          </a:p>
          <a:p>
            <a:pPr marL="0" indent="0">
              <a:buNone/>
            </a:pPr>
            <a:r>
              <a:rPr lang="en-IN" b="1" dirty="0">
                <a:solidFill>
                  <a:srgbClr val="00B050"/>
                </a:solidFill>
              </a:rPr>
              <a:t>$ns duplex-link-op $n1 $n2 orient right-up</a:t>
            </a:r>
          </a:p>
          <a:p>
            <a:pPr marL="0" indent="0">
              <a:buNone/>
            </a:pPr>
            <a:r>
              <a:rPr lang="en-IN" b="1" dirty="0">
                <a:solidFill>
                  <a:srgbClr val="00B050"/>
                </a:solidFill>
              </a:rPr>
              <a:t>$ns duplex-link-op $n2 $n3 orient </a:t>
            </a:r>
            <a:r>
              <a:rPr lang="en-IN" b="1" dirty="0" smtClean="0">
                <a:solidFill>
                  <a:srgbClr val="00B050"/>
                </a:solidFill>
              </a:rPr>
              <a:t>right</a:t>
            </a:r>
          </a:p>
          <a:p>
            <a:pPr marL="0" indent="0">
              <a:buNone/>
            </a:pPr>
            <a:endParaRPr lang="en-US" b="1" dirty="0">
              <a:solidFill>
                <a:srgbClr val="00B050"/>
              </a:solidFill>
            </a:endParaRPr>
          </a:p>
          <a:p>
            <a:pPr marL="0" indent="0">
              <a:buNone/>
            </a:pPr>
            <a:r>
              <a:rPr lang="pt-BR" b="1" dirty="0">
                <a:solidFill>
                  <a:srgbClr val="FF0000"/>
                </a:solidFill>
              </a:rPr>
              <a:t>#Monitor the queue for link (n2-n3). (for NAM)</a:t>
            </a:r>
          </a:p>
          <a:p>
            <a:pPr marL="0" indent="0">
              <a:buNone/>
            </a:pPr>
            <a:r>
              <a:rPr lang="pt-BR" b="1" dirty="0">
                <a:solidFill>
                  <a:srgbClr val="00B050"/>
                </a:solidFill>
              </a:rPr>
              <a:t>$ns duplex-link-op $n2 $n3 queuePos 0.5</a:t>
            </a:r>
            <a:endParaRPr lang="en-IN" b="1" dirty="0">
              <a:solidFill>
                <a:srgbClr val="00B050"/>
              </a:solidFill>
            </a:endParaRPr>
          </a:p>
        </p:txBody>
      </p:sp>
    </p:spTree>
    <p:extLst>
      <p:ext uri="{BB962C8B-B14F-4D97-AF65-F5344CB8AC3E}">
        <p14:creationId xmlns:p14="http://schemas.microsoft.com/office/powerpoint/2010/main" val="367110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NS-2?</a:t>
            </a:r>
            <a:endParaRPr lang="en-IN" dirty="0"/>
          </a:p>
        </p:txBody>
      </p:sp>
      <p:sp>
        <p:nvSpPr>
          <p:cNvPr id="3" name="Content Placeholder 2"/>
          <p:cNvSpPr>
            <a:spLocks noGrp="1"/>
          </p:cNvSpPr>
          <p:nvPr>
            <p:ph idx="1"/>
          </p:nvPr>
        </p:nvSpPr>
        <p:spPr>
          <a:xfrm>
            <a:off x="838200" y="1825625"/>
            <a:ext cx="10515600" cy="4324452"/>
          </a:xfrm>
        </p:spPr>
        <p:txBody>
          <a:bodyPr>
            <a:normAutofit/>
          </a:bodyPr>
          <a:lstStyle/>
          <a:p>
            <a:r>
              <a:rPr lang="en-IN" dirty="0" smtClean="0"/>
              <a:t>NS-2 stands for Network Simulator version 2.</a:t>
            </a:r>
          </a:p>
          <a:p>
            <a:r>
              <a:rPr lang="en-US" dirty="0" smtClean="0"/>
              <a:t>Characteristics:</a:t>
            </a:r>
          </a:p>
          <a:p>
            <a:pPr lvl="1"/>
            <a:r>
              <a:rPr lang="en-IN" dirty="0" smtClean="0"/>
              <a:t>It is a discrete event simulator for networking research.</a:t>
            </a:r>
          </a:p>
          <a:p>
            <a:pPr lvl="1"/>
            <a:r>
              <a:rPr lang="en-US" dirty="0" smtClean="0"/>
              <a:t>Object oriented simulator.</a:t>
            </a:r>
            <a:endParaRPr lang="en-IN" dirty="0" smtClean="0"/>
          </a:p>
          <a:p>
            <a:pPr lvl="1"/>
            <a:r>
              <a:rPr lang="en-IN" dirty="0" smtClean="0"/>
              <a:t>Work at packet level.</a:t>
            </a:r>
          </a:p>
          <a:p>
            <a:pPr lvl="1"/>
            <a:r>
              <a:rPr lang="en-IN" dirty="0" smtClean="0"/>
              <a:t>Provide substantial support to simulate bunch of protocols like TCP, UDP, FTP, HTTP and DSR.</a:t>
            </a:r>
          </a:p>
          <a:p>
            <a:pPr lvl="1"/>
            <a:r>
              <a:rPr lang="en-IN" dirty="0" smtClean="0"/>
              <a:t>Simulate wired and wireless network.</a:t>
            </a:r>
          </a:p>
          <a:p>
            <a:pPr lvl="1"/>
            <a:r>
              <a:rPr lang="en-US" dirty="0" smtClean="0"/>
              <a:t>It is </a:t>
            </a:r>
            <a:r>
              <a:rPr lang="en-IN" dirty="0" smtClean="0"/>
              <a:t>primarily Unix based.</a:t>
            </a:r>
          </a:p>
          <a:p>
            <a:pPr lvl="1"/>
            <a:r>
              <a:rPr lang="en-IN" dirty="0" smtClean="0"/>
              <a:t>Use TCL as its scripting language.</a:t>
            </a:r>
          </a:p>
          <a:p>
            <a:pPr lvl="1"/>
            <a:endParaRPr lang="en-IN" dirty="0"/>
          </a:p>
        </p:txBody>
      </p:sp>
    </p:spTree>
    <p:extLst>
      <p:ext uri="{BB962C8B-B14F-4D97-AF65-F5344CB8AC3E}">
        <p14:creationId xmlns:p14="http://schemas.microsoft.com/office/powerpoint/2010/main" val="27894444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1034252" cy="796413"/>
          </a:xfrm>
        </p:spPr>
        <p:txBody>
          <a:bodyPr/>
          <a:lstStyle/>
          <a:p>
            <a:r>
              <a:rPr lang="en-US" dirty="0" smtClean="0"/>
              <a:t>Create a TCP connection and FTP over TCP</a:t>
            </a:r>
            <a:endParaRPr lang="en-IN" dirty="0"/>
          </a:p>
        </p:txBody>
      </p:sp>
      <p:sp>
        <p:nvSpPr>
          <p:cNvPr id="3" name="Content Placeholder 2"/>
          <p:cNvSpPr>
            <a:spLocks noGrp="1"/>
          </p:cNvSpPr>
          <p:nvPr>
            <p:ph idx="1"/>
          </p:nvPr>
        </p:nvSpPr>
        <p:spPr>
          <a:xfrm>
            <a:off x="838200" y="899652"/>
            <a:ext cx="11034252" cy="5958348"/>
          </a:xfrm>
        </p:spPr>
        <p:txBody>
          <a:bodyPr>
            <a:normAutofit lnSpcReduction="10000"/>
          </a:bodyPr>
          <a:lstStyle/>
          <a:p>
            <a:pPr marL="0" indent="0">
              <a:buNone/>
            </a:pPr>
            <a:r>
              <a:rPr lang="en-IN" dirty="0">
                <a:solidFill>
                  <a:srgbClr val="FF0000"/>
                </a:solidFill>
              </a:rPr>
              <a:t>#Setup a TCP connection</a:t>
            </a:r>
          </a:p>
          <a:p>
            <a:pPr marL="0" indent="0">
              <a:buNone/>
            </a:pPr>
            <a:r>
              <a:rPr lang="en-IN" dirty="0">
                <a:solidFill>
                  <a:srgbClr val="00B050"/>
                </a:solidFill>
              </a:rPr>
              <a:t>set </a:t>
            </a:r>
            <a:r>
              <a:rPr lang="en-IN" dirty="0" err="1">
                <a:solidFill>
                  <a:srgbClr val="00B050"/>
                </a:solidFill>
              </a:rPr>
              <a:t>tcp</a:t>
            </a:r>
            <a:r>
              <a:rPr lang="en-IN" dirty="0">
                <a:solidFill>
                  <a:srgbClr val="00B050"/>
                </a:solidFill>
              </a:rPr>
              <a:t> [new Agent/TCP]</a:t>
            </a:r>
          </a:p>
          <a:p>
            <a:pPr marL="0" indent="0">
              <a:buNone/>
            </a:pPr>
            <a:r>
              <a:rPr lang="en-IN" dirty="0" smtClean="0">
                <a:solidFill>
                  <a:srgbClr val="00B050"/>
                </a:solidFill>
              </a:rPr>
              <a:t>$</a:t>
            </a:r>
            <a:r>
              <a:rPr lang="en-IN" dirty="0">
                <a:solidFill>
                  <a:srgbClr val="00B050"/>
                </a:solidFill>
              </a:rPr>
              <a:t>ns attach-agent $n0 $</a:t>
            </a:r>
            <a:r>
              <a:rPr lang="en-IN" dirty="0" err="1">
                <a:solidFill>
                  <a:srgbClr val="00B050"/>
                </a:solidFill>
              </a:rPr>
              <a:t>tcp</a:t>
            </a:r>
            <a:endParaRPr lang="en-IN" dirty="0">
              <a:solidFill>
                <a:srgbClr val="00B050"/>
              </a:solidFill>
            </a:endParaRPr>
          </a:p>
          <a:p>
            <a:pPr marL="0" indent="0">
              <a:buNone/>
            </a:pPr>
            <a:r>
              <a:rPr lang="en-IN" dirty="0" smtClean="0">
                <a:solidFill>
                  <a:srgbClr val="00B050"/>
                </a:solidFill>
              </a:rPr>
              <a:t>set </a:t>
            </a:r>
            <a:r>
              <a:rPr lang="en-IN" dirty="0">
                <a:solidFill>
                  <a:srgbClr val="00B050"/>
                </a:solidFill>
              </a:rPr>
              <a:t>sink [new Agent/</a:t>
            </a:r>
            <a:r>
              <a:rPr lang="en-IN" dirty="0" err="1">
                <a:solidFill>
                  <a:srgbClr val="00B050"/>
                </a:solidFill>
              </a:rPr>
              <a:t>TCPSink</a:t>
            </a:r>
            <a:r>
              <a:rPr lang="en-IN" dirty="0">
                <a:solidFill>
                  <a:srgbClr val="00B050"/>
                </a:solidFill>
              </a:rPr>
              <a:t>]</a:t>
            </a:r>
          </a:p>
          <a:p>
            <a:pPr marL="0" indent="0">
              <a:buNone/>
            </a:pPr>
            <a:r>
              <a:rPr lang="en-IN" dirty="0">
                <a:solidFill>
                  <a:srgbClr val="00B050"/>
                </a:solidFill>
              </a:rPr>
              <a:t>$ns attach-agent $n3 $sink</a:t>
            </a:r>
          </a:p>
          <a:p>
            <a:pPr marL="0" indent="0">
              <a:buNone/>
            </a:pPr>
            <a:r>
              <a:rPr lang="en-IN" dirty="0">
                <a:solidFill>
                  <a:srgbClr val="00B050"/>
                </a:solidFill>
              </a:rPr>
              <a:t>$ns connect $</a:t>
            </a:r>
            <a:r>
              <a:rPr lang="en-IN" dirty="0" err="1">
                <a:solidFill>
                  <a:srgbClr val="00B050"/>
                </a:solidFill>
              </a:rPr>
              <a:t>tcp</a:t>
            </a:r>
            <a:r>
              <a:rPr lang="en-IN" dirty="0">
                <a:solidFill>
                  <a:srgbClr val="00B050"/>
                </a:solidFill>
              </a:rPr>
              <a:t> $sink</a:t>
            </a:r>
          </a:p>
          <a:p>
            <a:pPr marL="0" indent="0">
              <a:buNone/>
            </a:pPr>
            <a:r>
              <a:rPr lang="en-IN" dirty="0">
                <a:solidFill>
                  <a:srgbClr val="00B050"/>
                </a:solidFill>
              </a:rPr>
              <a:t>$</a:t>
            </a:r>
            <a:r>
              <a:rPr lang="en-IN" dirty="0" err="1">
                <a:solidFill>
                  <a:srgbClr val="00B050"/>
                </a:solidFill>
              </a:rPr>
              <a:t>tcp</a:t>
            </a:r>
            <a:r>
              <a:rPr lang="en-IN" dirty="0">
                <a:solidFill>
                  <a:srgbClr val="00B050"/>
                </a:solidFill>
              </a:rPr>
              <a:t> set fid_ 1</a:t>
            </a:r>
          </a:p>
          <a:p>
            <a:pPr marL="0" indent="0">
              <a:buNone/>
            </a:pPr>
            <a:r>
              <a:rPr lang="en-IN" dirty="0">
                <a:solidFill>
                  <a:srgbClr val="00B050"/>
                </a:solidFill>
              </a:rPr>
              <a:t> </a:t>
            </a:r>
          </a:p>
          <a:p>
            <a:pPr marL="0" indent="0">
              <a:buNone/>
            </a:pPr>
            <a:r>
              <a:rPr lang="en-IN" dirty="0">
                <a:solidFill>
                  <a:srgbClr val="FF0000"/>
                </a:solidFill>
              </a:rPr>
              <a:t>#Setup a FTP over TCP connection</a:t>
            </a:r>
          </a:p>
          <a:p>
            <a:pPr marL="0" indent="0">
              <a:buNone/>
            </a:pPr>
            <a:r>
              <a:rPr lang="en-IN" dirty="0">
                <a:solidFill>
                  <a:srgbClr val="00B050"/>
                </a:solidFill>
              </a:rPr>
              <a:t>set ftp [new Application/FTP]</a:t>
            </a:r>
          </a:p>
          <a:p>
            <a:pPr marL="0" indent="0">
              <a:buNone/>
            </a:pPr>
            <a:r>
              <a:rPr lang="en-IN" dirty="0">
                <a:solidFill>
                  <a:srgbClr val="00B050"/>
                </a:solidFill>
              </a:rPr>
              <a:t>$ftp attach-agent $</a:t>
            </a:r>
            <a:r>
              <a:rPr lang="en-IN" dirty="0" err="1">
                <a:solidFill>
                  <a:srgbClr val="00B050"/>
                </a:solidFill>
              </a:rPr>
              <a:t>tcp</a:t>
            </a:r>
            <a:endParaRPr lang="en-IN" dirty="0">
              <a:solidFill>
                <a:srgbClr val="00B050"/>
              </a:solidFill>
            </a:endParaRPr>
          </a:p>
          <a:p>
            <a:pPr marL="0" indent="0">
              <a:buNone/>
            </a:pPr>
            <a:r>
              <a:rPr lang="en-IN" dirty="0">
                <a:solidFill>
                  <a:srgbClr val="00B050"/>
                </a:solidFill>
              </a:rPr>
              <a:t>$ftp set type_ FTP</a:t>
            </a:r>
          </a:p>
        </p:txBody>
      </p:sp>
    </p:spTree>
    <p:extLst>
      <p:ext uri="{BB962C8B-B14F-4D97-AF65-F5344CB8AC3E}">
        <p14:creationId xmlns:p14="http://schemas.microsoft.com/office/powerpoint/2010/main" val="2717312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80219"/>
            <a:ext cx="10515600" cy="814746"/>
          </a:xfrm>
        </p:spPr>
        <p:txBody>
          <a:bodyPr/>
          <a:lstStyle/>
          <a:p>
            <a:r>
              <a:rPr lang="en-US" dirty="0">
                <a:solidFill>
                  <a:srgbClr val="FF0000"/>
                </a:solidFill>
              </a:rPr>
              <a:t>Create </a:t>
            </a:r>
            <a:r>
              <a:rPr lang="en-US" dirty="0" smtClean="0">
                <a:solidFill>
                  <a:srgbClr val="FF0000"/>
                </a:solidFill>
              </a:rPr>
              <a:t>an UDP Agent</a:t>
            </a:r>
            <a:endParaRPr lang="en-IN" dirty="0">
              <a:solidFill>
                <a:srgbClr val="FF0000"/>
              </a:solidFill>
            </a:endParaRPr>
          </a:p>
        </p:txBody>
      </p:sp>
      <p:sp>
        <p:nvSpPr>
          <p:cNvPr id="3" name="Content Placeholder 2"/>
          <p:cNvSpPr>
            <a:spLocks noGrp="1"/>
          </p:cNvSpPr>
          <p:nvPr>
            <p:ph idx="1"/>
          </p:nvPr>
        </p:nvSpPr>
        <p:spPr>
          <a:xfrm>
            <a:off x="800100" y="1434178"/>
            <a:ext cx="10515600" cy="6190738"/>
          </a:xfrm>
        </p:spPr>
        <p:txBody>
          <a:bodyPr>
            <a:normAutofit/>
          </a:bodyPr>
          <a:lstStyle/>
          <a:p>
            <a:pPr marL="0" indent="0">
              <a:buNone/>
            </a:pPr>
            <a:r>
              <a:rPr lang="en-IN" b="1" dirty="0">
                <a:solidFill>
                  <a:srgbClr val="FF0000"/>
                </a:solidFill>
              </a:rPr>
              <a:t>#Setup a UDP connection</a:t>
            </a:r>
          </a:p>
          <a:p>
            <a:pPr marL="0" indent="0">
              <a:buNone/>
            </a:pPr>
            <a:r>
              <a:rPr lang="en-IN" b="1" dirty="0">
                <a:solidFill>
                  <a:srgbClr val="00B050"/>
                </a:solidFill>
              </a:rPr>
              <a:t>set </a:t>
            </a:r>
            <a:r>
              <a:rPr lang="en-IN" b="1" dirty="0" err="1">
                <a:solidFill>
                  <a:srgbClr val="00B050"/>
                </a:solidFill>
              </a:rPr>
              <a:t>udp</a:t>
            </a:r>
            <a:r>
              <a:rPr lang="en-IN" b="1" dirty="0">
                <a:solidFill>
                  <a:srgbClr val="00B050"/>
                </a:solidFill>
              </a:rPr>
              <a:t> [new Agent/UDP]</a:t>
            </a:r>
          </a:p>
          <a:p>
            <a:pPr marL="0" indent="0">
              <a:buNone/>
            </a:pPr>
            <a:r>
              <a:rPr lang="en-IN" b="1" dirty="0">
                <a:solidFill>
                  <a:srgbClr val="00B050"/>
                </a:solidFill>
              </a:rPr>
              <a:t>$ns attach-agent $n1 $</a:t>
            </a:r>
            <a:r>
              <a:rPr lang="en-IN" b="1" dirty="0" err="1">
                <a:solidFill>
                  <a:srgbClr val="00B050"/>
                </a:solidFill>
              </a:rPr>
              <a:t>udp</a:t>
            </a:r>
            <a:endParaRPr lang="en-IN" b="1" dirty="0">
              <a:solidFill>
                <a:srgbClr val="00B050"/>
              </a:solidFill>
            </a:endParaRPr>
          </a:p>
          <a:p>
            <a:pPr marL="0" indent="0">
              <a:buNone/>
            </a:pPr>
            <a:r>
              <a:rPr lang="en-IN" b="1" dirty="0">
                <a:solidFill>
                  <a:srgbClr val="00B050"/>
                </a:solidFill>
              </a:rPr>
              <a:t>set null [new Agent/Null]</a:t>
            </a:r>
          </a:p>
          <a:p>
            <a:pPr marL="0" indent="0">
              <a:buNone/>
            </a:pPr>
            <a:r>
              <a:rPr lang="en-IN" b="1" dirty="0">
                <a:solidFill>
                  <a:srgbClr val="00B050"/>
                </a:solidFill>
              </a:rPr>
              <a:t>$ns attach-agent $n3 $null</a:t>
            </a:r>
          </a:p>
          <a:p>
            <a:pPr marL="0" indent="0">
              <a:buNone/>
            </a:pPr>
            <a:r>
              <a:rPr lang="en-IN" b="1" dirty="0">
                <a:solidFill>
                  <a:srgbClr val="00B050"/>
                </a:solidFill>
              </a:rPr>
              <a:t>$ns connect $</a:t>
            </a:r>
            <a:r>
              <a:rPr lang="en-IN" b="1" dirty="0" err="1">
                <a:solidFill>
                  <a:srgbClr val="00B050"/>
                </a:solidFill>
              </a:rPr>
              <a:t>udp</a:t>
            </a:r>
            <a:r>
              <a:rPr lang="en-IN" b="1" dirty="0">
                <a:solidFill>
                  <a:srgbClr val="00B050"/>
                </a:solidFill>
              </a:rPr>
              <a:t> $null</a:t>
            </a:r>
          </a:p>
          <a:p>
            <a:pPr marL="0" indent="0">
              <a:buNone/>
            </a:pPr>
            <a:r>
              <a:rPr lang="en-IN" b="1" dirty="0">
                <a:solidFill>
                  <a:srgbClr val="00B050"/>
                </a:solidFill>
              </a:rPr>
              <a:t>$</a:t>
            </a:r>
            <a:r>
              <a:rPr lang="en-IN" b="1" dirty="0" err="1">
                <a:solidFill>
                  <a:srgbClr val="00B050"/>
                </a:solidFill>
              </a:rPr>
              <a:t>udp</a:t>
            </a:r>
            <a:r>
              <a:rPr lang="en-IN" b="1" dirty="0">
                <a:solidFill>
                  <a:srgbClr val="00B050"/>
                </a:solidFill>
              </a:rPr>
              <a:t> set fid_ 2</a:t>
            </a:r>
          </a:p>
        </p:txBody>
      </p:sp>
    </p:spTree>
    <p:extLst>
      <p:ext uri="{BB962C8B-B14F-4D97-AF65-F5344CB8AC3E}">
        <p14:creationId xmlns:p14="http://schemas.microsoft.com/office/powerpoint/2010/main" val="727586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 Enhanced CBR can be defined here</a:t>
            </a:r>
            <a:endParaRPr lang="en-IN" b="1" dirty="0"/>
          </a:p>
        </p:txBody>
      </p:sp>
      <p:sp>
        <p:nvSpPr>
          <p:cNvPr id="3" name="Content Placeholder 2"/>
          <p:cNvSpPr>
            <a:spLocks noGrp="1"/>
          </p:cNvSpPr>
          <p:nvPr>
            <p:ph idx="1"/>
          </p:nvPr>
        </p:nvSpPr>
        <p:spPr/>
        <p:txBody>
          <a:bodyPr>
            <a:normAutofit lnSpcReduction="10000"/>
          </a:bodyPr>
          <a:lstStyle/>
          <a:p>
            <a:pPr marL="0" indent="0">
              <a:buNone/>
            </a:pPr>
            <a:r>
              <a:rPr lang="en-IN" dirty="0">
                <a:solidFill>
                  <a:srgbClr val="FF0000"/>
                </a:solidFill>
              </a:rPr>
              <a:t>#Setup a CBR over UDP connection</a:t>
            </a:r>
          </a:p>
          <a:p>
            <a:pPr marL="0" indent="0">
              <a:buNone/>
            </a:pPr>
            <a:endParaRPr lang="en-IN" dirty="0" smtClean="0">
              <a:solidFill>
                <a:srgbClr val="00B050"/>
              </a:solidFill>
            </a:endParaRPr>
          </a:p>
          <a:p>
            <a:pPr marL="0" indent="0">
              <a:buNone/>
            </a:pPr>
            <a:r>
              <a:rPr lang="en-IN" dirty="0" smtClean="0">
                <a:solidFill>
                  <a:srgbClr val="00B050"/>
                </a:solidFill>
              </a:rPr>
              <a:t>set </a:t>
            </a:r>
            <a:r>
              <a:rPr lang="en-IN" dirty="0" err="1">
                <a:solidFill>
                  <a:srgbClr val="00B050"/>
                </a:solidFill>
              </a:rPr>
              <a:t>cbr</a:t>
            </a:r>
            <a:r>
              <a:rPr lang="en-IN" dirty="0">
                <a:solidFill>
                  <a:srgbClr val="00B050"/>
                </a:solidFill>
              </a:rPr>
              <a:t> [new Application/Traffic/CBR]</a:t>
            </a:r>
          </a:p>
          <a:p>
            <a:pPr marL="0" indent="0">
              <a:buNone/>
            </a:pPr>
            <a:r>
              <a:rPr lang="en-IN" dirty="0">
                <a:solidFill>
                  <a:srgbClr val="00B050"/>
                </a:solidFill>
              </a:rPr>
              <a:t>$</a:t>
            </a:r>
            <a:r>
              <a:rPr lang="en-IN" dirty="0" err="1">
                <a:solidFill>
                  <a:srgbClr val="00B050"/>
                </a:solidFill>
              </a:rPr>
              <a:t>cbr</a:t>
            </a:r>
            <a:r>
              <a:rPr lang="en-IN" dirty="0">
                <a:solidFill>
                  <a:srgbClr val="00B050"/>
                </a:solidFill>
              </a:rPr>
              <a:t> attach-agent $</a:t>
            </a:r>
            <a:r>
              <a:rPr lang="en-IN" dirty="0" err="1">
                <a:solidFill>
                  <a:srgbClr val="00B050"/>
                </a:solidFill>
              </a:rPr>
              <a:t>udp</a:t>
            </a:r>
            <a:endParaRPr lang="en-IN" dirty="0">
              <a:solidFill>
                <a:srgbClr val="00B050"/>
              </a:solidFill>
            </a:endParaRPr>
          </a:p>
          <a:p>
            <a:pPr marL="0" indent="0">
              <a:buNone/>
            </a:pPr>
            <a:r>
              <a:rPr lang="en-IN" dirty="0">
                <a:solidFill>
                  <a:srgbClr val="00B050"/>
                </a:solidFill>
              </a:rPr>
              <a:t>$</a:t>
            </a:r>
            <a:r>
              <a:rPr lang="en-IN" dirty="0" err="1">
                <a:solidFill>
                  <a:srgbClr val="00B050"/>
                </a:solidFill>
              </a:rPr>
              <a:t>cbr</a:t>
            </a:r>
            <a:r>
              <a:rPr lang="en-IN" dirty="0">
                <a:solidFill>
                  <a:srgbClr val="00B050"/>
                </a:solidFill>
              </a:rPr>
              <a:t> set type_ CBR</a:t>
            </a:r>
          </a:p>
          <a:p>
            <a:pPr marL="0" indent="0">
              <a:buNone/>
            </a:pPr>
            <a:r>
              <a:rPr lang="en-IN" dirty="0">
                <a:solidFill>
                  <a:srgbClr val="00B050"/>
                </a:solidFill>
              </a:rPr>
              <a:t>$</a:t>
            </a:r>
            <a:r>
              <a:rPr lang="en-IN" dirty="0" err="1">
                <a:solidFill>
                  <a:srgbClr val="00B050"/>
                </a:solidFill>
              </a:rPr>
              <a:t>cbr</a:t>
            </a:r>
            <a:r>
              <a:rPr lang="en-IN" dirty="0">
                <a:solidFill>
                  <a:srgbClr val="00B050"/>
                </a:solidFill>
              </a:rPr>
              <a:t> set </a:t>
            </a:r>
            <a:r>
              <a:rPr lang="en-IN" dirty="0" err="1" smtClean="0">
                <a:solidFill>
                  <a:srgbClr val="00B050"/>
                </a:solidFill>
              </a:rPr>
              <a:t>packetSize</a:t>
            </a:r>
            <a:r>
              <a:rPr lang="en-IN" dirty="0">
                <a:solidFill>
                  <a:srgbClr val="00B050"/>
                </a:solidFill>
              </a:rPr>
              <a:t>_ 1000</a:t>
            </a:r>
          </a:p>
          <a:p>
            <a:pPr marL="0" indent="0">
              <a:buNone/>
            </a:pPr>
            <a:r>
              <a:rPr lang="en-IN" dirty="0">
                <a:solidFill>
                  <a:srgbClr val="00B050"/>
                </a:solidFill>
              </a:rPr>
              <a:t>$</a:t>
            </a:r>
            <a:r>
              <a:rPr lang="en-IN" dirty="0" err="1">
                <a:solidFill>
                  <a:srgbClr val="00B050"/>
                </a:solidFill>
              </a:rPr>
              <a:t>cbr</a:t>
            </a:r>
            <a:r>
              <a:rPr lang="en-IN" dirty="0">
                <a:solidFill>
                  <a:srgbClr val="00B050"/>
                </a:solidFill>
              </a:rPr>
              <a:t> set rate_ </a:t>
            </a:r>
            <a:r>
              <a:rPr lang="en-IN" dirty="0" smtClean="0">
                <a:solidFill>
                  <a:srgbClr val="00B050"/>
                </a:solidFill>
              </a:rPr>
              <a:t>1mb</a:t>
            </a:r>
          </a:p>
          <a:p>
            <a:pPr marL="0" indent="0">
              <a:buNone/>
            </a:pPr>
            <a:r>
              <a:rPr lang="en-US" dirty="0" smtClean="0">
                <a:solidFill>
                  <a:srgbClr val="00B050"/>
                </a:solidFill>
              </a:rPr>
              <a:t>$</a:t>
            </a:r>
            <a:r>
              <a:rPr lang="en-US" dirty="0" err="1" smtClean="0">
                <a:solidFill>
                  <a:srgbClr val="00B050"/>
                </a:solidFill>
              </a:rPr>
              <a:t>cbr</a:t>
            </a:r>
            <a:r>
              <a:rPr lang="en-US" dirty="0" smtClean="0">
                <a:solidFill>
                  <a:srgbClr val="00B050"/>
                </a:solidFill>
              </a:rPr>
              <a:t> set interval_ 0.001</a:t>
            </a:r>
            <a:endParaRPr lang="en-IN" dirty="0">
              <a:solidFill>
                <a:srgbClr val="00B050"/>
              </a:solidFill>
            </a:endParaRPr>
          </a:p>
          <a:p>
            <a:pPr marL="0" indent="0">
              <a:buNone/>
            </a:pPr>
            <a:r>
              <a:rPr lang="en-IN" dirty="0">
                <a:solidFill>
                  <a:srgbClr val="00B050"/>
                </a:solidFill>
              </a:rPr>
              <a:t>$</a:t>
            </a:r>
            <a:r>
              <a:rPr lang="en-IN" dirty="0" err="1">
                <a:solidFill>
                  <a:srgbClr val="00B050"/>
                </a:solidFill>
              </a:rPr>
              <a:t>cbr</a:t>
            </a:r>
            <a:r>
              <a:rPr lang="en-IN" dirty="0">
                <a:solidFill>
                  <a:srgbClr val="00B050"/>
                </a:solidFill>
              </a:rPr>
              <a:t> set random_ false</a:t>
            </a:r>
          </a:p>
        </p:txBody>
      </p:sp>
    </p:spTree>
    <p:extLst>
      <p:ext uri="{BB962C8B-B14F-4D97-AF65-F5344CB8AC3E}">
        <p14:creationId xmlns:p14="http://schemas.microsoft.com/office/powerpoint/2010/main" val="3253188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Schedule the events</a:t>
            </a:r>
            <a:endParaRPr lang="en-IN" b="1" dirty="0"/>
          </a:p>
        </p:txBody>
      </p:sp>
      <p:sp>
        <p:nvSpPr>
          <p:cNvPr id="3" name="Content Placeholder 2"/>
          <p:cNvSpPr>
            <a:spLocks noGrp="1"/>
          </p:cNvSpPr>
          <p:nvPr>
            <p:ph idx="1"/>
          </p:nvPr>
        </p:nvSpPr>
        <p:spPr>
          <a:xfrm>
            <a:off x="838200" y="1825625"/>
            <a:ext cx="10515600" cy="3483794"/>
          </a:xfrm>
        </p:spPr>
        <p:txBody>
          <a:bodyPr/>
          <a:lstStyle/>
          <a:p>
            <a:pPr marL="0" indent="0">
              <a:buNone/>
            </a:pPr>
            <a:r>
              <a:rPr lang="en-IN" dirty="0">
                <a:solidFill>
                  <a:srgbClr val="FF0000"/>
                </a:solidFill>
              </a:rPr>
              <a:t>#Schedule events for the CBR and FTP </a:t>
            </a:r>
            <a:r>
              <a:rPr lang="en-IN" dirty="0" smtClean="0">
                <a:solidFill>
                  <a:srgbClr val="FF0000"/>
                </a:solidFill>
              </a:rPr>
              <a:t>agents</a:t>
            </a:r>
          </a:p>
          <a:p>
            <a:pPr marL="0" indent="0">
              <a:buNone/>
            </a:pPr>
            <a:endParaRPr lang="en-IN" dirty="0">
              <a:solidFill>
                <a:srgbClr val="FF0000"/>
              </a:solidFill>
            </a:endParaRPr>
          </a:p>
          <a:p>
            <a:pPr marL="0" indent="0">
              <a:buNone/>
            </a:pPr>
            <a:r>
              <a:rPr lang="en-IN" dirty="0">
                <a:solidFill>
                  <a:srgbClr val="00B050"/>
                </a:solidFill>
              </a:rPr>
              <a:t>$ns at 0.1 "$</a:t>
            </a:r>
            <a:r>
              <a:rPr lang="en-IN" dirty="0" err="1">
                <a:solidFill>
                  <a:srgbClr val="00B050"/>
                </a:solidFill>
              </a:rPr>
              <a:t>cbr</a:t>
            </a:r>
            <a:r>
              <a:rPr lang="en-IN" dirty="0">
                <a:solidFill>
                  <a:srgbClr val="00B050"/>
                </a:solidFill>
              </a:rPr>
              <a:t> start"</a:t>
            </a:r>
          </a:p>
          <a:p>
            <a:pPr marL="0" indent="0">
              <a:buNone/>
            </a:pPr>
            <a:r>
              <a:rPr lang="en-IN" dirty="0">
                <a:solidFill>
                  <a:srgbClr val="00B050"/>
                </a:solidFill>
              </a:rPr>
              <a:t>$ns at 1.0 "$ftp start"</a:t>
            </a:r>
          </a:p>
          <a:p>
            <a:pPr marL="0" indent="0">
              <a:buNone/>
            </a:pPr>
            <a:r>
              <a:rPr lang="en-IN" dirty="0">
                <a:solidFill>
                  <a:srgbClr val="00B050"/>
                </a:solidFill>
              </a:rPr>
              <a:t>$ns at 4.0 "$ftp stop"</a:t>
            </a:r>
          </a:p>
          <a:p>
            <a:pPr marL="0" indent="0">
              <a:buNone/>
            </a:pPr>
            <a:r>
              <a:rPr lang="en-IN" dirty="0">
                <a:solidFill>
                  <a:srgbClr val="00B050"/>
                </a:solidFill>
              </a:rPr>
              <a:t>$ns at 4.5 "$</a:t>
            </a:r>
            <a:r>
              <a:rPr lang="en-IN" dirty="0" err="1">
                <a:solidFill>
                  <a:srgbClr val="00B050"/>
                </a:solidFill>
              </a:rPr>
              <a:t>cbr</a:t>
            </a:r>
            <a:r>
              <a:rPr lang="en-IN" dirty="0">
                <a:solidFill>
                  <a:srgbClr val="00B050"/>
                </a:solidFill>
              </a:rPr>
              <a:t> stop"</a:t>
            </a:r>
          </a:p>
        </p:txBody>
      </p:sp>
    </p:spTree>
    <p:extLst>
      <p:ext uri="{BB962C8B-B14F-4D97-AF65-F5344CB8AC3E}">
        <p14:creationId xmlns:p14="http://schemas.microsoft.com/office/powerpoint/2010/main" val="1823621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steps</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a:p>
            <a:pPr marL="0" indent="0">
              <a:buNone/>
            </a:pPr>
            <a:r>
              <a:rPr lang="en-IN" dirty="0">
                <a:solidFill>
                  <a:srgbClr val="FF0000"/>
                </a:solidFill>
              </a:rPr>
              <a:t>#Call the finish procedure after 5 seconds of simulation time</a:t>
            </a:r>
          </a:p>
          <a:p>
            <a:pPr marL="0" indent="0">
              <a:buNone/>
            </a:pPr>
            <a:r>
              <a:rPr lang="en-IN" dirty="0">
                <a:solidFill>
                  <a:srgbClr val="00B050"/>
                </a:solidFill>
              </a:rPr>
              <a:t>$ns at 5.0 "finish"</a:t>
            </a:r>
          </a:p>
        </p:txBody>
      </p:sp>
    </p:spTree>
    <p:extLst>
      <p:ext uri="{BB962C8B-B14F-4D97-AF65-F5344CB8AC3E}">
        <p14:creationId xmlns:p14="http://schemas.microsoft.com/office/powerpoint/2010/main" val="2705046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CBR parameters on the screen and Run</a:t>
            </a:r>
            <a:endParaRPr lang="en-IN" dirty="0"/>
          </a:p>
        </p:txBody>
      </p:sp>
      <p:sp>
        <p:nvSpPr>
          <p:cNvPr id="3" name="Content Placeholder 2"/>
          <p:cNvSpPr>
            <a:spLocks noGrp="1"/>
          </p:cNvSpPr>
          <p:nvPr>
            <p:ph idx="1"/>
          </p:nvPr>
        </p:nvSpPr>
        <p:spPr/>
        <p:txBody>
          <a:bodyPr/>
          <a:lstStyle/>
          <a:p>
            <a:pPr marL="0" indent="0">
              <a:buNone/>
            </a:pPr>
            <a:r>
              <a:rPr lang="en-IN" b="1" dirty="0">
                <a:solidFill>
                  <a:srgbClr val="FF0000"/>
                </a:solidFill>
              </a:rPr>
              <a:t>#Print CBR packet size and </a:t>
            </a:r>
            <a:r>
              <a:rPr lang="en-IN" b="1" dirty="0" smtClean="0">
                <a:solidFill>
                  <a:srgbClr val="FF0000"/>
                </a:solidFill>
              </a:rPr>
              <a:t>interval</a:t>
            </a:r>
          </a:p>
          <a:p>
            <a:pPr marL="0" indent="0">
              <a:buNone/>
            </a:pPr>
            <a:endParaRPr lang="en-IN" b="1" dirty="0">
              <a:solidFill>
                <a:srgbClr val="FF0000"/>
              </a:solidFill>
            </a:endParaRPr>
          </a:p>
          <a:p>
            <a:pPr marL="0" indent="0">
              <a:buNone/>
            </a:pPr>
            <a:r>
              <a:rPr lang="en-IN" dirty="0">
                <a:solidFill>
                  <a:srgbClr val="00B050"/>
                </a:solidFill>
              </a:rPr>
              <a:t>puts "CBR packet size = [$</a:t>
            </a:r>
            <a:r>
              <a:rPr lang="en-IN" dirty="0" err="1">
                <a:solidFill>
                  <a:srgbClr val="00B050"/>
                </a:solidFill>
              </a:rPr>
              <a:t>cbr</a:t>
            </a:r>
            <a:r>
              <a:rPr lang="en-IN" dirty="0">
                <a:solidFill>
                  <a:srgbClr val="00B050"/>
                </a:solidFill>
              </a:rPr>
              <a:t> set </a:t>
            </a:r>
            <a:r>
              <a:rPr lang="en-IN" dirty="0" err="1" smtClean="0">
                <a:solidFill>
                  <a:srgbClr val="00B050"/>
                </a:solidFill>
              </a:rPr>
              <a:t>packetSize</a:t>
            </a:r>
            <a:r>
              <a:rPr lang="en-IN" dirty="0">
                <a:solidFill>
                  <a:srgbClr val="00B050"/>
                </a:solidFill>
              </a:rPr>
              <a:t>_]"</a:t>
            </a:r>
          </a:p>
          <a:p>
            <a:pPr marL="0" indent="0">
              <a:buNone/>
            </a:pPr>
            <a:r>
              <a:rPr lang="en-IN" dirty="0">
                <a:solidFill>
                  <a:srgbClr val="00B050"/>
                </a:solidFill>
              </a:rPr>
              <a:t>puts "CBR interval = [$</a:t>
            </a:r>
            <a:r>
              <a:rPr lang="en-IN" dirty="0" err="1">
                <a:solidFill>
                  <a:srgbClr val="00B050"/>
                </a:solidFill>
              </a:rPr>
              <a:t>cbr</a:t>
            </a:r>
            <a:r>
              <a:rPr lang="en-IN" dirty="0">
                <a:solidFill>
                  <a:srgbClr val="00B050"/>
                </a:solidFill>
              </a:rPr>
              <a:t> set interval</a:t>
            </a:r>
            <a:r>
              <a:rPr lang="en-IN" dirty="0" smtClean="0">
                <a:solidFill>
                  <a:srgbClr val="00B050"/>
                </a:solidFill>
              </a:rPr>
              <a:t>_]“</a:t>
            </a:r>
          </a:p>
          <a:p>
            <a:pPr marL="0" indent="0">
              <a:buNone/>
            </a:pPr>
            <a:endParaRPr lang="en-US" dirty="0">
              <a:solidFill>
                <a:srgbClr val="00B050"/>
              </a:solidFill>
            </a:endParaRPr>
          </a:p>
          <a:p>
            <a:pPr marL="0" indent="0">
              <a:buNone/>
            </a:pPr>
            <a:r>
              <a:rPr lang="en-IN" b="1" dirty="0">
                <a:solidFill>
                  <a:srgbClr val="FF0000"/>
                </a:solidFill>
              </a:rPr>
              <a:t>#Run the simulation</a:t>
            </a:r>
          </a:p>
          <a:p>
            <a:pPr marL="0" indent="0">
              <a:buNone/>
            </a:pPr>
            <a:r>
              <a:rPr lang="en-IN" dirty="0">
                <a:solidFill>
                  <a:srgbClr val="00B050"/>
                </a:solidFill>
              </a:rPr>
              <a:t>$ns run</a:t>
            </a:r>
          </a:p>
        </p:txBody>
      </p:sp>
    </p:spTree>
    <p:extLst>
      <p:ext uri="{BB962C8B-B14F-4D97-AF65-F5344CB8AC3E}">
        <p14:creationId xmlns:p14="http://schemas.microsoft.com/office/powerpoint/2010/main" val="3625210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063" y="145207"/>
            <a:ext cx="10515600" cy="607148"/>
          </a:xfrm>
        </p:spPr>
        <p:txBody>
          <a:bodyPr>
            <a:normAutofit fontScale="90000"/>
          </a:bodyPr>
          <a:lstStyle/>
          <a:p>
            <a:r>
              <a:rPr lang="en-US" b="1" dirty="0" smtClean="0"/>
              <a:t>Tutorial-1 (Network topology design is here)</a:t>
            </a:r>
            <a:endParaRPr lang="en-IN" b="1" dirty="0"/>
          </a:p>
        </p:txBody>
      </p:sp>
      <p:sp>
        <p:nvSpPr>
          <p:cNvPr id="3" name="Content Placeholder 2"/>
          <p:cNvSpPr>
            <a:spLocks noGrp="1"/>
          </p:cNvSpPr>
          <p:nvPr>
            <p:ph idx="1"/>
          </p:nvPr>
        </p:nvSpPr>
        <p:spPr>
          <a:xfrm>
            <a:off x="185195" y="833377"/>
            <a:ext cx="11748304" cy="5845215"/>
          </a:xfrm>
        </p:spPr>
        <p:txBody>
          <a:bodyPr>
            <a:normAutofit fontScale="77500" lnSpcReduction="20000"/>
          </a:bodyPr>
          <a:lstStyle/>
          <a:p>
            <a:pPr marL="0" indent="0">
              <a:buNone/>
            </a:pPr>
            <a:r>
              <a:rPr lang="en-IN" dirty="0"/>
              <a:t>Network consists of </a:t>
            </a:r>
            <a:r>
              <a:rPr lang="en-IN" dirty="0" smtClean="0"/>
              <a:t>6 </a:t>
            </a:r>
            <a:r>
              <a:rPr lang="en-IN" dirty="0"/>
              <a:t>nodes (n0, n1, n2, n3, </a:t>
            </a:r>
            <a:r>
              <a:rPr lang="en-IN" dirty="0" smtClean="0"/>
              <a:t>n4, n5).</a:t>
            </a:r>
            <a:endParaRPr lang="en-IN" dirty="0"/>
          </a:p>
          <a:p>
            <a:pPr marL="0" indent="0">
              <a:buNone/>
            </a:pPr>
            <a:r>
              <a:rPr lang="en-IN" dirty="0"/>
              <a:t>The duplex links between n0 and n2, and n1 and n2 have </a:t>
            </a:r>
            <a:r>
              <a:rPr lang="en-IN" dirty="0" smtClean="0"/>
              <a:t>1 </a:t>
            </a:r>
            <a:r>
              <a:rPr lang="en-IN" dirty="0"/>
              <a:t>Mbps of bandwidth and </a:t>
            </a:r>
            <a:r>
              <a:rPr lang="en-IN" dirty="0" smtClean="0"/>
              <a:t>10 </a:t>
            </a:r>
            <a:r>
              <a:rPr lang="en-IN" dirty="0" err="1"/>
              <a:t>ms</a:t>
            </a:r>
            <a:r>
              <a:rPr lang="en-IN" dirty="0"/>
              <a:t> of delay.</a:t>
            </a:r>
          </a:p>
          <a:p>
            <a:pPr marL="0" indent="0">
              <a:buNone/>
            </a:pPr>
            <a:r>
              <a:rPr lang="en-IN" dirty="0"/>
              <a:t>The duplex link between n2 and n3 </a:t>
            </a:r>
            <a:r>
              <a:rPr lang="en-IN" dirty="0" smtClean="0"/>
              <a:t>has 3 </a:t>
            </a:r>
            <a:r>
              <a:rPr lang="en-IN" dirty="0"/>
              <a:t>Mbps of bandwidth and 10 </a:t>
            </a:r>
            <a:r>
              <a:rPr lang="en-IN" dirty="0" err="1"/>
              <a:t>ms</a:t>
            </a:r>
            <a:r>
              <a:rPr lang="en-IN" dirty="0"/>
              <a:t> of delay.</a:t>
            </a:r>
          </a:p>
          <a:p>
            <a:pPr marL="0" indent="0">
              <a:buNone/>
            </a:pPr>
            <a:r>
              <a:rPr lang="en-IN" dirty="0"/>
              <a:t>The duplex link between n3 and </a:t>
            </a:r>
            <a:r>
              <a:rPr lang="en-IN" dirty="0" smtClean="0"/>
              <a:t>n5, and n3 and n4 </a:t>
            </a:r>
            <a:r>
              <a:rPr lang="en-IN" dirty="0"/>
              <a:t>has </a:t>
            </a:r>
            <a:r>
              <a:rPr lang="en-IN" dirty="0" smtClean="0"/>
              <a:t>2 </a:t>
            </a:r>
            <a:r>
              <a:rPr lang="en-IN" dirty="0"/>
              <a:t>Mbps of bandwidth and </a:t>
            </a:r>
            <a:r>
              <a:rPr lang="en-IN" dirty="0" smtClean="0"/>
              <a:t>10 </a:t>
            </a:r>
            <a:r>
              <a:rPr lang="en-IN" dirty="0" err="1"/>
              <a:t>ms</a:t>
            </a:r>
            <a:r>
              <a:rPr lang="en-IN" dirty="0"/>
              <a:t> of delay.</a:t>
            </a:r>
          </a:p>
          <a:p>
            <a:pPr marL="0" indent="0">
              <a:buNone/>
            </a:pPr>
            <a:r>
              <a:rPr lang="en-IN" dirty="0"/>
              <a:t>Each node uses a </a:t>
            </a:r>
            <a:r>
              <a:rPr lang="en-IN" dirty="0" err="1"/>
              <a:t>DropTail</a:t>
            </a:r>
            <a:r>
              <a:rPr lang="en-IN" dirty="0"/>
              <a:t> queue, of which the maximum size is 10</a:t>
            </a:r>
            <a:r>
              <a:rPr lang="en-IN" dirty="0" smtClean="0"/>
              <a:t>. (Decide a suitable link)</a:t>
            </a:r>
            <a:endParaRPr lang="en-IN" dirty="0"/>
          </a:p>
          <a:p>
            <a:pPr marL="0" indent="0">
              <a:buNone/>
            </a:pPr>
            <a:r>
              <a:rPr lang="en-IN" dirty="0"/>
              <a:t>A “</a:t>
            </a:r>
            <a:r>
              <a:rPr lang="en-IN" dirty="0" err="1"/>
              <a:t>tcp</a:t>
            </a:r>
            <a:r>
              <a:rPr lang="en-IN" dirty="0"/>
              <a:t>” agent is attached to </a:t>
            </a:r>
            <a:r>
              <a:rPr lang="en-IN" dirty="0" smtClean="0"/>
              <a:t>n0, </a:t>
            </a:r>
            <a:r>
              <a:rPr lang="en-IN" dirty="0"/>
              <a:t>and a connection is established to a </a:t>
            </a:r>
            <a:r>
              <a:rPr lang="en-IN" dirty="0" err="1"/>
              <a:t>tcp</a:t>
            </a:r>
            <a:r>
              <a:rPr lang="en-IN" dirty="0"/>
              <a:t> “sink” agent attached to </a:t>
            </a:r>
            <a:r>
              <a:rPr lang="en-IN" dirty="0" smtClean="0"/>
              <a:t>n5.</a:t>
            </a:r>
            <a:endParaRPr lang="en-IN" dirty="0"/>
          </a:p>
          <a:p>
            <a:pPr marL="0" indent="0">
              <a:buNone/>
            </a:pPr>
            <a:r>
              <a:rPr lang="en-IN" dirty="0">
                <a:solidFill>
                  <a:srgbClr val="00B050"/>
                </a:solidFill>
              </a:rPr>
              <a:t>As default, the maximum size of a packet that a “</a:t>
            </a:r>
            <a:r>
              <a:rPr lang="en-IN" dirty="0" err="1">
                <a:solidFill>
                  <a:srgbClr val="00B050"/>
                </a:solidFill>
              </a:rPr>
              <a:t>tcp</a:t>
            </a:r>
            <a:r>
              <a:rPr lang="en-IN" dirty="0">
                <a:solidFill>
                  <a:srgbClr val="00B050"/>
                </a:solidFill>
              </a:rPr>
              <a:t>” agent can generate is 1KByte.</a:t>
            </a:r>
          </a:p>
          <a:p>
            <a:pPr marL="0" indent="0">
              <a:buNone/>
            </a:pPr>
            <a:r>
              <a:rPr lang="en-IN" dirty="0"/>
              <a:t>A </a:t>
            </a:r>
            <a:r>
              <a:rPr lang="en-IN" dirty="0" err="1"/>
              <a:t>tcp</a:t>
            </a:r>
            <a:r>
              <a:rPr lang="en-IN" dirty="0"/>
              <a:t> “sink” agent generates and sends ACK packets to the sender (</a:t>
            </a:r>
            <a:r>
              <a:rPr lang="en-IN" dirty="0" err="1"/>
              <a:t>tcp</a:t>
            </a:r>
            <a:r>
              <a:rPr lang="en-IN" dirty="0"/>
              <a:t> agent) and frees the received packets.</a:t>
            </a:r>
          </a:p>
          <a:p>
            <a:pPr marL="0" indent="0">
              <a:buNone/>
            </a:pPr>
            <a:r>
              <a:rPr lang="en-IN" dirty="0"/>
              <a:t>A “</a:t>
            </a:r>
            <a:r>
              <a:rPr lang="en-IN" dirty="0" err="1"/>
              <a:t>udp</a:t>
            </a:r>
            <a:r>
              <a:rPr lang="en-IN" dirty="0"/>
              <a:t>” agent that is attached to </a:t>
            </a:r>
            <a:r>
              <a:rPr lang="en-IN" dirty="0" smtClean="0"/>
              <a:t>n1 </a:t>
            </a:r>
            <a:r>
              <a:rPr lang="en-IN" dirty="0"/>
              <a:t>is connected to a “null” agent attached to </a:t>
            </a:r>
            <a:r>
              <a:rPr lang="en-IN" dirty="0" smtClean="0"/>
              <a:t>n4.</a:t>
            </a:r>
            <a:endParaRPr lang="en-IN" dirty="0"/>
          </a:p>
          <a:p>
            <a:pPr marL="0" indent="0">
              <a:buNone/>
            </a:pPr>
            <a:r>
              <a:rPr lang="en-IN" dirty="0"/>
              <a:t>A “null” agent just frees the packets received.</a:t>
            </a:r>
          </a:p>
          <a:p>
            <a:pPr marL="0" indent="0">
              <a:buNone/>
            </a:pPr>
            <a:r>
              <a:rPr lang="en-IN" dirty="0"/>
              <a:t>A “ftp” and a “</a:t>
            </a:r>
            <a:r>
              <a:rPr lang="en-IN" dirty="0" err="1"/>
              <a:t>cbr</a:t>
            </a:r>
            <a:r>
              <a:rPr lang="en-IN" dirty="0"/>
              <a:t>” traffic generator are attached to “</a:t>
            </a:r>
            <a:r>
              <a:rPr lang="en-IN" dirty="0" err="1"/>
              <a:t>tcp</a:t>
            </a:r>
            <a:r>
              <a:rPr lang="en-IN" dirty="0"/>
              <a:t>” and “</a:t>
            </a:r>
            <a:r>
              <a:rPr lang="en-IN" dirty="0" err="1"/>
              <a:t>udp</a:t>
            </a:r>
            <a:r>
              <a:rPr lang="en-IN" dirty="0"/>
              <a:t>” agents respectively,</a:t>
            </a:r>
          </a:p>
          <a:p>
            <a:pPr marL="0" indent="0">
              <a:buNone/>
            </a:pPr>
            <a:r>
              <a:rPr lang="en-IN" dirty="0">
                <a:solidFill>
                  <a:srgbClr val="00B050"/>
                </a:solidFill>
              </a:rPr>
              <a:t>The  “</a:t>
            </a:r>
            <a:r>
              <a:rPr lang="en-IN" dirty="0" err="1">
                <a:solidFill>
                  <a:srgbClr val="00B050"/>
                </a:solidFill>
              </a:rPr>
              <a:t>cbr</a:t>
            </a:r>
            <a:r>
              <a:rPr lang="en-IN" dirty="0">
                <a:solidFill>
                  <a:srgbClr val="00B050"/>
                </a:solidFill>
              </a:rPr>
              <a:t>” is configured to generate 1 </a:t>
            </a:r>
            <a:r>
              <a:rPr lang="en-IN" dirty="0" err="1">
                <a:solidFill>
                  <a:srgbClr val="00B050"/>
                </a:solidFill>
              </a:rPr>
              <a:t>KByte</a:t>
            </a:r>
            <a:r>
              <a:rPr lang="en-IN" dirty="0">
                <a:solidFill>
                  <a:srgbClr val="00B050"/>
                </a:solidFill>
              </a:rPr>
              <a:t> packets at the rate of 1 Mbps.</a:t>
            </a:r>
          </a:p>
          <a:p>
            <a:pPr marL="0" indent="0">
              <a:buNone/>
            </a:pPr>
            <a:r>
              <a:rPr lang="en-IN" dirty="0"/>
              <a:t>The “</a:t>
            </a:r>
            <a:r>
              <a:rPr lang="en-IN" dirty="0" err="1"/>
              <a:t>cbr</a:t>
            </a:r>
            <a:r>
              <a:rPr lang="en-IN" dirty="0"/>
              <a:t>” is set to start at </a:t>
            </a:r>
            <a:r>
              <a:rPr lang="en-IN" dirty="0" smtClean="0"/>
              <a:t>2.5 </a:t>
            </a:r>
            <a:r>
              <a:rPr lang="en-IN" dirty="0"/>
              <a:t>sec and stop at </a:t>
            </a:r>
            <a:r>
              <a:rPr lang="en-IN" dirty="0" smtClean="0"/>
              <a:t>4.5 </a:t>
            </a:r>
            <a:r>
              <a:rPr lang="en-IN" dirty="0"/>
              <a:t>sec, and “ftp” is set to start at </a:t>
            </a:r>
            <a:r>
              <a:rPr lang="en-IN" dirty="0" smtClean="0"/>
              <a:t>0.1 </a:t>
            </a:r>
            <a:r>
              <a:rPr lang="en-IN" dirty="0"/>
              <a:t>sec and stop at </a:t>
            </a:r>
            <a:r>
              <a:rPr lang="en-IN" dirty="0" smtClean="0"/>
              <a:t>4.5 </a:t>
            </a:r>
            <a:r>
              <a:rPr lang="en-IN" dirty="0"/>
              <a:t>sec</a:t>
            </a:r>
            <a:r>
              <a:rPr lang="en-IN" dirty="0" smtClean="0"/>
              <a:t>.</a:t>
            </a:r>
          </a:p>
          <a:p>
            <a:pPr marL="0" indent="0">
              <a:buNone/>
            </a:pPr>
            <a:r>
              <a:rPr lang="en-US" dirty="0" smtClean="0">
                <a:solidFill>
                  <a:srgbClr val="FF0000"/>
                </a:solidFill>
              </a:rPr>
              <a:t>Set the packet size and interval of both CBR and FTP is 500 and 0.005 sec</a:t>
            </a:r>
            <a:endParaRPr lang="en-IN" dirty="0">
              <a:solidFill>
                <a:srgbClr val="FF0000"/>
              </a:solidFill>
            </a:endParaRPr>
          </a:p>
          <a:p>
            <a:pPr marL="0" indent="0">
              <a:buNone/>
            </a:pPr>
            <a:endParaRPr lang="en-US" dirty="0" smtClean="0">
              <a:solidFill>
                <a:srgbClr val="FF0000"/>
              </a:solidFill>
            </a:endParaRPr>
          </a:p>
          <a:p>
            <a:endParaRPr lang="en-IN" dirty="0"/>
          </a:p>
        </p:txBody>
      </p:sp>
    </p:spTree>
    <p:extLst>
      <p:ext uri="{BB962C8B-B14F-4D97-AF65-F5344CB8AC3E}">
        <p14:creationId xmlns:p14="http://schemas.microsoft.com/office/powerpoint/2010/main" val="2491771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6597"/>
          </a:xfrm>
        </p:spPr>
        <p:txBody>
          <a:bodyPr>
            <a:normAutofit fontScale="90000"/>
          </a:bodyPr>
          <a:lstStyle/>
          <a:p>
            <a:r>
              <a:rPr lang="en-US" dirty="0" smtClean="0"/>
              <a:t>Solution of Tutorial-1</a:t>
            </a:r>
            <a:endParaRPr lang="en-IN" dirty="0"/>
          </a:p>
        </p:txBody>
      </p:sp>
      <p:sp>
        <p:nvSpPr>
          <p:cNvPr id="3" name="Content Placeholder 2"/>
          <p:cNvSpPr>
            <a:spLocks noGrp="1"/>
          </p:cNvSpPr>
          <p:nvPr>
            <p:ph idx="1"/>
          </p:nvPr>
        </p:nvSpPr>
        <p:spPr>
          <a:xfrm>
            <a:off x="838200" y="1215342"/>
            <a:ext cx="10515600" cy="4961621"/>
          </a:xfrm>
        </p:spPr>
        <p:txBody>
          <a:bodyPr>
            <a:normAutofit fontScale="85000" lnSpcReduction="20000"/>
          </a:bodyPr>
          <a:lstStyle/>
          <a:p>
            <a:pPr marL="0" indent="0">
              <a:buNone/>
            </a:pPr>
            <a:r>
              <a:rPr lang="en-IN" b="1" dirty="0">
                <a:solidFill>
                  <a:srgbClr val="00B050"/>
                </a:solidFill>
              </a:rPr>
              <a:t>set n0 [$ns node]</a:t>
            </a:r>
          </a:p>
          <a:p>
            <a:pPr marL="0" indent="0">
              <a:buNone/>
            </a:pPr>
            <a:r>
              <a:rPr lang="en-IN" b="1" dirty="0">
                <a:solidFill>
                  <a:srgbClr val="00B050"/>
                </a:solidFill>
              </a:rPr>
              <a:t>set n1 [$ns node]</a:t>
            </a:r>
          </a:p>
          <a:p>
            <a:pPr marL="0" indent="0">
              <a:buNone/>
            </a:pPr>
            <a:r>
              <a:rPr lang="en-IN" b="1" dirty="0">
                <a:solidFill>
                  <a:srgbClr val="00B050"/>
                </a:solidFill>
              </a:rPr>
              <a:t>set n2 [$ns node]</a:t>
            </a:r>
          </a:p>
          <a:p>
            <a:pPr marL="0" indent="0">
              <a:buNone/>
            </a:pPr>
            <a:r>
              <a:rPr lang="en-IN" b="1" dirty="0">
                <a:solidFill>
                  <a:srgbClr val="00B050"/>
                </a:solidFill>
              </a:rPr>
              <a:t>set n3 [$ns node]</a:t>
            </a:r>
          </a:p>
          <a:p>
            <a:pPr marL="0" indent="0">
              <a:buNone/>
            </a:pPr>
            <a:r>
              <a:rPr lang="en-IN" b="1" dirty="0">
                <a:solidFill>
                  <a:srgbClr val="00B050"/>
                </a:solidFill>
              </a:rPr>
              <a:t>set n4 [$ns node]</a:t>
            </a:r>
          </a:p>
          <a:p>
            <a:pPr marL="0" indent="0">
              <a:buNone/>
            </a:pPr>
            <a:r>
              <a:rPr lang="en-IN" b="1" dirty="0">
                <a:solidFill>
                  <a:srgbClr val="00B050"/>
                </a:solidFill>
              </a:rPr>
              <a:t>set n5 [$ns node]</a:t>
            </a:r>
          </a:p>
          <a:p>
            <a:pPr marL="0" indent="0">
              <a:buNone/>
            </a:pPr>
            <a:endParaRPr lang="en-IN" b="1" dirty="0">
              <a:solidFill>
                <a:srgbClr val="00B050"/>
              </a:solidFill>
            </a:endParaRPr>
          </a:p>
          <a:p>
            <a:pPr marL="0" indent="0">
              <a:buNone/>
            </a:pPr>
            <a:r>
              <a:rPr lang="en-IN" b="1" dirty="0">
                <a:solidFill>
                  <a:srgbClr val="00B050"/>
                </a:solidFill>
              </a:rPr>
              <a:t>$ns duplex-link $n0 $n2 1Mb 10ms </a:t>
            </a:r>
            <a:r>
              <a:rPr lang="en-IN" b="1" dirty="0" err="1">
                <a:solidFill>
                  <a:srgbClr val="00B050"/>
                </a:solidFill>
              </a:rPr>
              <a:t>DropTail</a:t>
            </a:r>
            <a:endParaRPr lang="en-IN" b="1" dirty="0">
              <a:solidFill>
                <a:srgbClr val="00B050"/>
              </a:solidFill>
            </a:endParaRPr>
          </a:p>
          <a:p>
            <a:pPr marL="0" indent="0">
              <a:buNone/>
            </a:pPr>
            <a:r>
              <a:rPr lang="en-IN" b="1" dirty="0">
                <a:solidFill>
                  <a:srgbClr val="00B050"/>
                </a:solidFill>
              </a:rPr>
              <a:t>$ns duplex-link $n1 $n2 1Mb 10ms </a:t>
            </a:r>
            <a:r>
              <a:rPr lang="en-IN" b="1" dirty="0" err="1">
                <a:solidFill>
                  <a:srgbClr val="00B050"/>
                </a:solidFill>
              </a:rPr>
              <a:t>DropTail</a:t>
            </a:r>
            <a:endParaRPr lang="en-IN" b="1" dirty="0">
              <a:solidFill>
                <a:srgbClr val="00B050"/>
              </a:solidFill>
            </a:endParaRPr>
          </a:p>
          <a:p>
            <a:pPr marL="0" indent="0">
              <a:buNone/>
            </a:pPr>
            <a:r>
              <a:rPr lang="en-IN" b="1" dirty="0">
                <a:solidFill>
                  <a:srgbClr val="00B050"/>
                </a:solidFill>
              </a:rPr>
              <a:t>$ns duplex-link $n2 $n3 3Mb 10ms </a:t>
            </a:r>
            <a:r>
              <a:rPr lang="en-IN" b="1" dirty="0" err="1">
                <a:solidFill>
                  <a:srgbClr val="00B050"/>
                </a:solidFill>
              </a:rPr>
              <a:t>DropTail</a:t>
            </a:r>
            <a:endParaRPr lang="en-IN" b="1" dirty="0">
              <a:solidFill>
                <a:srgbClr val="00B050"/>
              </a:solidFill>
            </a:endParaRPr>
          </a:p>
          <a:p>
            <a:pPr marL="0" indent="0">
              <a:buNone/>
            </a:pPr>
            <a:r>
              <a:rPr lang="en-IN" b="1" dirty="0">
                <a:solidFill>
                  <a:srgbClr val="00B050"/>
                </a:solidFill>
              </a:rPr>
              <a:t>$ns duplex-link $n3 $n5 2Mb 10ms </a:t>
            </a:r>
            <a:r>
              <a:rPr lang="en-IN" b="1" dirty="0" err="1">
                <a:solidFill>
                  <a:srgbClr val="00B050"/>
                </a:solidFill>
              </a:rPr>
              <a:t>DropTail</a:t>
            </a:r>
            <a:endParaRPr lang="en-IN" b="1" dirty="0">
              <a:solidFill>
                <a:srgbClr val="00B050"/>
              </a:solidFill>
            </a:endParaRPr>
          </a:p>
          <a:p>
            <a:pPr marL="0" indent="0">
              <a:buNone/>
            </a:pPr>
            <a:r>
              <a:rPr lang="en-IN" b="1" dirty="0">
                <a:solidFill>
                  <a:srgbClr val="00B050"/>
                </a:solidFill>
              </a:rPr>
              <a:t>$ns duplex-link $n3 $n4 2Mb 10ms </a:t>
            </a:r>
            <a:r>
              <a:rPr lang="en-IN" b="1" dirty="0" err="1">
                <a:solidFill>
                  <a:srgbClr val="00B050"/>
                </a:solidFill>
              </a:rPr>
              <a:t>DropTail</a:t>
            </a:r>
            <a:endParaRPr lang="en-IN" b="1" dirty="0">
              <a:solidFill>
                <a:srgbClr val="00B050"/>
              </a:solidFill>
            </a:endParaRPr>
          </a:p>
          <a:p>
            <a:pPr marL="0" indent="0">
              <a:buNone/>
            </a:pPr>
            <a:endParaRPr lang="en-IN" b="1" dirty="0"/>
          </a:p>
        </p:txBody>
      </p:sp>
    </p:spTree>
    <p:extLst>
      <p:ext uri="{BB962C8B-B14F-4D97-AF65-F5344CB8AC3E}">
        <p14:creationId xmlns:p14="http://schemas.microsoft.com/office/powerpoint/2010/main" val="202448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22057"/>
            <a:ext cx="10515600" cy="711321"/>
          </a:xfrm>
        </p:spPr>
        <p:txBody>
          <a:bodyPr/>
          <a:lstStyle/>
          <a:p>
            <a:r>
              <a:rPr lang="en-US" dirty="0" smtClean="0"/>
              <a:t>Solution of Tutorial-1 (</a:t>
            </a:r>
            <a:r>
              <a:rPr lang="en-US" dirty="0" err="1" smtClean="0"/>
              <a:t>contd</a:t>
            </a:r>
            <a:r>
              <a:rPr lang="en-US" dirty="0" smtClean="0"/>
              <a:t>…)</a:t>
            </a:r>
            <a:endParaRPr lang="en-IN" dirty="0"/>
          </a:p>
        </p:txBody>
      </p:sp>
      <p:sp>
        <p:nvSpPr>
          <p:cNvPr id="3" name="Content Placeholder 2"/>
          <p:cNvSpPr>
            <a:spLocks noGrp="1"/>
          </p:cNvSpPr>
          <p:nvPr>
            <p:ph idx="1"/>
          </p:nvPr>
        </p:nvSpPr>
        <p:spPr>
          <a:xfrm>
            <a:off x="838200" y="833378"/>
            <a:ext cx="10515600" cy="5343585"/>
          </a:xfrm>
        </p:spPr>
        <p:txBody>
          <a:bodyPr>
            <a:normAutofit lnSpcReduction="10000"/>
          </a:bodyPr>
          <a:lstStyle/>
          <a:p>
            <a:pPr marL="0" indent="0">
              <a:buNone/>
            </a:pPr>
            <a:r>
              <a:rPr lang="en-IN" i="1" dirty="0">
                <a:solidFill>
                  <a:srgbClr val="00B050"/>
                </a:solidFill>
              </a:rPr>
              <a:t>set </a:t>
            </a:r>
            <a:r>
              <a:rPr lang="en-IN" i="1" dirty="0" smtClean="0">
                <a:solidFill>
                  <a:srgbClr val="00B050"/>
                </a:solidFill>
              </a:rPr>
              <a:t>udp0 </a:t>
            </a:r>
            <a:r>
              <a:rPr lang="en-IN" i="1" dirty="0">
                <a:solidFill>
                  <a:srgbClr val="00B050"/>
                </a:solidFill>
              </a:rPr>
              <a:t>[new Agent/UDP]</a:t>
            </a:r>
            <a:br>
              <a:rPr lang="en-IN" i="1" dirty="0">
                <a:solidFill>
                  <a:srgbClr val="00B050"/>
                </a:solidFill>
              </a:rPr>
            </a:br>
            <a:r>
              <a:rPr lang="en-IN" i="1" dirty="0">
                <a:solidFill>
                  <a:srgbClr val="00B050"/>
                </a:solidFill>
              </a:rPr>
              <a:t>$ns attach-agent $n1 $</a:t>
            </a:r>
            <a:r>
              <a:rPr lang="en-IN" i="1" dirty="0" smtClean="0">
                <a:solidFill>
                  <a:srgbClr val="00B050"/>
                </a:solidFill>
              </a:rPr>
              <a:t>udp0</a:t>
            </a:r>
            <a:r>
              <a:rPr lang="en-IN" i="1" dirty="0">
                <a:solidFill>
                  <a:srgbClr val="00B050"/>
                </a:solidFill>
              </a:rPr>
              <a:t/>
            </a:r>
            <a:br>
              <a:rPr lang="en-IN" i="1" dirty="0">
                <a:solidFill>
                  <a:srgbClr val="00B050"/>
                </a:solidFill>
              </a:rPr>
            </a:br>
            <a:r>
              <a:rPr lang="en-IN" i="1" dirty="0">
                <a:solidFill>
                  <a:srgbClr val="00B050"/>
                </a:solidFill>
              </a:rPr>
              <a:t>set </a:t>
            </a:r>
            <a:r>
              <a:rPr lang="en-IN" i="1" dirty="0" smtClean="0">
                <a:solidFill>
                  <a:srgbClr val="00B050"/>
                </a:solidFill>
              </a:rPr>
              <a:t>cbr0 </a:t>
            </a:r>
            <a:r>
              <a:rPr lang="en-IN" i="1" dirty="0">
                <a:solidFill>
                  <a:srgbClr val="00B050"/>
                </a:solidFill>
              </a:rPr>
              <a:t>[new Application/Traffic/CBR]</a:t>
            </a:r>
            <a:br>
              <a:rPr lang="en-IN" i="1" dirty="0">
                <a:solidFill>
                  <a:srgbClr val="00B050"/>
                </a:solidFill>
              </a:rPr>
            </a:br>
            <a:r>
              <a:rPr lang="en-IN" i="1" dirty="0">
                <a:solidFill>
                  <a:srgbClr val="00B050"/>
                </a:solidFill>
              </a:rPr>
              <a:t>$</a:t>
            </a:r>
            <a:r>
              <a:rPr lang="en-IN" i="1" dirty="0" smtClean="0">
                <a:solidFill>
                  <a:srgbClr val="00B050"/>
                </a:solidFill>
              </a:rPr>
              <a:t>cbr0 </a:t>
            </a:r>
            <a:r>
              <a:rPr lang="en-IN" i="1" dirty="0">
                <a:solidFill>
                  <a:srgbClr val="00B050"/>
                </a:solidFill>
              </a:rPr>
              <a:t>set </a:t>
            </a:r>
            <a:r>
              <a:rPr lang="en-IN" i="1" dirty="0" err="1">
                <a:solidFill>
                  <a:srgbClr val="00B050"/>
                </a:solidFill>
              </a:rPr>
              <a:t>packetSize</a:t>
            </a:r>
            <a:r>
              <a:rPr lang="en-IN" i="1" dirty="0">
                <a:solidFill>
                  <a:srgbClr val="00B050"/>
                </a:solidFill>
              </a:rPr>
              <a:t>_ 500</a:t>
            </a:r>
            <a:br>
              <a:rPr lang="en-IN" i="1" dirty="0">
                <a:solidFill>
                  <a:srgbClr val="00B050"/>
                </a:solidFill>
              </a:rPr>
            </a:br>
            <a:r>
              <a:rPr lang="en-IN" i="1" dirty="0">
                <a:solidFill>
                  <a:srgbClr val="00B050"/>
                </a:solidFill>
              </a:rPr>
              <a:t>$</a:t>
            </a:r>
            <a:r>
              <a:rPr lang="en-IN" i="1" dirty="0" smtClean="0">
                <a:solidFill>
                  <a:srgbClr val="00B050"/>
                </a:solidFill>
              </a:rPr>
              <a:t>cbr0 </a:t>
            </a:r>
            <a:r>
              <a:rPr lang="en-IN" i="1" dirty="0">
                <a:solidFill>
                  <a:srgbClr val="00B050"/>
                </a:solidFill>
              </a:rPr>
              <a:t>set interval_ .005</a:t>
            </a:r>
            <a:br>
              <a:rPr lang="en-IN" i="1" dirty="0">
                <a:solidFill>
                  <a:srgbClr val="00B050"/>
                </a:solidFill>
              </a:rPr>
            </a:br>
            <a:r>
              <a:rPr lang="en-IN" i="1" dirty="0">
                <a:solidFill>
                  <a:srgbClr val="00B050"/>
                </a:solidFill>
              </a:rPr>
              <a:t>$</a:t>
            </a:r>
            <a:r>
              <a:rPr lang="en-IN" i="1" dirty="0" smtClean="0">
                <a:solidFill>
                  <a:srgbClr val="00B050"/>
                </a:solidFill>
              </a:rPr>
              <a:t>cbr0 </a:t>
            </a:r>
            <a:r>
              <a:rPr lang="en-IN" i="1" dirty="0">
                <a:solidFill>
                  <a:srgbClr val="00B050"/>
                </a:solidFill>
              </a:rPr>
              <a:t>attach-agent $</a:t>
            </a:r>
            <a:r>
              <a:rPr lang="en-IN" i="1" dirty="0" smtClean="0">
                <a:solidFill>
                  <a:srgbClr val="00B050"/>
                </a:solidFill>
              </a:rPr>
              <a:t>udp0</a:t>
            </a:r>
          </a:p>
          <a:p>
            <a:pPr marL="0" indent="0">
              <a:buNone/>
            </a:pPr>
            <a:endParaRPr lang="en-US" i="1" dirty="0">
              <a:solidFill>
                <a:srgbClr val="00B050"/>
              </a:solidFill>
            </a:endParaRPr>
          </a:p>
          <a:p>
            <a:pPr marL="0" indent="0">
              <a:buNone/>
            </a:pPr>
            <a:r>
              <a:rPr lang="en-IN" i="1" dirty="0">
                <a:solidFill>
                  <a:srgbClr val="00B050"/>
                </a:solidFill>
              </a:rPr>
              <a:t>set </a:t>
            </a:r>
            <a:r>
              <a:rPr lang="en-IN" i="1" dirty="0" smtClean="0">
                <a:solidFill>
                  <a:srgbClr val="00B050"/>
                </a:solidFill>
              </a:rPr>
              <a:t>tcp0 </a:t>
            </a:r>
            <a:r>
              <a:rPr lang="en-IN" i="1" dirty="0">
                <a:solidFill>
                  <a:srgbClr val="00B050"/>
                </a:solidFill>
              </a:rPr>
              <a:t>[new Agent/TCP]</a:t>
            </a:r>
            <a:br>
              <a:rPr lang="en-IN" i="1" dirty="0">
                <a:solidFill>
                  <a:srgbClr val="00B050"/>
                </a:solidFill>
              </a:rPr>
            </a:br>
            <a:r>
              <a:rPr lang="en-IN" i="1" dirty="0">
                <a:solidFill>
                  <a:srgbClr val="00B050"/>
                </a:solidFill>
              </a:rPr>
              <a:t>$ns attach-agent $n0 $</a:t>
            </a:r>
            <a:r>
              <a:rPr lang="en-IN" i="1" dirty="0" smtClean="0">
                <a:solidFill>
                  <a:srgbClr val="00B050"/>
                </a:solidFill>
              </a:rPr>
              <a:t>tcp0</a:t>
            </a:r>
            <a:r>
              <a:rPr lang="en-IN" i="1" dirty="0">
                <a:solidFill>
                  <a:srgbClr val="00B050"/>
                </a:solidFill>
              </a:rPr>
              <a:t/>
            </a:r>
            <a:br>
              <a:rPr lang="en-IN" i="1" dirty="0">
                <a:solidFill>
                  <a:srgbClr val="00B050"/>
                </a:solidFill>
              </a:rPr>
            </a:br>
            <a:r>
              <a:rPr lang="en-IN" i="1" dirty="0">
                <a:solidFill>
                  <a:srgbClr val="00B050"/>
                </a:solidFill>
              </a:rPr>
              <a:t>set </a:t>
            </a:r>
            <a:r>
              <a:rPr lang="en-IN" i="1" dirty="0" smtClean="0">
                <a:solidFill>
                  <a:srgbClr val="00B050"/>
                </a:solidFill>
              </a:rPr>
              <a:t>ftp0 </a:t>
            </a:r>
            <a:r>
              <a:rPr lang="en-IN" i="1" dirty="0">
                <a:solidFill>
                  <a:srgbClr val="00B050"/>
                </a:solidFill>
              </a:rPr>
              <a:t>[new Application/FTP]</a:t>
            </a:r>
            <a:br>
              <a:rPr lang="en-IN" i="1" dirty="0">
                <a:solidFill>
                  <a:srgbClr val="00B050"/>
                </a:solidFill>
              </a:rPr>
            </a:br>
            <a:r>
              <a:rPr lang="en-IN" i="1" dirty="0">
                <a:solidFill>
                  <a:srgbClr val="00B050"/>
                </a:solidFill>
              </a:rPr>
              <a:t>$</a:t>
            </a:r>
            <a:r>
              <a:rPr lang="en-IN" i="1" dirty="0" smtClean="0">
                <a:solidFill>
                  <a:srgbClr val="00B050"/>
                </a:solidFill>
              </a:rPr>
              <a:t>ftp0 </a:t>
            </a:r>
            <a:r>
              <a:rPr lang="en-IN" i="1" dirty="0">
                <a:solidFill>
                  <a:srgbClr val="00B050"/>
                </a:solidFill>
              </a:rPr>
              <a:t>set </a:t>
            </a:r>
            <a:r>
              <a:rPr lang="en-IN" i="1" dirty="0" err="1">
                <a:solidFill>
                  <a:srgbClr val="00B050"/>
                </a:solidFill>
              </a:rPr>
              <a:t>packetSize</a:t>
            </a:r>
            <a:r>
              <a:rPr lang="en-IN" i="1" dirty="0">
                <a:solidFill>
                  <a:srgbClr val="00B050"/>
                </a:solidFill>
              </a:rPr>
              <a:t>_ 500</a:t>
            </a:r>
            <a:br>
              <a:rPr lang="en-IN" i="1" dirty="0">
                <a:solidFill>
                  <a:srgbClr val="00B050"/>
                </a:solidFill>
              </a:rPr>
            </a:br>
            <a:r>
              <a:rPr lang="en-IN" i="1" dirty="0">
                <a:solidFill>
                  <a:srgbClr val="00B050"/>
                </a:solidFill>
              </a:rPr>
              <a:t>$</a:t>
            </a:r>
            <a:r>
              <a:rPr lang="en-IN" i="1" dirty="0" smtClean="0">
                <a:solidFill>
                  <a:srgbClr val="00B050"/>
                </a:solidFill>
              </a:rPr>
              <a:t>ftp0 </a:t>
            </a:r>
            <a:r>
              <a:rPr lang="en-IN" i="1" dirty="0">
                <a:solidFill>
                  <a:srgbClr val="00B050"/>
                </a:solidFill>
              </a:rPr>
              <a:t>set interval_ .005</a:t>
            </a:r>
            <a:br>
              <a:rPr lang="en-IN" i="1" dirty="0">
                <a:solidFill>
                  <a:srgbClr val="00B050"/>
                </a:solidFill>
              </a:rPr>
            </a:br>
            <a:r>
              <a:rPr lang="en-IN" i="1" dirty="0">
                <a:solidFill>
                  <a:srgbClr val="00B050"/>
                </a:solidFill>
              </a:rPr>
              <a:t>$</a:t>
            </a:r>
            <a:r>
              <a:rPr lang="en-IN" i="1" dirty="0" smtClean="0">
                <a:solidFill>
                  <a:srgbClr val="00B050"/>
                </a:solidFill>
              </a:rPr>
              <a:t>ftp0 </a:t>
            </a:r>
            <a:r>
              <a:rPr lang="en-IN" i="1" dirty="0">
                <a:solidFill>
                  <a:srgbClr val="00B050"/>
                </a:solidFill>
              </a:rPr>
              <a:t>attach-agent $tcp0</a:t>
            </a:r>
            <a:br>
              <a:rPr lang="en-IN" i="1" dirty="0">
                <a:solidFill>
                  <a:srgbClr val="00B050"/>
                </a:solidFill>
              </a:rPr>
            </a:br>
            <a:endParaRPr lang="en-IN" i="1" dirty="0">
              <a:solidFill>
                <a:srgbClr val="00B050"/>
              </a:solidFill>
            </a:endParaRPr>
          </a:p>
          <a:p>
            <a:pPr marL="0" indent="0">
              <a:buNone/>
            </a:pPr>
            <a:endParaRPr lang="en-IN" i="1" dirty="0"/>
          </a:p>
          <a:p>
            <a:pPr marL="0" indent="0">
              <a:buNone/>
            </a:pPr>
            <a:endParaRPr lang="en-IN" dirty="0"/>
          </a:p>
        </p:txBody>
      </p:sp>
    </p:spTree>
    <p:extLst>
      <p:ext uri="{BB962C8B-B14F-4D97-AF65-F5344CB8AC3E}">
        <p14:creationId xmlns:p14="http://schemas.microsoft.com/office/powerpoint/2010/main" val="774104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746"/>
          </a:xfrm>
        </p:spPr>
        <p:txBody>
          <a:bodyPr/>
          <a:lstStyle/>
          <a:p>
            <a:r>
              <a:rPr lang="en-US" dirty="0"/>
              <a:t>Solution of Tutorial-1 (</a:t>
            </a:r>
            <a:r>
              <a:rPr lang="en-US" dirty="0" err="1"/>
              <a:t>contd</a:t>
            </a:r>
            <a:r>
              <a:rPr lang="en-US" dirty="0"/>
              <a:t>…)</a:t>
            </a:r>
            <a:endParaRPr lang="en-IN" dirty="0"/>
          </a:p>
        </p:txBody>
      </p:sp>
      <p:sp>
        <p:nvSpPr>
          <p:cNvPr id="3" name="Content Placeholder 2"/>
          <p:cNvSpPr>
            <a:spLocks noGrp="1"/>
          </p:cNvSpPr>
          <p:nvPr>
            <p:ph idx="1"/>
          </p:nvPr>
        </p:nvSpPr>
        <p:spPr>
          <a:xfrm>
            <a:off x="838200" y="1064872"/>
            <a:ext cx="10515600" cy="5112091"/>
          </a:xfrm>
        </p:spPr>
        <p:txBody>
          <a:bodyPr>
            <a:normAutofit fontScale="92500" lnSpcReduction="10000"/>
          </a:bodyPr>
          <a:lstStyle/>
          <a:p>
            <a:pPr marL="0" indent="0">
              <a:buNone/>
            </a:pPr>
            <a:r>
              <a:rPr lang="en-IN" i="1" dirty="0">
                <a:solidFill>
                  <a:srgbClr val="00B050"/>
                </a:solidFill>
              </a:rPr>
              <a:t>set </a:t>
            </a:r>
            <a:r>
              <a:rPr lang="en-IN" i="1" dirty="0" smtClean="0">
                <a:solidFill>
                  <a:srgbClr val="00B050"/>
                </a:solidFill>
              </a:rPr>
              <a:t>sink0 </a:t>
            </a:r>
            <a:r>
              <a:rPr lang="en-IN" i="1" dirty="0">
                <a:solidFill>
                  <a:srgbClr val="00B050"/>
                </a:solidFill>
              </a:rPr>
              <a:t>[new Agent/</a:t>
            </a:r>
            <a:r>
              <a:rPr lang="en-IN" i="1" dirty="0" err="1">
                <a:solidFill>
                  <a:srgbClr val="00B050"/>
                </a:solidFill>
              </a:rPr>
              <a:t>TCPSink</a:t>
            </a:r>
            <a:r>
              <a:rPr lang="en-IN" i="1" dirty="0">
                <a:solidFill>
                  <a:srgbClr val="00B050"/>
                </a:solidFill>
              </a:rPr>
              <a:t>]</a:t>
            </a:r>
            <a:br>
              <a:rPr lang="en-IN" i="1" dirty="0">
                <a:solidFill>
                  <a:srgbClr val="00B050"/>
                </a:solidFill>
              </a:rPr>
            </a:br>
            <a:r>
              <a:rPr lang="en-IN" i="1" dirty="0">
                <a:solidFill>
                  <a:srgbClr val="00B050"/>
                </a:solidFill>
              </a:rPr>
              <a:t>$ns attach-agent $n5 $</a:t>
            </a:r>
            <a:r>
              <a:rPr lang="en-IN" i="1" dirty="0" smtClean="0">
                <a:solidFill>
                  <a:srgbClr val="00B050"/>
                </a:solidFill>
              </a:rPr>
              <a:t>sink0</a:t>
            </a:r>
          </a:p>
          <a:p>
            <a:pPr marL="0" indent="0">
              <a:buNone/>
            </a:pPr>
            <a:r>
              <a:rPr lang="en-IN" i="1" dirty="0">
                <a:solidFill>
                  <a:srgbClr val="00B050"/>
                </a:solidFill>
              </a:rPr>
              <a:t/>
            </a:r>
            <a:br>
              <a:rPr lang="en-IN" i="1" dirty="0">
                <a:solidFill>
                  <a:srgbClr val="00B050"/>
                </a:solidFill>
              </a:rPr>
            </a:br>
            <a:r>
              <a:rPr lang="en-IN" i="1" dirty="0">
                <a:solidFill>
                  <a:srgbClr val="00B050"/>
                </a:solidFill>
              </a:rPr>
              <a:t>set </a:t>
            </a:r>
            <a:r>
              <a:rPr lang="en-IN" i="1" dirty="0" smtClean="0">
                <a:solidFill>
                  <a:srgbClr val="00B050"/>
                </a:solidFill>
              </a:rPr>
              <a:t>null0 </a:t>
            </a:r>
            <a:r>
              <a:rPr lang="en-IN" i="1" dirty="0">
                <a:solidFill>
                  <a:srgbClr val="00B050"/>
                </a:solidFill>
              </a:rPr>
              <a:t>[new Agent/Null]</a:t>
            </a:r>
            <a:br>
              <a:rPr lang="en-IN" i="1" dirty="0">
                <a:solidFill>
                  <a:srgbClr val="00B050"/>
                </a:solidFill>
              </a:rPr>
            </a:br>
            <a:r>
              <a:rPr lang="en-IN" i="1" dirty="0">
                <a:solidFill>
                  <a:srgbClr val="00B050"/>
                </a:solidFill>
              </a:rPr>
              <a:t>$ns attach-agent $n4 $</a:t>
            </a:r>
            <a:r>
              <a:rPr lang="en-IN" i="1" dirty="0" smtClean="0">
                <a:solidFill>
                  <a:srgbClr val="00B050"/>
                </a:solidFill>
              </a:rPr>
              <a:t>null0</a:t>
            </a:r>
            <a:r>
              <a:rPr lang="en-IN" i="1" dirty="0">
                <a:solidFill>
                  <a:srgbClr val="00B050"/>
                </a:solidFill>
              </a:rPr>
              <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$ns connect $</a:t>
            </a:r>
            <a:r>
              <a:rPr lang="en-IN" i="1" dirty="0" smtClean="0">
                <a:solidFill>
                  <a:srgbClr val="00B050"/>
                </a:solidFill>
              </a:rPr>
              <a:t>udp0 </a:t>
            </a:r>
            <a:r>
              <a:rPr lang="en-IN" i="1" dirty="0">
                <a:solidFill>
                  <a:srgbClr val="00B050"/>
                </a:solidFill>
              </a:rPr>
              <a:t>$</a:t>
            </a:r>
            <a:r>
              <a:rPr lang="en-IN" i="1" dirty="0" smtClean="0">
                <a:solidFill>
                  <a:srgbClr val="00B050"/>
                </a:solidFill>
              </a:rPr>
              <a:t>null0</a:t>
            </a:r>
            <a:r>
              <a:rPr lang="en-IN" i="1" dirty="0">
                <a:solidFill>
                  <a:srgbClr val="00B050"/>
                </a:solidFill>
              </a:rPr>
              <a:t/>
            </a:r>
            <a:br>
              <a:rPr lang="en-IN" i="1" dirty="0">
                <a:solidFill>
                  <a:srgbClr val="00B050"/>
                </a:solidFill>
              </a:rPr>
            </a:br>
            <a:r>
              <a:rPr lang="en-IN" i="1" dirty="0">
                <a:solidFill>
                  <a:srgbClr val="00B050"/>
                </a:solidFill>
              </a:rPr>
              <a:t>$ns connect $</a:t>
            </a:r>
            <a:r>
              <a:rPr lang="en-IN" i="1" dirty="0" smtClean="0">
                <a:solidFill>
                  <a:srgbClr val="00B050"/>
                </a:solidFill>
              </a:rPr>
              <a:t>tcp0 </a:t>
            </a:r>
            <a:r>
              <a:rPr lang="en-IN" i="1" dirty="0">
                <a:solidFill>
                  <a:srgbClr val="00B050"/>
                </a:solidFill>
              </a:rPr>
              <a:t>$</a:t>
            </a:r>
            <a:r>
              <a:rPr lang="en-IN" i="1" dirty="0" smtClean="0">
                <a:solidFill>
                  <a:srgbClr val="00B050"/>
                </a:solidFill>
              </a:rPr>
              <a:t>sink0</a:t>
            </a:r>
            <a:r>
              <a:rPr lang="en-IN" i="1" dirty="0">
                <a:solidFill>
                  <a:srgbClr val="00B050"/>
                </a:solidFill>
              </a:rPr>
              <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$ns at 0.1 "$</a:t>
            </a:r>
            <a:r>
              <a:rPr lang="en-IN" i="1" dirty="0" smtClean="0">
                <a:solidFill>
                  <a:srgbClr val="00B050"/>
                </a:solidFill>
              </a:rPr>
              <a:t>ftp0 </a:t>
            </a:r>
            <a:r>
              <a:rPr lang="en-IN" i="1" dirty="0">
                <a:solidFill>
                  <a:srgbClr val="00B050"/>
                </a:solidFill>
              </a:rPr>
              <a:t>start"</a:t>
            </a:r>
            <a:br>
              <a:rPr lang="en-IN" i="1" dirty="0">
                <a:solidFill>
                  <a:srgbClr val="00B050"/>
                </a:solidFill>
              </a:rPr>
            </a:br>
            <a:r>
              <a:rPr lang="en-IN" i="1" dirty="0">
                <a:solidFill>
                  <a:srgbClr val="00B050"/>
                </a:solidFill>
              </a:rPr>
              <a:t>$ns at 2.5 "$</a:t>
            </a:r>
            <a:r>
              <a:rPr lang="en-IN" i="1" dirty="0" smtClean="0">
                <a:solidFill>
                  <a:srgbClr val="00B050"/>
                </a:solidFill>
              </a:rPr>
              <a:t>cbr0 </a:t>
            </a:r>
            <a:r>
              <a:rPr lang="en-IN" i="1" dirty="0">
                <a:solidFill>
                  <a:srgbClr val="00B050"/>
                </a:solidFill>
              </a:rPr>
              <a:t>start"</a:t>
            </a:r>
            <a:br>
              <a:rPr lang="en-IN" i="1" dirty="0">
                <a:solidFill>
                  <a:srgbClr val="00B050"/>
                </a:solidFill>
              </a:rPr>
            </a:br>
            <a:r>
              <a:rPr lang="en-IN" i="1" dirty="0">
                <a:solidFill>
                  <a:srgbClr val="00B050"/>
                </a:solidFill>
              </a:rPr>
              <a:t>$ns at 4.5 "$</a:t>
            </a:r>
            <a:r>
              <a:rPr lang="en-IN" i="1" dirty="0" smtClean="0">
                <a:solidFill>
                  <a:srgbClr val="00B050"/>
                </a:solidFill>
              </a:rPr>
              <a:t>ftp0 </a:t>
            </a:r>
            <a:r>
              <a:rPr lang="en-IN" i="1" dirty="0">
                <a:solidFill>
                  <a:srgbClr val="00B050"/>
                </a:solidFill>
              </a:rPr>
              <a:t>stop"</a:t>
            </a:r>
            <a:br>
              <a:rPr lang="en-IN" i="1" dirty="0">
                <a:solidFill>
                  <a:srgbClr val="00B050"/>
                </a:solidFill>
              </a:rPr>
            </a:br>
            <a:r>
              <a:rPr lang="en-IN" i="1" dirty="0">
                <a:solidFill>
                  <a:srgbClr val="00B050"/>
                </a:solidFill>
              </a:rPr>
              <a:t>$ns at 4.5 "$</a:t>
            </a:r>
            <a:r>
              <a:rPr lang="en-IN" i="1" dirty="0" smtClean="0">
                <a:solidFill>
                  <a:srgbClr val="00B050"/>
                </a:solidFill>
              </a:rPr>
              <a:t>cbr0 </a:t>
            </a:r>
            <a:r>
              <a:rPr lang="en-IN" i="1" dirty="0">
                <a:solidFill>
                  <a:srgbClr val="00B050"/>
                </a:solidFill>
              </a:rPr>
              <a:t>stop"</a:t>
            </a:r>
            <a:br>
              <a:rPr lang="en-IN" i="1" dirty="0">
                <a:solidFill>
                  <a:srgbClr val="00B050"/>
                </a:solidFill>
              </a:rPr>
            </a:br>
            <a:r>
              <a:rPr lang="en-IN" i="1" dirty="0">
                <a:solidFill>
                  <a:srgbClr val="00B050"/>
                </a:solidFill>
              </a:rPr>
              <a:t>$ns at 5.0 "finish"</a:t>
            </a:r>
            <a:br>
              <a:rPr lang="en-IN" i="1" dirty="0">
                <a:solidFill>
                  <a:srgbClr val="00B050"/>
                </a:solidFill>
              </a:rPr>
            </a:br>
            <a:endParaRPr lang="en-IN" i="1" dirty="0">
              <a:solidFill>
                <a:srgbClr val="00B050"/>
              </a:solidFill>
            </a:endParaRPr>
          </a:p>
          <a:p>
            <a:pPr marL="0" indent="0">
              <a:buNone/>
            </a:pPr>
            <a:endParaRPr lang="en-IN" dirty="0"/>
          </a:p>
        </p:txBody>
      </p:sp>
    </p:spTree>
    <p:extLst>
      <p:ext uri="{BB962C8B-B14F-4D97-AF65-F5344CB8AC3E}">
        <p14:creationId xmlns:p14="http://schemas.microsoft.com/office/powerpoint/2010/main" val="397119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NS-2 (contd.) ?</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379" t="14309" r="3311" b="12480"/>
          <a:stretch/>
        </p:blipFill>
        <p:spPr>
          <a:xfrm>
            <a:off x="838200" y="1852920"/>
            <a:ext cx="6439325" cy="3749040"/>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108" t="12688" r="25860" b="72688"/>
          <a:stretch/>
        </p:blipFill>
        <p:spPr>
          <a:xfrm>
            <a:off x="1228761" y="5601960"/>
            <a:ext cx="7084683" cy="1213498"/>
          </a:xfrm>
          <a:prstGeom prst="rect">
            <a:avLst/>
          </a:prstGeom>
        </p:spPr>
      </p:pic>
    </p:spTree>
    <p:extLst>
      <p:ext uri="{BB962C8B-B14F-4D97-AF65-F5344CB8AC3E}">
        <p14:creationId xmlns:p14="http://schemas.microsoft.com/office/powerpoint/2010/main" val="4230061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0298"/>
          </a:xfrm>
        </p:spPr>
        <p:txBody>
          <a:bodyPr>
            <a:normAutofit fontScale="90000"/>
          </a:bodyPr>
          <a:lstStyle/>
          <a:p>
            <a:r>
              <a:rPr lang="en-US" dirty="0" smtClean="0"/>
              <a:t>Post Simulation Analysis</a:t>
            </a:r>
            <a:endParaRPr lang="en-IN" dirty="0"/>
          </a:p>
        </p:txBody>
      </p:sp>
      <p:sp>
        <p:nvSpPr>
          <p:cNvPr id="3" name="Content Placeholder 2"/>
          <p:cNvSpPr>
            <a:spLocks noGrp="1"/>
          </p:cNvSpPr>
          <p:nvPr>
            <p:ph idx="1"/>
          </p:nvPr>
        </p:nvSpPr>
        <p:spPr>
          <a:xfrm>
            <a:off x="300942" y="1134319"/>
            <a:ext cx="11052858" cy="5042644"/>
          </a:xfrm>
        </p:spPr>
        <p:txBody>
          <a:bodyPr>
            <a:normAutofit fontScale="92500" lnSpcReduction="10000"/>
          </a:bodyPr>
          <a:lstStyle/>
          <a:p>
            <a:r>
              <a:rPr lang="en-US" dirty="0" smtClean="0"/>
              <a:t>Two types of tracing available</a:t>
            </a:r>
          </a:p>
          <a:p>
            <a:pPr lvl="1"/>
            <a:r>
              <a:rPr lang="en-US" dirty="0" smtClean="0">
                <a:solidFill>
                  <a:srgbClr val="00B050"/>
                </a:solidFill>
              </a:rPr>
              <a:t>Text based tracing</a:t>
            </a:r>
          </a:p>
          <a:p>
            <a:pPr lvl="1"/>
            <a:r>
              <a:rPr lang="en-US" dirty="0" smtClean="0">
                <a:solidFill>
                  <a:srgbClr val="00B050"/>
                </a:solidFill>
              </a:rPr>
              <a:t>NAM packet tracing</a:t>
            </a:r>
          </a:p>
          <a:p>
            <a:r>
              <a:rPr lang="en-US" dirty="0" smtClean="0">
                <a:solidFill>
                  <a:srgbClr val="00B050"/>
                </a:solidFill>
              </a:rPr>
              <a:t>Text-Based Packet Tracing </a:t>
            </a:r>
            <a:r>
              <a:rPr lang="en-US" dirty="0" smtClean="0"/>
              <a:t>– records the detail of packets passing through network checkpoints in text. It’s our </a:t>
            </a:r>
            <a:r>
              <a:rPr lang="en-US" dirty="0" smtClean="0">
                <a:solidFill>
                  <a:srgbClr val="00B050"/>
                </a:solidFill>
              </a:rPr>
              <a:t>trace</a:t>
            </a:r>
            <a:r>
              <a:rPr lang="en-US" dirty="0" smtClean="0"/>
              <a:t> file. </a:t>
            </a:r>
          </a:p>
          <a:p>
            <a:endParaRPr lang="en-US" dirty="0"/>
          </a:p>
          <a:p>
            <a:r>
              <a:rPr lang="en-US" dirty="0" smtClean="0">
                <a:solidFill>
                  <a:srgbClr val="00B050"/>
                </a:solidFill>
              </a:rPr>
              <a:t>NAM trace </a:t>
            </a:r>
            <a:r>
              <a:rPr lang="en-US" dirty="0" smtClean="0"/>
              <a:t>records the simulation events in text file and play back the simulation using animation. NAM trace can be activated by the command </a:t>
            </a:r>
          </a:p>
          <a:p>
            <a:pPr marL="0" indent="0">
              <a:buNone/>
            </a:pPr>
            <a:r>
              <a:rPr lang="en-US" dirty="0" smtClean="0">
                <a:solidFill>
                  <a:srgbClr val="00B050"/>
                </a:solidFill>
              </a:rPr>
              <a:t>				</a:t>
            </a:r>
            <a:r>
              <a:rPr lang="en-US" dirty="0" smtClean="0">
                <a:solidFill>
                  <a:srgbClr val="FF0000"/>
                </a:solidFill>
              </a:rPr>
              <a:t>$ns </a:t>
            </a:r>
            <a:r>
              <a:rPr lang="en-US" dirty="0" err="1" smtClean="0">
                <a:solidFill>
                  <a:srgbClr val="FF0000"/>
                </a:solidFill>
              </a:rPr>
              <a:t>namtrace</a:t>
            </a:r>
            <a:r>
              <a:rPr lang="en-US" dirty="0" smtClean="0">
                <a:solidFill>
                  <a:srgbClr val="FF0000"/>
                </a:solidFill>
              </a:rPr>
              <a:t>-all $file</a:t>
            </a:r>
            <a:endParaRPr lang="en-IN" dirty="0" smtClean="0">
              <a:solidFill>
                <a:srgbClr val="FF0000"/>
              </a:solidFill>
            </a:endParaRPr>
          </a:p>
          <a:p>
            <a:pPr marL="0" indent="0">
              <a:buNone/>
            </a:pPr>
            <a:r>
              <a:rPr lang="en-US" dirty="0" smtClean="0">
                <a:solidFill>
                  <a:srgbClr val="FF0000"/>
                </a:solidFill>
              </a:rPr>
              <a:t>#Example:</a:t>
            </a:r>
            <a:endParaRPr lang="en-IN" dirty="0" smtClean="0">
              <a:solidFill>
                <a:srgbClr val="FF0000"/>
              </a:solidFill>
            </a:endParaRPr>
          </a:p>
          <a:p>
            <a:pPr marL="0" indent="0">
              <a:buNone/>
            </a:pPr>
            <a:r>
              <a:rPr lang="en-IN" dirty="0" smtClean="0">
                <a:solidFill>
                  <a:srgbClr val="00B050"/>
                </a:solidFill>
              </a:rPr>
              <a:t>set </a:t>
            </a:r>
            <a:r>
              <a:rPr lang="en-IN" dirty="0" err="1">
                <a:solidFill>
                  <a:srgbClr val="00B050"/>
                </a:solidFill>
              </a:rPr>
              <a:t>nf</a:t>
            </a:r>
            <a:r>
              <a:rPr lang="en-IN" dirty="0">
                <a:solidFill>
                  <a:srgbClr val="00B050"/>
                </a:solidFill>
              </a:rPr>
              <a:t> [open </a:t>
            </a:r>
            <a:r>
              <a:rPr lang="en-IN" dirty="0" err="1">
                <a:solidFill>
                  <a:srgbClr val="00B050"/>
                </a:solidFill>
              </a:rPr>
              <a:t>out.nam</a:t>
            </a:r>
            <a:r>
              <a:rPr lang="en-IN" dirty="0">
                <a:solidFill>
                  <a:srgbClr val="00B050"/>
                </a:solidFill>
              </a:rPr>
              <a:t> w]</a:t>
            </a:r>
          </a:p>
          <a:p>
            <a:pPr marL="0" indent="0">
              <a:buNone/>
            </a:pPr>
            <a:r>
              <a:rPr lang="en-IN" dirty="0">
                <a:solidFill>
                  <a:srgbClr val="00B050"/>
                </a:solidFill>
              </a:rPr>
              <a:t>$ns </a:t>
            </a:r>
            <a:r>
              <a:rPr lang="en-IN" dirty="0" err="1">
                <a:solidFill>
                  <a:srgbClr val="00B050"/>
                </a:solidFill>
              </a:rPr>
              <a:t>namtrace</a:t>
            </a:r>
            <a:r>
              <a:rPr lang="en-IN" dirty="0">
                <a:solidFill>
                  <a:srgbClr val="00B050"/>
                </a:solidFill>
              </a:rPr>
              <a:t>-all $</a:t>
            </a:r>
            <a:r>
              <a:rPr lang="en-IN" dirty="0" err="1">
                <a:solidFill>
                  <a:srgbClr val="00B050"/>
                </a:solidFill>
              </a:rPr>
              <a:t>nf</a:t>
            </a:r>
            <a:endParaRPr lang="en-IN" dirty="0">
              <a:solidFill>
                <a:srgbClr val="00B050"/>
              </a:solidFill>
            </a:endParaRPr>
          </a:p>
          <a:p>
            <a:pPr marL="0" indent="0">
              <a:buNone/>
            </a:pPr>
            <a:endParaRPr lang="en-IN" dirty="0"/>
          </a:p>
        </p:txBody>
      </p:sp>
    </p:spTree>
    <p:extLst>
      <p:ext uri="{BB962C8B-B14F-4D97-AF65-F5344CB8AC3E}">
        <p14:creationId xmlns:p14="http://schemas.microsoft.com/office/powerpoint/2010/main" val="4163039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55987"/>
            <a:ext cx="10515600" cy="932733"/>
          </a:xfrm>
        </p:spPr>
        <p:txBody>
          <a:bodyPr/>
          <a:lstStyle/>
          <a:p>
            <a:r>
              <a:rPr lang="en-US" dirty="0" smtClean="0"/>
              <a:t>Text based tracing</a:t>
            </a:r>
            <a:endParaRPr lang="en-IN" dirty="0"/>
          </a:p>
        </p:txBody>
      </p:sp>
      <p:pic>
        <p:nvPicPr>
          <p:cNvPr id="4" name="Content Placeholder 3"/>
          <p:cNvPicPr>
            <a:picLocks noGrp="1" noChangeAspect="1"/>
          </p:cNvPicPr>
          <p:nvPr>
            <p:ph idx="1"/>
          </p:nvPr>
        </p:nvPicPr>
        <p:blipFill>
          <a:blip r:embed="rId2"/>
          <a:stretch>
            <a:fillRect/>
          </a:stretch>
        </p:blipFill>
        <p:spPr>
          <a:xfrm>
            <a:off x="1926682" y="1188720"/>
            <a:ext cx="6790569" cy="5669280"/>
          </a:xfrm>
          <a:prstGeom prst="rect">
            <a:avLst/>
          </a:prstGeom>
        </p:spPr>
      </p:pic>
    </p:spTree>
    <p:extLst>
      <p:ext uri="{BB962C8B-B14F-4D97-AF65-F5344CB8AC3E}">
        <p14:creationId xmlns:p14="http://schemas.microsoft.com/office/powerpoint/2010/main" val="3343111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25" y="129152"/>
            <a:ext cx="11132575" cy="726256"/>
          </a:xfrm>
        </p:spPr>
        <p:txBody>
          <a:bodyPr/>
          <a:lstStyle/>
          <a:p>
            <a:r>
              <a:rPr lang="en-US" dirty="0" smtClean="0">
                <a:solidFill>
                  <a:srgbClr val="92D050"/>
                </a:solidFill>
              </a:rPr>
              <a:t>Format of each line</a:t>
            </a:r>
            <a:endParaRPr lang="en-IN" dirty="0">
              <a:solidFill>
                <a:srgbClr val="92D050"/>
              </a:solidFill>
            </a:endParaRPr>
          </a:p>
        </p:txBody>
      </p:sp>
      <p:sp>
        <p:nvSpPr>
          <p:cNvPr id="3" name="Content Placeholder 2"/>
          <p:cNvSpPr>
            <a:spLocks noGrp="1"/>
          </p:cNvSpPr>
          <p:nvPr>
            <p:ph idx="1"/>
          </p:nvPr>
        </p:nvSpPr>
        <p:spPr>
          <a:xfrm>
            <a:off x="221225" y="1825625"/>
            <a:ext cx="11783961" cy="4351338"/>
          </a:xfrm>
        </p:spPr>
        <p:txBody>
          <a:bodyPr/>
          <a:lstStyle/>
          <a:p>
            <a:r>
              <a:rPr lang="en-US" dirty="0" smtClean="0"/>
              <a:t>12 columns make up a complete trace line</a:t>
            </a:r>
          </a:p>
          <a:p>
            <a:pPr marL="0" indent="0">
              <a:buNone/>
            </a:pPr>
            <a:endParaRPr lang="en-US" dirty="0" smtClean="0"/>
          </a:p>
          <a:p>
            <a:r>
              <a:rPr lang="en-US" dirty="0" smtClean="0"/>
              <a:t>Type identifier event corresponds to four possible event types </a:t>
            </a:r>
          </a:p>
          <a:p>
            <a:pPr marL="0" indent="0">
              <a:buNone/>
            </a:pPr>
            <a:r>
              <a:rPr lang="en-US" dirty="0" smtClean="0"/>
              <a:t> </a:t>
            </a:r>
            <a:r>
              <a:rPr lang="en-US" dirty="0" smtClean="0">
                <a:solidFill>
                  <a:srgbClr val="FF0000"/>
                </a:solidFill>
              </a:rPr>
              <a:t>“r” received </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enqueued</a:t>
            </a:r>
            <a:r>
              <a:rPr lang="en-US" dirty="0" smtClean="0">
                <a:solidFill>
                  <a:srgbClr val="FF0000"/>
                </a:solidFill>
              </a:rPr>
              <a:t> </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dequeued</a:t>
            </a:r>
            <a:r>
              <a:rPr lang="en-US" dirty="0" smtClean="0">
                <a:solidFill>
                  <a:srgbClr val="FF0000"/>
                </a:solidFill>
              </a:rPr>
              <a:t> </a:t>
            </a:r>
          </a:p>
          <a:p>
            <a:pPr marL="0" indent="0">
              <a:buNone/>
            </a:pPr>
            <a:r>
              <a:rPr lang="en-US" dirty="0">
                <a:solidFill>
                  <a:srgbClr val="FF0000"/>
                </a:solidFill>
              </a:rPr>
              <a:t> </a:t>
            </a:r>
            <a:r>
              <a:rPr lang="en-US" dirty="0" smtClean="0">
                <a:solidFill>
                  <a:srgbClr val="FF0000"/>
                </a:solidFill>
              </a:rPr>
              <a:t>“d” dropped</a:t>
            </a:r>
            <a:endParaRPr lang="en-IN" dirty="0">
              <a:solidFill>
                <a:srgbClr val="FF0000"/>
              </a:solidFill>
            </a:endParaRPr>
          </a:p>
        </p:txBody>
      </p:sp>
      <p:pic>
        <p:nvPicPr>
          <p:cNvPr id="5" name="Picture 4"/>
          <p:cNvPicPr>
            <a:picLocks noChangeAspect="1"/>
          </p:cNvPicPr>
          <p:nvPr/>
        </p:nvPicPr>
        <p:blipFill>
          <a:blip r:embed="rId2"/>
          <a:stretch>
            <a:fillRect/>
          </a:stretch>
        </p:blipFill>
        <p:spPr>
          <a:xfrm>
            <a:off x="63909" y="911225"/>
            <a:ext cx="12064181" cy="914400"/>
          </a:xfrm>
          <a:prstGeom prst="rect">
            <a:avLst/>
          </a:prstGeom>
        </p:spPr>
      </p:pic>
    </p:spTree>
    <p:extLst>
      <p:ext uri="{BB962C8B-B14F-4D97-AF65-F5344CB8AC3E}">
        <p14:creationId xmlns:p14="http://schemas.microsoft.com/office/powerpoint/2010/main" val="1287685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031"/>
            <a:ext cx="10515600" cy="720879"/>
          </a:xfrm>
        </p:spPr>
        <p:txBody>
          <a:bodyPr/>
          <a:lstStyle/>
          <a:p>
            <a:r>
              <a:rPr lang="en-US" dirty="0" smtClean="0"/>
              <a:t>Explanation about each line</a:t>
            </a:r>
            <a:endParaRPr lang="en-IN" dirty="0"/>
          </a:p>
        </p:txBody>
      </p:sp>
      <p:sp>
        <p:nvSpPr>
          <p:cNvPr id="3" name="Content Placeholder 2"/>
          <p:cNvSpPr>
            <a:spLocks noGrp="1"/>
          </p:cNvSpPr>
          <p:nvPr>
            <p:ph idx="1"/>
          </p:nvPr>
        </p:nvSpPr>
        <p:spPr>
          <a:xfrm>
            <a:off x="838200" y="825910"/>
            <a:ext cx="10515600" cy="5840361"/>
          </a:xfrm>
        </p:spPr>
        <p:txBody>
          <a:bodyPr>
            <a:normAutofit/>
          </a:bodyPr>
          <a:lstStyle/>
          <a:p>
            <a:r>
              <a:rPr lang="en-IN" dirty="0"/>
              <a:t>The </a:t>
            </a:r>
            <a:r>
              <a:rPr lang="en-IN" dirty="0">
                <a:solidFill>
                  <a:srgbClr val="FF0000"/>
                </a:solidFill>
              </a:rPr>
              <a:t>time</a:t>
            </a:r>
            <a:r>
              <a:rPr lang="en-IN" dirty="0"/>
              <a:t> field denotes the time at </a:t>
            </a:r>
            <a:r>
              <a:rPr lang="en-IN" dirty="0" smtClean="0"/>
              <a:t>which such </a:t>
            </a:r>
            <a:r>
              <a:rPr lang="en-IN" dirty="0"/>
              <a:t>event occurs. </a:t>
            </a:r>
            <a:endParaRPr lang="en-IN" dirty="0" smtClean="0"/>
          </a:p>
          <a:p>
            <a:r>
              <a:rPr lang="en-IN" dirty="0" smtClean="0">
                <a:solidFill>
                  <a:srgbClr val="FF0000"/>
                </a:solidFill>
              </a:rPr>
              <a:t>Fields </a:t>
            </a:r>
            <a:r>
              <a:rPr lang="en-IN" dirty="0">
                <a:solidFill>
                  <a:srgbClr val="FF0000"/>
                </a:solidFill>
              </a:rPr>
              <a:t>3 and 4 </a:t>
            </a:r>
            <a:r>
              <a:rPr lang="en-IN" dirty="0"/>
              <a:t>are the </a:t>
            </a:r>
            <a:r>
              <a:rPr lang="en-IN" dirty="0">
                <a:solidFill>
                  <a:srgbClr val="FF0000"/>
                </a:solidFill>
              </a:rPr>
              <a:t>starting</a:t>
            </a:r>
            <a:r>
              <a:rPr lang="en-IN" dirty="0"/>
              <a:t> and the </a:t>
            </a:r>
            <a:r>
              <a:rPr lang="en-IN" dirty="0">
                <a:solidFill>
                  <a:srgbClr val="FF0000"/>
                </a:solidFill>
              </a:rPr>
              <a:t>terminating</a:t>
            </a:r>
            <a:r>
              <a:rPr lang="en-IN" dirty="0"/>
              <a:t> </a:t>
            </a:r>
            <a:r>
              <a:rPr lang="en-IN" dirty="0" smtClean="0"/>
              <a:t>nodes respectively.</a:t>
            </a:r>
          </a:p>
          <a:p>
            <a:r>
              <a:rPr lang="en-IN" dirty="0">
                <a:solidFill>
                  <a:srgbClr val="FF0000"/>
                </a:solidFill>
              </a:rPr>
              <a:t>Fields 5 </a:t>
            </a:r>
            <a:r>
              <a:rPr lang="en-IN" dirty="0" smtClean="0">
                <a:solidFill>
                  <a:srgbClr val="FF0000"/>
                </a:solidFill>
              </a:rPr>
              <a:t>and 6 </a:t>
            </a:r>
            <a:r>
              <a:rPr lang="en-IN" dirty="0"/>
              <a:t>are </a:t>
            </a:r>
            <a:r>
              <a:rPr lang="en-IN" dirty="0" smtClean="0">
                <a:solidFill>
                  <a:srgbClr val="FF0000"/>
                </a:solidFill>
              </a:rPr>
              <a:t>packet </a:t>
            </a:r>
            <a:r>
              <a:rPr lang="en-IN" dirty="0">
                <a:solidFill>
                  <a:srgbClr val="FF0000"/>
                </a:solidFill>
              </a:rPr>
              <a:t>type </a:t>
            </a:r>
            <a:r>
              <a:rPr lang="en-IN" dirty="0"/>
              <a:t>and </a:t>
            </a:r>
            <a:r>
              <a:rPr lang="en-IN" dirty="0">
                <a:solidFill>
                  <a:srgbClr val="FF0000"/>
                </a:solidFill>
              </a:rPr>
              <a:t>packet size</a:t>
            </a:r>
            <a:r>
              <a:rPr lang="en-IN" dirty="0"/>
              <a:t>, respectively</a:t>
            </a:r>
            <a:r>
              <a:rPr lang="en-IN" dirty="0" smtClean="0"/>
              <a:t>.</a:t>
            </a:r>
          </a:p>
          <a:p>
            <a:r>
              <a:rPr lang="en-IN" dirty="0" smtClean="0">
                <a:solidFill>
                  <a:srgbClr val="FF0000"/>
                </a:solidFill>
              </a:rPr>
              <a:t>Field 7</a:t>
            </a:r>
            <a:r>
              <a:rPr lang="en-IN" dirty="0" smtClean="0"/>
              <a:t> is </a:t>
            </a:r>
            <a:r>
              <a:rPr lang="en-IN" dirty="0"/>
              <a:t>a </a:t>
            </a:r>
            <a:r>
              <a:rPr lang="en-IN" dirty="0">
                <a:solidFill>
                  <a:srgbClr val="FF0000"/>
                </a:solidFill>
              </a:rPr>
              <a:t>series </a:t>
            </a:r>
            <a:r>
              <a:rPr lang="en-IN" dirty="0" smtClean="0">
                <a:solidFill>
                  <a:srgbClr val="FF0000"/>
                </a:solidFill>
              </a:rPr>
              <a:t>of flags</a:t>
            </a:r>
            <a:r>
              <a:rPr lang="en-IN" dirty="0"/>
              <a:t>, indicating any abnormal behavior. Note the output "-------" </a:t>
            </a:r>
            <a:r>
              <a:rPr lang="en-IN" dirty="0" smtClean="0"/>
              <a:t>denotes no </a:t>
            </a:r>
            <a:r>
              <a:rPr lang="en-IN" dirty="0"/>
              <a:t>flag</a:t>
            </a:r>
            <a:r>
              <a:rPr lang="en-IN" dirty="0" smtClean="0"/>
              <a:t>.</a:t>
            </a:r>
          </a:p>
          <a:p>
            <a:r>
              <a:rPr lang="en-US" dirty="0" smtClean="0"/>
              <a:t>Field 8 is </a:t>
            </a:r>
            <a:r>
              <a:rPr lang="en-US" dirty="0">
                <a:solidFill>
                  <a:srgbClr val="FF0000"/>
                </a:solidFill>
              </a:rPr>
              <a:t>packet flow </a:t>
            </a:r>
            <a:r>
              <a:rPr lang="en-US" dirty="0" smtClean="0">
                <a:solidFill>
                  <a:srgbClr val="FF0000"/>
                </a:solidFill>
              </a:rPr>
              <a:t>ID.</a:t>
            </a:r>
          </a:p>
          <a:p>
            <a:r>
              <a:rPr lang="en-IN" dirty="0">
                <a:solidFill>
                  <a:srgbClr val="FF0000"/>
                </a:solidFill>
              </a:rPr>
              <a:t>Fields 9 and 10 </a:t>
            </a:r>
            <a:r>
              <a:rPr lang="en-IN" dirty="0"/>
              <a:t>mark </a:t>
            </a:r>
            <a:r>
              <a:rPr lang="en-IN" dirty="0" smtClean="0"/>
              <a:t>the </a:t>
            </a:r>
            <a:r>
              <a:rPr lang="en-IN" dirty="0" smtClean="0">
                <a:solidFill>
                  <a:srgbClr val="FF0000"/>
                </a:solidFill>
              </a:rPr>
              <a:t>source </a:t>
            </a:r>
            <a:r>
              <a:rPr lang="en-IN" dirty="0">
                <a:solidFill>
                  <a:srgbClr val="FF0000"/>
                </a:solidFill>
              </a:rPr>
              <a:t>and the destination addresses</a:t>
            </a:r>
            <a:r>
              <a:rPr lang="en-IN" dirty="0"/>
              <a:t>, respectively, in the form of </a:t>
            </a:r>
            <a:r>
              <a:rPr lang="en-IN" dirty="0" err="1">
                <a:solidFill>
                  <a:srgbClr val="FF0000"/>
                </a:solidFill>
              </a:rPr>
              <a:t>node.port</a:t>
            </a:r>
            <a:r>
              <a:rPr lang="en-IN" dirty="0" smtClean="0"/>
              <a:t>.</a:t>
            </a:r>
          </a:p>
          <a:p>
            <a:r>
              <a:rPr lang="en-IN" dirty="0"/>
              <a:t>For correct packet assembly at the destination node, </a:t>
            </a:r>
            <a:r>
              <a:rPr lang="en-IN" dirty="0" smtClean="0"/>
              <a:t>NS-2 specifies </a:t>
            </a:r>
            <a:r>
              <a:rPr lang="en-IN" dirty="0"/>
              <a:t>a </a:t>
            </a:r>
            <a:r>
              <a:rPr lang="en-IN" dirty="0" smtClean="0">
                <a:solidFill>
                  <a:srgbClr val="FF0000"/>
                </a:solidFill>
              </a:rPr>
              <a:t>packet sequence </a:t>
            </a:r>
            <a:r>
              <a:rPr lang="en-IN" dirty="0">
                <a:solidFill>
                  <a:srgbClr val="FF0000"/>
                </a:solidFill>
              </a:rPr>
              <a:t>number </a:t>
            </a:r>
            <a:r>
              <a:rPr lang="en-IN" dirty="0"/>
              <a:t>in the second last field. </a:t>
            </a:r>
            <a:endParaRPr lang="en-IN" dirty="0" smtClean="0"/>
          </a:p>
          <a:p>
            <a:r>
              <a:rPr lang="en-IN" dirty="0" smtClean="0"/>
              <a:t>Finally</a:t>
            </a:r>
            <a:r>
              <a:rPr lang="en-IN" dirty="0"/>
              <a:t>, to keep track of all packets</a:t>
            </a:r>
            <a:r>
              <a:rPr lang="en-IN" dirty="0" smtClean="0"/>
              <a:t>, a </a:t>
            </a:r>
            <a:r>
              <a:rPr lang="en-IN" dirty="0">
                <a:solidFill>
                  <a:srgbClr val="FF0000"/>
                </a:solidFill>
              </a:rPr>
              <a:t>packet unique ID </a:t>
            </a:r>
            <a:r>
              <a:rPr lang="en-IN" dirty="0"/>
              <a:t>is recorded in the last field.</a:t>
            </a:r>
            <a:endParaRPr lang="en-IN" dirty="0">
              <a:solidFill>
                <a:srgbClr val="FF0000"/>
              </a:solidFill>
            </a:endParaRPr>
          </a:p>
        </p:txBody>
      </p:sp>
    </p:spTree>
    <p:extLst>
      <p:ext uri="{BB962C8B-B14F-4D97-AF65-F5344CB8AC3E}">
        <p14:creationId xmlns:p14="http://schemas.microsoft.com/office/powerpoint/2010/main" val="928258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NAM: Network </a:t>
            </a:r>
            <a:r>
              <a:rPr lang="en-US" dirty="0" err="1" smtClean="0">
                <a:solidFill>
                  <a:srgbClr val="FF0000"/>
                </a:solidFill>
              </a:rPr>
              <a:t>AniMation</a:t>
            </a:r>
            <a:r>
              <a:rPr lang="en-US" dirty="0" smtClean="0">
                <a:solidFill>
                  <a:srgbClr val="FF0000"/>
                </a:solidFill>
              </a:rPr>
              <a:t> Trace</a:t>
            </a:r>
            <a:endParaRPr lang="en-IN" dirty="0">
              <a:solidFill>
                <a:srgbClr val="FF0000"/>
              </a:solidFill>
            </a:endParaRPr>
          </a:p>
        </p:txBody>
      </p:sp>
      <p:sp>
        <p:nvSpPr>
          <p:cNvPr id="3" name="Content Placeholder 2"/>
          <p:cNvSpPr>
            <a:spLocks noGrp="1"/>
          </p:cNvSpPr>
          <p:nvPr>
            <p:ph idx="1"/>
          </p:nvPr>
        </p:nvSpPr>
        <p:spPr/>
        <p:txBody>
          <a:bodyPr/>
          <a:lstStyle/>
          <a:p>
            <a:r>
              <a:rPr lang="en-US" dirty="0">
                <a:solidFill>
                  <a:srgbClr val="00B050"/>
                </a:solidFill>
              </a:rPr>
              <a:t>NAM trace </a:t>
            </a:r>
            <a:r>
              <a:rPr lang="en-US" dirty="0"/>
              <a:t>records the simulation events in text file and play back the simulation using animation. NAM trace can be activated by the command </a:t>
            </a:r>
          </a:p>
          <a:p>
            <a:pPr marL="0" indent="0">
              <a:buNone/>
            </a:pPr>
            <a:r>
              <a:rPr lang="en-US" dirty="0">
                <a:solidFill>
                  <a:srgbClr val="00B050"/>
                </a:solidFill>
              </a:rPr>
              <a:t>				</a:t>
            </a:r>
            <a:r>
              <a:rPr lang="en-US" dirty="0">
                <a:solidFill>
                  <a:srgbClr val="FF0000"/>
                </a:solidFill>
              </a:rPr>
              <a:t>$ns </a:t>
            </a:r>
            <a:r>
              <a:rPr lang="en-US" dirty="0" err="1">
                <a:solidFill>
                  <a:srgbClr val="FF0000"/>
                </a:solidFill>
              </a:rPr>
              <a:t>namtrace</a:t>
            </a:r>
            <a:r>
              <a:rPr lang="en-US" dirty="0">
                <a:solidFill>
                  <a:srgbClr val="FF0000"/>
                </a:solidFill>
              </a:rPr>
              <a:t>-all $file</a:t>
            </a:r>
            <a:endParaRPr lang="en-IN" dirty="0">
              <a:solidFill>
                <a:srgbClr val="FF0000"/>
              </a:solidFill>
            </a:endParaRPr>
          </a:p>
          <a:p>
            <a:r>
              <a:rPr lang="en-US" dirty="0" smtClean="0"/>
              <a:t>To execute a </a:t>
            </a:r>
            <a:r>
              <a:rPr lang="en-US" dirty="0" err="1" smtClean="0"/>
              <a:t>nam</a:t>
            </a:r>
            <a:r>
              <a:rPr lang="en-US" dirty="0" smtClean="0"/>
              <a:t> file, type the following command. Remember, it will not refresh trace or tcl files.</a:t>
            </a:r>
          </a:p>
          <a:p>
            <a:pPr marL="0" indent="0">
              <a:buNone/>
            </a:pPr>
            <a:r>
              <a:rPr lang="en-US" dirty="0"/>
              <a:t>	</a:t>
            </a:r>
            <a:r>
              <a:rPr lang="en-US" dirty="0" smtClean="0"/>
              <a:t>			</a:t>
            </a:r>
            <a:r>
              <a:rPr lang="en-US" dirty="0" err="1" smtClean="0">
                <a:solidFill>
                  <a:srgbClr val="FF0000"/>
                </a:solidFill>
              </a:rPr>
              <a:t>nam</a:t>
            </a:r>
            <a:r>
              <a:rPr lang="en-US" dirty="0" smtClean="0">
                <a:solidFill>
                  <a:srgbClr val="FF0000"/>
                </a:solidFill>
              </a:rPr>
              <a:t> </a:t>
            </a:r>
            <a:r>
              <a:rPr lang="en-US" dirty="0" err="1" smtClean="0">
                <a:solidFill>
                  <a:srgbClr val="FF0000"/>
                </a:solidFill>
              </a:rPr>
              <a:t>filename.nam</a:t>
            </a:r>
            <a:endParaRPr lang="en-IN" dirty="0">
              <a:solidFill>
                <a:srgbClr val="FF0000"/>
              </a:solidFill>
            </a:endParaRPr>
          </a:p>
        </p:txBody>
      </p:sp>
    </p:spTree>
    <p:extLst>
      <p:ext uri="{BB962C8B-B14F-4D97-AF65-F5344CB8AC3E}">
        <p14:creationId xmlns:p14="http://schemas.microsoft.com/office/powerpoint/2010/main" val="4149696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7067"/>
          </a:xfrm>
        </p:spPr>
        <p:txBody>
          <a:bodyPr/>
          <a:lstStyle/>
          <a:p>
            <a:r>
              <a:rPr lang="en-US" b="1" dirty="0" smtClean="0">
                <a:solidFill>
                  <a:srgbClr val="FF0000"/>
                </a:solidFill>
              </a:rPr>
              <a:t>Post-simulation using AWK files</a:t>
            </a:r>
            <a:endParaRPr lang="en-IN" b="1" dirty="0">
              <a:solidFill>
                <a:srgbClr val="FF0000"/>
              </a:solidFill>
            </a:endParaRPr>
          </a:p>
        </p:txBody>
      </p:sp>
      <p:sp>
        <p:nvSpPr>
          <p:cNvPr id="3" name="Content Placeholder 2"/>
          <p:cNvSpPr>
            <a:spLocks noGrp="1"/>
          </p:cNvSpPr>
          <p:nvPr>
            <p:ph idx="1"/>
          </p:nvPr>
        </p:nvSpPr>
        <p:spPr>
          <a:xfrm>
            <a:off x="358815" y="1192192"/>
            <a:ext cx="11389489" cy="5335930"/>
          </a:xfrm>
        </p:spPr>
        <p:txBody>
          <a:bodyPr/>
          <a:lstStyle/>
          <a:p>
            <a:r>
              <a:rPr lang="en-IN" dirty="0" err="1"/>
              <a:t>awk</a:t>
            </a:r>
            <a:r>
              <a:rPr lang="en-IN" dirty="0"/>
              <a:t> (also written as </a:t>
            </a:r>
            <a:r>
              <a:rPr lang="en-IN" dirty="0" err="1"/>
              <a:t>Awk</a:t>
            </a:r>
            <a:r>
              <a:rPr lang="en-IN" dirty="0"/>
              <a:t> and AWK) is a utility that enables a programmer to write tiny but effective programs in the form of statements that define text patterns that are to be searched for in each line of a document and the action that is </a:t>
            </a:r>
            <a:r>
              <a:rPr lang="en-IN" dirty="0" smtClean="0"/>
              <a:t>to </a:t>
            </a:r>
            <a:r>
              <a:rPr lang="en-IN" dirty="0"/>
              <a:t>be taken when a match is found within a line</a:t>
            </a:r>
            <a:r>
              <a:rPr lang="en-IN" dirty="0" smtClean="0"/>
              <a:t>.</a:t>
            </a:r>
          </a:p>
          <a:p>
            <a:endParaRPr lang="en-US" dirty="0"/>
          </a:p>
          <a:p>
            <a:r>
              <a:rPr lang="en-US" dirty="0" smtClean="0"/>
              <a:t>To install AWK, type the command in terminal</a:t>
            </a:r>
          </a:p>
          <a:p>
            <a:pPr marL="914400" lvl="2" indent="0">
              <a:buNone/>
            </a:pPr>
            <a:r>
              <a:rPr lang="en-US" dirty="0"/>
              <a:t>	</a:t>
            </a:r>
            <a:endParaRPr lang="en-US" dirty="0" smtClean="0"/>
          </a:p>
          <a:p>
            <a:pPr marL="914400" lvl="2" indent="0">
              <a:buNone/>
            </a:pPr>
            <a:r>
              <a:rPr lang="en-US" dirty="0"/>
              <a:t>	</a:t>
            </a:r>
            <a:r>
              <a:rPr lang="en-US" dirty="0" smtClean="0"/>
              <a:t>	</a:t>
            </a:r>
            <a:r>
              <a:rPr lang="en-US" dirty="0"/>
              <a:t>	</a:t>
            </a:r>
            <a:r>
              <a:rPr lang="en-US" sz="2400" b="1" dirty="0" err="1">
                <a:solidFill>
                  <a:srgbClr val="FF0000"/>
                </a:solidFill>
              </a:rPr>
              <a:t>sudo</a:t>
            </a:r>
            <a:r>
              <a:rPr lang="en-US" sz="2400" b="1" dirty="0">
                <a:solidFill>
                  <a:srgbClr val="FF0000"/>
                </a:solidFill>
              </a:rPr>
              <a:t> apt-get install gawk</a:t>
            </a:r>
            <a:endParaRPr lang="en-IN" sz="2400" b="1" dirty="0">
              <a:solidFill>
                <a:srgbClr val="FF0000"/>
              </a:solidFill>
            </a:endParaRPr>
          </a:p>
        </p:txBody>
      </p:sp>
    </p:spTree>
    <p:extLst>
      <p:ext uri="{BB962C8B-B14F-4D97-AF65-F5344CB8AC3E}">
        <p14:creationId xmlns:p14="http://schemas.microsoft.com/office/powerpoint/2010/main" val="3064049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516"/>
          </a:xfrm>
        </p:spPr>
        <p:txBody>
          <a:bodyPr>
            <a:normAutofit fontScale="90000"/>
          </a:bodyPr>
          <a:lstStyle/>
          <a:p>
            <a:r>
              <a:rPr lang="en-US" dirty="0" smtClean="0">
                <a:solidFill>
                  <a:srgbClr val="FF0000"/>
                </a:solidFill>
              </a:rPr>
              <a:t>To work in AWK file, let’s look it closer (</a:t>
            </a:r>
            <a:r>
              <a:rPr lang="en-US" dirty="0" err="1" smtClean="0">
                <a:solidFill>
                  <a:srgbClr val="FF0000"/>
                </a:solidFill>
              </a:rPr>
              <a:t>tcp.awk</a:t>
            </a:r>
            <a:r>
              <a:rPr lang="en-US"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838200" y="1261642"/>
            <a:ext cx="10515600" cy="4571999"/>
          </a:xfrm>
        </p:spPr>
        <p:txBody>
          <a:bodyPr>
            <a:normAutofit fontScale="92500" lnSpcReduction="20000"/>
          </a:bodyPr>
          <a:lstStyle/>
          <a:p>
            <a:pPr marL="0" indent="0">
              <a:buNone/>
            </a:pPr>
            <a:r>
              <a:rPr lang="en-IN" i="1" dirty="0"/>
              <a:t>#!/</a:t>
            </a:r>
            <a:r>
              <a:rPr lang="en-IN" i="1" dirty="0" err="1"/>
              <a:t>usr</a:t>
            </a:r>
            <a:r>
              <a:rPr lang="en-IN" i="1" dirty="0"/>
              <a:t>/bin/</a:t>
            </a:r>
            <a:r>
              <a:rPr lang="en-IN" i="1" dirty="0" err="1"/>
              <a:t>awk</a:t>
            </a:r>
            <a:r>
              <a:rPr lang="en-IN" i="1" dirty="0"/>
              <a:t> -f</a:t>
            </a:r>
            <a:br>
              <a:rPr lang="en-IN" i="1" dirty="0"/>
            </a:br>
            <a:r>
              <a:rPr lang="en-IN" i="1" dirty="0"/>
              <a:t>BEGIN{</a:t>
            </a:r>
            <a:br>
              <a:rPr lang="en-IN" i="1" dirty="0"/>
            </a:br>
            <a:r>
              <a:rPr lang="en-IN" i="1" dirty="0"/>
              <a:t>#print "Throughput calculation"</a:t>
            </a:r>
            <a:br>
              <a:rPr lang="en-IN" i="1" dirty="0"/>
            </a:br>
            <a:r>
              <a:rPr lang="en-IN" i="1" dirty="0"/>
              <a:t>data=0</a:t>
            </a:r>
            <a:br>
              <a:rPr lang="en-IN" i="1" dirty="0"/>
            </a:br>
            <a:r>
              <a:rPr lang="en-IN" i="1" dirty="0"/>
              <a:t>}</a:t>
            </a:r>
            <a:br>
              <a:rPr lang="en-IN" i="1" dirty="0"/>
            </a:br>
            <a:r>
              <a:rPr lang="en-IN" i="1" dirty="0"/>
              <a:t>{</a:t>
            </a:r>
            <a:br>
              <a:rPr lang="en-IN" i="1" dirty="0"/>
            </a:br>
            <a:r>
              <a:rPr lang="en-IN" i="1" dirty="0"/>
              <a:t>if ( $1=="r" &amp;&amp; $4=="5" &amp;&amp; $5=="</a:t>
            </a:r>
            <a:r>
              <a:rPr lang="en-IN" i="1" dirty="0" err="1"/>
              <a:t>tcp</a:t>
            </a:r>
            <a:r>
              <a:rPr lang="en-IN" i="1" dirty="0"/>
              <a:t>" )</a:t>
            </a:r>
            <a:br>
              <a:rPr lang="en-IN" i="1" dirty="0"/>
            </a:br>
            <a:r>
              <a:rPr lang="en-IN" i="1" dirty="0"/>
              <a:t>{</a:t>
            </a:r>
            <a:br>
              <a:rPr lang="en-IN" i="1" dirty="0"/>
            </a:br>
            <a:r>
              <a:rPr lang="en-IN" i="1" dirty="0"/>
              <a:t>data += $6</a:t>
            </a:r>
            <a:br>
              <a:rPr lang="en-IN" i="1" dirty="0"/>
            </a:br>
            <a:r>
              <a:rPr lang="en-IN" i="1" dirty="0"/>
              <a:t>print $2,data*8.0/$2/1000000</a:t>
            </a:r>
            <a:br>
              <a:rPr lang="en-IN" i="1" dirty="0"/>
            </a:br>
            <a:r>
              <a:rPr lang="en-IN" i="1" dirty="0"/>
              <a:t>}</a:t>
            </a:r>
            <a:br>
              <a:rPr lang="en-IN" i="1" dirty="0"/>
            </a:br>
            <a:r>
              <a:rPr lang="en-IN" i="1" dirty="0"/>
              <a:t>}</a:t>
            </a:r>
            <a:br>
              <a:rPr lang="en-IN" i="1" dirty="0"/>
            </a:br>
            <a:r>
              <a:rPr lang="en-IN" i="1" dirty="0"/>
              <a:t>END{</a:t>
            </a:r>
            <a:br>
              <a:rPr lang="en-IN" i="1" dirty="0"/>
            </a:br>
            <a:r>
              <a:rPr lang="en-IN" i="1" dirty="0"/>
              <a:t>#print "Completed"</a:t>
            </a:r>
            <a:br>
              <a:rPr lang="en-IN" i="1" dirty="0"/>
            </a:br>
            <a:r>
              <a:rPr lang="en-IN" i="1" dirty="0"/>
              <a:t>}</a:t>
            </a:r>
            <a:br>
              <a:rPr lang="en-IN" i="1" dirty="0"/>
            </a:br>
            <a:endParaRPr lang="en-IN" i="1" dirty="0"/>
          </a:p>
          <a:p>
            <a:pPr marL="0" indent="0">
              <a:buNone/>
            </a:pPr>
            <a:endParaRPr lang="en-IN" dirty="0"/>
          </a:p>
        </p:txBody>
      </p:sp>
    </p:spTree>
    <p:extLst>
      <p:ext uri="{BB962C8B-B14F-4D97-AF65-F5344CB8AC3E}">
        <p14:creationId xmlns:p14="http://schemas.microsoft.com/office/powerpoint/2010/main" val="427598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Now look </a:t>
            </a:r>
            <a:r>
              <a:rPr lang="en-US" dirty="0" err="1" smtClean="0">
                <a:solidFill>
                  <a:srgbClr val="FF0000"/>
                </a:solidFill>
              </a:rPr>
              <a:t>udp.awk</a:t>
            </a:r>
            <a:endParaRPr lang="en-IN" dirty="0">
              <a:solidFill>
                <a:srgbClr val="FF0000"/>
              </a:solidFill>
            </a:endParaRPr>
          </a:p>
        </p:txBody>
      </p:sp>
      <p:sp>
        <p:nvSpPr>
          <p:cNvPr id="3" name="Content Placeholder 2"/>
          <p:cNvSpPr>
            <a:spLocks noGrp="1"/>
          </p:cNvSpPr>
          <p:nvPr>
            <p:ph idx="1"/>
          </p:nvPr>
        </p:nvSpPr>
        <p:spPr>
          <a:xfrm>
            <a:off x="838200" y="1446835"/>
            <a:ext cx="10515600" cy="4730128"/>
          </a:xfrm>
        </p:spPr>
        <p:txBody>
          <a:bodyPr>
            <a:normAutofit fontScale="85000" lnSpcReduction="20000"/>
          </a:bodyPr>
          <a:lstStyle/>
          <a:p>
            <a:pPr marL="0" indent="0">
              <a:buNone/>
            </a:pPr>
            <a:r>
              <a:rPr lang="en-IN" i="1" dirty="0"/>
              <a:t>#!/</a:t>
            </a:r>
            <a:r>
              <a:rPr lang="en-IN" i="1" dirty="0" err="1"/>
              <a:t>usr</a:t>
            </a:r>
            <a:r>
              <a:rPr lang="en-IN" i="1" dirty="0"/>
              <a:t>/bin/</a:t>
            </a:r>
            <a:r>
              <a:rPr lang="en-IN" i="1" dirty="0" err="1"/>
              <a:t>awk</a:t>
            </a:r>
            <a:r>
              <a:rPr lang="en-IN" i="1" dirty="0"/>
              <a:t> -f</a:t>
            </a:r>
            <a:br>
              <a:rPr lang="en-IN" i="1" dirty="0"/>
            </a:br>
            <a:r>
              <a:rPr lang="en-IN" i="1" dirty="0"/>
              <a:t>BEGIN{</a:t>
            </a:r>
            <a:br>
              <a:rPr lang="en-IN" i="1" dirty="0"/>
            </a:br>
            <a:r>
              <a:rPr lang="en-IN" i="1" dirty="0"/>
              <a:t>#print "Throughput calculation"</a:t>
            </a:r>
            <a:br>
              <a:rPr lang="en-IN" i="1" dirty="0"/>
            </a:br>
            <a:r>
              <a:rPr lang="en-IN" i="1" dirty="0"/>
              <a:t>data=0</a:t>
            </a:r>
            <a:br>
              <a:rPr lang="en-IN" i="1" dirty="0"/>
            </a:br>
            <a:r>
              <a:rPr lang="en-IN" i="1" dirty="0"/>
              <a:t>}</a:t>
            </a:r>
            <a:br>
              <a:rPr lang="en-IN" i="1" dirty="0"/>
            </a:br>
            <a:r>
              <a:rPr lang="en-IN" i="1" dirty="0"/>
              <a:t>{</a:t>
            </a:r>
            <a:br>
              <a:rPr lang="en-IN" i="1" dirty="0"/>
            </a:br>
            <a:r>
              <a:rPr lang="en-IN" i="1" dirty="0"/>
              <a:t>if ( $1=="r" &amp;&amp; $4=="4" &amp;&amp; $5=="</a:t>
            </a:r>
            <a:r>
              <a:rPr lang="en-IN" i="1" dirty="0" err="1"/>
              <a:t>cbr</a:t>
            </a:r>
            <a:r>
              <a:rPr lang="en-IN" i="1" dirty="0"/>
              <a:t>" )</a:t>
            </a:r>
            <a:br>
              <a:rPr lang="en-IN" i="1" dirty="0"/>
            </a:br>
            <a:r>
              <a:rPr lang="en-IN" i="1" dirty="0"/>
              <a:t>{</a:t>
            </a:r>
            <a:br>
              <a:rPr lang="en-IN" i="1" dirty="0"/>
            </a:br>
            <a:r>
              <a:rPr lang="en-IN" i="1" dirty="0"/>
              <a:t>data += $6</a:t>
            </a:r>
            <a:br>
              <a:rPr lang="en-IN" i="1" dirty="0"/>
            </a:br>
            <a:r>
              <a:rPr lang="en-IN" i="1" dirty="0"/>
              <a:t>print $2,data*8.0/$2/1000000</a:t>
            </a:r>
            <a:br>
              <a:rPr lang="en-IN" i="1" dirty="0"/>
            </a:br>
            <a:r>
              <a:rPr lang="en-IN" i="1" dirty="0"/>
              <a:t>}</a:t>
            </a:r>
            <a:br>
              <a:rPr lang="en-IN" i="1" dirty="0"/>
            </a:br>
            <a:r>
              <a:rPr lang="en-IN" i="1" dirty="0"/>
              <a:t>}</a:t>
            </a:r>
            <a:br>
              <a:rPr lang="en-IN" i="1" dirty="0"/>
            </a:br>
            <a:r>
              <a:rPr lang="en-IN" i="1" dirty="0"/>
              <a:t>END{</a:t>
            </a:r>
            <a:br>
              <a:rPr lang="en-IN" i="1" dirty="0"/>
            </a:br>
            <a:r>
              <a:rPr lang="en-IN" i="1" dirty="0"/>
              <a:t>#print "Completed"</a:t>
            </a:r>
            <a:br>
              <a:rPr lang="en-IN" i="1" dirty="0"/>
            </a:br>
            <a:r>
              <a:rPr lang="en-IN" i="1" dirty="0"/>
              <a:t>}</a:t>
            </a:r>
            <a:br>
              <a:rPr lang="en-IN" i="1" dirty="0"/>
            </a:br>
            <a:endParaRPr lang="en-IN" i="1" dirty="0"/>
          </a:p>
          <a:p>
            <a:pPr marL="0" indent="0">
              <a:buNone/>
            </a:pPr>
            <a:endParaRPr lang="en-IN" dirty="0"/>
          </a:p>
        </p:txBody>
      </p:sp>
    </p:spTree>
    <p:extLst>
      <p:ext uri="{BB962C8B-B14F-4D97-AF65-F5344CB8AC3E}">
        <p14:creationId xmlns:p14="http://schemas.microsoft.com/office/powerpoint/2010/main" val="1255146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How to use these AWK files in NS-2?</a:t>
            </a:r>
            <a:endParaRPr lang="en-IN"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Follow these steps carefully!</a:t>
            </a:r>
          </a:p>
          <a:p>
            <a:pPr marL="0" indent="0">
              <a:buNone/>
            </a:pPr>
            <a:endParaRPr lang="en-US" dirty="0"/>
          </a:p>
          <a:p>
            <a:pPr marL="0" indent="0">
              <a:buNone/>
            </a:pPr>
            <a:r>
              <a:rPr lang="en-US" dirty="0" smtClean="0"/>
              <a:t>	Assume that, your trace file has a name </a:t>
            </a:r>
            <a:r>
              <a:rPr lang="en-US" b="1" dirty="0" smtClean="0">
                <a:solidFill>
                  <a:srgbClr val="FF0000"/>
                </a:solidFill>
              </a:rPr>
              <a:t>out.tr</a:t>
            </a:r>
          </a:p>
          <a:p>
            <a:pPr marL="0" indent="0">
              <a:buNone/>
            </a:pPr>
            <a:endParaRPr lang="en-US" dirty="0" smtClean="0"/>
          </a:p>
          <a:p>
            <a:pPr marL="0" indent="0">
              <a:buNone/>
            </a:pPr>
            <a:r>
              <a:rPr lang="en-US" dirty="0" smtClean="0"/>
              <a:t>Then execute the following commands:</a:t>
            </a:r>
          </a:p>
          <a:p>
            <a:pPr marL="0" indent="0">
              <a:buNone/>
            </a:pPr>
            <a:r>
              <a:rPr lang="en-US" b="1" dirty="0" err="1">
                <a:solidFill>
                  <a:srgbClr val="FF0000"/>
                </a:solidFill>
              </a:rPr>
              <a:t>awk</a:t>
            </a:r>
            <a:r>
              <a:rPr lang="en-US" b="1" dirty="0">
                <a:solidFill>
                  <a:srgbClr val="FF0000"/>
                </a:solidFill>
              </a:rPr>
              <a:t> -f </a:t>
            </a:r>
            <a:r>
              <a:rPr lang="en-US" b="1" dirty="0" err="1">
                <a:solidFill>
                  <a:srgbClr val="FF0000"/>
                </a:solidFill>
              </a:rPr>
              <a:t>tcp.awk</a:t>
            </a:r>
            <a:r>
              <a:rPr lang="en-US" b="1" dirty="0">
                <a:solidFill>
                  <a:srgbClr val="FF0000"/>
                </a:solidFill>
              </a:rPr>
              <a:t> out.tr &gt; </a:t>
            </a:r>
            <a:r>
              <a:rPr lang="en-US" b="1" dirty="0" smtClean="0">
                <a:solidFill>
                  <a:srgbClr val="FF0000"/>
                </a:solidFill>
              </a:rPr>
              <a:t>tcp.dat</a:t>
            </a:r>
          </a:p>
          <a:p>
            <a:pPr marL="0" indent="0">
              <a:buNone/>
            </a:pPr>
            <a:r>
              <a:rPr lang="en-US" b="1" dirty="0" err="1">
                <a:solidFill>
                  <a:srgbClr val="FF0000"/>
                </a:solidFill>
              </a:rPr>
              <a:t>awk</a:t>
            </a:r>
            <a:r>
              <a:rPr lang="en-US" b="1" dirty="0">
                <a:solidFill>
                  <a:srgbClr val="FF0000"/>
                </a:solidFill>
              </a:rPr>
              <a:t>  –f  </a:t>
            </a:r>
            <a:r>
              <a:rPr lang="en-US" b="1" dirty="0" err="1">
                <a:solidFill>
                  <a:srgbClr val="FF0000"/>
                </a:solidFill>
              </a:rPr>
              <a:t>udp.awk</a:t>
            </a:r>
            <a:r>
              <a:rPr lang="en-US" b="1" dirty="0">
                <a:solidFill>
                  <a:srgbClr val="FF0000"/>
                </a:solidFill>
              </a:rPr>
              <a:t>  out.tr &gt; </a:t>
            </a:r>
            <a:r>
              <a:rPr lang="en-US" b="1" dirty="0" smtClean="0">
                <a:solidFill>
                  <a:srgbClr val="FF0000"/>
                </a:solidFill>
              </a:rPr>
              <a:t>udp.dat</a:t>
            </a:r>
          </a:p>
          <a:p>
            <a:pPr marL="0" indent="0">
              <a:buNone/>
            </a:pPr>
            <a:r>
              <a:rPr lang="en-US" b="1" dirty="0" err="1" smtClean="0">
                <a:solidFill>
                  <a:srgbClr val="FF0000"/>
                </a:solidFill>
              </a:rPr>
              <a:t>xgraph</a:t>
            </a:r>
            <a:r>
              <a:rPr lang="en-US" b="1" dirty="0" smtClean="0">
                <a:solidFill>
                  <a:srgbClr val="FF0000"/>
                </a:solidFill>
              </a:rPr>
              <a:t> tcp.dat udp.dat</a:t>
            </a:r>
            <a:endParaRPr lang="en-US" b="1" dirty="0">
              <a:solidFill>
                <a:srgbClr val="FF0000"/>
              </a:solidFill>
            </a:endParaRPr>
          </a:p>
        </p:txBody>
      </p:sp>
    </p:spTree>
    <p:extLst>
      <p:ext uri="{BB962C8B-B14F-4D97-AF65-F5344CB8AC3E}">
        <p14:creationId xmlns:p14="http://schemas.microsoft.com/office/powerpoint/2010/main" val="1885024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46" y="365125"/>
            <a:ext cx="11864050" cy="1325563"/>
          </a:xfrm>
        </p:spPr>
        <p:txBody>
          <a:bodyPr>
            <a:normAutofit/>
          </a:bodyPr>
          <a:lstStyle/>
          <a:p>
            <a:r>
              <a:rPr lang="en-US" sz="3600" b="1" dirty="0" smtClean="0">
                <a:solidFill>
                  <a:srgbClr val="FF0000"/>
                </a:solidFill>
              </a:rPr>
              <a:t>Difference between Link state and Distance Vector Protocols</a:t>
            </a:r>
            <a:endParaRPr lang="en-IN" sz="3600" b="1" dirty="0">
              <a:solidFill>
                <a:srgbClr val="FF0000"/>
              </a:solidFill>
            </a:endParaRPr>
          </a:p>
        </p:txBody>
      </p:sp>
      <p:sp>
        <p:nvSpPr>
          <p:cNvPr id="3" name="Content Placeholder 2"/>
          <p:cNvSpPr>
            <a:spLocks noGrp="1"/>
          </p:cNvSpPr>
          <p:nvPr>
            <p:ph idx="1"/>
          </p:nvPr>
        </p:nvSpPr>
        <p:spPr>
          <a:xfrm>
            <a:off x="162046" y="1423686"/>
            <a:ext cx="11191754" cy="5162309"/>
          </a:xfrm>
        </p:spPr>
        <p:txBody>
          <a:bodyPr/>
          <a:lstStyle/>
          <a:p>
            <a:pPr marL="0" indent="0">
              <a:buNone/>
            </a:pPr>
            <a:r>
              <a:rPr lang="en-US" dirty="0" smtClean="0"/>
              <a:t>Distance vector is one of Dynamic Routing protocol. Dynamic routing protocol periodically send information about its known routes to their connected neighbors. Distance vector protocols are slow and have chances for loops. It checks received routing table and update it periodically.</a:t>
            </a:r>
          </a:p>
          <a:p>
            <a:pPr marL="0" indent="0">
              <a:buNone/>
            </a:pPr>
            <a:endParaRPr lang="en-US" dirty="0"/>
          </a:p>
          <a:p>
            <a:pPr marL="0" indent="0">
              <a:buNone/>
            </a:pPr>
            <a:r>
              <a:rPr lang="en-US" dirty="0" smtClean="0"/>
              <a:t>Link state routing protocols are different. Routers send the information about the state of their links and there are a part of it. In this way, entire routers understand network topology. They run an algorithm every time a network change is announced to recalculates the best routes throughout the network.   </a:t>
            </a:r>
            <a:endParaRPr lang="en-IN" dirty="0"/>
          </a:p>
        </p:txBody>
      </p:sp>
    </p:spTree>
    <p:extLst>
      <p:ext uri="{BB962C8B-B14F-4D97-AF65-F5344CB8AC3E}">
        <p14:creationId xmlns:p14="http://schemas.microsoft.com/office/powerpoint/2010/main" val="392394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architecture of NS-2</a:t>
            </a:r>
            <a:endParaRPr lang="en-IN" dirty="0">
              <a:solidFill>
                <a:srgbClr val="FF0000"/>
              </a:solidFill>
            </a:endParaRPr>
          </a:p>
        </p:txBody>
      </p:sp>
      <p:pic>
        <p:nvPicPr>
          <p:cNvPr id="4" name="Content Placeholder 3"/>
          <p:cNvPicPr>
            <a:picLocks noGrp="1" noChangeAspect="1"/>
          </p:cNvPicPr>
          <p:nvPr>
            <p:ph idx="1"/>
          </p:nvPr>
        </p:nvPicPr>
        <p:blipFill rotWithShape="1">
          <a:blip r:embed="rId2"/>
          <a:srcRect b="18873"/>
          <a:stretch/>
        </p:blipFill>
        <p:spPr>
          <a:xfrm>
            <a:off x="838200" y="1867670"/>
            <a:ext cx="9865543" cy="3931920"/>
          </a:xfrm>
          <a:prstGeom prst="rect">
            <a:avLst/>
          </a:prstGeom>
        </p:spPr>
      </p:pic>
    </p:spTree>
    <p:extLst>
      <p:ext uri="{BB962C8B-B14F-4D97-AF65-F5344CB8AC3E}">
        <p14:creationId xmlns:p14="http://schemas.microsoft.com/office/powerpoint/2010/main" val="4730008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72528"/>
            <a:ext cx="10515600" cy="630298"/>
          </a:xfrm>
        </p:spPr>
        <p:txBody>
          <a:bodyPr>
            <a:normAutofit fontScale="90000"/>
          </a:bodyPr>
          <a:lstStyle/>
          <a:p>
            <a:r>
              <a:rPr lang="en-US" b="1" dirty="0" smtClean="0">
                <a:solidFill>
                  <a:srgbClr val="FF0000"/>
                </a:solidFill>
              </a:rPr>
              <a:t>Look at distance vector TCL script (</a:t>
            </a:r>
            <a:r>
              <a:rPr lang="en-US" b="1" dirty="0" err="1" smtClean="0">
                <a:solidFill>
                  <a:srgbClr val="FF0000"/>
                </a:solidFill>
              </a:rPr>
              <a:t>dv.tcl</a:t>
            </a:r>
            <a:r>
              <a:rPr lang="en-US" b="1" dirty="0" smtClean="0">
                <a:solidFill>
                  <a:srgbClr val="FF0000"/>
                </a:solidFill>
              </a:rPr>
              <a:t>)</a:t>
            </a:r>
            <a:endParaRPr lang="en-IN" b="1" dirty="0">
              <a:solidFill>
                <a:srgbClr val="FF0000"/>
              </a:solidFill>
            </a:endParaRPr>
          </a:p>
        </p:txBody>
      </p:sp>
      <p:sp>
        <p:nvSpPr>
          <p:cNvPr id="3" name="Content Placeholder 2"/>
          <p:cNvSpPr>
            <a:spLocks noGrp="1"/>
          </p:cNvSpPr>
          <p:nvPr>
            <p:ph idx="1"/>
          </p:nvPr>
        </p:nvSpPr>
        <p:spPr>
          <a:xfrm>
            <a:off x="838200" y="995424"/>
            <a:ext cx="10515600" cy="5181539"/>
          </a:xfrm>
        </p:spPr>
        <p:txBody>
          <a:bodyPr>
            <a:normAutofit fontScale="85000" lnSpcReduction="20000"/>
          </a:bodyPr>
          <a:lstStyle/>
          <a:p>
            <a:pPr marL="0" indent="0">
              <a:buNone/>
            </a:pPr>
            <a:r>
              <a:rPr lang="en-IN" b="1" i="1" dirty="0">
                <a:solidFill>
                  <a:srgbClr val="00B050"/>
                </a:solidFill>
              </a:rPr>
              <a:t>set ns [new Simulator]</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$ns </a:t>
            </a:r>
            <a:r>
              <a:rPr lang="en-IN" b="1" i="1" dirty="0" err="1">
                <a:solidFill>
                  <a:srgbClr val="00B050"/>
                </a:solidFill>
              </a:rPr>
              <a:t>rtproto</a:t>
            </a:r>
            <a:r>
              <a:rPr lang="en-IN" b="1" i="1" dirty="0">
                <a:solidFill>
                  <a:srgbClr val="00B050"/>
                </a:solidFill>
              </a:rPr>
              <a:t> DV</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set </a:t>
            </a:r>
            <a:r>
              <a:rPr lang="en-IN" b="1" i="1" dirty="0" err="1">
                <a:solidFill>
                  <a:srgbClr val="00B050"/>
                </a:solidFill>
              </a:rPr>
              <a:t>nt</a:t>
            </a:r>
            <a:r>
              <a:rPr lang="en-IN" b="1" i="1" dirty="0">
                <a:solidFill>
                  <a:srgbClr val="00B050"/>
                </a:solidFill>
              </a:rPr>
              <a:t> [open dv.tr w]</a:t>
            </a:r>
            <a:br>
              <a:rPr lang="en-IN" b="1" i="1" dirty="0">
                <a:solidFill>
                  <a:srgbClr val="00B050"/>
                </a:solidFill>
              </a:rPr>
            </a:br>
            <a:r>
              <a:rPr lang="en-IN" b="1" i="1" dirty="0">
                <a:solidFill>
                  <a:srgbClr val="00B050"/>
                </a:solidFill>
              </a:rPr>
              <a:t>$ns trace-all $</a:t>
            </a:r>
            <a:r>
              <a:rPr lang="en-IN" b="1" i="1" dirty="0" err="1">
                <a:solidFill>
                  <a:srgbClr val="00B050"/>
                </a:solidFill>
              </a:rPr>
              <a:t>nt</a:t>
            </a:r>
            <a:r>
              <a:rPr lang="en-IN" b="1" i="1" dirty="0">
                <a:solidFill>
                  <a:srgbClr val="00B050"/>
                </a:solidFill>
              </a:rPr>
              <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set nm [open </a:t>
            </a:r>
            <a:r>
              <a:rPr lang="en-IN" b="1" i="1" dirty="0" err="1">
                <a:solidFill>
                  <a:srgbClr val="00B050"/>
                </a:solidFill>
              </a:rPr>
              <a:t>dv.nam</a:t>
            </a:r>
            <a:r>
              <a:rPr lang="en-IN" b="1" i="1" dirty="0">
                <a:solidFill>
                  <a:srgbClr val="00B050"/>
                </a:solidFill>
              </a:rPr>
              <a:t> w]</a:t>
            </a:r>
            <a:br>
              <a:rPr lang="en-IN" b="1" i="1" dirty="0">
                <a:solidFill>
                  <a:srgbClr val="00B050"/>
                </a:solidFill>
              </a:rPr>
            </a:br>
            <a:r>
              <a:rPr lang="en-IN" b="1" i="1" dirty="0">
                <a:solidFill>
                  <a:srgbClr val="00B050"/>
                </a:solidFill>
              </a:rPr>
              <a:t>$ns </a:t>
            </a:r>
            <a:r>
              <a:rPr lang="en-IN" b="1" i="1" dirty="0" err="1">
                <a:solidFill>
                  <a:srgbClr val="00B050"/>
                </a:solidFill>
              </a:rPr>
              <a:t>namtrace</a:t>
            </a:r>
            <a:r>
              <a:rPr lang="en-IN" b="1" i="1" dirty="0">
                <a:solidFill>
                  <a:srgbClr val="00B050"/>
                </a:solidFill>
              </a:rPr>
              <a:t>-all $nm</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err="1">
                <a:solidFill>
                  <a:srgbClr val="00B050"/>
                </a:solidFill>
              </a:rPr>
              <a:t>proc</a:t>
            </a:r>
            <a:r>
              <a:rPr lang="en-IN" b="1" i="1" dirty="0">
                <a:solidFill>
                  <a:srgbClr val="00B050"/>
                </a:solidFill>
              </a:rPr>
              <a:t> finish {} {</a:t>
            </a:r>
            <a:br>
              <a:rPr lang="en-IN" b="1" i="1" dirty="0">
                <a:solidFill>
                  <a:srgbClr val="00B050"/>
                </a:solidFill>
              </a:rPr>
            </a:br>
            <a:r>
              <a:rPr lang="en-IN" b="1" i="1" dirty="0">
                <a:solidFill>
                  <a:srgbClr val="00B050"/>
                </a:solidFill>
              </a:rPr>
              <a:t>global </a:t>
            </a:r>
            <a:r>
              <a:rPr lang="en-IN" b="1" i="1" dirty="0" err="1">
                <a:solidFill>
                  <a:srgbClr val="00B050"/>
                </a:solidFill>
              </a:rPr>
              <a:t>nt</a:t>
            </a:r>
            <a:r>
              <a:rPr lang="en-IN" b="1" i="1" dirty="0">
                <a:solidFill>
                  <a:srgbClr val="00B050"/>
                </a:solidFill>
              </a:rPr>
              <a:t> nm ns</a:t>
            </a:r>
            <a:br>
              <a:rPr lang="en-IN" b="1" i="1" dirty="0">
                <a:solidFill>
                  <a:srgbClr val="00B050"/>
                </a:solidFill>
              </a:rPr>
            </a:br>
            <a:r>
              <a:rPr lang="en-IN" b="1" i="1" dirty="0">
                <a:solidFill>
                  <a:srgbClr val="00B050"/>
                </a:solidFill>
              </a:rPr>
              <a:t>	$ns flush-trace</a:t>
            </a:r>
            <a:br>
              <a:rPr lang="en-IN" b="1" i="1" dirty="0">
                <a:solidFill>
                  <a:srgbClr val="00B050"/>
                </a:solidFill>
              </a:rPr>
            </a:br>
            <a:r>
              <a:rPr lang="en-IN" b="1" i="1" dirty="0">
                <a:solidFill>
                  <a:srgbClr val="00B050"/>
                </a:solidFill>
              </a:rPr>
              <a:t>	close $</a:t>
            </a:r>
            <a:r>
              <a:rPr lang="en-IN" b="1" i="1" dirty="0" err="1">
                <a:solidFill>
                  <a:srgbClr val="00B050"/>
                </a:solidFill>
              </a:rPr>
              <a:t>nt</a:t>
            </a:r>
            <a:r>
              <a:rPr lang="en-IN" b="1" i="1" dirty="0">
                <a:solidFill>
                  <a:srgbClr val="00B050"/>
                </a:solidFill>
              </a:rPr>
              <a:t/>
            </a:r>
            <a:br>
              <a:rPr lang="en-IN" b="1" i="1" dirty="0">
                <a:solidFill>
                  <a:srgbClr val="00B050"/>
                </a:solidFill>
              </a:rPr>
            </a:br>
            <a:r>
              <a:rPr lang="en-IN" b="1" i="1" dirty="0">
                <a:solidFill>
                  <a:srgbClr val="00B050"/>
                </a:solidFill>
              </a:rPr>
              <a:t>	close $nm</a:t>
            </a:r>
            <a:br>
              <a:rPr lang="en-IN" b="1" i="1" dirty="0">
                <a:solidFill>
                  <a:srgbClr val="00B050"/>
                </a:solidFill>
              </a:rPr>
            </a:br>
            <a:r>
              <a:rPr lang="en-IN" b="1" i="1" dirty="0">
                <a:solidFill>
                  <a:srgbClr val="00B050"/>
                </a:solidFill>
              </a:rPr>
              <a:t>	exec </a:t>
            </a:r>
            <a:r>
              <a:rPr lang="en-IN" b="1" i="1" dirty="0" err="1">
                <a:solidFill>
                  <a:srgbClr val="00B050"/>
                </a:solidFill>
              </a:rPr>
              <a:t>nam</a:t>
            </a:r>
            <a:r>
              <a:rPr lang="en-IN" b="1" i="1" dirty="0">
                <a:solidFill>
                  <a:srgbClr val="00B050"/>
                </a:solidFill>
              </a:rPr>
              <a:t> </a:t>
            </a:r>
            <a:r>
              <a:rPr lang="en-IN" b="1" i="1" dirty="0" err="1">
                <a:solidFill>
                  <a:srgbClr val="00B050"/>
                </a:solidFill>
              </a:rPr>
              <a:t>dv.nam</a:t>
            </a:r>
            <a:r>
              <a:rPr lang="en-IN" b="1" i="1" dirty="0">
                <a:solidFill>
                  <a:srgbClr val="00B050"/>
                </a:solidFill>
              </a:rPr>
              <a:t> &amp;</a:t>
            </a:r>
            <a:br>
              <a:rPr lang="en-IN" b="1" i="1" dirty="0">
                <a:solidFill>
                  <a:srgbClr val="00B050"/>
                </a:solidFill>
              </a:rPr>
            </a:br>
            <a:r>
              <a:rPr lang="en-IN" b="1" i="1" dirty="0">
                <a:solidFill>
                  <a:srgbClr val="00B050"/>
                </a:solidFill>
              </a:rPr>
              <a:t>	exit 0</a:t>
            </a:r>
            <a:br>
              <a:rPr lang="en-IN" b="1" i="1" dirty="0">
                <a:solidFill>
                  <a:srgbClr val="00B050"/>
                </a:solidFill>
              </a:rPr>
            </a:br>
            <a:r>
              <a:rPr lang="en-IN" b="1" i="1" dirty="0">
                <a:solidFill>
                  <a:srgbClr val="00B050"/>
                </a:solidFill>
              </a:rPr>
              <a:t>}</a:t>
            </a:r>
            <a:br>
              <a:rPr lang="en-IN" b="1" i="1" dirty="0">
                <a:solidFill>
                  <a:srgbClr val="00B050"/>
                </a:solidFill>
              </a:rPr>
            </a:br>
            <a:endParaRPr lang="en-IN" b="1" i="1" dirty="0">
              <a:solidFill>
                <a:srgbClr val="00B050"/>
              </a:solidFill>
            </a:endParaRPr>
          </a:p>
          <a:p>
            <a:pPr marL="0" indent="0">
              <a:buNone/>
            </a:pPr>
            <a:endParaRPr lang="en-IN" dirty="0"/>
          </a:p>
        </p:txBody>
      </p:sp>
    </p:spTree>
    <p:extLst>
      <p:ext uri="{BB962C8B-B14F-4D97-AF65-F5344CB8AC3E}">
        <p14:creationId xmlns:p14="http://schemas.microsoft.com/office/powerpoint/2010/main" val="1366102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148"/>
          </a:xfrm>
        </p:spPr>
        <p:txBody>
          <a:bodyPr>
            <a:normAutofit fontScale="90000"/>
          </a:bodyPr>
          <a:lstStyle/>
          <a:p>
            <a:r>
              <a:rPr lang="en-US" b="1" dirty="0" err="1" smtClean="0">
                <a:solidFill>
                  <a:srgbClr val="FF0000"/>
                </a:solidFill>
              </a:rPr>
              <a:t>Contd</a:t>
            </a:r>
            <a:r>
              <a:rPr lang="en-US" b="1" dirty="0" smtClean="0">
                <a:solidFill>
                  <a:srgbClr val="FF0000"/>
                </a:solidFill>
              </a:rPr>
              <a:t>… (</a:t>
            </a:r>
            <a:r>
              <a:rPr lang="en-US" b="1" dirty="0" err="1" smtClean="0">
                <a:solidFill>
                  <a:srgbClr val="FF0000"/>
                </a:solidFill>
              </a:rPr>
              <a:t>dv.tcl</a:t>
            </a:r>
            <a:r>
              <a:rPr lang="en-US" b="1" dirty="0" smtClean="0">
                <a:solidFill>
                  <a:srgbClr val="FF0000"/>
                </a:solidFill>
              </a:rPr>
              <a:t>)</a:t>
            </a:r>
            <a:endParaRPr lang="en-IN" b="1" dirty="0">
              <a:solidFill>
                <a:srgbClr val="FF0000"/>
              </a:solidFill>
            </a:endParaRPr>
          </a:p>
        </p:txBody>
      </p:sp>
      <p:sp>
        <p:nvSpPr>
          <p:cNvPr id="3" name="Content Placeholder 2"/>
          <p:cNvSpPr>
            <a:spLocks noGrp="1"/>
          </p:cNvSpPr>
          <p:nvPr>
            <p:ph idx="1"/>
          </p:nvPr>
        </p:nvSpPr>
        <p:spPr>
          <a:xfrm>
            <a:off x="838200" y="1122744"/>
            <a:ext cx="10515600" cy="5984111"/>
          </a:xfrm>
        </p:spPr>
        <p:txBody>
          <a:bodyPr>
            <a:normAutofit fontScale="92500" lnSpcReduction="20000"/>
          </a:bodyPr>
          <a:lstStyle/>
          <a:p>
            <a:pPr marL="0" indent="0">
              <a:buNone/>
            </a:pPr>
            <a:r>
              <a:rPr lang="en-IN" b="1" i="1" dirty="0">
                <a:solidFill>
                  <a:srgbClr val="00B050"/>
                </a:solidFill>
              </a:rPr>
              <a:t>for {set </a:t>
            </a:r>
            <a:r>
              <a:rPr lang="en-IN" b="1" i="1" dirty="0" err="1">
                <a:solidFill>
                  <a:srgbClr val="00B050"/>
                </a:solidFill>
              </a:rPr>
              <a:t>i</a:t>
            </a:r>
            <a:r>
              <a:rPr lang="en-IN" b="1" i="1" dirty="0">
                <a:solidFill>
                  <a:srgbClr val="00B050"/>
                </a:solidFill>
              </a:rPr>
              <a:t> 0} {$</a:t>
            </a:r>
            <a:r>
              <a:rPr lang="en-IN" b="1" i="1" dirty="0" err="1">
                <a:solidFill>
                  <a:srgbClr val="00B050"/>
                </a:solidFill>
              </a:rPr>
              <a:t>i</a:t>
            </a:r>
            <a:r>
              <a:rPr lang="en-IN" b="1" i="1" dirty="0">
                <a:solidFill>
                  <a:srgbClr val="00B050"/>
                </a:solidFill>
              </a:rPr>
              <a:t> &lt; 12} {</a:t>
            </a:r>
            <a:r>
              <a:rPr lang="en-IN" b="1" i="1" dirty="0" err="1">
                <a:solidFill>
                  <a:srgbClr val="00B050"/>
                </a:solidFill>
              </a:rPr>
              <a:t>incr</a:t>
            </a:r>
            <a:r>
              <a:rPr lang="en-IN" b="1" i="1" dirty="0">
                <a:solidFill>
                  <a:srgbClr val="00B050"/>
                </a:solidFill>
              </a:rPr>
              <a:t> </a:t>
            </a:r>
            <a:r>
              <a:rPr lang="en-IN" b="1" i="1" dirty="0" err="1">
                <a:solidFill>
                  <a:srgbClr val="00B050"/>
                </a:solidFill>
              </a:rPr>
              <a:t>i</a:t>
            </a:r>
            <a:r>
              <a:rPr lang="en-IN" b="1" i="1" dirty="0">
                <a:solidFill>
                  <a:srgbClr val="00B050"/>
                </a:solidFill>
              </a:rPr>
              <a:t>} {</a:t>
            </a:r>
            <a:br>
              <a:rPr lang="en-IN" b="1" i="1" dirty="0">
                <a:solidFill>
                  <a:srgbClr val="00B050"/>
                </a:solidFill>
              </a:rPr>
            </a:br>
            <a:r>
              <a:rPr lang="en-IN" b="1" i="1" dirty="0">
                <a:solidFill>
                  <a:srgbClr val="00B050"/>
                </a:solidFill>
              </a:rPr>
              <a:t>set </a:t>
            </a:r>
            <a:r>
              <a:rPr lang="en-IN" b="1" i="1" dirty="0" err="1">
                <a:solidFill>
                  <a:srgbClr val="00B050"/>
                </a:solidFill>
              </a:rPr>
              <a:t>n$i</a:t>
            </a:r>
            <a:r>
              <a:rPr lang="en-IN" b="1" i="1" dirty="0">
                <a:solidFill>
                  <a:srgbClr val="00B050"/>
                </a:solidFill>
              </a:rPr>
              <a:t> [$ns node]</a:t>
            </a:r>
            <a:br>
              <a:rPr lang="en-IN" b="1" i="1" dirty="0">
                <a:solidFill>
                  <a:srgbClr val="00B050"/>
                </a:solidFill>
              </a:rPr>
            </a:br>
            <a:r>
              <a:rPr lang="en-IN" b="1" i="1" dirty="0">
                <a:solidFill>
                  <a:srgbClr val="00B050"/>
                </a:solidFill>
              </a:rPr>
              <a:t>}</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$ns duplex-link $n0 $n1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$n1 $n2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$n2 $n3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$n3 $n4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$n4 $n5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$n5 $n6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$n6 $n7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$n7 $n8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$n0 $n8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$n0 $n9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$n1 $n10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$n9 $n11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$n10 $n11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$n11 $n5 1Mb 10ms </a:t>
            </a:r>
            <a:r>
              <a:rPr lang="en-IN" b="1" i="1" dirty="0" err="1">
                <a:solidFill>
                  <a:srgbClr val="00B050"/>
                </a:solidFill>
              </a:rPr>
              <a:t>DropTail</a:t>
            </a:r>
            <a:r>
              <a:rPr lang="en-IN" b="1" i="1" dirty="0">
                <a:solidFill>
                  <a:srgbClr val="00B050"/>
                </a:solidFill>
              </a:rPr>
              <a:t/>
            </a:r>
            <a:br>
              <a:rPr lang="en-IN" b="1" i="1" dirty="0">
                <a:solidFill>
                  <a:srgbClr val="00B050"/>
                </a:solidFill>
              </a:rPr>
            </a:br>
            <a:endParaRPr lang="en-IN" b="1" i="1" dirty="0">
              <a:solidFill>
                <a:srgbClr val="00B050"/>
              </a:solidFill>
            </a:endParaRPr>
          </a:p>
          <a:p>
            <a:pPr marL="0" indent="0">
              <a:buNone/>
            </a:pPr>
            <a:endParaRPr lang="en-IN" dirty="0"/>
          </a:p>
        </p:txBody>
      </p:sp>
    </p:spTree>
    <p:extLst>
      <p:ext uri="{BB962C8B-B14F-4D97-AF65-F5344CB8AC3E}">
        <p14:creationId xmlns:p14="http://schemas.microsoft.com/office/powerpoint/2010/main" val="3376715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0769"/>
          </a:xfrm>
        </p:spPr>
        <p:txBody>
          <a:bodyPr/>
          <a:lstStyle/>
          <a:p>
            <a:r>
              <a:rPr lang="en-US" b="1" dirty="0" err="1">
                <a:solidFill>
                  <a:srgbClr val="FF0000"/>
                </a:solidFill>
              </a:rPr>
              <a:t>Contd</a:t>
            </a:r>
            <a:r>
              <a:rPr lang="en-US" b="1" dirty="0">
                <a:solidFill>
                  <a:srgbClr val="FF0000"/>
                </a:solidFill>
              </a:rPr>
              <a:t>… (</a:t>
            </a:r>
            <a:r>
              <a:rPr lang="en-US" b="1" dirty="0" err="1">
                <a:solidFill>
                  <a:srgbClr val="FF0000"/>
                </a:solidFill>
              </a:rPr>
              <a:t>dv.tcl</a:t>
            </a:r>
            <a:r>
              <a:rPr lang="en-US" b="1" dirty="0" smtClean="0">
                <a:solidFill>
                  <a:srgbClr val="FF0000"/>
                </a:solidFill>
              </a:rPr>
              <a:t>)  2 UDP Agents created</a:t>
            </a:r>
            <a:endParaRPr lang="en-IN" dirty="0"/>
          </a:p>
        </p:txBody>
      </p:sp>
      <p:sp>
        <p:nvSpPr>
          <p:cNvPr id="3" name="Content Placeholder 2"/>
          <p:cNvSpPr>
            <a:spLocks noGrp="1"/>
          </p:cNvSpPr>
          <p:nvPr>
            <p:ph idx="1"/>
          </p:nvPr>
        </p:nvSpPr>
        <p:spPr>
          <a:xfrm>
            <a:off x="838200" y="1145894"/>
            <a:ext cx="10515600" cy="5324354"/>
          </a:xfrm>
        </p:spPr>
        <p:txBody>
          <a:bodyPr>
            <a:normAutofit fontScale="92500" lnSpcReduction="10000"/>
          </a:bodyPr>
          <a:lstStyle/>
          <a:p>
            <a:pPr marL="0" indent="0">
              <a:buNone/>
            </a:pPr>
            <a:r>
              <a:rPr lang="en-IN" b="1" i="1" dirty="0">
                <a:solidFill>
                  <a:srgbClr val="00B050"/>
                </a:solidFill>
              </a:rPr>
              <a:t>set udp0 [new Agent/UDP]</a:t>
            </a:r>
            <a:br>
              <a:rPr lang="en-IN" b="1" i="1" dirty="0">
                <a:solidFill>
                  <a:srgbClr val="00B050"/>
                </a:solidFill>
              </a:rPr>
            </a:br>
            <a:r>
              <a:rPr lang="en-IN" b="1" i="1" dirty="0">
                <a:solidFill>
                  <a:srgbClr val="00B050"/>
                </a:solidFill>
              </a:rPr>
              <a:t>$ns attach-agent $n0 $udp0</a:t>
            </a:r>
            <a:br>
              <a:rPr lang="en-IN" b="1" i="1" dirty="0">
                <a:solidFill>
                  <a:srgbClr val="00B050"/>
                </a:solidFill>
              </a:rPr>
            </a:br>
            <a:r>
              <a:rPr lang="en-IN" b="1" i="1" dirty="0">
                <a:solidFill>
                  <a:srgbClr val="00B050"/>
                </a:solidFill>
              </a:rPr>
              <a:t>set cbr0 [new Application/Traffic/CBR]</a:t>
            </a:r>
            <a:br>
              <a:rPr lang="en-IN" b="1" i="1" dirty="0">
                <a:solidFill>
                  <a:srgbClr val="00B050"/>
                </a:solidFill>
              </a:rPr>
            </a:br>
            <a:r>
              <a:rPr lang="en-IN" b="1" i="1" dirty="0">
                <a:solidFill>
                  <a:srgbClr val="00B050"/>
                </a:solidFill>
              </a:rPr>
              <a:t>$cbr0 attach-agent $udp0</a:t>
            </a:r>
            <a:br>
              <a:rPr lang="en-IN" b="1" i="1" dirty="0">
                <a:solidFill>
                  <a:srgbClr val="00B050"/>
                </a:solidFill>
              </a:rPr>
            </a:br>
            <a:r>
              <a:rPr lang="en-IN" b="1" i="1" dirty="0">
                <a:solidFill>
                  <a:srgbClr val="00B050"/>
                </a:solidFill>
              </a:rPr>
              <a:t>$cbr0 set </a:t>
            </a:r>
            <a:r>
              <a:rPr lang="en-IN" b="1" i="1" dirty="0" err="1">
                <a:solidFill>
                  <a:srgbClr val="00B050"/>
                </a:solidFill>
              </a:rPr>
              <a:t>packetSize</a:t>
            </a:r>
            <a:r>
              <a:rPr lang="en-IN" b="1" i="1" dirty="0">
                <a:solidFill>
                  <a:srgbClr val="00B050"/>
                </a:solidFill>
              </a:rPr>
              <a:t>_ 500</a:t>
            </a:r>
            <a:br>
              <a:rPr lang="en-IN" b="1" i="1" dirty="0">
                <a:solidFill>
                  <a:srgbClr val="00B050"/>
                </a:solidFill>
              </a:rPr>
            </a:br>
            <a:r>
              <a:rPr lang="en-IN" b="1" i="1" dirty="0">
                <a:solidFill>
                  <a:srgbClr val="00B050"/>
                </a:solidFill>
              </a:rPr>
              <a:t>$cbr0 set interval_ 0.005</a:t>
            </a:r>
            <a:br>
              <a:rPr lang="en-IN" b="1" i="1" dirty="0">
                <a:solidFill>
                  <a:srgbClr val="00B050"/>
                </a:solidFill>
              </a:rPr>
            </a:br>
            <a:endParaRPr lang="en-IN" b="1" i="1" dirty="0">
              <a:solidFill>
                <a:srgbClr val="00B050"/>
              </a:solidFill>
            </a:endParaRPr>
          </a:p>
          <a:p>
            <a:pPr marL="0" indent="0">
              <a:buNone/>
            </a:pPr>
            <a:r>
              <a:rPr lang="en-IN" b="1" i="1" dirty="0">
                <a:solidFill>
                  <a:srgbClr val="00B050"/>
                </a:solidFill>
              </a:rPr>
              <a:t>set udp1 [new Agent/UDP]</a:t>
            </a:r>
            <a:br>
              <a:rPr lang="en-IN" b="1" i="1" dirty="0">
                <a:solidFill>
                  <a:srgbClr val="00B050"/>
                </a:solidFill>
              </a:rPr>
            </a:br>
            <a:r>
              <a:rPr lang="en-IN" b="1" i="1" dirty="0">
                <a:solidFill>
                  <a:srgbClr val="00B050"/>
                </a:solidFill>
              </a:rPr>
              <a:t>$ns attach-agent $n1 $</a:t>
            </a:r>
            <a:r>
              <a:rPr lang="en-IN" b="1" i="1" dirty="0" smtClean="0">
                <a:solidFill>
                  <a:srgbClr val="00B050"/>
                </a:solidFill>
              </a:rPr>
              <a:t>udp1</a:t>
            </a:r>
          </a:p>
          <a:p>
            <a:pPr marL="0" indent="0">
              <a:buNone/>
            </a:pPr>
            <a:r>
              <a:rPr lang="en-IN" b="1" i="1" dirty="0">
                <a:solidFill>
                  <a:srgbClr val="00B050"/>
                </a:solidFill>
              </a:rPr>
              <a:t>set cbr1 [new Application/Traffic/CBR]</a:t>
            </a:r>
            <a:br>
              <a:rPr lang="en-IN" b="1" i="1" dirty="0">
                <a:solidFill>
                  <a:srgbClr val="00B050"/>
                </a:solidFill>
              </a:rPr>
            </a:br>
            <a:r>
              <a:rPr lang="en-IN" b="1" i="1" dirty="0">
                <a:solidFill>
                  <a:srgbClr val="00B050"/>
                </a:solidFill>
              </a:rPr>
              <a:t>$cbr1 attach-agent $udp1</a:t>
            </a:r>
            <a:br>
              <a:rPr lang="en-IN" b="1" i="1" dirty="0">
                <a:solidFill>
                  <a:srgbClr val="00B050"/>
                </a:solidFill>
              </a:rPr>
            </a:br>
            <a:r>
              <a:rPr lang="en-IN" b="1" i="1" dirty="0">
                <a:solidFill>
                  <a:srgbClr val="00B050"/>
                </a:solidFill>
              </a:rPr>
              <a:t>$cbr1 set </a:t>
            </a:r>
            <a:r>
              <a:rPr lang="en-IN" b="1" i="1" dirty="0" err="1">
                <a:solidFill>
                  <a:srgbClr val="00B050"/>
                </a:solidFill>
              </a:rPr>
              <a:t>packetSize</a:t>
            </a:r>
            <a:r>
              <a:rPr lang="en-IN" b="1" i="1" dirty="0">
                <a:solidFill>
                  <a:srgbClr val="00B050"/>
                </a:solidFill>
              </a:rPr>
              <a:t>_ 500</a:t>
            </a:r>
            <a:br>
              <a:rPr lang="en-IN" b="1" i="1" dirty="0">
                <a:solidFill>
                  <a:srgbClr val="00B050"/>
                </a:solidFill>
              </a:rPr>
            </a:br>
            <a:r>
              <a:rPr lang="en-IN" b="1" i="1" dirty="0">
                <a:solidFill>
                  <a:srgbClr val="00B050"/>
                </a:solidFill>
              </a:rPr>
              <a:t>$cbr1 set interval_ 0.005</a:t>
            </a:r>
            <a:br>
              <a:rPr lang="en-IN" b="1" i="1" dirty="0">
                <a:solidFill>
                  <a:srgbClr val="00B050"/>
                </a:solidFill>
              </a:rPr>
            </a:br>
            <a:r>
              <a:rPr lang="en-IN" b="1" i="1" dirty="0">
                <a:solidFill>
                  <a:srgbClr val="00B050"/>
                </a:solidFill>
              </a:rPr>
              <a:t/>
            </a:r>
            <a:br>
              <a:rPr lang="en-IN" b="1" i="1" dirty="0">
                <a:solidFill>
                  <a:srgbClr val="00B050"/>
                </a:solidFill>
              </a:rPr>
            </a:br>
            <a:endParaRPr lang="en-IN" b="1" i="1" dirty="0">
              <a:solidFill>
                <a:srgbClr val="00B050"/>
              </a:solidFill>
            </a:endParaRPr>
          </a:p>
          <a:p>
            <a:pPr marL="0" indent="0">
              <a:buNone/>
            </a:pPr>
            <a:endParaRPr lang="en-IN" dirty="0"/>
          </a:p>
        </p:txBody>
      </p:sp>
    </p:spTree>
    <p:extLst>
      <p:ext uri="{BB962C8B-B14F-4D97-AF65-F5344CB8AC3E}">
        <p14:creationId xmlns:p14="http://schemas.microsoft.com/office/powerpoint/2010/main" val="4244205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0000"/>
                </a:solidFill>
              </a:rPr>
              <a:t>Contd</a:t>
            </a:r>
            <a:r>
              <a:rPr lang="en-US" b="1" dirty="0">
                <a:solidFill>
                  <a:srgbClr val="FF0000"/>
                </a:solidFill>
              </a:rPr>
              <a:t>… (</a:t>
            </a:r>
            <a:r>
              <a:rPr lang="en-US" b="1" dirty="0" err="1">
                <a:solidFill>
                  <a:srgbClr val="FF0000"/>
                </a:solidFill>
              </a:rPr>
              <a:t>dv.tcl</a:t>
            </a:r>
            <a:r>
              <a:rPr lang="en-US" b="1" dirty="0">
                <a:solidFill>
                  <a:srgbClr val="FF0000"/>
                </a:solidFill>
              </a:rPr>
              <a:t>)  2 UDP </a:t>
            </a:r>
            <a:r>
              <a:rPr lang="en-US" b="1" dirty="0" smtClean="0">
                <a:solidFill>
                  <a:srgbClr val="FF0000"/>
                </a:solidFill>
              </a:rPr>
              <a:t>destinations </a:t>
            </a:r>
            <a:r>
              <a:rPr lang="en-US" b="1" dirty="0">
                <a:solidFill>
                  <a:srgbClr val="FF0000"/>
                </a:solidFill>
              </a:rPr>
              <a:t>created</a:t>
            </a:r>
            <a:endParaRPr lang="en-IN" dirty="0"/>
          </a:p>
        </p:txBody>
      </p:sp>
      <p:sp>
        <p:nvSpPr>
          <p:cNvPr id="3" name="Content Placeholder 2"/>
          <p:cNvSpPr>
            <a:spLocks noGrp="1"/>
          </p:cNvSpPr>
          <p:nvPr>
            <p:ph idx="1"/>
          </p:nvPr>
        </p:nvSpPr>
        <p:spPr>
          <a:xfrm>
            <a:off x="838200" y="1562582"/>
            <a:ext cx="10515600" cy="4614381"/>
          </a:xfrm>
        </p:spPr>
        <p:txBody>
          <a:bodyPr/>
          <a:lstStyle/>
          <a:p>
            <a:pPr marL="0" indent="0">
              <a:buNone/>
            </a:pPr>
            <a:r>
              <a:rPr lang="en-IN" b="1" i="1" dirty="0" smtClean="0">
                <a:solidFill>
                  <a:srgbClr val="00B050"/>
                </a:solidFill>
              </a:rPr>
              <a:t>set </a:t>
            </a:r>
            <a:r>
              <a:rPr lang="en-IN" b="1" i="1" dirty="0">
                <a:solidFill>
                  <a:srgbClr val="00B050"/>
                </a:solidFill>
              </a:rPr>
              <a:t>sink0 [new Agent/Null]</a:t>
            </a:r>
            <a:br>
              <a:rPr lang="en-IN" b="1" i="1" dirty="0">
                <a:solidFill>
                  <a:srgbClr val="00B050"/>
                </a:solidFill>
              </a:rPr>
            </a:br>
            <a:r>
              <a:rPr lang="en-IN" b="1" i="1" dirty="0">
                <a:solidFill>
                  <a:srgbClr val="00B050"/>
                </a:solidFill>
              </a:rPr>
              <a:t>$ns attach-agent $n5 $sink0</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set sink1 [new Agent/Null]</a:t>
            </a:r>
            <a:br>
              <a:rPr lang="en-IN" b="1" i="1" dirty="0">
                <a:solidFill>
                  <a:srgbClr val="00B050"/>
                </a:solidFill>
              </a:rPr>
            </a:br>
            <a:r>
              <a:rPr lang="en-IN" b="1" i="1" dirty="0">
                <a:solidFill>
                  <a:srgbClr val="00B050"/>
                </a:solidFill>
              </a:rPr>
              <a:t>$ns attach-agent $n5 $sink1</a:t>
            </a:r>
          </a:p>
          <a:p>
            <a:pPr marL="0" indent="0">
              <a:buNone/>
            </a:pPr>
            <a:endParaRPr lang="en-US" dirty="0" smtClean="0"/>
          </a:p>
          <a:p>
            <a:pPr marL="0" indent="0">
              <a:buNone/>
            </a:pPr>
            <a:r>
              <a:rPr lang="en-US" b="1" dirty="0" smtClean="0">
                <a:solidFill>
                  <a:srgbClr val="FF0000"/>
                </a:solidFill>
              </a:rPr>
              <a:t>#Connect source and destination</a:t>
            </a:r>
          </a:p>
          <a:p>
            <a:pPr marL="0" indent="0">
              <a:buNone/>
            </a:pPr>
            <a:r>
              <a:rPr lang="en-IN" b="1" i="1" dirty="0">
                <a:solidFill>
                  <a:srgbClr val="00B050"/>
                </a:solidFill>
              </a:rPr>
              <a:t>$ns connect $udp0 $sink0</a:t>
            </a:r>
            <a:br>
              <a:rPr lang="en-IN" b="1" i="1" dirty="0">
                <a:solidFill>
                  <a:srgbClr val="00B050"/>
                </a:solidFill>
              </a:rPr>
            </a:br>
            <a:r>
              <a:rPr lang="en-IN" b="1" i="1" dirty="0">
                <a:solidFill>
                  <a:srgbClr val="00B050"/>
                </a:solidFill>
              </a:rPr>
              <a:t>$ns connect $udp1 $sink1</a:t>
            </a:r>
            <a:r>
              <a:rPr lang="en-IN" i="1" dirty="0"/>
              <a:t/>
            </a:r>
            <a:br>
              <a:rPr lang="en-IN" i="1" dirty="0"/>
            </a:br>
            <a:endParaRPr lang="en-IN" i="1" dirty="0"/>
          </a:p>
          <a:p>
            <a:pPr marL="0" indent="0">
              <a:buNone/>
            </a:pPr>
            <a:endParaRPr lang="en-IN" dirty="0"/>
          </a:p>
        </p:txBody>
      </p:sp>
    </p:spTree>
    <p:extLst>
      <p:ext uri="{BB962C8B-B14F-4D97-AF65-F5344CB8AC3E}">
        <p14:creationId xmlns:p14="http://schemas.microsoft.com/office/powerpoint/2010/main" val="2258779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Illusion of Routing table updating time </a:t>
            </a:r>
            <a:endParaRPr lang="en-IN" b="1"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buNone/>
            </a:pPr>
            <a:r>
              <a:rPr lang="en-IN" b="1" i="1" dirty="0">
                <a:solidFill>
                  <a:srgbClr val="00B050"/>
                </a:solidFill>
              </a:rPr>
              <a:t>$ns </a:t>
            </a:r>
            <a:r>
              <a:rPr lang="en-IN" b="1" i="1" dirty="0" err="1">
                <a:solidFill>
                  <a:srgbClr val="00B050"/>
                </a:solidFill>
              </a:rPr>
              <a:t>rtmodel</a:t>
            </a:r>
            <a:r>
              <a:rPr lang="en-IN" b="1" i="1" dirty="0">
                <a:solidFill>
                  <a:srgbClr val="00B050"/>
                </a:solidFill>
              </a:rPr>
              <a:t>-at 10.0 down $n11 $n5</a:t>
            </a:r>
            <a:br>
              <a:rPr lang="en-IN" b="1" i="1" dirty="0">
                <a:solidFill>
                  <a:srgbClr val="00B050"/>
                </a:solidFill>
              </a:rPr>
            </a:br>
            <a:r>
              <a:rPr lang="en-IN" b="1" i="1" dirty="0">
                <a:solidFill>
                  <a:srgbClr val="00B050"/>
                </a:solidFill>
              </a:rPr>
              <a:t>$ns </a:t>
            </a:r>
            <a:r>
              <a:rPr lang="en-IN" b="1" i="1" dirty="0" err="1">
                <a:solidFill>
                  <a:srgbClr val="00B050"/>
                </a:solidFill>
              </a:rPr>
              <a:t>rtmodel</a:t>
            </a:r>
            <a:r>
              <a:rPr lang="en-IN" b="1" i="1" dirty="0">
                <a:solidFill>
                  <a:srgbClr val="00B050"/>
                </a:solidFill>
              </a:rPr>
              <a:t>-at 30.0 up $n11 $n5</a:t>
            </a:r>
            <a:br>
              <a:rPr lang="en-IN" b="1" i="1" dirty="0">
                <a:solidFill>
                  <a:srgbClr val="00B050"/>
                </a:solidFill>
              </a:rPr>
            </a:br>
            <a:r>
              <a:rPr lang="en-IN" b="1" i="1" dirty="0">
                <a:solidFill>
                  <a:srgbClr val="00B050"/>
                </a:solidFill>
              </a:rPr>
              <a:t>$ns </a:t>
            </a:r>
            <a:r>
              <a:rPr lang="en-IN" b="1" i="1" dirty="0" err="1">
                <a:solidFill>
                  <a:srgbClr val="00B050"/>
                </a:solidFill>
              </a:rPr>
              <a:t>rtmodel</a:t>
            </a:r>
            <a:r>
              <a:rPr lang="en-IN" b="1" i="1" dirty="0">
                <a:solidFill>
                  <a:srgbClr val="00B050"/>
                </a:solidFill>
              </a:rPr>
              <a:t>-at 15.0 down $n7 $n6</a:t>
            </a:r>
            <a:br>
              <a:rPr lang="en-IN" b="1" i="1" dirty="0">
                <a:solidFill>
                  <a:srgbClr val="00B050"/>
                </a:solidFill>
              </a:rPr>
            </a:br>
            <a:r>
              <a:rPr lang="en-IN" b="1" i="1" dirty="0">
                <a:solidFill>
                  <a:srgbClr val="00B050"/>
                </a:solidFill>
              </a:rPr>
              <a:t>$ns </a:t>
            </a:r>
            <a:r>
              <a:rPr lang="en-IN" b="1" i="1" dirty="0" err="1">
                <a:solidFill>
                  <a:srgbClr val="00B050"/>
                </a:solidFill>
              </a:rPr>
              <a:t>rtmodel</a:t>
            </a:r>
            <a:r>
              <a:rPr lang="en-IN" b="1" i="1" dirty="0">
                <a:solidFill>
                  <a:srgbClr val="00B050"/>
                </a:solidFill>
              </a:rPr>
              <a:t>-at 20.0 up $n7 $n6</a:t>
            </a:r>
            <a:r>
              <a:rPr lang="en-IN" i="1" dirty="0"/>
              <a:t/>
            </a:r>
            <a:br>
              <a:rPr lang="en-IN" i="1" dirty="0"/>
            </a:br>
            <a:endParaRPr lang="en-IN" i="1" dirty="0"/>
          </a:p>
          <a:p>
            <a:pPr marL="0" indent="0">
              <a:buNone/>
            </a:pPr>
            <a:r>
              <a:rPr lang="en-IN" b="1" i="1" dirty="0">
                <a:solidFill>
                  <a:srgbClr val="00B050"/>
                </a:solidFill>
              </a:rPr>
              <a:t>$ns at 5.0 "$cbr0 start"</a:t>
            </a:r>
            <a:br>
              <a:rPr lang="en-IN" b="1" i="1" dirty="0">
                <a:solidFill>
                  <a:srgbClr val="00B050"/>
                </a:solidFill>
              </a:rPr>
            </a:br>
            <a:r>
              <a:rPr lang="en-IN" b="1" i="1" dirty="0">
                <a:solidFill>
                  <a:srgbClr val="00B050"/>
                </a:solidFill>
              </a:rPr>
              <a:t>$ns at 5.0 "$cbr1 start"</a:t>
            </a:r>
            <a:br>
              <a:rPr lang="en-IN" b="1" i="1" dirty="0">
                <a:solidFill>
                  <a:srgbClr val="00B050"/>
                </a:solidFill>
              </a:rPr>
            </a:br>
            <a:r>
              <a:rPr lang="en-IN" b="1" i="1" dirty="0">
                <a:solidFill>
                  <a:srgbClr val="00B050"/>
                </a:solidFill>
              </a:rPr>
              <a:t>$ns at 45.0 "$cbr0 stop"</a:t>
            </a:r>
            <a:br>
              <a:rPr lang="en-IN" b="1" i="1" dirty="0">
                <a:solidFill>
                  <a:srgbClr val="00B050"/>
                </a:solidFill>
              </a:rPr>
            </a:br>
            <a:r>
              <a:rPr lang="en-IN" b="1" i="1" dirty="0">
                <a:solidFill>
                  <a:srgbClr val="00B050"/>
                </a:solidFill>
              </a:rPr>
              <a:t>$ns at 45.0 "$cbr1 stop"</a:t>
            </a:r>
            <a:br>
              <a:rPr lang="en-IN" b="1" i="1" dirty="0">
                <a:solidFill>
                  <a:srgbClr val="00B050"/>
                </a:solidFill>
              </a:rPr>
            </a:br>
            <a:r>
              <a:rPr lang="en-IN" b="1" i="1" dirty="0">
                <a:solidFill>
                  <a:srgbClr val="00B050"/>
                </a:solidFill>
              </a:rPr>
              <a:t>$ns at 50.0 "finish"</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$ns run</a:t>
            </a:r>
          </a:p>
          <a:p>
            <a:pPr marL="0" indent="0">
              <a:buNone/>
            </a:pPr>
            <a:endParaRPr lang="en-IN" dirty="0"/>
          </a:p>
        </p:txBody>
      </p:sp>
    </p:spTree>
    <p:extLst>
      <p:ext uri="{BB962C8B-B14F-4D97-AF65-F5344CB8AC3E}">
        <p14:creationId xmlns:p14="http://schemas.microsoft.com/office/powerpoint/2010/main" val="2948846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619"/>
          </a:xfrm>
        </p:spPr>
        <p:txBody>
          <a:bodyPr/>
          <a:lstStyle/>
          <a:p>
            <a:r>
              <a:rPr lang="en-US" b="1" dirty="0">
                <a:solidFill>
                  <a:srgbClr val="FF0000"/>
                </a:solidFill>
              </a:rPr>
              <a:t>Look at </a:t>
            </a:r>
            <a:r>
              <a:rPr lang="en-US" b="1" dirty="0" smtClean="0">
                <a:solidFill>
                  <a:srgbClr val="FF0000"/>
                </a:solidFill>
              </a:rPr>
              <a:t>Link State </a:t>
            </a:r>
            <a:r>
              <a:rPr lang="en-US" b="1" dirty="0">
                <a:solidFill>
                  <a:srgbClr val="FF0000"/>
                </a:solidFill>
              </a:rPr>
              <a:t>TCL script </a:t>
            </a:r>
            <a:r>
              <a:rPr lang="en-US" b="1" dirty="0" smtClean="0">
                <a:solidFill>
                  <a:srgbClr val="FF0000"/>
                </a:solidFill>
              </a:rPr>
              <a:t>(</a:t>
            </a:r>
            <a:r>
              <a:rPr lang="en-US" b="1" dirty="0" err="1" smtClean="0">
                <a:solidFill>
                  <a:srgbClr val="FF0000"/>
                </a:solidFill>
              </a:rPr>
              <a:t>ls.tcl</a:t>
            </a:r>
            <a:r>
              <a:rPr lang="en-US" b="1" dirty="0">
                <a:solidFill>
                  <a:srgbClr val="FF0000"/>
                </a:solidFill>
              </a:rPr>
              <a:t>)</a:t>
            </a:r>
            <a:endParaRPr lang="en-IN" dirty="0"/>
          </a:p>
        </p:txBody>
      </p:sp>
      <p:sp>
        <p:nvSpPr>
          <p:cNvPr id="3" name="Content Placeholder 2"/>
          <p:cNvSpPr>
            <a:spLocks noGrp="1"/>
          </p:cNvSpPr>
          <p:nvPr>
            <p:ph idx="1"/>
          </p:nvPr>
        </p:nvSpPr>
        <p:spPr>
          <a:xfrm>
            <a:off x="838200" y="1122744"/>
            <a:ext cx="10515600" cy="5486400"/>
          </a:xfrm>
        </p:spPr>
        <p:txBody>
          <a:bodyPr>
            <a:normAutofit fontScale="85000" lnSpcReduction="20000"/>
          </a:bodyPr>
          <a:lstStyle/>
          <a:p>
            <a:pPr marL="0" indent="0">
              <a:buNone/>
            </a:pPr>
            <a:r>
              <a:rPr lang="en-IN" b="1" i="1" dirty="0">
                <a:solidFill>
                  <a:srgbClr val="00B050"/>
                </a:solidFill>
              </a:rPr>
              <a:t>set ns [new Simulator]</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$ns </a:t>
            </a:r>
            <a:r>
              <a:rPr lang="en-IN" b="1" i="1" dirty="0" err="1">
                <a:solidFill>
                  <a:srgbClr val="00B050"/>
                </a:solidFill>
              </a:rPr>
              <a:t>rtproto</a:t>
            </a:r>
            <a:r>
              <a:rPr lang="en-IN" b="1" i="1" dirty="0">
                <a:solidFill>
                  <a:srgbClr val="00B050"/>
                </a:solidFill>
              </a:rPr>
              <a:t> LS</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set </a:t>
            </a:r>
            <a:r>
              <a:rPr lang="en-IN" b="1" i="1" dirty="0" err="1">
                <a:solidFill>
                  <a:srgbClr val="00B050"/>
                </a:solidFill>
              </a:rPr>
              <a:t>nt</a:t>
            </a:r>
            <a:r>
              <a:rPr lang="en-IN" b="1" i="1" dirty="0">
                <a:solidFill>
                  <a:srgbClr val="00B050"/>
                </a:solidFill>
              </a:rPr>
              <a:t> [open ls.tr w]</a:t>
            </a:r>
            <a:br>
              <a:rPr lang="en-IN" b="1" i="1" dirty="0">
                <a:solidFill>
                  <a:srgbClr val="00B050"/>
                </a:solidFill>
              </a:rPr>
            </a:br>
            <a:r>
              <a:rPr lang="en-IN" b="1" i="1" dirty="0">
                <a:solidFill>
                  <a:srgbClr val="00B050"/>
                </a:solidFill>
              </a:rPr>
              <a:t>$ns trace-all $</a:t>
            </a:r>
            <a:r>
              <a:rPr lang="en-IN" b="1" i="1" dirty="0" err="1">
                <a:solidFill>
                  <a:srgbClr val="00B050"/>
                </a:solidFill>
              </a:rPr>
              <a:t>nt</a:t>
            </a:r>
            <a:r>
              <a:rPr lang="en-IN" b="1" i="1" dirty="0">
                <a:solidFill>
                  <a:srgbClr val="00B050"/>
                </a:solidFill>
              </a:rPr>
              <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set nm [open </a:t>
            </a:r>
            <a:r>
              <a:rPr lang="en-IN" b="1" i="1" dirty="0" err="1">
                <a:solidFill>
                  <a:srgbClr val="00B050"/>
                </a:solidFill>
              </a:rPr>
              <a:t>ls.nam</a:t>
            </a:r>
            <a:r>
              <a:rPr lang="en-IN" b="1" i="1" dirty="0">
                <a:solidFill>
                  <a:srgbClr val="00B050"/>
                </a:solidFill>
              </a:rPr>
              <a:t> w]</a:t>
            </a:r>
            <a:br>
              <a:rPr lang="en-IN" b="1" i="1" dirty="0">
                <a:solidFill>
                  <a:srgbClr val="00B050"/>
                </a:solidFill>
              </a:rPr>
            </a:br>
            <a:r>
              <a:rPr lang="en-IN" b="1" i="1" dirty="0">
                <a:solidFill>
                  <a:srgbClr val="00B050"/>
                </a:solidFill>
              </a:rPr>
              <a:t>$ns </a:t>
            </a:r>
            <a:r>
              <a:rPr lang="en-IN" b="1" i="1" dirty="0" err="1">
                <a:solidFill>
                  <a:srgbClr val="00B050"/>
                </a:solidFill>
              </a:rPr>
              <a:t>namtrace</a:t>
            </a:r>
            <a:r>
              <a:rPr lang="en-IN" b="1" i="1" dirty="0">
                <a:solidFill>
                  <a:srgbClr val="00B050"/>
                </a:solidFill>
              </a:rPr>
              <a:t>-all $nm</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err="1">
                <a:solidFill>
                  <a:srgbClr val="00B050"/>
                </a:solidFill>
              </a:rPr>
              <a:t>proc</a:t>
            </a:r>
            <a:r>
              <a:rPr lang="en-IN" b="1" i="1" dirty="0">
                <a:solidFill>
                  <a:srgbClr val="00B050"/>
                </a:solidFill>
              </a:rPr>
              <a:t> finish {} {</a:t>
            </a:r>
            <a:br>
              <a:rPr lang="en-IN" b="1" i="1" dirty="0">
                <a:solidFill>
                  <a:srgbClr val="00B050"/>
                </a:solidFill>
              </a:rPr>
            </a:br>
            <a:r>
              <a:rPr lang="en-IN" b="1" i="1" dirty="0">
                <a:solidFill>
                  <a:srgbClr val="00B050"/>
                </a:solidFill>
              </a:rPr>
              <a:t>	global </a:t>
            </a:r>
            <a:r>
              <a:rPr lang="en-IN" b="1" i="1" dirty="0" err="1">
                <a:solidFill>
                  <a:srgbClr val="00B050"/>
                </a:solidFill>
              </a:rPr>
              <a:t>nt</a:t>
            </a:r>
            <a:r>
              <a:rPr lang="en-IN" b="1" i="1" dirty="0">
                <a:solidFill>
                  <a:srgbClr val="00B050"/>
                </a:solidFill>
              </a:rPr>
              <a:t> nm ns</a:t>
            </a:r>
            <a:br>
              <a:rPr lang="en-IN" b="1" i="1" dirty="0">
                <a:solidFill>
                  <a:srgbClr val="00B050"/>
                </a:solidFill>
              </a:rPr>
            </a:br>
            <a:r>
              <a:rPr lang="en-IN" b="1" i="1" dirty="0">
                <a:solidFill>
                  <a:srgbClr val="00B050"/>
                </a:solidFill>
              </a:rPr>
              <a:t>	$ns flush-trace</a:t>
            </a:r>
            <a:br>
              <a:rPr lang="en-IN" b="1" i="1" dirty="0">
                <a:solidFill>
                  <a:srgbClr val="00B050"/>
                </a:solidFill>
              </a:rPr>
            </a:br>
            <a:r>
              <a:rPr lang="en-IN" b="1" i="1" dirty="0">
                <a:solidFill>
                  <a:srgbClr val="00B050"/>
                </a:solidFill>
              </a:rPr>
              <a:t>	close $</a:t>
            </a:r>
            <a:r>
              <a:rPr lang="en-IN" b="1" i="1" dirty="0" err="1">
                <a:solidFill>
                  <a:srgbClr val="00B050"/>
                </a:solidFill>
              </a:rPr>
              <a:t>nt</a:t>
            </a:r>
            <a:r>
              <a:rPr lang="en-IN" b="1" i="1" dirty="0">
                <a:solidFill>
                  <a:srgbClr val="00B050"/>
                </a:solidFill>
              </a:rPr>
              <a:t/>
            </a:r>
            <a:br>
              <a:rPr lang="en-IN" b="1" i="1" dirty="0">
                <a:solidFill>
                  <a:srgbClr val="00B050"/>
                </a:solidFill>
              </a:rPr>
            </a:br>
            <a:r>
              <a:rPr lang="en-IN" b="1" i="1" dirty="0">
                <a:solidFill>
                  <a:srgbClr val="00B050"/>
                </a:solidFill>
              </a:rPr>
              <a:t>	close $nm</a:t>
            </a:r>
            <a:br>
              <a:rPr lang="en-IN" b="1" i="1" dirty="0">
                <a:solidFill>
                  <a:srgbClr val="00B050"/>
                </a:solidFill>
              </a:rPr>
            </a:br>
            <a:r>
              <a:rPr lang="en-IN" b="1" i="1" dirty="0">
                <a:solidFill>
                  <a:srgbClr val="00B050"/>
                </a:solidFill>
              </a:rPr>
              <a:t>	exec </a:t>
            </a:r>
            <a:r>
              <a:rPr lang="en-IN" b="1" i="1" dirty="0" err="1">
                <a:solidFill>
                  <a:srgbClr val="00B050"/>
                </a:solidFill>
              </a:rPr>
              <a:t>nam</a:t>
            </a:r>
            <a:r>
              <a:rPr lang="en-IN" b="1" i="1" dirty="0">
                <a:solidFill>
                  <a:srgbClr val="00B050"/>
                </a:solidFill>
              </a:rPr>
              <a:t> </a:t>
            </a:r>
            <a:r>
              <a:rPr lang="en-IN" b="1" i="1" dirty="0" err="1">
                <a:solidFill>
                  <a:srgbClr val="00B050"/>
                </a:solidFill>
              </a:rPr>
              <a:t>dv.nam</a:t>
            </a:r>
            <a:r>
              <a:rPr lang="en-IN" b="1" i="1" dirty="0">
                <a:solidFill>
                  <a:srgbClr val="00B050"/>
                </a:solidFill>
              </a:rPr>
              <a:t> &amp;</a:t>
            </a:r>
            <a:br>
              <a:rPr lang="en-IN" b="1" i="1" dirty="0">
                <a:solidFill>
                  <a:srgbClr val="00B050"/>
                </a:solidFill>
              </a:rPr>
            </a:br>
            <a:r>
              <a:rPr lang="en-IN" b="1" i="1" dirty="0">
                <a:solidFill>
                  <a:srgbClr val="00B050"/>
                </a:solidFill>
              </a:rPr>
              <a:t>	exit 0</a:t>
            </a:r>
            <a:br>
              <a:rPr lang="en-IN" b="1" i="1" dirty="0">
                <a:solidFill>
                  <a:srgbClr val="00B050"/>
                </a:solidFill>
              </a:rPr>
            </a:br>
            <a:r>
              <a:rPr lang="en-IN" b="1" i="1" dirty="0">
                <a:solidFill>
                  <a:srgbClr val="00B050"/>
                </a:solidFill>
              </a:rPr>
              <a:t>}</a:t>
            </a:r>
            <a:br>
              <a:rPr lang="en-IN" b="1" i="1" dirty="0">
                <a:solidFill>
                  <a:srgbClr val="00B050"/>
                </a:solidFill>
              </a:rPr>
            </a:br>
            <a:endParaRPr lang="en-IN" b="1" i="1" dirty="0">
              <a:solidFill>
                <a:srgbClr val="00B050"/>
              </a:solidFill>
            </a:endParaRPr>
          </a:p>
          <a:p>
            <a:pPr marL="0" indent="0">
              <a:buNone/>
            </a:pPr>
            <a:endParaRPr lang="en-IN" dirty="0"/>
          </a:p>
        </p:txBody>
      </p:sp>
    </p:spTree>
    <p:extLst>
      <p:ext uri="{BB962C8B-B14F-4D97-AF65-F5344CB8AC3E}">
        <p14:creationId xmlns:p14="http://schemas.microsoft.com/office/powerpoint/2010/main" val="592750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3447"/>
          </a:xfrm>
        </p:spPr>
        <p:txBody>
          <a:bodyPr>
            <a:normAutofit fontScale="90000"/>
          </a:bodyPr>
          <a:lstStyle/>
          <a:p>
            <a:r>
              <a:rPr lang="en-US" b="1" dirty="0" smtClean="0">
                <a:solidFill>
                  <a:srgbClr val="FF0000"/>
                </a:solidFill>
              </a:rPr>
              <a:t>Continuation of Link </a:t>
            </a:r>
            <a:r>
              <a:rPr lang="en-US" b="1" dirty="0">
                <a:solidFill>
                  <a:srgbClr val="FF0000"/>
                </a:solidFill>
              </a:rPr>
              <a:t>State TCL script (</a:t>
            </a:r>
            <a:r>
              <a:rPr lang="en-US" b="1" dirty="0" err="1">
                <a:solidFill>
                  <a:srgbClr val="FF0000"/>
                </a:solidFill>
              </a:rPr>
              <a:t>ls.tcl</a:t>
            </a:r>
            <a:r>
              <a:rPr lang="en-US" b="1" dirty="0">
                <a:solidFill>
                  <a:srgbClr val="FF0000"/>
                </a:solidFill>
              </a:rPr>
              <a:t>)</a:t>
            </a:r>
            <a:endParaRPr lang="en-IN" dirty="0"/>
          </a:p>
        </p:txBody>
      </p:sp>
      <p:sp>
        <p:nvSpPr>
          <p:cNvPr id="3" name="Content Placeholder 2"/>
          <p:cNvSpPr>
            <a:spLocks noGrp="1"/>
          </p:cNvSpPr>
          <p:nvPr>
            <p:ph idx="1"/>
          </p:nvPr>
        </p:nvSpPr>
        <p:spPr>
          <a:xfrm>
            <a:off x="370390" y="1018572"/>
            <a:ext cx="10983410" cy="5648446"/>
          </a:xfrm>
        </p:spPr>
        <p:txBody>
          <a:bodyPr>
            <a:normAutofit fontScale="85000" lnSpcReduction="20000"/>
          </a:bodyPr>
          <a:lstStyle/>
          <a:p>
            <a:pPr marL="0" indent="0">
              <a:buNone/>
            </a:pPr>
            <a:r>
              <a:rPr lang="en-IN" b="1" i="1" dirty="0">
                <a:solidFill>
                  <a:srgbClr val="00B050"/>
                </a:solidFill>
              </a:rPr>
              <a:t>for {set </a:t>
            </a:r>
            <a:r>
              <a:rPr lang="en-IN" b="1" i="1" dirty="0" err="1">
                <a:solidFill>
                  <a:srgbClr val="00B050"/>
                </a:solidFill>
              </a:rPr>
              <a:t>i</a:t>
            </a:r>
            <a:r>
              <a:rPr lang="en-IN" b="1" i="1" dirty="0">
                <a:solidFill>
                  <a:srgbClr val="00B050"/>
                </a:solidFill>
              </a:rPr>
              <a:t> 0} {$</a:t>
            </a:r>
            <a:r>
              <a:rPr lang="en-IN" b="1" i="1" dirty="0" err="1">
                <a:solidFill>
                  <a:srgbClr val="00B050"/>
                </a:solidFill>
              </a:rPr>
              <a:t>i</a:t>
            </a:r>
            <a:r>
              <a:rPr lang="en-IN" b="1" i="1" dirty="0">
                <a:solidFill>
                  <a:srgbClr val="00B050"/>
                </a:solidFill>
              </a:rPr>
              <a:t> &lt; 12} {</a:t>
            </a:r>
            <a:r>
              <a:rPr lang="en-IN" b="1" i="1" dirty="0" err="1">
                <a:solidFill>
                  <a:srgbClr val="00B050"/>
                </a:solidFill>
              </a:rPr>
              <a:t>incr</a:t>
            </a:r>
            <a:r>
              <a:rPr lang="en-IN" b="1" i="1" dirty="0">
                <a:solidFill>
                  <a:srgbClr val="00B050"/>
                </a:solidFill>
              </a:rPr>
              <a:t> </a:t>
            </a:r>
            <a:r>
              <a:rPr lang="en-IN" b="1" i="1" dirty="0" err="1">
                <a:solidFill>
                  <a:srgbClr val="00B050"/>
                </a:solidFill>
              </a:rPr>
              <a:t>i</a:t>
            </a:r>
            <a:r>
              <a:rPr lang="en-IN" b="1" i="1" dirty="0">
                <a:solidFill>
                  <a:srgbClr val="00B050"/>
                </a:solidFill>
              </a:rPr>
              <a:t>} {</a:t>
            </a:r>
            <a:br>
              <a:rPr lang="en-IN" b="1" i="1" dirty="0">
                <a:solidFill>
                  <a:srgbClr val="00B050"/>
                </a:solidFill>
              </a:rPr>
            </a:br>
            <a:r>
              <a:rPr lang="en-IN" b="1" i="1" dirty="0">
                <a:solidFill>
                  <a:srgbClr val="00B050"/>
                </a:solidFill>
              </a:rPr>
              <a:t>set </a:t>
            </a:r>
            <a:r>
              <a:rPr lang="en-IN" b="1" i="1" dirty="0" err="1">
                <a:solidFill>
                  <a:srgbClr val="00B050"/>
                </a:solidFill>
              </a:rPr>
              <a:t>n$i</a:t>
            </a:r>
            <a:r>
              <a:rPr lang="en-IN" b="1" i="1" dirty="0">
                <a:solidFill>
                  <a:srgbClr val="00B050"/>
                </a:solidFill>
              </a:rPr>
              <a:t> [$ns node]</a:t>
            </a:r>
            <a:br>
              <a:rPr lang="en-IN" b="1" i="1" dirty="0">
                <a:solidFill>
                  <a:srgbClr val="00B050"/>
                </a:solidFill>
              </a:rPr>
            </a:br>
            <a:r>
              <a:rPr lang="en-IN" b="1" i="1" dirty="0">
                <a:solidFill>
                  <a:srgbClr val="00B050"/>
                </a:solidFill>
              </a:rPr>
              <a:t>}</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$ns duplex-link $n0 $n1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$n1 $n2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$n2 $n3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$n3 $n4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$n4 $n5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$n5 $n6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$n6 $n7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$n7 $n8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$n0 $n8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$n0 $n9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$n1 $n10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$n9 $n11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$n10 $n11 1Mb 10ms </a:t>
            </a:r>
            <a:r>
              <a:rPr lang="en-IN" b="1" i="1" dirty="0" err="1">
                <a:solidFill>
                  <a:srgbClr val="00B050"/>
                </a:solidFill>
              </a:rPr>
              <a:t>DropTail</a:t>
            </a:r>
            <a:r>
              <a:rPr lang="en-IN" b="1" i="1" dirty="0">
                <a:solidFill>
                  <a:srgbClr val="00B050"/>
                </a:solidFill>
              </a:rPr>
              <a:t/>
            </a:r>
            <a:br>
              <a:rPr lang="en-IN" b="1" i="1" dirty="0">
                <a:solidFill>
                  <a:srgbClr val="00B050"/>
                </a:solidFill>
              </a:rPr>
            </a:br>
            <a:r>
              <a:rPr lang="en-IN" b="1" i="1" dirty="0">
                <a:solidFill>
                  <a:srgbClr val="00B050"/>
                </a:solidFill>
              </a:rPr>
              <a:t>$ns duplex-link $n11 $n5 1Mb 10ms </a:t>
            </a:r>
            <a:r>
              <a:rPr lang="en-IN" b="1" i="1" dirty="0" err="1">
                <a:solidFill>
                  <a:srgbClr val="00B050"/>
                </a:solidFill>
              </a:rPr>
              <a:t>DropTail</a:t>
            </a:r>
            <a:r>
              <a:rPr lang="en-IN" b="1" i="1" dirty="0">
                <a:solidFill>
                  <a:srgbClr val="00B050"/>
                </a:solidFill>
              </a:rPr>
              <a:t/>
            </a:r>
            <a:br>
              <a:rPr lang="en-IN" b="1" i="1" dirty="0">
                <a:solidFill>
                  <a:srgbClr val="00B050"/>
                </a:solidFill>
              </a:rPr>
            </a:br>
            <a:endParaRPr lang="en-IN" b="1" i="1" dirty="0">
              <a:solidFill>
                <a:srgbClr val="00B050"/>
              </a:solidFill>
            </a:endParaRPr>
          </a:p>
          <a:p>
            <a:pPr marL="0" indent="0">
              <a:buNone/>
            </a:pPr>
            <a:endParaRPr lang="en-IN" dirty="0"/>
          </a:p>
        </p:txBody>
      </p:sp>
    </p:spTree>
    <p:extLst>
      <p:ext uri="{BB962C8B-B14F-4D97-AF65-F5344CB8AC3E}">
        <p14:creationId xmlns:p14="http://schemas.microsoft.com/office/powerpoint/2010/main" val="1172546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8171"/>
          </a:xfrm>
        </p:spPr>
        <p:txBody>
          <a:bodyPr>
            <a:normAutofit fontScale="90000"/>
          </a:bodyPr>
          <a:lstStyle/>
          <a:p>
            <a:r>
              <a:rPr lang="en-US" b="1" dirty="0">
                <a:solidFill>
                  <a:srgbClr val="FF0000"/>
                </a:solidFill>
              </a:rPr>
              <a:t>Continuation of Link State TCL script (</a:t>
            </a:r>
            <a:r>
              <a:rPr lang="en-US" b="1" dirty="0" err="1">
                <a:solidFill>
                  <a:srgbClr val="FF0000"/>
                </a:solidFill>
              </a:rPr>
              <a:t>ls.tcl</a:t>
            </a:r>
            <a:r>
              <a:rPr lang="en-US" b="1" dirty="0">
                <a:solidFill>
                  <a:srgbClr val="FF0000"/>
                </a:solidFill>
              </a:rPr>
              <a: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i="1" dirty="0">
                <a:solidFill>
                  <a:srgbClr val="00B050"/>
                </a:solidFill>
              </a:rPr>
              <a:t>set udp0 [new Agent/UDP]</a:t>
            </a:r>
            <a:br>
              <a:rPr lang="en-IN" b="1" i="1" dirty="0">
                <a:solidFill>
                  <a:srgbClr val="00B050"/>
                </a:solidFill>
              </a:rPr>
            </a:br>
            <a:r>
              <a:rPr lang="en-IN" b="1" i="1" dirty="0">
                <a:solidFill>
                  <a:srgbClr val="00B050"/>
                </a:solidFill>
              </a:rPr>
              <a:t>$ns attach-agent $n0 $udp0</a:t>
            </a:r>
            <a:br>
              <a:rPr lang="en-IN" b="1" i="1" dirty="0">
                <a:solidFill>
                  <a:srgbClr val="00B050"/>
                </a:solidFill>
              </a:rPr>
            </a:br>
            <a:r>
              <a:rPr lang="en-IN" b="1" i="1" dirty="0">
                <a:solidFill>
                  <a:srgbClr val="00B050"/>
                </a:solidFill>
              </a:rPr>
              <a:t>set cbr0 [new Application/Traffic/CBR]</a:t>
            </a:r>
            <a:br>
              <a:rPr lang="en-IN" b="1" i="1" dirty="0">
                <a:solidFill>
                  <a:srgbClr val="00B050"/>
                </a:solidFill>
              </a:rPr>
            </a:br>
            <a:r>
              <a:rPr lang="en-IN" b="1" i="1" dirty="0">
                <a:solidFill>
                  <a:srgbClr val="00B050"/>
                </a:solidFill>
              </a:rPr>
              <a:t>$cbr0 attach-agent $udp0</a:t>
            </a:r>
            <a:br>
              <a:rPr lang="en-IN" b="1" i="1" dirty="0">
                <a:solidFill>
                  <a:srgbClr val="00B050"/>
                </a:solidFill>
              </a:rPr>
            </a:br>
            <a:r>
              <a:rPr lang="en-IN" b="1" i="1" dirty="0">
                <a:solidFill>
                  <a:srgbClr val="00B050"/>
                </a:solidFill>
              </a:rPr>
              <a:t>$cbr0 set </a:t>
            </a:r>
            <a:r>
              <a:rPr lang="en-IN" b="1" i="1" dirty="0" err="1">
                <a:solidFill>
                  <a:srgbClr val="00B050"/>
                </a:solidFill>
              </a:rPr>
              <a:t>packetSize</a:t>
            </a:r>
            <a:r>
              <a:rPr lang="en-IN" b="1" i="1" dirty="0">
                <a:solidFill>
                  <a:srgbClr val="00B050"/>
                </a:solidFill>
              </a:rPr>
              <a:t>_ 500</a:t>
            </a:r>
            <a:br>
              <a:rPr lang="en-IN" b="1" i="1" dirty="0">
                <a:solidFill>
                  <a:srgbClr val="00B050"/>
                </a:solidFill>
              </a:rPr>
            </a:br>
            <a:r>
              <a:rPr lang="en-IN" b="1" i="1" dirty="0">
                <a:solidFill>
                  <a:srgbClr val="00B050"/>
                </a:solidFill>
              </a:rPr>
              <a:t>$cbr0 set interval_ 0.005</a:t>
            </a:r>
            <a:br>
              <a:rPr lang="en-IN" b="1" i="1" dirty="0">
                <a:solidFill>
                  <a:srgbClr val="00B050"/>
                </a:solidFill>
              </a:rPr>
            </a:br>
            <a:endParaRPr lang="en-IN" b="1" i="1" dirty="0">
              <a:solidFill>
                <a:srgbClr val="00B050"/>
              </a:solidFill>
            </a:endParaRPr>
          </a:p>
          <a:p>
            <a:pPr marL="0" indent="0">
              <a:buNone/>
            </a:pPr>
            <a:r>
              <a:rPr lang="en-IN" b="1" i="1" dirty="0">
                <a:solidFill>
                  <a:srgbClr val="00B050"/>
                </a:solidFill>
              </a:rPr>
              <a:t>set udp1 [new Agent/UDP]</a:t>
            </a:r>
            <a:br>
              <a:rPr lang="en-IN" b="1" i="1" dirty="0">
                <a:solidFill>
                  <a:srgbClr val="00B050"/>
                </a:solidFill>
              </a:rPr>
            </a:br>
            <a:r>
              <a:rPr lang="en-IN" b="1" i="1" dirty="0">
                <a:solidFill>
                  <a:srgbClr val="00B050"/>
                </a:solidFill>
              </a:rPr>
              <a:t>$ns attach-agent $n1 $udp1</a:t>
            </a:r>
          </a:p>
          <a:p>
            <a:pPr marL="0" indent="0">
              <a:buNone/>
            </a:pPr>
            <a:r>
              <a:rPr lang="en-IN" b="1" i="1" dirty="0">
                <a:solidFill>
                  <a:srgbClr val="00B050"/>
                </a:solidFill>
              </a:rPr>
              <a:t>set cbr1 [new Application/Traffic/CBR]</a:t>
            </a:r>
            <a:br>
              <a:rPr lang="en-IN" b="1" i="1" dirty="0">
                <a:solidFill>
                  <a:srgbClr val="00B050"/>
                </a:solidFill>
              </a:rPr>
            </a:br>
            <a:r>
              <a:rPr lang="en-IN" b="1" i="1" dirty="0">
                <a:solidFill>
                  <a:srgbClr val="00B050"/>
                </a:solidFill>
              </a:rPr>
              <a:t>$cbr1 attach-agent $udp1</a:t>
            </a:r>
            <a:br>
              <a:rPr lang="en-IN" b="1" i="1" dirty="0">
                <a:solidFill>
                  <a:srgbClr val="00B050"/>
                </a:solidFill>
              </a:rPr>
            </a:br>
            <a:r>
              <a:rPr lang="en-IN" b="1" i="1" dirty="0">
                <a:solidFill>
                  <a:srgbClr val="00B050"/>
                </a:solidFill>
              </a:rPr>
              <a:t>$cbr1 set </a:t>
            </a:r>
            <a:r>
              <a:rPr lang="en-IN" b="1" i="1" dirty="0" err="1">
                <a:solidFill>
                  <a:srgbClr val="00B050"/>
                </a:solidFill>
              </a:rPr>
              <a:t>packetSize</a:t>
            </a:r>
            <a:r>
              <a:rPr lang="en-IN" b="1" i="1" dirty="0">
                <a:solidFill>
                  <a:srgbClr val="00B050"/>
                </a:solidFill>
              </a:rPr>
              <a:t>_ 500</a:t>
            </a:r>
            <a:br>
              <a:rPr lang="en-IN" b="1" i="1" dirty="0">
                <a:solidFill>
                  <a:srgbClr val="00B050"/>
                </a:solidFill>
              </a:rPr>
            </a:br>
            <a:r>
              <a:rPr lang="en-IN" b="1" i="1" dirty="0">
                <a:solidFill>
                  <a:srgbClr val="00B050"/>
                </a:solidFill>
              </a:rPr>
              <a:t>$cbr1 set interval_ 0.005</a:t>
            </a:r>
            <a:br>
              <a:rPr lang="en-IN" b="1" i="1" dirty="0">
                <a:solidFill>
                  <a:srgbClr val="00B050"/>
                </a:solidFill>
              </a:rPr>
            </a:br>
            <a:endParaRPr lang="en-IN" dirty="0"/>
          </a:p>
        </p:txBody>
      </p:sp>
    </p:spTree>
    <p:extLst>
      <p:ext uri="{BB962C8B-B14F-4D97-AF65-F5344CB8AC3E}">
        <p14:creationId xmlns:p14="http://schemas.microsoft.com/office/powerpoint/2010/main" val="1637555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5412"/>
          </a:xfrm>
        </p:spPr>
        <p:txBody>
          <a:bodyPr/>
          <a:lstStyle/>
          <a:p>
            <a:r>
              <a:rPr lang="en-US" b="1" dirty="0" err="1">
                <a:solidFill>
                  <a:srgbClr val="FF0000"/>
                </a:solidFill>
              </a:rPr>
              <a:t>Contd</a:t>
            </a:r>
            <a:r>
              <a:rPr lang="en-US" b="1" dirty="0">
                <a:solidFill>
                  <a:srgbClr val="FF0000"/>
                </a:solidFill>
              </a:rPr>
              <a:t>… </a:t>
            </a:r>
            <a:r>
              <a:rPr lang="en-US" b="1" dirty="0" smtClean="0">
                <a:solidFill>
                  <a:srgbClr val="FF0000"/>
                </a:solidFill>
              </a:rPr>
              <a:t>(</a:t>
            </a:r>
            <a:r>
              <a:rPr lang="en-US" b="1" dirty="0" err="1" smtClean="0">
                <a:solidFill>
                  <a:srgbClr val="FF0000"/>
                </a:solidFill>
              </a:rPr>
              <a:t>ls.tcl</a:t>
            </a:r>
            <a:r>
              <a:rPr lang="en-US" b="1" dirty="0">
                <a:solidFill>
                  <a:srgbClr val="FF0000"/>
                </a:solidFill>
              </a:rPr>
              <a:t>)  2 UDP destinations created</a:t>
            </a:r>
            <a:endParaRPr lang="en-IN" dirty="0"/>
          </a:p>
        </p:txBody>
      </p:sp>
      <p:sp>
        <p:nvSpPr>
          <p:cNvPr id="3" name="Content Placeholder 2"/>
          <p:cNvSpPr>
            <a:spLocks noGrp="1"/>
          </p:cNvSpPr>
          <p:nvPr>
            <p:ph idx="1"/>
          </p:nvPr>
        </p:nvSpPr>
        <p:spPr/>
        <p:txBody>
          <a:bodyPr/>
          <a:lstStyle/>
          <a:p>
            <a:pPr marL="0" indent="0">
              <a:buNone/>
            </a:pPr>
            <a:r>
              <a:rPr lang="en-IN" b="1" i="1" dirty="0">
                <a:solidFill>
                  <a:srgbClr val="00B050"/>
                </a:solidFill>
              </a:rPr>
              <a:t>set sink0 [new Agent/Null]</a:t>
            </a:r>
            <a:br>
              <a:rPr lang="en-IN" b="1" i="1" dirty="0">
                <a:solidFill>
                  <a:srgbClr val="00B050"/>
                </a:solidFill>
              </a:rPr>
            </a:br>
            <a:r>
              <a:rPr lang="en-IN" b="1" i="1" dirty="0">
                <a:solidFill>
                  <a:srgbClr val="00B050"/>
                </a:solidFill>
              </a:rPr>
              <a:t>$ns attach-agent $n5 $sink0</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set sink1 [new Agent/Null]</a:t>
            </a:r>
            <a:br>
              <a:rPr lang="en-IN" b="1" i="1" dirty="0">
                <a:solidFill>
                  <a:srgbClr val="00B050"/>
                </a:solidFill>
              </a:rPr>
            </a:br>
            <a:r>
              <a:rPr lang="en-IN" b="1" i="1" dirty="0">
                <a:solidFill>
                  <a:srgbClr val="00B050"/>
                </a:solidFill>
              </a:rPr>
              <a:t>$ns attach-agent $n5 $sink1</a:t>
            </a:r>
          </a:p>
          <a:p>
            <a:pPr marL="0" indent="0">
              <a:buNone/>
            </a:pPr>
            <a:endParaRPr lang="en-US" dirty="0"/>
          </a:p>
          <a:p>
            <a:pPr marL="0" indent="0">
              <a:buNone/>
            </a:pPr>
            <a:r>
              <a:rPr lang="en-US" b="1" dirty="0">
                <a:solidFill>
                  <a:srgbClr val="FF0000"/>
                </a:solidFill>
              </a:rPr>
              <a:t>#Connect source and destination</a:t>
            </a:r>
          </a:p>
          <a:p>
            <a:pPr marL="0" indent="0">
              <a:buNone/>
            </a:pPr>
            <a:r>
              <a:rPr lang="en-IN" b="1" i="1" dirty="0">
                <a:solidFill>
                  <a:srgbClr val="00B050"/>
                </a:solidFill>
              </a:rPr>
              <a:t>$ns connect $udp0 $sink0</a:t>
            </a:r>
            <a:br>
              <a:rPr lang="en-IN" b="1" i="1" dirty="0">
                <a:solidFill>
                  <a:srgbClr val="00B050"/>
                </a:solidFill>
              </a:rPr>
            </a:br>
            <a:r>
              <a:rPr lang="en-IN" b="1" i="1" dirty="0">
                <a:solidFill>
                  <a:srgbClr val="00B050"/>
                </a:solidFill>
              </a:rPr>
              <a:t>$ns connect $udp1 $sink1</a:t>
            </a:r>
            <a:endParaRPr lang="en-IN" dirty="0"/>
          </a:p>
        </p:txBody>
      </p:sp>
    </p:spTree>
    <p:extLst>
      <p:ext uri="{BB962C8B-B14F-4D97-AF65-F5344CB8AC3E}">
        <p14:creationId xmlns:p14="http://schemas.microsoft.com/office/powerpoint/2010/main" val="25130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3366"/>
          </a:xfrm>
        </p:spPr>
        <p:txBody>
          <a:bodyPr/>
          <a:lstStyle/>
          <a:p>
            <a:r>
              <a:rPr lang="en-US" b="1" dirty="0" smtClean="0">
                <a:solidFill>
                  <a:srgbClr val="FF0000"/>
                </a:solidFill>
              </a:rPr>
              <a:t>Illusion of Router updating time </a:t>
            </a:r>
            <a:endParaRPr lang="en-IN" b="1" dirty="0">
              <a:solidFill>
                <a:srgbClr val="FF0000"/>
              </a:solidFill>
            </a:endParaRPr>
          </a:p>
        </p:txBody>
      </p:sp>
      <p:sp>
        <p:nvSpPr>
          <p:cNvPr id="3" name="Content Placeholder 2"/>
          <p:cNvSpPr>
            <a:spLocks noGrp="1"/>
          </p:cNvSpPr>
          <p:nvPr>
            <p:ph idx="1"/>
          </p:nvPr>
        </p:nvSpPr>
        <p:spPr>
          <a:xfrm>
            <a:off x="838200" y="1365813"/>
            <a:ext cx="10515600" cy="4811150"/>
          </a:xfrm>
        </p:spPr>
        <p:txBody>
          <a:bodyPr>
            <a:normAutofit lnSpcReduction="10000"/>
          </a:bodyPr>
          <a:lstStyle/>
          <a:p>
            <a:pPr marL="0" indent="0">
              <a:buNone/>
            </a:pPr>
            <a:r>
              <a:rPr lang="en-IN" b="1" i="1" dirty="0">
                <a:solidFill>
                  <a:srgbClr val="00B050"/>
                </a:solidFill>
              </a:rPr>
              <a:t>$ns </a:t>
            </a:r>
            <a:r>
              <a:rPr lang="en-IN" b="1" i="1" dirty="0" err="1">
                <a:solidFill>
                  <a:srgbClr val="00B050"/>
                </a:solidFill>
              </a:rPr>
              <a:t>rtmodel</a:t>
            </a:r>
            <a:r>
              <a:rPr lang="en-IN" b="1" i="1" dirty="0">
                <a:solidFill>
                  <a:srgbClr val="00B050"/>
                </a:solidFill>
              </a:rPr>
              <a:t>-at 10.0 down $n11 $n5</a:t>
            </a:r>
            <a:br>
              <a:rPr lang="en-IN" b="1" i="1" dirty="0">
                <a:solidFill>
                  <a:srgbClr val="00B050"/>
                </a:solidFill>
              </a:rPr>
            </a:br>
            <a:r>
              <a:rPr lang="en-IN" b="1" i="1" dirty="0">
                <a:solidFill>
                  <a:srgbClr val="00B050"/>
                </a:solidFill>
              </a:rPr>
              <a:t>$ns </a:t>
            </a:r>
            <a:r>
              <a:rPr lang="en-IN" b="1" i="1" dirty="0" err="1">
                <a:solidFill>
                  <a:srgbClr val="00B050"/>
                </a:solidFill>
              </a:rPr>
              <a:t>rtmodel</a:t>
            </a:r>
            <a:r>
              <a:rPr lang="en-IN" b="1" i="1" dirty="0">
                <a:solidFill>
                  <a:srgbClr val="00B050"/>
                </a:solidFill>
              </a:rPr>
              <a:t>-at 30.0 up $n11 $n5</a:t>
            </a:r>
            <a:br>
              <a:rPr lang="en-IN" b="1" i="1" dirty="0">
                <a:solidFill>
                  <a:srgbClr val="00B050"/>
                </a:solidFill>
              </a:rPr>
            </a:br>
            <a:r>
              <a:rPr lang="en-IN" b="1" i="1" dirty="0">
                <a:solidFill>
                  <a:srgbClr val="00B050"/>
                </a:solidFill>
              </a:rPr>
              <a:t>$ns </a:t>
            </a:r>
            <a:r>
              <a:rPr lang="en-IN" b="1" i="1" dirty="0" err="1">
                <a:solidFill>
                  <a:srgbClr val="00B050"/>
                </a:solidFill>
              </a:rPr>
              <a:t>rtmodel</a:t>
            </a:r>
            <a:r>
              <a:rPr lang="en-IN" b="1" i="1" dirty="0">
                <a:solidFill>
                  <a:srgbClr val="00B050"/>
                </a:solidFill>
              </a:rPr>
              <a:t>-at 15.0 down $n7 $n6</a:t>
            </a:r>
            <a:br>
              <a:rPr lang="en-IN" b="1" i="1" dirty="0">
                <a:solidFill>
                  <a:srgbClr val="00B050"/>
                </a:solidFill>
              </a:rPr>
            </a:br>
            <a:r>
              <a:rPr lang="en-IN" b="1" i="1" dirty="0">
                <a:solidFill>
                  <a:srgbClr val="00B050"/>
                </a:solidFill>
              </a:rPr>
              <a:t>$ns </a:t>
            </a:r>
            <a:r>
              <a:rPr lang="en-IN" b="1" i="1" dirty="0" err="1">
                <a:solidFill>
                  <a:srgbClr val="00B050"/>
                </a:solidFill>
              </a:rPr>
              <a:t>rtmodel</a:t>
            </a:r>
            <a:r>
              <a:rPr lang="en-IN" b="1" i="1" dirty="0">
                <a:solidFill>
                  <a:srgbClr val="00B050"/>
                </a:solidFill>
              </a:rPr>
              <a:t>-at 20.0 up $n7 $n6</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$ns at 5.0 "$cbr0 start"</a:t>
            </a:r>
            <a:br>
              <a:rPr lang="en-IN" b="1" i="1" dirty="0">
                <a:solidFill>
                  <a:srgbClr val="00B050"/>
                </a:solidFill>
              </a:rPr>
            </a:br>
            <a:r>
              <a:rPr lang="en-IN" b="1" i="1" dirty="0">
                <a:solidFill>
                  <a:srgbClr val="00B050"/>
                </a:solidFill>
              </a:rPr>
              <a:t>$ns at 5.0 "$cbr1 start"</a:t>
            </a:r>
            <a:br>
              <a:rPr lang="en-IN" b="1" i="1" dirty="0">
                <a:solidFill>
                  <a:srgbClr val="00B050"/>
                </a:solidFill>
              </a:rPr>
            </a:br>
            <a:r>
              <a:rPr lang="en-IN" b="1" i="1" dirty="0">
                <a:solidFill>
                  <a:srgbClr val="00B050"/>
                </a:solidFill>
              </a:rPr>
              <a:t>$ns at 45.0 "$cbr0 stop"</a:t>
            </a:r>
            <a:br>
              <a:rPr lang="en-IN" b="1" i="1" dirty="0">
                <a:solidFill>
                  <a:srgbClr val="00B050"/>
                </a:solidFill>
              </a:rPr>
            </a:br>
            <a:r>
              <a:rPr lang="en-IN" b="1" i="1" dirty="0">
                <a:solidFill>
                  <a:srgbClr val="00B050"/>
                </a:solidFill>
              </a:rPr>
              <a:t>$ns at 45.0 "$cbr1 stop"</a:t>
            </a:r>
            <a:br>
              <a:rPr lang="en-IN" b="1" i="1" dirty="0">
                <a:solidFill>
                  <a:srgbClr val="00B050"/>
                </a:solidFill>
              </a:rPr>
            </a:br>
            <a:r>
              <a:rPr lang="en-IN" b="1" i="1" dirty="0">
                <a:solidFill>
                  <a:srgbClr val="00B050"/>
                </a:solidFill>
              </a:rPr>
              <a:t>$ns at 50.0 "finish"</a:t>
            </a:r>
            <a:br>
              <a:rPr lang="en-IN" b="1" i="1" dirty="0">
                <a:solidFill>
                  <a:srgbClr val="00B050"/>
                </a:solidFill>
              </a:rPr>
            </a:br>
            <a:r>
              <a:rPr lang="en-IN" b="1" i="1" dirty="0">
                <a:solidFill>
                  <a:srgbClr val="00B050"/>
                </a:solidFill>
              </a:rPr>
              <a:t/>
            </a:r>
            <a:br>
              <a:rPr lang="en-IN" b="1" i="1" dirty="0">
                <a:solidFill>
                  <a:srgbClr val="00B050"/>
                </a:solidFill>
              </a:rPr>
            </a:br>
            <a:r>
              <a:rPr lang="en-IN" b="1" i="1" dirty="0">
                <a:solidFill>
                  <a:srgbClr val="00B050"/>
                </a:solidFill>
              </a:rPr>
              <a:t>$ns run</a:t>
            </a:r>
            <a:br>
              <a:rPr lang="en-IN" b="1" i="1" dirty="0">
                <a:solidFill>
                  <a:srgbClr val="00B050"/>
                </a:solidFill>
              </a:rPr>
            </a:br>
            <a:endParaRPr lang="en-IN" b="1" i="1" dirty="0">
              <a:solidFill>
                <a:srgbClr val="00B050"/>
              </a:solidFill>
            </a:endParaRPr>
          </a:p>
          <a:p>
            <a:pPr marL="0" indent="0">
              <a:buNone/>
            </a:pPr>
            <a:endParaRPr lang="en-IN" dirty="0"/>
          </a:p>
        </p:txBody>
      </p:sp>
    </p:spTree>
    <p:extLst>
      <p:ext uri="{BB962C8B-B14F-4D97-AF65-F5344CB8AC3E}">
        <p14:creationId xmlns:p14="http://schemas.microsoft.com/office/powerpoint/2010/main" val="16852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two language? (tcl &amp; C++)</a:t>
            </a:r>
            <a:endParaRPr lang="en-IN" dirty="0"/>
          </a:p>
        </p:txBody>
      </p:sp>
      <p:sp>
        <p:nvSpPr>
          <p:cNvPr id="3" name="Content Placeholder 2"/>
          <p:cNvSpPr>
            <a:spLocks noGrp="1"/>
          </p:cNvSpPr>
          <p:nvPr>
            <p:ph idx="1"/>
          </p:nvPr>
        </p:nvSpPr>
        <p:spPr>
          <a:xfrm>
            <a:off x="250723" y="1486411"/>
            <a:ext cx="11680722" cy="5047123"/>
          </a:xfrm>
        </p:spPr>
        <p:txBody>
          <a:bodyPr/>
          <a:lstStyle/>
          <a:p>
            <a:r>
              <a:rPr lang="en-IN" dirty="0" smtClean="0"/>
              <a:t>C++: Detailed protocol simulations require systems programming language </a:t>
            </a:r>
          </a:p>
          <a:p>
            <a:pPr lvl="1"/>
            <a:r>
              <a:rPr lang="en-IN" dirty="0" smtClean="0"/>
              <a:t>byte manipulation, packet processing, algorithm implementation </a:t>
            </a:r>
          </a:p>
          <a:p>
            <a:pPr lvl="1"/>
            <a:r>
              <a:rPr lang="en-IN" dirty="0"/>
              <a:t>While the C++ defines the internal mechanism (i.e., a backend) of the simulation objects, the </a:t>
            </a:r>
            <a:r>
              <a:rPr lang="en-IN" dirty="0" smtClean="0"/>
              <a:t>otcl </a:t>
            </a:r>
            <a:r>
              <a:rPr lang="en-IN" dirty="0"/>
              <a:t>sets up simulation by assembling and configuring the objects as well as scheduling discrete events. </a:t>
            </a:r>
            <a:endParaRPr lang="en-IN" dirty="0" smtClean="0"/>
          </a:p>
          <a:p>
            <a:pPr lvl="1"/>
            <a:r>
              <a:rPr lang="en-IN" dirty="0" smtClean="0"/>
              <a:t>The </a:t>
            </a:r>
            <a:r>
              <a:rPr lang="en-IN" dirty="0"/>
              <a:t>C++ and the </a:t>
            </a:r>
            <a:r>
              <a:rPr lang="en-IN" dirty="0" smtClean="0"/>
              <a:t>otcl </a:t>
            </a:r>
            <a:r>
              <a:rPr lang="en-IN" dirty="0"/>
              <a:t>are linked together using </a:t>
            </a:r>
            <a:r>
              <a:rPr lang="en-IN" dirty="0" smtClean="0"/>
              <a:t>tclcl.</a:t>
            </a:r>
          </a:p>
          <a:p>
            <a:pPr lvl="1"/>
            <a:r>
              <a:rPr lang="en-IN" dirty="0" smtClean="0"/>
              <a:t>Turn around time (run simulation, find bug, fix bug, recompile, re-run) is slower.</a:t>
            </a:r>
          </a:p>
          <a:p>
            <a:pPr marL="457200" lvl="1" indent="0">
              <a:buNone/>
            </a:pPr>
            <a:endParaRPr lang="en-IN" dirty="0" smtClean="0"/>
          </a:p>
          <a:p>
            <a:pPr marL="280988" lvl="1" indent="-280988"/>
            <a:r>
              <a:rPr lang="en-IN" sz="2800" dirty="0" smtClean="0"/>
              <a:t>tcl: Simulation of slightly varying parameters or configurations</a:t>
            </a:r>
          </a:p>
          <a:p>
            <a:pPr marL="738188" lvl="2" indent="-280988"/>
            <a:r>
              <a:rPr lang="en-IN" sz="2400" dirty="0" smtClean="0"/>
              <a:t>quickly exploring a number of scenarios</a:t>
            </a:r>
          </a:p>
          <a:p>
            <a:pPr marL="738188" lvl="2" indent="-280988"/>
            <a:r>
              <a:rPr lang="en-IN" sz="2400" dirty="0" smtClean="0"/>
              <a:t>iteration time (change the model and re -run) is more important</a:t>
            </a:r>
            <a:endParaRPr lang="en-US" sz="2400" dirty="0"/>
          </a:p>
        </p:txBody>
      </p:sp>
    </p:spTree>
    <p:extLst>
      <p:ext uri="{BB962C8B-B14F-4D97-AF65-F5344CB8AC3E}">
        <p14:creationId xmlns:p14="http://schemas.microsoft.com/office/powerpoint/2010/main" val="36644610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00942"/>
          </a:xfrm>
        </p:spPr>
        <p:txBody>
          <a:bodyPr>
            <a:normAutofit fontScale="90000"/>
          </a:bodyPr>
          <a:lstStyle/>
          <a:p>
            <a:r>
              <a:rPr lang="en-US" dirty="0" err="1" smtClean="0"/>
              <a:t>dv.awk</a:t>
            </a:r>
            <a:endParaRPr lang="en-IN" dirty="0"/>
          </a:p>
        </p:txBody>
      </p:sp>
      <p:sp>
        <p:nvSpPr>
          <p:cNvPr id="3" name="Content Placeholder 2"/>
          <p:cNvSpPr>
            <a:spLocks noGrp="1"/>
          </p:cNvSpPr>
          <p:nvPr>
            <p:ph idx="1"/>
          </p:nvPr>
        </p:nvSpPr>
        <p:spPr>
          <a:xfrm>
            <a:off x="838200" y="428264"/>
            <a:ext cx="10515600" cy="7014258"/>
          </a:xfrm>
        </p:spPr>
        <p:txBody>
          <a:bodyPr>
            <a:normAutofit fontScale="47500" lnSpcReduction="20000"/>
          </a:bodyPr>
          <a:lstStyle/>
          <a:p>
            <a:pPr marL="0" indent="0">
              <a:buNone/>
            </a:pPr>
            <a:r>
              <a:rPr lang="en-IN" i="1" dirty="0"/>
              <a:t>#!/</a:t>
            </a:r>
            <a:r>
              <a:rPr lang="en-IN" i="1" dirty="0" err="1"/>
              <a:t>usr</a:t>
            </a:r>
            <a:r>
              <a:rPr lang="en-IN" i="1" dirty="0"/>
              <a:t>/bin/</a:t>
            </a:r>
            <a:r>
              <a:rPr lang="en-IN" i="1" dirty="0" err="1"/>
              <a:t>awk</a:t>
            </a:r>
            <a:r>
              <a:rPr lang="en-IN" i="1" dirty="0"/>
              <a:t> -f</a:t>
            </a:r>
            <a:br>
              <a:rPr lang="en-IN" i="1" dirty="0"/>
            </a:br>
            <a:r>
              <a:rPr lang="en-IN" i="1" dirty="0"/>
              <a:t>BEGIN{</a:t>
            </a:r>
            <a:br>
              <a:rPr lang="en-IN" i="1" dirty="0"/>
            </a:br>
            <a:r>
              <a:rPr lang="en-IN" i="1" dirty="0"/>
              <a:t>print "DV calculation starts...."</a:t>
            </a:r>
            <a:br>
              <a:rPr lang="en-IN" i="1" dirty="0"/>
            </a:br>
            <a:r>
              <a:rPr lang="en-IN" i="1" dirty="0"/>
              <a:t>routing=0</a:t>
            </a:r>
            <a:br>
              <a:rPr lang="en-IN" i="1" dirty="0"/>
            </a:br>
            <a:r>
              <a:rPr lang="en-IN" i="1" dirty="0"/>
              <a:t>sent=0</a:t>
            </a:r>
            <a:br>
              <a:rPr lang="en-IN" i="1" dirty="0"/>
            </a:br>
            <a:r>
              <a:rPr lang="en-IN" i="1" dirty="0"/>
              <a:t>received=0</a:t>
            </a:r>
            <a:br>
              <a:rPr lang="en-IN" i="1" dirty="0"/>
            </a:br>
            <a:r>
              <a:rPr lang="en-IN" i="1" dirty="0"/>
              <a:t>dropped=0</a:t>
            </a:r>
            <a:br>
              <a:rPr lang="en-IN" i="1" dirty="0"/>
            </a:br>
            <a:r>
              <a:rPr lang="en-IN" i="1" dirty="0" err="1"/>
              <a:t>noh</a:t>
            </a:r>
            <a:r>
              <a:rPr lang="en-IN" i="1" dirty="0"/>
              <a:t>=0</a:t>
            </a:r>
            <a:br>
              <a:rPr lang="en-IN" i="1" dirty="0"/>
            </a:br>
            <a:r>
              <a:rPr lang="en-IN" i="1" dirty="0" err="1"/>
              <a:t>pdr</a:t>
            </a:r>
            <a:r>
              <a:rPr lang="en-IN" i="1" dirty="0"/>
              <a:t>=0</a:t>
            </a:r>
            <a:br>
              <a:rPr lang="en-IN" i="1" dirty="0"/>
            </a:br>
            <a:r>
              <a:rPr lang="en-IN" i="1" dirty="0"/>
              <a:t>}</a:t>
            </a:r>
            <a:br>
              <a:rPr lang="en-IN" i="1" dirty="0"/>
            </a:br>
            <a:r>
              <a:rPr lang="en-IN" i="1" dirty="0"/>
              <a:t/>
            </a:r>
            <a:br>
              <a:rPr lang="en-IN" i="1" dirty="0"/>
            </a:br>
            <a:r>
              <a:rPr lang="en-IN" i="1" dirty="0"/>
              <a:t>{</a:t>
            </a:r>
            <a:br>
              <a:rPr lang="en-IN" i="1" dirty="0"/>
            </a:br>
            <a:r>
              <a:rPr lang="en-IN" i="1" dirty="0"/>
              <a:t>if ( $1=="r" &amp;&amp; $5=="</a:t>
            </a:r>
            <a:r>
              <a:rPr lang="en-IN" i="1" dirty="0" err="1"/>
              <a:t>rtProtoDV</a:t>
            </a:r>
            <a:r>
              <a:rPr lang="en-IN" i="1" dirty="0"/>
              <a:t>" )</a:t>
            </a:r>
            <a:br>
              <a:rPr lang="en-IN" i="1" dirty="0"/>
            </a:br>
            <a:r>
              <a:rPr lang="en-IN" i="1" dirty="0"/>
              <a:t>{</a:t>
            </a:r>
            <a:br>
              <a:rPr lang="en-IN" i="1" dirty="0"/>
            </a:br>
            <a:r>
              <a:rPr lang="en-IN" i="1" dirty="0"/>
              <a:t>routing +=1</a:t>
            </a:r>
            <a:br>
              <a:rPr lang="en-IN" i="1" dirty="0"/>
            </a:br>
            <a:r>
              <a:rPr lang="en-IN" i="1" dirty="0"/>
              <a:t>}</a:t>
            </a:r>
            <a:br>
              <a:rPr lang="en-IN" i="1" dirty="0"/>
            </a:br>
            <a:r>
              <a:rPr lang="en-IN" i="1" dirty="0"/>
              <a:t>if ( $1=="+" &amp;&amp; $3=="0" &amp;&amp; $5=="</a:t>
            </a:r>
            <a:r>
              <a:rPr lang="en-IN" i="1" dirty="0" err="1"/>
              <a:t>cbr</a:t>
            </a:r>
            <a:r>
              <a:rPr lang="en-IN" i="1" dirty="0"/>
              <a:t>" )</a:t>
            </a:r>
            <a:br>
              <a:rPr lang="en-IN" i="1" dirty="0"/>
            </a:br>
            <a:r>
              <a:rPr lang="en-IN" i="1" dirty="0"/>
              <a:t>{</a:t>
            </a:r>
            <a:br>
              <a:rPr lang="en-IN" i="1" dirty="0"/>
            </a:br>
            <a:r>
              <a:rPr lang="en-IN" i="1" dirty="0"/>
              <a:t>sent +=1</a:t>
            </a:r>
            <a:br>
              <a:rPr lang="en-IN" i="1" dirty="0"/>
            </a:br>
            <a:r>
              <a:rPr lang="en-IN" i="1" dirty="0"/>
              <a:t>}</a:t>
            </a:r>
            <a:br>
              <a:rPr lang="en-IN" i="1" dirty="0"/>
            </a:br>
            <a:r>
              <a:rPr lang="en-IN" i="1" dirty="0"/>
              <a:t>if ( $1=="+" &amp;&amp; $3=="1" &amp;&amp; $5=="</a:t>
            </a:r>
            <a:r>
              <a:rPr lang="en-IN" i="1" dirty="0" err="1"/>
              <a:t>cbr</a:t>
            </a:r>
            <a:r>
              <a:rPr lang="en-IN" i="1" dirty="0"/>
              <a:t>" )</a:t>
            </a:r>
            <a:br>
              <a:rPr lang="en-IN" i="1" dirty="0"/>
            </a:br>
            <a:r>
              <a:rPr lang="en-IN" i="1" dirty="0"/>
              <a:t>{</a:t>
            </a:r>
            <a:br>
              <a:rPr lang="en-IN" i="1" dirty="0"/>
            </a:br>
            <a:r>
              <a:rPr lang="en-IN" i="1" dirty="0"/>
              <a:t>sent +=1</a:t>
            </a:r>
            <a:br>
              <a:rPr lang="en-IN" i="1" dirty="0"/>
            </a:br>
            <a:r>
              <a:rPr lang="en-IN" i="1" dirty="0"/>
              <a:t>}</a:t>
            </a:r>
            <a:br>
              <a:rPr lang="en-IN" i="1" dirty="0"/>
            </a:br>
            <a:r>
              <a:rPr lang="en-IN" i="1" dirty="0"/>
              <a:t>if ( $1=="r" &amp;&amp; $4=="5" &amp;&amp; $5=="</a:t>
            </a:r>
            <a:r>
              <a:rPr lang="en-IN" i="1" dirty="0" err="1"/>
              <a:t>cbr</a:t>
            </a:r>
            <a:r>
              <a:rPr lang="en-IN" i="1" dirty="0"/>
              <a:t>" )</a:t>
            </a:r>
            <a:br>
              <a:rPr lang="en-IN" i="1" dirty="0"/>
            </a:br>
            <a:r>
              <a:rPr lang="en-IN" i="1" dirty="0"/>
              <a:t>{</a:t>
            </a:r>
            <a:br>
              <a:rPr lang="en-IN" i="1" dirty="0"/>
            </a:br>
            <a:r>
              <a:rPr lang="en-IN" i="1" dirty="0"/>
              <a:t>received +=1</a:t>
            </a:r>
            <a:br>
              <a:rPr lang="en-IN" i="1" dirty="0"/>
            </a:br>
            <a:r>
              <a:rPr lang="en-IN" i="1" dirty="0"/>
              <a:t>}</a:t>
            </a:r>
            <a:br>
              <a:rPr lang="en-IN" i="1" dirty="0"/>
            </a:br>
            <a:r>
              <a:rPr lang="en-IN" i="1" dirty="0"/>
              <a:t>if ( $1=="d" )</a:t>
            </a:r>
            <a:br>
              <a:rPr lang="en-IN" i="1" dirty="0"/>
            </a:br>
            <a:r>
              <a:rPr lang="en-IN" i="1" dirty="0"/>
              <a:t>{</a:t>
            </a:r>
            <a:br>
              <a:rPr lang="en-IN" i="1" dirty="0"/>
            </a:br>
            <a:r>
              <a:rPr lang="en-IN" i="1" dirty="0"/>
              <a:t>dropped +=1</a:t>
            </a:r>
            <a:br>
              <a:rPr lang="en-IN" i="1" dirty="0"/>
            </a:br>
            <a:r>
              <a:rPr lang="en-IN" i="1" dirty="0"/>
              <a:t>}</a:t>
            </a:r>
            <a:br>
              <a:rPr lang="en-IN" i="1" dirty="0"/>
            </a:br>
            <a:r>
              <a:rPr lang="en-IN" i="1" dirty="0"/>
              <a:t>}</a:t>
            </a:r>
            <a:br>
              <a:rPr lang="en-IN" i="1" dirty="0"/>
            </a:br>
            <a:r>
              <a:rPr lang="en-IN" i="1" dirty="0"/>
              <a:t/>
            </a:r>
            <a:br>
              <a:rPr lang="en-IN" i="1" dirty="0"/>
            </a:br>
            <a:r>
              <a:rPr lang="en-IN" i="1" dirty="0"/>
              <a:t>END{</a:t>
            </a:r>
            <a:br>
              <a:rPr lang="en-IN" i="1" dirty="0"/>
            </a:br>
            <a:r>
              <a:rPr lang="en-IN" i="1" dirty="0" err="1"/>
              <a:t>noh</a:t>
            </a:r>
            <a:r>
              <a:rPr lang="en-IN" i="1" dirty="0"/>
              <a:t> =routing/received</a:t>
            </a:r>
            <a:br>
              <a:rPr lang="en-IN" i="1" dirty="0"/>
            </a:br>
            <a:r>
              <a:rPr lang="en-IN" i="1" dirty="0" err="1"/>
              <a:t>pdr</a:t>
            </a:r>
            <a:r>
              <a:rPr lang="en-IN" i="1" dirty="0"/>
              <a:t> =received/sent</a:t>
            </a:r>
            <a:br>
              <a:rPr lang="en-IN" i="1" dirty="0"/>
            </a:br>
            <a:r>
              <a:rPr lang="en-IN" i="1" dirty="0"/>
              <a:t>print "Routing packets		</a:t>
            </a:r>
            <a:r>
              <a:rPr lang="en-IN" i="1" dirty="0" smtClean="0"/>
              <a:t>:",</a:t>
            </a:r>
            <a:r>
              <a:rPr lang="en-IN" i="1" dirty="0"/>
              <a:t>routing</a:t>
            </a:r>
            <a:br>
              <a:rPr lang="en-IN" i="1" dirty="0"/>
            </a:br>
            <a:r>
              <a:rPr lang="en-IN" i="1" dirty="0"/>
              <a:t>print "Sent packets		</a:t>
            </a:r>
            <a:r>
              <a:rPr lang="en-IN" i="1" dirty="0" smtClean="0"/>
              <a:t>:",</a:t>
            </a:r>
            <a:r>
              <a:rPr lang="en-IN" i="1" dirty="0"/>
              <a:t>sent</a:t>
            </a:r>
            <a:br>
              <a:rPr lang="en-IN" i="1" dirty="0"/>
            </a:br>
            <a:r>
              <a:rPr lang="en-IN" i="1" dirty="0"/>
              <a:t>print "Received packets		:",received</a:t>
            </a:r>
            <a:br>
              <a:rPr lang="en-IN" i="1" dirty="0"/>
            </a:br>
            <a:r>
              <a:rPr lang="en-IN" i="1" dirty="0"/>
              <a:t>print "Dropped packets		</a:t>
            </a:r>
            <a:r>
              <a:rPr lang="en-IN" i="1" dirty="0" smtClean="0"/>
              <a:t>:",</a:t>
            </a:r>
            <a:r>
              <a:rPr lang="en-IN" i="1" dirty="0"/>
              <a:t>dropped</a:t>
            </a:r>
            <a:br>
              <a:rPr lang="en-IN" i="1" dirty="0"/>
            </a:br>
            <a:r>
              <a:rPr lang="en-IN" i="1" dirty="0"/>
              <a:t>print "Normalized Over Head[NOH]	:",</a:t>
            </a:r>
            <a:r>
              <a:rPr lang="en-IN" i="1" dirty="0" err="1"/>
              <a:t>noh</a:t>
            </a:r>
            <a:r>
              <a:rPr lang="en-IN" i="1" dirty="0"/>
              <a:t/>
            </a:r>
            <a:br>
              <a:rPr lang="en-IN" i="1" dirty="0"/>
            </a:br>
            <a:r>
              <a:rPr lang="en-IN" i="1" dirty="0"/>
              <a:t>print "Packet Delivery Ratio[PDR]	:",</a:t>
            </a:r>
            <a:r>
              <a:rPr lang="en-IN" i="1" dirty="0" err="1"/>
              <a:t>pdr</a:t>
            </a:r>
            <a:r>
              <a:rPr lang="en-IN" i="1" dirty="0"/>
              <a:t/>
            </a:r>
            <a:br>
              <a:rPr lang="en-IN" i="1" dirty="0"/>
            </a:br>
            <a:r>
              <a:rPr lang="en-IN" i="1" dirty="0"/>
              <a:t>print "Evaluation Completed"</a:t>
            </a:r>
            <a:br>
              <a:rPr lang="en-IN" i="1" dirty="0"/>
            </a:br>
            <a:r>
              <a:rPr lang="en-IN" i="1" dirty="0"/>
              <a:t>}</a:t>
            </a:r>
            <a:br>
              <a:rPr lang="en-IN" i="1" dirty="0"/>
            </a:br>
            <a:endParaRPr lang="en-IN" i="1" dirty="0"/>
          </a:p>
        </p:txBody>
      </p:sp>
    </p:spTree>
    <p:extLst>
      <p:ext uri="{BB962C8B-B14F-4D97-AF65-F5344CB8AC3E}">
        <p14:creationId xmlns:p14="http://schemas.microsoft.com/office/powerpoint/2010/main" val="4038989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0"/>
            <a:ext cx="10515600" cy="283057"/>
          </a:xfrm>
        </p:spPr>
        <p:txBody>
          <a:bodyPr>
            <a:normAutofit fontScale="90000"/>
          </a:bodyPr>
          <a:lstStyle/>
          <a:p>
            <a:r>
              <a:rPr lang="en-US" dirty="0" err="1" smtClean="0"/>
              <a:t>ls.awk</a:t>
            </a:r>
            <a:endParaRPr lang="en-IN" dirty="0"/>
          </a:p>
        </p:txBody>
      </p:sp>
      <p:sp>
        <p:nvSpPr>
          <p:cNvPr id="3" name="Content Placeholder 2"/>
          <p:cNvSpPr>
            <a:spLocks noGrp="1"/>
          </p:cNvSpPr>
          <p:nvPr>
            <p:ph idx="1"/>
          </p:nvPr>
        </p:nvSpPr>
        <p:spPr>
          <a:xfrm>
            <a:off x="838200" y="381964"/>
            <a:ext cx="10515600" cy="6863787"/>
          </a:xfrm>
        </p:spPr>
        <p:txBody>
          <a:bodyPr>
            <a:normAutofit fontScale="47500" lnSpcReduction="20000"/>
          </a:bodyPr>
          <a:lstStyle/>
          <a:p>
            <a:pPr marL="0" indent="0">
              <a:buNone/>
            </a:pPr>
            <a:r>
              <a:rPr lang="en-IN" i="1" dirty="0"/>
              <a:t>#!/</a:t>
            </a:r>
            <a:r>
              <a:rPr lang="en-IN" i="1" dirty="0" err="1"/>
              <a:t>usr</a:t>
            </a:r>
            <a:r>
              <a:rPr lang="en-IN" i="1" dirty="0"/>
              <a:t>/bin/</a:t>
            </a:r>
            <a:r>
              <a:rPr lang="en-IN" i="1" dirty="0" err="1"/>
              <a:t>awk</a:t>
            </a:r>
            <a:r>
              <a:rPr lang="en-IN" i="1" dirty="0"/>
              <a:t> -f</a:t>
            </a:r>
            <a:br>
              <a:rPr lang="en-IN" i="1" dirty="0"/>
            </a:br>
            <a:r>
              <a:rPr lang="en-IN" i="1" dirty="0"/>
              <a:t>BEGIN{</a:t>
            </a:r>
            <a:br>
              <a:rPr lang="en-IN" i="1" dirty="0"/>
            </a:br>
            <a:r>
              <a:rPr lang="en-IN" i="1" dirty="0"/>
              <a:t>print "LS calculation starts....."</a:t>
            </a:r>
            <a:br>
              <a:rPr lang="en-IN" i="1" dirty="0"/>
            </a:br>
            <a:r>
              <a:rPr lang="en-IN" i="1" dirty="0"/>
              <a:t>routing=0</a:t>
            </a:r>
            <a:br>
              <a:rPr lang="en-IN" i="1" dirty="0"/>
            </a:br>
            <a:r>
              <a:rPr lang="en-IN" i="1" dirty="0"/>
              <a:t>sent=0</a:t>
            </a:r>
            <a:br>
              <a:rPr lang="en-IN" i="1" dirty="0"/>
            </a:br>
            <a:r>
              <a:rPr lang="en-IN" i="1" dirty="0"/>
              <a:t>received=0</a:t>
            </a:r>
            <a:br>
              <a:rPr lang="en-IN" i="1" dirty="0"/>
            </a:br>
            <a:r>
              <a:rPr lang="en-IN" i="1" dirty="0"/>
              <a:t>dropped=0</a:t>
            </a:r>
            <a:br>
              <a:rPr lang="en-IN" i="1" dirty="0"/>
            </a:br>
            <a:r>
              <a:rPr lang="en-IN" i="1" dirty="0" err="1"/>
              <a:t>noh</a:t>
            </a:r>
            <a:r>
              <a:rPr lang="en-IN" i="1" dirty="0"/>
              <a:t>=0</a:t>
            </a:r>
            <a:br>
              <a:rPr lang="en-IN" i="1" dirty="0"/>
            </a:br>
            <a:r>
              <a:rPr lang="en-IN" i="1" dirty="0" err="1"/>
              <a:t>pdr</a:t>
            </a:r>
            <a:r>
              <a:rPr lang="en-IN" i="1" dirty="0"/>
              <a:t>=0</a:t>
            </a:r>
            <a:br>
              <a:rPr lang="en-IN" i="1" dirty="0"/>
            </a:br>
            <a:r>
              <a:rPr lang="en-IN" i="1" dirty="0"/>
              <a:t>}</a:t>
            </a:r>
            <a:br>
              <a:rPr lang="en-IN" i="1" dirty="0"/>
            </a:br>
            <a:r>
              <a:rPr lang="en-IN" i="1" dirty="0"/>
              <a:t/>
            </a:r>
            <a:br>
              <a:rPr lang="en-IN" i="1" dirty="0"/>
            </a:br>
            <a:r>
              <a:rPr lang="en-IN" i="1" dirty="0"/>
              <a:t>{</a:t>
            </a:r>
            <a:br>
              <a:rPr lang="en-IN" i="1" dirty="0"/>
            </a:br>
            <a:r>
              <a:rPr lang="en-IN" i="1" dirty="0"/>
              <a:t>if ( $1=="r" &amp;&amp; $5=="</a:t>
            </a:r>
            <a:r>
              <a:rPr lang="en-IN" i="1" dirty="0" err="1"/>
              <a:t>rtProtoLS</a:t>
            </a:r>
            <a:r>
              <a:rPr lang="en-IN" i="1" dirty="0"/>
              <a:t>" )</a:t>
            </a:r>
            <a:br>
              <a:rPr lang="en-IN" i="1" dirty="0"/>
            </a:br>
            <a:r>
              <a:rPr lang="en-IN" i="1" dirty="0"/>
              <a:t>{</a:t>
            </a:r>
            <a:br>
              <a:rPr lang="en-IN" i="1" dirty="0"/>
            </a:br>
            <a:r>
              <a:rPr lang="en-IN" i="1" dirty="0"/>
              <a:t>routing +=1</a:t>
            </a:r>
            <a:br>
              <a:rPr lang="en-IN" i="1" dirty="0"/>
            </a:br>
            <a:r>
              <a:rPr lang="en-IN" i="1" dirty="0"/>
              <a:t>}</a:t>
            </a:r>
            <a:br>
              <a:rPr lang="en-IN" i="1" dirty="0"/>
            </a:br>
            <a:r>
              <a:rPr lang="en-IN" i="1" dirty="0"/>
              <a:t>if ( $1=="+" &amp;&amp; $3=="0" &amp;&amp; $5=="</a:t>
            </a:r>
            <a:r>
              <a:rPr lang="en-IN" i="1" dirty="0" err="1"/>
              <a:t>cbr</a:t>
            </a:r>
            <a:r>
              <a:rPr lang="en-IN" i="1" dirty="0"/>
              <a:t>" )</a:t>
            </a:r>
            <a:br>
              <a:rPr lang="en-IN" i="1" dirty="0"/>
            </a:br>
            <a:r>
              <a:rPr lang="en-IN" i="1" dirty="0"/>
              <a:t>{</a:t>
            </a:r>
            <a:br>
              <a:rPr lang="en-IN" i="1" dirty="0"/>
            </a:br>
            <a:r>
              <a:rPr lang="en-IN" i="1" dirty="0"/>
              <a:t>sent +=1</a:t>
            </a:r>
            <a:br>
              <a:rPr lang="en-IN" i="1" dirty="0"/>
            </a:br>
            <a:r>
              <a:rPr lang="en-IN" i="1" dirty="0"/>
              <a:t>}</a:t>
            </a:r>
            <a:br>
              <a:rPr lang="en-IN" i="1" dirty="0"/>
            </a:br>
            <a:r>
              <a:rPr lang="en-IN" i="1" dirty="0"/>
              <a:t>if ( $1=="+" &amp;&amp; $3=="1" &amp;&amp; $5=="</a:t>
            </a:r>
            <a:r>
              <a:rPr lang="en-IN" i="1" dirty="0" err="1"/>
              <a:t>cbr</a:t>
            </a:r>
            <a:r>
              <a:rPr lang="en-IN" i="1" dirty="0"/>
              <a:t>" )</a:t>
            </a:r>
            <a:br>
              <a:rPr lang="en-IN" i="1" dirty="0"/>
            </a:br>
            <a:r>
              <a:rPr lang="en-IN" i="1" dirty="0"/>
              <a:t>{</a:t>
            </a:r>
            <a:br>
              <a:rPr lang="en-IN" i="1" dirty="0"/>
            </a:br>
            <a:r>
              <a:rPr lang="en-IN" i="1" dirty="0"/>
              <a:t>sent +=1</a:t>
            </a:r>
            <a:br>
              <a:rPr lang="en-IN" i="1" dirty="0"/>
            </a:br>
            <a:r>
              <a:rPr lang="en-IN" i="1" dirty="0"/>
              <a:t>}</a:t>
            </a:r>
            <a:br>
              <a:rPr lang="en-IN" i="1" dirty="0"/>
            </a:br>
            <a:r>
              <a:rPr lang="en-IN" i="1" dirty="0"/>
              <a:t>if ( $1=="r" &amp;&amp; $4=="5" &amp;&amp; $5=="</a:t>
            </a:r>
            <a:r>
              <a:rPr lang="en-IN" i="1" dirty="0" err="1"/>
              <a:t>cbr</a:t>
            </a:r>
            <a:r>
              <a:rPr lang="en-IN" i="1" dirty="0"/>
              <a:t>" )</a:t>
            </a:r>
            <a:br>
              <a:rPr lang="en-IN" i="1" dirty="0"/>
            </a:br>
            <a:r>
              <a:rPr lang="en-IN" i="1" dirty="0"/>
              <a:t>{</a:t>
            </a:r>
            <a:br>
              <a:rPr lang="en-IN" i="1" dirty="0"/>
            </a:br>
            <a:r>
              <a:rPr lang="en-IN" i="1" dirty="0"/>
              <a:t>received +=1</a:t>
            </a:r>
            <a:br>
              <a:rPr lang="en-IN" i="1" dirty="0"/>
            </a:br>
            <a:r>
              <a:rPr lang="en-IN" i="1" dirty="0"/>
              <a:t>}</a:t>
            </a:r>
            <a:br>
              <a:rPr lang="en-IN" i="1" dirty="0"/>
            </a:br>
            <a:r>
              <a:rPr lang="en-IN" i="1" dirty="0"/>
              <a:t>if ( $1=="d" )</a:t>
            </a:r>
            <a:br>
              <a:rPr lang="en-IN" i="1" dirty="0"/>
            </a:br>
            <a:r>
              <a:rPr lang="en-IN" i="1" dirty="0"/>
              <a:t>{</a:t>
            </a:r>
            <a:br>
              <a:rPr lang="en-IN" i="1" dirty="0"/>
            </a:br>
            <a:r>
              <a:rPr lang="en-IN" i="1" dirty="0"/>
              <a:t>dropped +=1</a:t>
            </a:r>
            <a:br>
              <a:rPr lang="en-IN" i="1" dirty="0"/>
            </a:br>
            <a:r>
              <a:rPr lang="en-IN" i="1" dirty="0"/>
              <a:t>}</a:t>
            </a:r>
            <a:br>
              <a:rPr lang="en-IN" i="1" dirty="0"/>
            </a:br>
            <a:r>
              <a:rPr lang="en-IN" i="1" dirty="0"/>
              <a:t>}</a:t>
            </a:r>
            <a:br>
              <a:rPr lang="en-IN" i="1" dirty="0"/>
            </a:br>
            <a:r>
              <a:rPr lang="en-IN" i="1" dirty="0"/>
              <a:t/>
            </a:r>
            <a:br>
              <a:rPr lang="en-IN" i="1" dirty="0"/>
            </a:br>
            <a:r>
              <a:rPr lang="en-IN" i="1" dirty="0"/>
              <a:t>END{</a:t>
            </a:r>
            <a:br>
              <a:rPr lang="en-IN" i="1" dirty="0"/>
            </a:br>
            <a:r>
              <a:rPr lang="en-IN" i="1" dirty="0" err="1"/>
              <a:t>noh</a:t>
            </a:r>
            <a:r>
              <a:rPr lang="en-IN" i="1" dirty="0"/>
              <a:t> =routing/received</a:t>
            </a:r>
            <a:br>
              <a:rPr lang="en-IN" i="1" dirty="0"/>
            </a:br>
            <a:r>
              <a:rPr lang="en-IN" i="1" dirty="0" err="1"/>
              <a:t>pdr</a:t>
            </a:r>
            <a:r>
              <a:rPr lang="en-IN" i="1" dirty="0"/>
              <a:t> =received/sent</a:t>
            </a:r>
            <a:br>
              <a:rPr lang="en-IN" i="1" dirty="0"/>
            </a:br>
            <a:r>
              <a:rPr lang="en-IN" i="1" dirty="0"/>
              <a:t>print "Routing packets		</a:t>
            </a:r>
            <a:r>
              <a:rPr lang="en-IN" i="1" dirty="0" smtClean="0"/>
              <a:t>:",</a:t>
            </a:r>
            <a:r>
              <a:rPr lang="en-IN" i="1" dirty="0"/>
              <a:t>routing</a:t>
            </a:r>
            <a:br>
              <a:rPr lang="en-IN" i="1" dirty="0"/>
            </a:br>
            <a:r>
              <a:rPr lang="en-IN" i="1" dirty="0"/>
              <a:t>print "Sent packets		</a:t>
            </a:r>
            <a:r>
              <a:rPr lang="en-IN" i="1" dirty="0" smtClean="0"/>
              <a:t>:",</a:t>
            </a:r>
            <a:r>
              <a:rPr lang="en-IN" i="1" dirty="0"/>
              <a:t>sent</a:t>
            </a:r>
            <a:br>
              <a:rPr lang="en-IN" i="1" dirty="0"/>
            </a:br>
            <a:r>
              <a:rPr lang="en-IN" i="1" dirty="0"/>
              <a:t>print "Received packets		:",received</a:t>
            </a:r>
            <a:br>
              <a:rPr lang="en-IN" i="1" dirty="0"/>
            </a:br>
            <a:r>
              <a:rPr lang="en-IN" i="1" dirty="0"/>
              <a:t>print "Dropped packets		</a:t>
            </a:r>
            <a:r>
              <a:rPr lang="en-IN" i="1" dirty="0" smtClean="0"/>
              <a:t>:",</a:t>
            </a:r>
            <a:r>
              <a:rPr lang="en-IN" i="1" dirty="0"/>
              <a:t>dropped</a:t>
            </a:r>
            <a:br>
              <a:rPr lang="en-IN" i="1" dirty="0"/>
            </a:br>
            <a:r>
              <a:rPr lang="en-IN" i="1" dirty="0"/>
              <a:t>print "Normalized Over Head [NOH]	:",</a:t>
            </a:r>
            <a:r>
              <a:rPr lang="en-IN" i="1" dirty="0" err="1"/>
              <a:t>noh</a:t>
            </a:r>
            <a:r>
              <a:rPr lang="en-IN" i="1" dirty="0"/>
              <a:t/>
            </a:r>
            <a:br>
              <a:rPr lang="en-IN" i="1" dirty="0"/>
            </a:br>
            <a:r>
              <a:rPr lang="en-IN" i="1" dirty="0"/>
              <a:t>print "Packet Delivery Ratio [PDR]	:",</a:t>
            </a:r>
            <a:r>
              <a:rPr lang="en-IN" i="1" dirty="0" err="1"/>
              <a:t>pdr</a:t>
            </a:r>
            <a:r>
              <a:rPr lang="en-IN" i="1" dirty="0"/>
              <a:t/>
            </a:r>
            <a:br>
              <a:rPr lang="en-IN" i="1" dirty="0"/>
            </a:br>
            <a:r>
              <a:rPr lang="en-IN" i="1" dirty="0"/>
              <a:t>print "Completed..."</a:t>
            </a:r>
            <a:br>
              <a:rPr lang="en-IN" i="1" dirty="0"/>
            </a:br>
            <a:r>
              <a:rPr lang="en-IN" i="1" dirty="0"/>
              <a:t>}</a:t>
            </a:r>
            <a:br>
              <a:rPr lang="en-IN" i="1" dirty="0"/>
            </a:br>
            <a:endParaRPr lang="en-IN" i="1" dirty="0"/>
          </a:p>
          <a:p>
            <a:endParaRPr lang="en-IN" dirty="0"/>
          </a:p>
        </p:txBody>
      </p:sp>
    </p:spTree>
    <p:extLst>
      <p:ext uri="{BB962C8B-B14F-4D97-AF65-F5344CB8AC3E}">
        <p14:creationId xmlns:p14="http://schemas.microsoft.com/office/powerpoint/2010/main" val="2302886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470"/>
          </a:xfrm>
        </p:spPr>
        <p:txBody>
          <a:bodyPr/>
          <a:lstStyle/>
          <a:p>
            <a:r>
              <a:rPr lang="en-US" b="1" dirty="0" smtClean="0"/>
              <a:t>Difference between </a:t>
            </a:r>
            <a:r>
              <a:rPr lang="en-US" b="1" dirty="0" err="1" smtClean="0"/>
              <a:t>DropTail</a:t>
            </a:r>
            <a:r>
              <a:rPr lang="en-US" b="1" dirty="0" smtClean="0"/>
              <a:t>, RED &amp; SFQ </a:t>
            </a:r>
            <a:endParaRPr lang="en-IN" b="1" dirty="0"/>
          </a:p>
        </p:txBody>
      </p:sp>
      <p:sp>
        <p:nvSpPr>
          <p:cNvPr id="3" name="Content Placeholder 2"/>
          <p:cNvSpPr>
            <a:spLocks noGrp="1"/>
          </p:cNvSpPr>
          <p:nvPr>
            <p:ph idx="1"/>
          </p:nvPr>
        </p:nvSpPr>
        <p:spPr>
          <a:xfrm>
            <a:off x="300942" y="1099596"/>
            <a:ext cx="11052858" cy="5393801"/>
          </a:xfrm>
        </p:spPr>
        <p:txBody>
          <a:bodyPr>
            <a:normAutofit fontScale="92500"/>
          </a:bodyPr>
          <a:lstStyle/>
          <a:p>
            <a:pPr marL="0" indent="0">
              <a:buNone/>
            </a:pPr>
            <a:r>
              <a:rPr lang="en-IN" dirty="0"/>
              <a:t>Drop Tail:</a:t>
            </a:r>
          </a:p>
          <a:p>
            <a:pPr marL="0" indent="0">
              <a:buNone/>
            </a:pPr>
            <a:endParaRPr lang="en-IN" dirty="0"/>
          </a:p>
          <a:p>
            <a:pPr marL="0" indent="0">
              <a:buNone/>
            </a:pPr>
            <a:r>
              <a:rPr lang="en-IN" dirty="0"/>
              <a:t>It is a simple queue mechanism that is used by the routers that when packets should to be drop. In this mechanism each packet is treated identically and when queue filled to its maximum capacity the newly incoming packets are dropped until queue have sufficient space to accept incoming traffic.</a:t>
            </a:r>
          </a:p>
          <a:p>
            <a:pPr marL="0" indent="0">
              <a:buNone/>
            </a:pPr>
            <a:endParaRPr lang="en-IN" dirty="0"/>
          </a:p>
          <a:p>
            <a:pPr marL="0" indent="0">
              <a:buNone/>
            </a:pPr>
            <a:r>
              <a:rPr lang="en-IN" dirty="0"/>
              <a:t> Problem:</a:t>
            </a:r>
          </a:p>
          <a:p>
            <a:pPr marL="0" indent="0">
              <a:buNone/>
            </a:pPr>
            <a:endParaRPr lang="en-IN" dirty="0"/>
          </a:p>
          <a:p>
            <a:pPr marL="0" indent="0">
              <a:buNone/>
            </a:pPr>
            <a:r>
              <a:rPr lang="en-IN" dirty="0"/>
              <a:t>When a queue is filled the router start to discard all extra packets thus dropping the tail of mechanism. The loss of packets </a:t>
            </a:r>
            <a:r>
              <a:rPr lang="en-IN" dirty="0" smtClean="0"/>
              <a:t>causes </a:t>
            </a:r>
            <a:r>
              <a:rPr lang="en-IN" dirty="0"/>
              <a:t>the sender to enter slow start which decreases the throughput and thus increases its congestion window.</a:t>
            </a:r>
          </a:p>
        </p:txBody>
      </p:sp>
    </p:spTree>
    <p:extLst>
      <p:ext uri="{BB962C8B-B14F-4D97-AF65-F5344CB8AC3E}">
        <p14:creationId xmlns:p14="http://schemas.microsoft.com/office/powerpoint/2010/main" val="27171888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6780"/>
            <a:ext cx="10515600" cy="398805"/>
          </a:xfrm>
        </p:spPr>
        <p:txBody>
          <a:bodyPr>
            <a:normAutofit fontScale="90000"/>
          </a:bodyPr>
          <a:lstStyle/>
          <a:p>
            <a:r>
              <a:rPr lang="en-US" b="1" dirty="0"/>
              <a:t>Difference between </a:t>
            </a:r>
            <a:r>
              <a:rPr lang="en-US" b="1" dirty="0" err="1"/>
              <a:t>DropTail</a:t>
            </a:r>
            <a:r>
              <a:rPr lang="en-US" b="1" dirty="0"/>
              <a:t>, RED &amp; SFQ </a:t>
            </a:r>
            <a:endParaRPr lang="en-IN" dirty="0"/>
          </a:p>
        </p:txBody>
      </p:sp>
      <p:sp>
        <p:nvSpPr>
          <p:cNvPr id="3" name="Content Placeholder 2"/>
          <p:cNvSpPr>
            <a:spLocks noGrp="1"/>
          </p:cNvSpPr>
          <p:nvPr>
            <p:ph idx="1"/>
          </p:nvPr>
        </p:nvSpPr>
        <p:spPr>
          <a:xfrm>
            <a:off x="81023" y="1053296"/>
            <a:ext cx="12014521" cy="5011838"/>
          </a:xfrm>
        </p:spPr>
        <p:txBody>
          <a:bodyPr>
            <a:normAutofit/>
          </a:bodyPr>
          <a:lstStyle/>
          <a:p>
            <a:pPr marL="0" indent="0">
              <a:buNone/>
            </a:pPr>
            <a:r>
              <a:rPr lang="en-IN" dirty="0"/>
              <a:t>RED:</a:t>
            </a:r>
          </a:p>
          <a:p>
            <a:pPr marL="0" indent="0">
              <a:buNone/>
            </a:pPr>
            <a:r>
              <a:rPr lang="en-IN" dirty="0" smtClean="0"/>
              <a:t>Random </a:t>
            </a:r>
            <a:r>
              <a:rPr lang="en-IN" dirty="0"/>
              <a:t>Early Detection (RED) is a congestion avoidance queuing mechanism </a:t>
            </a:r>
            <a:r>
              <a:rPr lang="en-IN" dirty="0" smtClean="0"/>
              <a:t>that </a:t>
            </a:r>
            <a:r>
              <a:rPr lang="en-IN" dirty="0"/>
              <a:t>is potentially useful, particularly in high-speed transit networks. </a:t>
            </a:r>
            <a:r>
              <a:rPr lang="en-IN" dirty="0" smtClean="0"/>
              <a:t>It </a:t>
            </a:r>
            <a:r>
              <a:rPr lang="en-IN" dirty="0"/>
              <a:t>operates on the average queue size and drop packets on the basis of statistics information. If the buffer is empty all incoming packets are acknowledged. As the queue size increase the probability for discarding a packet also increase. When buffer is full probability becomes equal to 1 and all incoming packets are </a:t>
            </a:r>
            <a:r>
              <a:rPr lang="en-IN" dirty="0" smtClean="0"/>
              <a:t>dropped.</a:t>
            </a:r>
          </a:p>
          <a:p>
            <a:pPr marL="0" indent="0">
              <a:buNone/>
            </a:pPr>
            <a:endParaRPr lang="en-US" dirty="0"/>
          </a:p>
          <a:p>
            <a:pPr marL="0" indent="0">
              <a:buNone/>
            </a:pPr>
            <a:r>
              <a:rPr lang="en-US" dirty="0" smtClean="0"/>
              <a:t>Ex:- </a:t>
            </a:r>
            <a:r>
              <a:rPr lang="en-IN" i="1" dirty="0"/>
              <a:t>$ns duplex-link $n0 $n3 1Mb 10ms RED</a:t>
            </a:r>
            <a:br>
              <a:rPr lang="en-IN" i="1" dirty="0"/>
            </a:br>
            <a:endParaRPr lang="en-IN" i="1" dirty="0"/>
          </a:p>
          <a:p>
            <a:pPr marL="0" indent="0">
              <a:buNone/>
            </a:pPr>
            <a:endParaRPr lang="en-IN" dirty="0"/>
          </a:p>
        </p:txBody>
      </p:sp>
    </p:spTree>
    <p:extLst>
      <p:ext uri="{BB962C8B-B14F-4D97-AF65-F5344CB8AC3E}">
        <p14:creationId xmlns:p14="http://schemas.microsoft.com/office/powerpoint/2010/main" val="42689990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516"/>
          </a:xfrm>
        </p:spPr>
        <p:txBody>
          <a:bodyPr/>
          <a:lstStyle/>
          <a:p>
            <a:r>
              <a:rPr lang="en-US" b="1" dirty="0"/>
              <a:t>Difference between </a:t>
            </a:r>
            <a:r>
              <a:rPr lang="en-US" b="1" dirty="0" err="1"/>
              <a:t>DropTail</a:t>
            </a:r>
            <a:r>
              <a:rPr lang="en-US" b="1" dirty="0"/>
              <a:t>, RED &amp; SFQ </a:t>
            </a:r>
            <a:endParaRPr lang="en-IN" dirty="0"/>
          </a:p>
        </p:txBody>
      </p:sp>
      <p:sp>
        <p:nvSpPr>
          <p:cNvPr id="3" name="Content Placeholder 2"/>
          <p:cNvSpPr>
            <a:spLocks noGrp="1"/>
          </p:cNvSpPr>
          <p:nvPr>
            <p:ph idx="1"/>
          </p:nvPr>
        </p:nvSpPr>
        <p:spPr>
          <a:xfrm>
            <a:off x="838200" y="1825624"/>
            <a:ext cx="10515600" cy="4806669"/>
          </a:xfrm>
        </p:spPr>
        <p:txBody>
          <a:bodyPr>
            <a:normAutofit lnSpcReduction="10000"/>
          </a:bodyPr>
          <a:lstStyle/>
          <a:p>
            <a:pPr marL="0" indent="0">
              <a:buNone/>
            </a:pPr>
            <a:r>
              <a:rPr lang="en-IN" dirty="0"/>
              <a:t>Stochastic Fair Queuing:</a:t>
            </a:r>
          </a:p>
          <a:p>
            <a:pPr marL="0" indent="0">
              <a:buNone/>
            </a:pPr>
            <a:endParaRPr lang="en-IN" dirty="0"/>
          </a:p>
          <a:p>
            <a:pPr marL="0" indent="0">
              <a:buNone/>
            </a:pPr>
            <a:r>
              <a:rPr lang="en-IN" dirty="0" smtClean="0"/>
              <a:t>SFQ </a:t>
            </a:r>
            <a:r>
              <a:rPr lang="en-IN" dirty="0"/>
              <a:t>uses a hashing algorithm which divides the traffic over a limited number of queues. It is not so efficient than other queues mechanisms but it also requires less calculation while being almost perfectly fair. It is called "Stochastic" due to the reason that it does not actually assign a queue for every session; it has an algorithm which divides traffic over a restricted number of queues using a hashing algorithm. SFQ assigns a pretty large number of FIFO queues</a:t>
            </a:r>
            <a:r>
              <a:rPr lang="en-IN" dirty="0" smtClean="0"/>
              <a:t>.</a:t>
            </a:r>
          </a:p>
          <a:p>
            <a:pPr marL="0" indent="0">
              <a:buNone/>
            </a:pPr>
            <a:endParaRPr lang="en-US" dirty="0"/>
          </a:p>
          <a:p>
            <a:pPr marL="0" indent="0">
              <a:buNone/>
            </a:pPr>
            <a:r>
              <a:rPr lang="en-US" dirty="0" smtClean="0"/>
              <a:t>Ex:- </a:t>
            </a:r>
            <a:r>
              <a:rPr lang="en-IN" i="1" dirty="0"/>
              <a:t>$ns duplex-link $n0 $n3 1Mb 10ms </a:t>
            </a:r>
            <a:r>
              <a:rPr lang="en-IN" i="1" dirty="0" smtClean="0"/>
              <a:t>SFQ</a:t>
            </a:r>
            <a:endParaRPr lang="en-IN" dirty="0" smtClean="0"/>
          </a:p>
          <a:p>
            <a:pPr marL="0" indent="0">
              <a:buNone/>
            </a:pPr>
            <a:endParaRPr lang="en-IN" dirty="0"/>
          </a:p>
        </p:txBody>
      </p:sp>
    </p:spTree>
    <p:extLst>
      <p:ext uri="{BB962C8B-B14F-4D97-AF65-F5344CB8AC3E}">
        <p14:creationId xmlns:p14="http://schemas.microsoft.com/office/powerpoint/2010/main" val="2344752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NS-2 for Wireless Networks</a:t>
            </a:r>
            <a:endParaRPr lang="en-IN" dirty="0"/>
          </a:p>
        </p:txBody>
      </p:sp>
      <p:sp>
        <p:nvSpPr>
          <p:cNvPr id="3" name="Content Placeholder 2"/>
          <p:cNvSpPr>
            <a:spLocks noGrp="1"/>
          </p:cNvSpPr>
          <p:nvPr>
            <p:ph idx="1"/>
          </p:nvPr>
        </p:nvSpPr>
        <p:spPr>
          <a:xfrm>
            <a:off x="555585" y="1825625"/>
            <a:ext cx="10798215" cy="4351338"/>
          </a:xfrm>
        </p:spPr>
        <p:txBody>
          <a:bodyPr/>
          <a:lstStyle/>
          <a:p>
            <a:r>
              <a:rPr lang="en-US" dirty="0" smtClean="0"/>
              <a:t>When we design a mobile node, few special properties need to be added. Fortunately, NS-2 has predefined template. Depending upon the requirement, those templates can be directly used or modified further.</a:t>
            </a:r>
          </a:p>
          <a:p>
            <a:endParaRPr lang="en-US" dirty="0"/>
          </a:p>
          <a:p>
            <a:r>
              <a:rPr lang="en-US" dirty="0" smtClean="0"/>
              <a:t>Points to remember:</a:t>
            </a:r>
          </a:p>
          <a:p>
            <a:pPr marL="0" indent="0">
              <a:buNone/>
            </a:pPr>
            <a:r>
              <a:rPr lang="en-US" dirty="0"/>
              <a:t>	</a:t>
            </a:r>
            <a:r>
              <a:rPr lang="en-US" dirty="0" smtClean="0"/>
              <a:t>Node movement (mostly random)</a:t>
            </a:r>
          </a:p>
          <a:p>
            <a:pPr marL="0" indent="0">
              <a:buNone/>
            </a:pPr>
            <a:r>
              <a:rPr lang="en-US" dirty="0"/>
              <a:t>	</a:t>
            </a:r>
            <a:r>
              <a:rPr lang="en-US" dirty="0" smtClean="0"/>
              <a:t>Node position</a:t>
            </a:r>
          </a:p>
          <a:p>
            <a:pPr marL="0" indent="0">
              <a:buNone/>
            </a:pPr>
            <a:r>
              <a:rPr lang="en-US" dirty="0"/>
              <a:t>	</a:t>
            </a:r>
            <a:r>
              <a:rPr lang="en-US" dirty="0" smtClean="0"/>
              <a:t>Source and Destination node need to be identified earlier. </a:t>
            </a:r>
            <a:endParaRPr lang="en-IN" dirty="0"/>
          </a:p>
        </p:txBody>
      </p:sp>
    </p:spTree>
    <p:extLst>
      <p:ext uri="{BB962C8B-B14F-4D97-AF65-F5344CB8AC3E}">
        <p14:creationId xmlns:p14="http://schemas.microsoft.com/office/powerpoint/2010/main" val="30864435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671" y="122057"/>
            <a:ext cx="10515600" cy="479827"/>
          </a:xfrm>
        </p:spPr>
        <p:txBody>
          <a:bodyPr>
            <a:normAutofit fontScale="90000"/>
          </a:bodyPr>
          <a:lstStyle/>
          <a:p>
            <a:r>
              <a:rPr lang="en-US" dirty="0" smtClean="0"/>
              <a:t>Routing Protocols in Wireless Networks</a:t>
            </a:r>
            <a:endParaRPr lang="en-IN" dirty="0"/>
          </a:p>
        </p:txBody>
      </p:sp>
      <p:sp>
        <p:nvSpPr>
          <p:cNvPr id="3" name="Content Placeholder 2"/>
          <p:cNvSpPr>
            <a:spLocks noGrp="1"/>
          </p:cNvSpPr>
          <p:nvPr>
            <p:ph idx="1"/>
          </p:nvPr>
        </p:nvSpPr>
        <p:spPr>
          <a:xfrm>
            <a:off x="131662" y="631302"/>
            <a:ext cx="11852476" cy="6226698"/>
          </a:xfrm>
        </p:spPr>
        <p:txBody>
          <a:bodyPr>
            <a:normAutofit/>
          </a:bodyPr>
          <a:lstStyle/>
          <a:p>
            <a:pPr marL="0" indent="0">
              <a:buNone/>
            </a:pPr>
            <a:r>
              <a:rPr lang="en-US" dirty="0" smtClean="0"/>
              <a:t> </a:t>
            </a:r>
          </a:p>
          <a:p>
            <a:r>
              <a:rPr lang="en-US" dirty="0" smtClean="0">
                <a:solidFill>
                  <a:srgbClr val="FF0000"/>
                </a:solidFill>
              </a:rPr>
              <a:t>Proactive: </a:t>
            </a:r>
            <a:r>
              <a:rPr lang="en-IN" dirty="0"/>
              <a:t>In Proactive or Table-Driven Routing Protocols, each node continuously maintains up-to-date routes to every other node in the network. Routing information is periodically transmitted throughout the network in order to maintain Routing Table consistency. Thus, if a route has already existed before traffic arrives, transmission occurs without delay. Otherwise, traffic packets should wait in queue until the node receives routing information corresponding to its destination. </a:t>
            </a:r>
            <a:r>
              <a:rPr lang="en-IN" dirty="0" smtClean="0"/>
              <a:t>Ex: DSDV (</a:t>
            </a:r>
            <a:r>
              <a:rPr lang="en-IN" dirty="0"/>
              <a:t>Destination-Sequenced Distance-Vector Routing</a:t>
            </a:r>
            <a:r>
              <a:rPr lang="en-IN" dirty="0" smtClean="0"/>
              <a:t>)</a:t>
            </a:r>
            <a:r>
              <a:rPr lang="en-US" dirty="0" smtClean="0"/>
              <a:t> </a:t>
            </a:r>
          </a:p>
          <a:p>
            <a:r>
              <a:rPr lang="en-IN" dirty="0" smtClean="0">
                <a:solidFill>
                  <a:srgbClr val="FF0000"/>
                </a:solidFill>
              </a:rPr>
              <a:t>Reactive:</a:t>
            </a:r>
            <a:r>
              <a:rPr lang="en-IN" dirty="0" smtClean="0"/>
              <a:t> In </a:t>
            </a:r>
            <a:r>
              <a:rPr lang="en-IN" dirty="0"/>
              <a:t>Reactive Protocols, a node initiates a route discovery throughout the network, only when it wants to send packets to its destination. For this purpose, a node initiates a route discovery process through the network. This process is completed once a route is determined or all possible permutations have been examined. </a:t>
            </a:r>
            <a:r>
              <a:rPr lang="en-IN" dirty="0" smtClean="0"/>
              <a:t>Ex: AODV, DSR.</a:t>
            </a:r>
            <a:endParaRPr lang="en-US" dirty="0" smtClean="0"/>
          </a:p>
        </p:txBody>
      </p:sp>
    </p:spTree>
    <p:extLst>
      <p:ext uri="{BB962C8B-B14F-4D97-AF65-F5344CB8AC3E}">
        <p14:creationId xmlns:p14="http://schemas.microsoft.com/office/powerpoint/2010/main" val="3618845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92" y="365125"/>
            <a:ext cx="11076008" cy="1325563"/>
          </a:xfrm>
        </p:spPr>
        <p:txBody>
          <a:bodyPr/>
          <a:lstStyle/>
          <a:p>
            <a:r>
              <a:rPr lang="en-US" dirty="0" smtClean="0"/>
              <a:t>First simple wireless program – Initialize default settings</a:t>
            </a:r>
            <a:endParaRPr lang="en-IN" dirty="0"/>
          </a:p>
        </p:txBody>
      </p:sp>
      <p:sp>
        <p:nvSpPr>
          <p:cNvPr id="3" name="Content Placeholder 2"/>
          <p:cNvSpPr>
            <a:spLocks noGrp="1"/>
          </p:cNvSpPr>
          <p:nvPr>
            <p:ph idx="1"/>
          </p:nvPr>
        </p:nvSpPr>
        <p:spPr>
          <a:xfrm>
            <a:off x="277792" y="1825625"/>
            <a:ext cx="11076008" cy="4725646"/>
          </a:xfrm>
        </p:spPr>
        <p:txBody>
          <a:bodyPr>
            <a:normAutofit/>
          </a:bodyPr>
          <a:lstStyle/>
          <a:p>
            <a:pPr marL="0" indent="0">
              <a:buNone/>
            </a:pPr>
            <a:r>
              <a:rPr lang="en-IN" i="1" dirty="0">
                <a:solidFill>
                  <a:srgbClr val="00B050"/>
                </a:solidFill>
              </a:rPr>
              <a:t>set </a:t>
            </a:r>
            <a:r>
              <a:rPr lang="en-IN" i="1" dirty="0" err="1">
                <a:solidFill>
                  <a:srgbClr val="00B050"/>
                </a:solidFill>
              </a:rPr>
              <a:t>val</a:t>
            </a:r>
            <a:r>
              <a:rPr lang="en-IN" i="1" dirty="0">
                <a:solidFill>
                  <a:srgbClr val="00B050"/>
                </a:solidFill>
              </a:rPr>
              <a:t>(</a:t>
            </a:r>
            <a:r>
              <a:rPr lang="en-IN" i="1" dirty="0" err="1">
                <a:solidFill>
                  <a:srgbClr val="00B050"/>
                </a:solidFill>
              </a:rPr>
              <a:t>chan</a:t>
            </a:r>
            <a:r>
              <a:rPr lang="en-IN" i="1" dirty="0">
                <a:solidFill>
                  <a:srgbClr val="00B050"/>
                </a:solidFill>
              </a:rPr>
              <a:t>) Channel/</a:t>
            </a:r>
            <a:r>
              <a:rPr lang="en-IN" i="1" dirty="0" err="1">
                <a:solidFill>
                  <a:srgbClr val="00B050"/>
                </a:solidFill>
              </a:rPr>
              <a:t>WirelessChannel</a:t>
            </a:r>
            <a:r>
              <a:rPr lang="en-IN" i="1" dirty="0">
                <a:solidFill>
                  <a:srgbClr val="00B050"/>
                </a:solidFill>
              </a:rPr>
              <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(prop) Propagation/</a:t>
            </a:r>
            <a:r>
              <a:rPr lang="en-IN" i="1" dirty="0" err="1">
                <a:solidFill>
                  <a:srgbClr val="00B050"/>
                </a:solidFill>
              </a:rPr>
              <a:t>TwoRayGround</a:t>
            </a:r>
            <a:r>
              <a:rPr lang="en-IN" i="1" dirty="0">
                <a:solidFill>
                  <a:srgbClr val="00B050"/>
                </a:solidFill>
              </a:rPr>
              <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a:t>
            </a:r>
            <a:r>
              <a:rPr lang="en-IN" i="1" dirty="0" err="1">
                <a:solidFill>
                  <a:srgbClr val="00B050"/>
                </a:solidFill>
              </a:rPr>
              <a:t>netif</a:t>
            </a:r>
            <a:r>
              <a:rPr lang="en-IN" i="1" dirty="0">
                <a:solidFill>
                  <a:srgbClr val="00B050"/>
                </a:solidFill>
              </a:rPr>
              <a:t>) </a:t>
            </a:r>
            <a:r>
              <a:rPr lang="en-IN" i="1" dirty="0" err="1">
                <a:solidFill>
                  <a:srgbClr val="00B050"/>
                </a:solidFill>
              </a:rPr>
              <a:t>Phy</a:t>
            </a:r>
            <a:r>
              <a:rPr lang="en-IN" i="1" dirty="0">
                <a:solidFill>
                  <a:srgbClr val="00B050"/>
                </a:solidFill>
              </a:rPr>
              <a:t>/</a:t>
            </a:r>
            <a:r>
              <a:rPr lang="en-IN" i="1" dirty="0" err="1">
                <a:solidFill>
                  <a:srgbClr val="00B050"/>
                </a:solidFill>
              </a:rPr>
              <a:t>WirelessPhy</a:t>
            </a:r>
            <a:r>
              <a:rPr lang="en-IN" i="1" dirty="0">
                <a:solidFill>
                  <a:srgbClr val="00B050"/>
                </a:solidFill>
              </a:rPr>
              <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(mac) Mac/802_11</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a:t>
            </a:r>
            <a:r>
              <a:rPr lang="en-IN" i="1" dirty="0" err="1">
                <a:solidFill>
                  <a:srgbClr val="00B050"/>
                </a:solidFill>
              </a:rPr>
              <a:t>ifq</a:t>
            </a:r>
            <a:r>
              <a:rPr lang="en-IN" i="1" dirty="0">
                <a:solidFill>
                  <a:srgbClr val="00B050"/>
                </a:solidFill>
              </a:rPr>
              <a:t>) Queue/</a:t>
            </a:r>
            <a:r>
              <a:rPr lang="en-IN" i="1" dirty="0" err="1">
                <a:solidFill>
                  <a:srgbClr val="00B050"/>
                </a:solidFill>
              </a:rPr>
              <a:t>DropTail</a:t>
            </a:r>
            <a:r>
              <a:rPr lang="en-IN" i="1" dirty="0">
                <a:solidFill>
                  <a:srgbClr val="00B050"/>
                </a:solidFill>
              </a:rPr>
              <a:t>/</a:t>
            </a:r>
            <a:r>
              <a:rPr lang="en-IN" i="1" dirty="0" err="1">
                <a:solidFill>
                  <a:srgbClr val="00B050"/>
                </a:solidFill>
              </a:rPr>
              <a:t>PriQueue</a:t>
            </a:r>
            <a:r>
              <a:rPr lang="en-IN" i="1" dirty="0">
                <a:solidFill>
                  <a:srgbClr val="00B050"/>
                </a:solidFill>
              </a:rPr>
              <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a:t>
            </a:r>
            <a:r>
              <a:rPr lang="en-IN" i="1" dirty="0" err="1">
                <a:solidFill>
                  <a:srgbClr val="00B050"/>
                </a:solidFill>
              </a:rPr>
              <a:t>ll</a:t>
            </a:r>
            <a:r>
              <a:rPr lang="en-IN" i="1" dirty="0">
                <a:solidFill>
                  <a:srgbClr val="00B050"/>
                </a:solidFill>
              </a:rPr>
              <a:t>) LL</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(ant) Antenna/</a:t>
            </a:r>
            <a:r>
              <a:rPr lang="en-IN" i="1" dirty="0" err="1">
                <a:solidFill>
                  <a:srgbClr val="00B050"/>
                </a:solidFill>
              </a:rPr>
              <a:t>OmniAntenna</a:t>
            </a:r>
            <a:r>
              <a:rPr lang="en-IN" i="1" dirty="0">
                <a:solidFill>
                  <a:srgbClr val="00B050"/>
                </a:solidFill>
              </a:rPr>
              <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a:t>
            </a:r>
            <a:r>
              <a:rPr lang="en-IN" i="1" dirty="0" err="1">
                <a:solidFill>
                  <a:srgbClr val="00B050"/>
                </a:solidFill>
              </a:rPr>
              <a:t>ifqlen</a:t>
            </a:r>
            <a:r>
              <a:rPr lang="en-IN" i="1" dirty="0">
                <a:solidFill>
                  <a:srgbClr val="00B050"/>
                </a:solidFill>
              </a:rPr>
              <a:t>) 50</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a:t>
            </a:r>
            <a:r>
              <a:rPr lang="en-IN" i="1" dirty="0" err="1">
                <a:solidFill>
                  <a:srgbClr val="00B050"/>
                </a:solidFill>
              </a:rPr>
              <a:t>nn</a:t>
            </a:r>
            <a:r>
              <a:rPr lang="en-IN" i="1" dirty="0">
                <a:solidFill>
                  <a:srgbClr val="00B050"/>
                </a:solidFill>
              </a:rPr>
              <a:t>) 3</a:t>
            </a:r>
            <a:br>
              <a:rPr lang="en-IN" i="1" dirty="0">
                <a:solidFill>
                  <a:srgbClr val="00B050"/>
                </a:solidFill>
              </a:rPr>
            </a:br>
            <a:r>
              <a:rPr lang="en-IN" i="1" dirty="0">
                <a:solidFill>
                  <a:srgbClr val="00B050"/>
                </a:solidFill>
              </a:rPr>
              <a:t>set </a:t>
            </a:r>
            <a:r>
              <a:rPr lang="en-IN" i="1" dirty="0" err="1">
                <a:solidFill>
                  <a:srgbClr val="00B050"/>
                </a:solidFill>
              </a:rPr>
              <a:t>val</a:t>
            </a:r>
            <a:r>
              <a:rPr lang="en-IN" i="1" dirty="0">
                <a:solidFill>
                  <a:srgbClr val="00B050"/>
                </a:solidFill>
              </a:rPr>
              <a:t>(</a:t>
            </a:r>
            <a:r>
              <a:rPr lang="en-IN" i="1" dirty="0" err="1">
                <a:solidFill>
                  <a:srgbClr val="00B050"/>
                </a:solidFill>
              </a:rPr>
              <a:t>rp</a:t>
            </a:r>
            <a:r>
              <a:rPr lang="en-IN" i="1" dirty="0">
                <a:solidFill>
                  <a:srgbClr val="00B050"/>
                </a:solidFill>
              </a:rPr>
              <a:t>) AODV</a:t>
            </a:r>
          </a:p>
          <a:p>
            <a:pPr marL="0" indent="0">
              <a:buNone/>
            </a:pPr>
            <a:endParaRPr lang="en-IN" dirty="0"/>
          </a:p>
        </p:txBody>
      </p:sp>
    </p:spTree>
    <p:extLst>
      <p:ext uri="{BB962C8B-B14F-4D97-AF65-F5344CB8AC3E}">
        <p14:creationId xmlns:p14="http://schemas.microsoft.com/office/powerpoint/2010/main" val="12004227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98907"/>
            <a:ext cx="10515600" cy="549275"/>
          </a:xfrm>
        </p:spPr>
        <p:txBody>
          <a:bodyPr>
            <a:normAutofit fontScale="90000"/>
          </a:bodyPr>
          <a:lstStyle/>
          <a:p>
            <a:r>
              <a:rPr lang="en-US" dirty="0" smtClean="0"/>
              <a:t>Define Wireless Options</a:t>
            </a:r>
            <a:endParaRPr lang="en-IN" dirty="0"/>
          </a:p>
        </p:txBody>
      </p:sp>
      <p:sp>
        <p:nvSpPr>
          <p:cNvPr id="3" name="Content Placeholder 2"/>
          <p:cNvSpPr>
            <a:spLocks noGrp="1"/>
          </p:cNvSpPr>
          <p:nvPr>
            <p:ph idx="1"/>
          </p:nvPr>
        </p:nvSpPr>
        <p:spPr>
          <a:xfrm>
            <a:off x="838200" y="648182"/>
            <a:ext cx="10515600" cy="6209818"/>
          </a:xfrm>
        </p:spPr>
        <p:txBody>
          <a:bodyPr>
            <a:normAutofit lnSpcReduction="10000"/>
          </a:bodyPr>
          <a:lstStyle/>
          <a:p>
            <a:pPr marL="0" indent="0">
              <a:buNone/>
            </a:pPr>
            <a:r>
              <a:rPr lang="en-US" i="1" dirty="0" smtClean="0">
                <a:solidFill>
                  <a:srgbClr val="FF0000"/>
                </a:solidFill>
              </a:rPr>
              <a:t>#Create a new network Simulator Instance</a:t>
            </a:r>
            <a:endParaRPr lang="en-IN" i="1" dirty="0" smtClean="0">
              <a:solidFill>
                <a:srgbClr val="FF0000"/>
              </a:solidFill>
            </a:endParaRPr>
          </a:p>
          <a:p>
            <a:pPr marL="0" indent="0">
              <a:buNone/>
            </a:pPr>
            <a:r>
              <a:rPr lang="en-IN" i="1" dirty="0" smtClean="0">
                <a:solidFill>
                  <a:srgbClr val="00B050"/>
                </a:solidFill>
              </a:rPr>
              <a:t>set </a:t>
            </a:r>
            <a:r>
              <a:rPr lang="en-IN" i="1" dirty="0">
                <a:solidFill>
                  <a:srgbClr val="00B050"/>
                </a:solidFill>
              </a:rPr>
              <a:t>ns [new Simulator]</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set </a:t>
            </a:r>
            <a:r>
              <a:rPr lang="en-IN" i="1" dirty="0" err="1">
                <a:solidFill>
                  <a:srgbClr val="00B050"/>
                </a:solidFill>
              </a:rPr>
              <a:t>nt</a:t>
            </a:r>
            <a:r>
              <a:rPr lang="en-IN" i="1" dirty="0">
                <a:solidFill>
                  <a:srgbClr val="00B050"/>
                </a:solidFill>
              </a:rPr>
              <a:t> [open aodv.tr w]</a:t>
            </a:r>
            <a:br>
              <a:rPr lang="en-IN" i="1" dirty="0">
                <a:solidFill>
                  <a:srgbClr val="00B050"/>
                </a:solidFill>
              </a:rPr>
            </a:br>
            <a:r>
              <a:rPr lang="en-IN" i="1" dirty="0">
                <a:solidFill>
                  <a:srgbClr val="00B050"/>
                </a:solidFill>
              </a:rPr>
              <a:t>$ns trace-all $</a:t>
            </a:r>
            <a:r>
              <a:rPr lang="en-IN" i="1" dirty="0" err="1">
                <a:solidFill>
                  <a:srgbClr val="00B050"/>
                </a:solidFill>
              </a:rPr>
              <a:t>nt</a:t>
            </a:r>
            <a:r>
              <a:rPr lang="en-IN" i="1" dirty="0">
                <a:solidFill>
                  <a:srgbClr val="00B050"/>
                </a:solidFill>
              </a:rPr>
              <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set nm [open </a:t>
            </a:r>
            <a:r>
              <a:rPr lang="en-IN" i="1" dirty="0" err="1">
                <a:solidFill>
                  <a:srgbClr val="00B050"/>
                </a:solidFill>
              </a:rPr>
              <a:t>aodv.nam</a:t>
            </a:r>
            <a:r>
              <a:rPr lang="en-IN" i="1" dirty="0">
                <a:solidFill>
                  <a:srgbClr val="00B050"/>
                </a:solidFill>
              </a:rPr>
              <a:t> w]</a:t>
            </a:r>
            <a:br>
              <a:rPr lang="en-IN" i="1" dirty="0">
                <a:solidFill>
                  <a:srgbClr val="00B050"/>
                </a:solidFill>
              </a:rPr>
            </a:br>
            <a:r>
              <a:rPr lang="en-IN" i="1" dirty="0">
                <a:solidFill>
                  <a:srgbClr val="00B050"/>
                </a:solidFill>
              </a:rPr>
              <a:t>$ns </a:t>
            </a:r>
            <a:r>
              <a:rPr lang="en-IN" i="1" dirty="0" err="1">
                <a:solidFill>
                  <a:srgbClr val="00B050"/>
                </a:solidFill>
              </a:rPr>
              <a:t>namtrace</a:t>
            </a:r>
            <a:r>
              <a:rPr lang="en-IN" i="1" dirty="0">
                <a:solidFill>
                  <a:srgbClr val="00B050"/>
                </a:solidFill>
              </a:rPr>
              <a:t>-all-wireless $nm 200 200</a:t>
            </a:r>
            <a:br>
              <a:rPr lang="en-IN" i="1" dirty="0">
                <a:solidFill>
                  <a:srgbClr val="00B050"/>
                </a:solidFill>
              </a:rPr>
            </a:br>
            <a:endParaRPr lang="en-IN" i="1" dirty="0" smtClean="0">
              <a:solidFill>
                <a:srgbClr val="00B050"/>
              </a:solidFill>
            </a:endParaRPr>
          </a:p>
          <a:p>
            <a:pPr marL="0" indent="0">
              <a:buNone/>
            </a:pPr>
            <a:r>
              <a:rPr lang="en-IN" dirty="0">
                <a:solidFill>
                  <a:srgbClr val="FF0000"/>
                </a:solidFill>
              </a:rPr>
              <a:t># set up topography object</a:t>
            </a:r>
            <a:r>
              <a:rPr lang="en-IN" i="1" dirty="0">
                <a:solidFill>
                  <a:srgbClr val="00B050"/>
                </a:solidFill>
              </a:rPr>
              <a:t/>
            </a:r>
            <a:br>
              <a:rPr lang="en-IN" i="1" dirty="0">
                <a:solidFill>
                  <a:srgbClr val="00B050"/>
                </a:solidFill>
              </a:rPr>
            </a:br>
            <a:r>
              <a:rPr lang="en-IN" i="1" dirty="0">
                <a:solidFill>
                  <a:srgbClr val="00B050"/>
                </a:solidFill>
              </a:rPr>
              <a:t>set </a:t>
            </a:r>
            <a:r>
              <a:rPr lang="en-IN" i="1" dirty="0" err="1">
                <a:solidFill>
                  <a:srgbClr val="00B050"/>
                </a:solidFill>
              </a:rPr>
              <a:t>topo</a:t>
            </a:r>
            <a:r>
              <a:rPr lang="en-IN" i="1" dirty="0">
                <a:solidFill>
                  <a:srgbClr val="00B050"/>
                </a:solidFill>
              </a:rPr>
              <a:t> [new Topography]</a:t>
            </a:r>
            <a:br>
              <a:rPr lang="en-IN" i="1" dirty="0">
                <a:solidFill>
                  <a:srgbClr val="00B050"/>
                </a:solidFill>
              </a:rPr>
            </a:br>
            <a:r>
              <a:rPr lang="en-IN" i="1" dirty="0">
                <a:solidFill>
                  <a:srgbClr val="00B050"/>
                </a:solidFill>
              </a:rPr>
              <a:t>$</a:t>
            </a:r>
            <a:r>
              <a:rPr lang="en-IN" i="1" dirty="0" err="1">
                <a:solidFill>
                  <a:srgbClr val="00B050"/>
                </a:solidFill>
              </a:rPr>
              <a:t>topo</a:t>
            </a:r>
            <a:r>
              <a:rPr lang="en-IN" i="1" dirty="0">
                <a:solidFill>
                  <a:srgbClr val="00B050"/>
                </a:solidFill>
              </a:rPr>
              <a:t> </a:t>
            </a:r>
            <a:r>
              <a:rPr lang="en-IN" i="1" dirty="0" err="1">
                <a:solidFill>
                  <a:srgbClr val="00B050"/>
                </a:solidFill>
              </a:rPr>
              <a:t>load_flatgrid</a:t>
            </a:r>
            <a:r>
              <a:rPr lang="en-IN" i="1" dirty="0">
                <a:solidFill>
                  <a:srgbClr val="00B050"/>
                </a:solidFill>
              </a:rPr>
              <a:t> 200 </a:t>
            </a:r>
            <a:r>
              <a:rPr lang="en-IN" i="1" dirty="0" smtClean="0">
                <a:solidFill>
                  <a:srgbClr val="00B050"/>
                </a:solidFill>
              </a:rPr>
              <a:t>200</a:t>
            </a:r>
          </a:p>
          <a:p>
            <a:pPr marL="0" indent="0">
              <a:buNone/>
            </a:pPr>
            <a:r>
              <a:rPr lang="en-IN" i="1" dirty="0">
                <a:solidFill>
                  <a:srgbClr val="00B050"/>
                </a:solidFill>
              </a:rPr>
              <a:t/>
            </a:r>
            <a:br>
              <a:rPr lang="en-IN" i="1" dirty="0">
                <a:solidFill>
                  <a:srgbClr val="00B050"/>
                </a:solidFill>
              </a:rPr>
            </a:br>
            <a:r>
              <a:rPr lang="en-IN" dirty="0">
                <a:solidFill>
                  <a:srgbClr val="FF0000"/>
                </a:solidFill>
              </a:rPr>
              <a:t># general operational descriptor- storing the hop details in the network</a:t>
            </a:r>
            <a:br>
              <a:rPr lang="en-IN" dirty="0">
                <a:solidFill>
                  <a:srgbClr val="FF0000"/>
                </a:solidFill>
              </a:rPr>
            </a:br>
            <a:r>
              <a:rPr lang="en-IN" i="1" dirty="0" smtClean="0">
                <a:solidFill>
                  <a:srgbClr val="00B050"/>
                </a:solidFill>
              </a:rPr>
              <a:t>create-god </a:t>
            </a:r>
            <a:r>
              <a:rPr lang="en-IN" i="1" dirty="0">
                <a:solidFill>
                  <a:srgbClr val="00B050"/>
                </a:solidFill>
              </a:rPr>
              <a:t>$</a:t>
            </a:r>
            <a:r>
              <a:rPr lang="en-IN" i="1" dirty="0" err="1">
                <a:solidFill>
                  <a:srgbClr val="00B050"/>
                </a:solidFill>
              </a:rPr>
              <a:t>val</a:t>
            </a:r>
            <a:r>
              <a:rPr lang="en-IN" i="1" dirty="0">
                <a:solidFill>
                  <a:srgbClr val="00B050"/>
                </a:solidFill>
              </a:rPr>
              <a:t>(</a:t>
            </a:r>
            <a:r>
              <a:rPr lang="en-IN" i="1" dirty="0" err="1">
                <a:solidFill>
                  <a:srgbClr val="00B050"/>
                </a:solidFill>
              </a:rPr>
              <a:t>nn</a:t>
            </a:r>
            <a:r>
              <a:rPr lang="en-IN" i="1" dirty="0">
                <a:solidFill>
                  <a:srgbClr val="00B050"/>
                </a:solidFill>
              </a:rPr>
              <a:t>)</a:t>
            </a:r>
          </a:p>
          <a:p>
            <a:pPr marL="0" indent="0">
              <a:buNone/>
            </a:pPr>
            <a:endParaRPr lang="en-IN" dirty="0"/>
          </a:p>
        </p:txBody>
      </p:sp>
    </p:spTree>
    <p:extLst>
      <p:ext uri="{BB962C8B-B14F-4D97-AF65-F5344CB8AC3E}">
        <p14:creationId xmlns:p14="http://schemas.microsoft.com/office/powerpoint/2010/main" val="375366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746"/>
          </a:xfrm>
        </p:spPr>
        <p:txBody>
          <a:bodyPr/>
          <a:lstStyle/>
          <a:p>
            <a:r>
              <a:rPr lang="en-US" dirty="0" smtClean="0"/>
              <a:t>Initial Configuration</a:t>
            </a:r>
            <a:endParaRPr lang="en-IN" dirty="0"/>
          </a:p>
        </p:txBody>
      </p:sp>
      <p:sp>
        <p:nvSpPr>
          <p:cNvPr id="3" name="Content Placeholder 2"/>
          <p:cNvSpPr>
            <a:spLocks noGrp="1"/>
          </p:cNvSpPr>
          <p:nvPr>
            <p:ph idx="1"/>
          </p:nvPr>
        </p:nvSpPr>
        <p:spPr>
          <a:xfrm>
            <a:off x="838200" y="1169043"/>
            <a:ext cx="10515600" cy="5486400"/>
          </a:xfrm>
        </p:spPr>
        <p:txBody>
          <a:bodyPr>
            <a:normAutofit/>
          </a:bodyPr>
          <a:lstStyle/>
          <a:p>
            <a:pPr marL="0" indent="0">
              <a:buNone/>
            </a:pPr>
            <a:r>
              <a:rPr lang="en-IN" i="1" dirty="0">
                <a:solidFill>
                  <a:srgbClr val="00B050"/>
                </a:solidFill>
              </a:rPr>
              <a:t>$ns node-</a:t>
            </a:r>
            <a:r>
              <a:rPr lang="en-IN" i="1" dirty="0" err="1">
                <a:solidFill>
                  <a:srgbClr val="00B050"/>
                </a:solidFill>
              </a:rPr>
              <a:t>config</a:t>
            </a:r>
            <a:r>
              <a:rPr lang="en-IN" i="1" dirty="0">
                <a:solidFill>
                  <a:srgbClr val="00B050"/>
                </a:solidFill>
              </a:rPr>
              <a:t> -</a:t>
            </a:r>
            <a:r>
              <a:rPr lang="en-IN" i="1" dirty="0" err="1">
                <a:solidFill>
                  <a:srgbClr val="00B050"/>
                </a:solidFill>
              </a:rPr>
              <a:t>adhocRouting</a:t>
            </a:r>
            <a:r>
              <a:rPr lang="en-IN" i="1" dirty="0">
                <a:solidFill>
                  <a:srgbClr val="00B050"/>
                </a:solidFill>
              </a:rPr>
              <a:t> $</a:t>
            </a:r>
            <a:r>
              <a:rPr lang="en-IN" i="1" dirty="0" err="1">
                <a:solidFill>
                  <a:srgbClr val="00B050"/>
                </a:solidFill>
              </a:rPr>
              <a:t>val</a:t>
            </a:r>
            <a:r>
              <a:rPr lang="en-IN" i="1" dirty="0">
                <a:solidFill>
                  <a:srgbClr val="00B050"/>
                </a:solidFill>
              </a:rPr>
              <a:t>(</a:t>
            </a:r>
            <a:r>
              <a:rPr lang="en-IN" i="1" dirty="0" err="1">
                <a:solidFill>
                  <a:srgbClr val="00B050"/>
                </a:solidFill>
              </a:rPr>
              <a:t>rp</a:t>
            </a:r>
            <a:r>
              <a:rPr lang="en-IN" i="1" dirty="0">
                <a:solidFill>
                  <a:srgbClr val="00B050"/>
                </a:solidFill>
              </a:rPr>
              <a:t>)\</a:t>
            </a:r>
            <a:br>
              <a:rPr lang="en-IN" i="1" dirty="0">
                <a:solidFill>
                  <a:srgbClr val="00B050"/>
                </a:solidFill>
              </a:rPr>
            </a:br>
            <a:r>
              <a:rPr lang="en-IN" i="1" dirty="0">
                <a:solidFill>
                  <a:srgbClr val="00B050"/>
                </a:solidFill>
              </a:rPr>
              <a:t>-</a:t>
            </a:r>
            <a:r>
              <a:rPr lang="en-IN" i="1" dirty="0" err="1">
                <a:solidFill>
                  <a:srgbClr val="00B050"/>
                </a:solidFill>
              </a:rPr>
              <a:t>llType</a:t>
            </a:r>
            <a:r>
              <a:rPr lang="en-IN" i="1" dirty="0">
                <a:solidFill>
                  <a:srgbClr val="00B050"/>
                </a:solidFill>
              </a:rPr>
              <a:t> $</a:t>
            </a:r>
            <a:r>
              <a:rPr lang="en-IN" i="1" dirty="0" err="1">
                <a:solidFill>
                  <a:srgbClr val="00B050"/>
                </a:solidFill>
              </a:rPr>
              <a:t>val</a:t>
            </a:r>
            <a:r>
              <a:rPr lang="en-IN" i="1" dirty="0">
                <a:solidFill>
                  <a:srgbClr val="00B050"/>
                </a:solidFill>
              </a:rPr>
              <a:t>(</a:t>
            </a:r>
            <a:r>
              <a:rPr lang="en-IN" i="1" dirty="0" err="1">
                <a:solidFill>
                  <a:srgbClr val="00B050"/>
                </a:solidFill>
              </a:rPr>
              <a:t>ll</a:t>
            </a:r>
            <a:r>
              <a:rPr lang="en-IN" i="1" dirty="0">
                <a:solidFill>
                  <a:srgbClr val="00B050"/>
                </a:solidFill>
              </a:rPr>
              <a:t>)\</a:t>
            </a:r>
            <a:br>
              <a:rPr lang="en-IN" i="1" dirty="0">
                <a:solidFill>
                  <a:srgbClr val="00B050"/>
                </a:solidFill>
              </a:rPr>
            </a:br>
            <a:r>
              <a:rPr lang="en-IN" i="1" dirty="0">
                <a:solidFill>
                  <a:srgbClr val="00B050"/>
                </a:solidFill>
              </a:rPr>
              <a:t>-</a:t>
            </a:r>
            <a:r>
              <a:rPr lang="en-IN" i="1" dirty="0" err="1">
                <a:solidFill>
                  <a:srgbClr val="00B050"/>
                </a:solidFill>
              </a:rPr>
              <a:t>macType</a:t>
            </a:r>
            <a:r>
              <a:rPr lang="en-IN" i="1" dirty="0">
                <a:solidFill>
                  <a:srgbClr val="00B050"/>
                </a:solidFill>
              </a:rPr>
              <a:t> $</a:t>
            </a:r>
            <a:r>
              <a:rPr lang="en-IN" i="1" dirty="0" err="1">
                <a:solidFill>
                  <a:srgbClr val="00B050"/>
                </a:solidFill>
              </a:rPr>
              <a:t>val</a:t>
            </a:r>
            <a:r>
              <a:rPr lang="en-IN" i="1" dirty="0">
                <a:solidFill>
                  <a:srgbClr val="00B050"/>
                </a:solidFill>
              </a:rPr>
              <a:t>(mac)\</a:t>
            </a:r>
            <a:br>
              <a:rPr lang="en-IN" i="1" dirty="0">
                <a:solidFill>
                  <a:srgbClr val="00B050"/>
                </a:solidFill>
              </a:rPr>
            </a:br>
            <a:r>
              <a:rPr lang="en-IN" i="1" dirty="0">
                <a:solidFill>
                  <a:srgbClr val="00B050"/>
                </a:solidFill>
              </a:rPr>
              <a:t>-</a:t>
            </a:r>
            <a:r>
              <a:rPr lang="en-IN" i="1" dirty="0" err="1">
                <a:solidFill>
                  <a:srgbClr val="00B050"/>
                </a:solidFill>
              </a:rPr>
              <a:t>ifqType</a:t>
            </a:r>
            <a:r>
              <a:rPr lang="en-IN" i="1" dirty="0">
                <a:solidFill>
                  <a:srgbClr val="00B050"/>
                </a:solidFill>
              </a:rPr>
              <a:t> $</a:t>
            </a:r>
            <a:r>
              <a:rPr lang="en-IN" i="1" dirty="0" err="1">
                <a:solidFill>
                  <a:srgbClr val="00B050"/>
                </a:solidFill>
              </a:rPr>
              <a:t>val</a:t>
            </a:r>
            <a:r>
              <a:rPr lang="en-IN" i="1" dirty="0">
                <a:solidFill>
                  <a:srgbClr val="00B050"/>
                </a:solidFill>
              </a:rPr>
              <a:t>(</a:t>
            </a:r>
            <a:r>
              <a:rPr lang="en-IN" i="1" dirty="0" err="1">
                <a:solidFill>
                  <a:srgbClr val="00B050"/>
                </a:solidFill>
              </a:rPr>
              <a:t>ifq</a:t>
            </a:r>
            <a:r>
              <a:rPr lang="en-IN" i="1" dirty="0">
                <a:solidFill>
                  <a:srgbClr val="00B050"/>
                </a:solidFill>
              </a:rPr>
              <a:t>)\</a:t>
            </a:r>
            <a:br>
              <a:rPr lang="en-IN" i="1" dirty="0">
                <a:solidFill>
                  <a:srgbClr val="00B050"/>
                </a:solidFill>
              </a:rPr>
            </a:br>
            <a:r>
              <a:rPr lang="en-IN" i="1" dirty="0">
                <a:solidFill>
                  <a:srgbClr val="00B050"/>
                </a:solidFill>
              </a:rPr>
              <a:t>-</a:t>
            </a:r>
            <a:r>
              <a:rPr lang="en-IN" i="1" dirty="0" err="1">
                <a:solidFill>
                  <a:srgbClr val="00B050"/>
                </a:solidFill>
              </a:rPr>
              <a:t>ifqLen</a:t>
            </a:r>
            <a:r>
              <a:rPr lang="en-IN" i="1" dirty="0">
                <a:solidFill>
                  <a:srgbClr val="00B050"/>
                </a:solidFill>
              </a:rPr>
              <a:t> $</a:t>
            </a:r>
            <a:r>
              <a:rPr lang="en-IN" i="1" dirty="0" err="1">
                <a:solidFill>
                  <a:srgbClr val="00B050"/>
                </a:solidFill>
              </a:rPr>
              <a:t>val</a:t>
            </a:r>
            <a:r>
              <a:rPr lang="en-IN" i="1" dirty="0">
                <a:solidFill>
                  <a:srgbClr val="00B050"/>
                </a:solidFill>
              </a:rPr>
              <a:t>(</a:t>
            </a:r>
            <a:r>
              <a:rPr lang="en-IN" i="1" dirty="0" err="1">
                <a:solidFill>
                  <a:srgbClr val="00B050"/>
                </a:solidFill>
              </a:rPr>
              <a:t>ifqlen</a:t>
            </a:r>
            <a:r>
              <a:rPr lang="en-IN" i="1" dirty="0">
                <a:solidFill>
                  <a:srgbClr val="00B050"/>
                </a:solidFill>
              </a:rPr>
              <a:t>)\</a:t>
            </a:r>
            <a:br>
              <a:rPr lang="en-IN" i="1" dirty="0">
                <a:solidFill>
                  <a:srgbClr val="00B050"/>
                </a:solidFill>
              </a:rPr>
            </a:br>
            <a:r>
              <a:rPr lang="en-IN" i="1" dirty="0">
                <a:solidFill>
                  <a:srgbClr val="00B050"/>
                </a:solidFill>
              </a:rPr>
              <a:t>-</a:t>
            </a:r>
            <a:r>
              <a:rPr lang="en-IN" i="1" dirty="0" err="1">
                <a:solidFill>
                  <a:srgbClr val="00B050"/>
                </a:solidFill>
              </a:rPr>
              <a:t>antType</a:t>
            </a:r>
            <a:r>
              <a:rPr lang="en-IN" i="1" dirty="0">
                <a:solidFill>
                  <a:srgbClr val="00B050"/>
                </a:solidFill>
              </a:rPr>
              <a:t> $</a:t>
            </a:r>
            <a:r>
              <a:rPr lang="en-IN" i="1" dirty="0" err="1">
                <a:solidFill>
                  <a:srgbClr val="00B050"/>
                </a:solidFill>
              </a:rPr>
              <a:t>val</a:t>
            </a:r>
            <a:r>
              <a:rPr lang="en-IN" i="1" dirty="0">
                <a:solidFill>
                  <a:srgbClr val="00B050"/>
                </a:solidFill>
              </a:rPr>
              <a:t>(ant)\</a:t>
            </a:r>
            <a:br>
              <a:rPr lang="en-IN" i="1" dirty="0">
                <a:solidFill>
                  <a:srgbClr val="00B050"/>
                </a:solidFill>
              </a:rPr>
            </a:br>
            <a:r>
              <a:rPr lang="en-IN" i="1" dirty="0">
                <a:solidFill>
                  <a:srgbClr val="00B050"/>
                </a:solidFill>
              </a:rPr>
              <a:t>-</a:t>
            </a:r>
            <a:r>
              <a:rPr lang="en-IN" i="1" dirty="0" err="1">
                <a:solidFill>
                  <a:srgbClr val="00B050"/>
                </a:solidFill>
              </a:rPr>
              <a:t>propType</a:t>
            </a:r>
            <a:r>
              <a:rPr lang="en-IN" i="1" dirty="0">
                <a:solidFill>
                  <a:srgbClr val="00B050"/>
                </a:solidFill>
              </a:rPr>
              <a:t> $</a:t>
            </a:r>
            <a:r>
              <a:rPr lang="en-IN" i="1" dirty="0" err="1">
                <a:solidFill>
                  <a:srgbClr val="00B050"/>
                </a:solidFill>
              </a:rPr>
              <a:t>val</a:t>
            </a:r>
            <a:r>
              <a:rPr lang="en-IN" i="1" dirty="0">
                <a:solidFill>
                  <a:srgbClr val="00B050"/>
                </a:solidFill>
              </a:rPr>
              <a:t>(prop)\</a:t>
            </a:r>
            <a:br>
              <a:rPr lang="en-IN" i="1" dirty="0">
                <a:solidFill>
                  <a:srgbClr val="00B050"/>
                </a:solidFill>
              </a:rPr>
            </a:br>
            <a:r>
              <a:rPr lang="en-IN" i="1" dirty="0">
                <a:solidFill>
                  <a:srgbClr val="00B050"/>
                </a:solidFill>
              </a:rPr>
              <a:t>-</a:t>
            </a:r>
            <a:r>
              <a:rPr lang="en-IN" i="1" dirty="0" err="1">
                <a:solidFill>
                  <a:srgbClr val="00B050"/>
                </a:solidFill>
              </a:rPr>
              <a:t>phyType</a:t>
            </a:r>
            <a:r>
              <a:rPr lang="en-IN" i="1" dirty="0">
                <a:solidFill>
                  <a:srgbClr val="00B050"/>
                </a:solidFill>
              </a:rPr>
              <a:t> $</a:t>
            </a:r>
            <a:r>
              <a:rPr lang="en-IN" i="1" dirty="0" err="1">
                <a:solidFill>
                  <a:srgbClr val="00B050"/>
                </a:solidFill>
              </a:rPr>
              <a:t>val</a:t>
            </a:r>
            <a:r>
              <a:rPr lang="en-IN" i="1" dirty="0">
                <a:solidFill>
                  <a:srgbClr val="00B050"/>
                </a:solidFill>
              </a:rPr>
              <a:t>(</a:t>
            </a:r>
            <a:r>
              <a:rPr lang="en-IN" i="1" dirty="0" err="1">
                <a:solidFill>
                  <a:srgbClr val="00B050"/>
                </a:solidFill>
              </a:rPr>
              <a:t>netif</a:t>
            </a:r>
            <a:r>
              <a:rPr lang="en-IN" i="1" dirty="0">
                <a:solidFill>
                  <a:srgbClr val="00B050"/>
                </a:solidFill>
              </a:rPr>
              <a:t>)\</a:t>
            </a:r>
            <a:br>
              <a:rPr lang="en-IN" i="1" dirty="0">
                <a:solidFill>
                  <a:srgbClr val="00B050"/>
                </a:solidFill>
              </a:rPr>
            </a:br>
            <a:r>
              <a:rPr lang="en-IN" i="1" dirty="0">
                <a:solidFill>
                  <a:srgbClr val="00B050"/>
                </a:solidFill>
              </a:rPr>
              <a:t>-</a:t>
            </a:r>
            <a:r>
              <a:rPr lang="en-IN" i="1" dirty="0" err="1">
                <a:solidFill>
                  <a:srgbClr val="00B050"/>
                </a:solidFill>
              </a:rPr>
              <a:t>channelType</a:t>
            </a:r>
            <a:r>
              <a:rPr lang="en-IN" i="1" dirty="0">
                <a:solidFill>
                  <a:srgbClr val="00B050"/>
                </a:solidFill>
              </a:rPr>
              <a:t> $</a:t>
            </a:r>
            <a:r>
              <a:rPr lang="en-IN" i="1" dirty="0" err="1">
                <a:solidFill>
                  <a:srgbClr val="00B050"/>
                </a:solidFill>
              </a:rPr>
              <a:t>val</a:t>
            </a:r>
            <a:r>
              <a:rPr lang="en-IN" i="1" dirty="0">
                <a:solidFill>
                  <a:srgbClr val="00B050"/>
                </a:solidFill>
              </a:rPr>
              <a:t>(</a:t>
            </a:r>
            <a:r>
              <a:rPr lang="en-IN" i="1" dirty="0" err="1">
                <a:solidFill>
                  <a:srgbClr val="00B050"/>
                </a:solidFill>
              </a:rPr>
              <a:t>chan</a:t>
            </a:r>
            <a:r>
              <a:rPr lang="en-IN" i="1" dirty="0">
                <a:solidFill>
                  <a:srgbClr val="00B050"/>
                </a:solidFill>
              </a:rPr>
              <a:t>)\</a:t>
            </a:r>
            <a:br>
              <a:rPr lang="en-IN" i="1" dirty="0">
                <a:solidFill>
                  <a:srgbClr val="00B050"/>
                </a:solidFill>
              </a:rPr>
            </a:br>
            <a:r>
              <a:rPr lang="en-IN" i="1" dirty="0">
                <a:solidFill>
                  <a:srgbClr val="00B050"/>
                </a:solidFill>
              </a:rPr>
              <a:t>-</a:t>
            </a:r>
            <a:r>
              <a:rPr lang="en-IN" i="1" dirty="0" err="1">
                <a:solidFill>
                  <a:srgbClr val="00B050"/>
                </a:solidFill>
              </a:rPr>
              <a:t>topoInstance</a:t>
            </a:r>
            <a:r>
              <a:rPr lang="en-IN" i="1" dirty="0">
                <a:solidFill>
                  <a:srgbClr val="00B050"/>
                </a:solidFill>
              </a:rPr>
              <a:t> $</a:t>
            </a:r>
            <a:r>
              <a:rPr lang="en-IN" i="1" dirty="0" err="1">
                <a:solidFill>
                  <a:srgbClr val="00B050"/>
                </a:solidFill>
              </a:rPr>
              <a:t>topo</a:t>
            </a:r>
            <a:r>
              <a:rPr lang="en-IN" i="1" dirty="0">
                <a:solidFill>
                  <a:srgbClr val="00B050"/>
                </a:solidFill>
              </a:rPr>
              <a:t>\</a:t>
            </a:r>
            <a:br>
              <a:rPr lang="en-IN" i="1" dirty="0">
                <a:solidFill>
                  <a:srgbClr val="00B050"/>
                </a:solidFill>
              </a:rPr>
            </a:br>
            <a:r>
              <a:rPr lang="en-IN" i="1" dirty="0">
                <a:solidFill>
                  <a:srgbClr val="00B050"/>
                </a:solidFill>
              </a:rPr>
              <a:t>-</a:t>
            </a:r>
            <a:r>
              <a:rPr lang="en-IN" i="1" dirty="0" err="1">
                <a:solidFill>
                  <a:srgbClr val="00B050"/>
                </a:solidFill>
              </a:rPr>
              <a:t>agentTrace</a:t>
            </a:r>
            <a:r>
              <a:rPr lang="en-IN" i="1" dirty="0">
                <a:solidFill>
                  <a:srgbClr val="00B050"/>
                </a:solidFill>
              </a:rPr>
              <a:t> ON\</a:t>
            </a:r>
            <a:br>
              <a:rPr lang="en-IN" i="1" dirty="0">
                <a:solidFill>
                  <a:srgbClr val="00B050"/>
                </a:solidFill>
              </a:rPr>
            </a:br>
            <a:r>
              <a:rPr lang="en-IN" i="1" dirty="0">
                <a:solidFill>
                  <a:srgbClr val="00B050"/>
                </a:solidFill>
              </a:rPr>
              <a:t>-</a:t>
            </a:r>
            <a:r>
              <a:rPr lang="en-IN" i="1" dirty="0" err="1">
                <a:solidFill>
                  <a:srgbClr val="00B050"/>
                </a:solidFill>
              </a:rPr>
              <a:t>routerTrace</a:t>
            </a:r>
            <a:r>
              <a:rPr lang="en-IN" i="1" dirty="0">
                <a:solidFill>
                  <a:srgbClr val="00B050"/>
                </a:solidFill>
              </a:rPr>
              <a:t> ON\</a:t>
            </a:r>
            <a:br>
              <a:rPr lang="en-IN" i="1" dirty="0">
                <a:solidFill>
                  <a:srgbClr val="00B050"/>
                </a:solidFill>
              </a:rPr>
            </a:br>
            <a:r>
              <a:rPr lang="en-IN" i="1" dirty="0">
                <a:solidFill>
                  <a:srgbClr val="00B050"/>
                </a:solidFill>
              </a:rPr>
              <a:t>-</a:t>
            </a:r>
            <a:r>
              <a:rPr lang="en-IN" i="1" dirty="0" err="1">
                <a:solidFill>
                  <a:srgbClr val="00B050"/>
                </a:solidFill>
              </a:rPr>
              <a:t>macTrace</a:t>
            </a:r>
            <a:r>
              <a:rPr lang="en-IN" i="1" dirty="0">
                <a:solidFill>
                  <a:srgbClr val="00B050"/>
                </a:solidFill>
              </a:rPr>
              <a:t> OFF\</a:t>
            </a:r>
            <a:br>
              <a:rPr lang="en-IN" i="1" dirty="0">
                <a:solidFill>
                  <a:srgbClr val="00B050"/>
                </a:solidFill>
              </a:rPr>
            </a:br>
            <a:r>
              <a:rPr lang="en-IN" i="1" dirty="0">
                <a:solidFill>
                  <a:srgbClr val="00B050"/>
                </a:solidFill>
              </a:rPr>
              <a:t>-</a:t>
            </a:r>
            <a:r>
              <a:rPr lang="en-IN" i="1" dirty="0" err="1">
                <a:solidFill>
                  <a:srgbClr val="00B050"/>
                </a:solidFill>
              </a:rPr>
              <a:t>movementTrace</a:t>
            </a:r>
            <a:r>
              <a:rPr lang="en-IN" i="1" dirty="0">
                <a:solidFill>
                  <a:srgbClr val="00B050"/>
                </a:solidFill>
              </a:rPr>
              <a:t> OFF</a:t>
            </a:r>
          </a:p>
          <a:p>
            <a:pPr marL="0" indent="0">
              <a:buNone/>
            </a:pPr>
            <a:endParaRPr lang="en-IN" dirty="0"/>
          </a:p>
        </p:txBody>
      </p:sp>
    </p:spTree>
    <p:extLst>
      <p:ext uri="{BB962C8B-B14F-4D97-AF65-F5344CB8AC3E}">
        <p14:creationId xmlns:p14="http://schemas.microsoft.com/office/powerpoint/2010/main" val="266746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425" y="168355"/>
            <a:ext cx="10515600" cy="861791"/>
          </a:xfrm>
        </p:spPr>
        <p:txBody>
          <a:bodyPr/>
          <a:lstStyle/>
          <a:p>
            <a:r>
              <a:rPr lang="en-IN" dirty="0" smtClean="0"/>
              <a:t>Installing NS-2 in Linux platforms </a:t>
            </a:r>
            <a:endParaRPr lang="en-IN" dirty="0"/>
          </a:p>
        </p:txBody>
      </p:sp>
      <p:sp>
        <p:nvSpPr>
          <p:cNvPr id="3" name="Content Placeholder 2"/>
          <p:cNvSpPr>
            <a:spLocks noGrp="1"/>
          </p:cNvSpPr>
          <p:nvPr>
            <p:ph idx="1"/>
          </p:nvPr>
        </p:nvSpPr>
        <p:spPr>
          <a:xfrm>
            <a:off x="125874" y="1030147"/>
            <a:ext cx="11864051" cy="6285054"/>
          </a:xfrm>
        </p:spPr>
        <p:txBody>
          <a:bodyPr>
            <a:normAutofit/>
          </a:bodyPr>
          <a:lstStyle/>
          <a:p>
            <a:pPr marL="0" indent="0">
              <a:buNone/>
            </a:pPr>
            <a:r>
              <a:rPr lang="en-US" dirty="0" smtClean="0"/>
              <a:t>1. Choose a Linux flavor which has long term support. </a:t>
            </a:r>
          </a:p>
          <a:p>
            <a:pPr marL="0" indent="0">
              <a:buNone/>
            </a:pPr>
            <a:endParaRPr lang="en-US" dirty="0" smtClean="0"/>
          </a:p>
          <a:p>
            <a:pPr marL="0" indent="0">
              <a:buNone/>
            </a:pPr>
            <a:r>
              <a:rPr lang="en-US" dirty="0" smtClean="0"/>
              <a:t>2. Install Linux with complete packages. Don’t skip any component from installation.  </a:t>
            </a:r>
          </a:p>
          <a:p>
            <a:pPr marL="0" indent="0">
              <a:buNone/>
            </a:pPr>
            <a:endParaRPr lang="en-US" dirty="0" smtClean="0"/>
          </a:p>
          <a:p>
            <a:pPr marL="0" indent="0">
              <a:buNone/>
            </a:pPr>
            <a:r>
              <a:rPr lang="en-US" dirty="0" smtClean="0"/>
              <a:t>3. </a:t>
            </a:r>
            <a:r>
              <a:rPr lang="en-IN" dirty="0"/>
              <a:t>Download NS2 All In One Package from following link:</a:t>
            </a:r>
          </a:p>
          <a:p>
            <a:pPr marL="0" indent="0">
              <a:buNone/>
            </a:pPr>
            <a:r>
              <a:rPr lang="en-IN" dirty="0"/>
              <a:t>http://sourceforge.net/projects/nsnam/files/allinone/ns-allinone-2.34/</a:t>
            </a:r>
          </a:p>
          <a:p>
            <a:pPr marL="0" indent="0">
              <a:buNone/>
            </a:pPr>
            <a:endParaRPr lang="en-IN" dirty="0" smtClean="0">
              <a:solidFill>
                <a:srgbClr val="FF0000"/>
              </a:solidFill>
            </a:endParaRPr>
          </a:p>
          <a:p>
            <a:pPr marL="0" indent="0">
              <a:buNone/>
            </a:pPr>
            <a:r>
              <a:rPr lang="en-IN" dirty="0" smtClean="0">
                <a:solidFill>
                  <a:srgbClr val="FF0000"/>
                </a:solidFill>
              </a:rPr>
              <a:t>Official </a:t>
            </a:r>
            <a:r>
              <a:rPr lang="en-IN" dirty="0">
                <a:solidFill>
                  <a:srgbClr val="FF0000"/>
                </a:solidFill>
              </a:rPr>
              <a:t>Website:</a:t>
            </a:r>
          </a:p>
          <a:p>
            <a:pPr marL="0" indent="0">
              <a:buNone/>
            </a:pPr>
            <a:r>
              <a:rPr lang="en-IN" dirty="0"/>
              <a:t>http://www.isi.edu/nsnam/ns</a:t>
            </a:r>
            <a:r>
              <a:rPr lang="en-IN" dirty="0" smtClean="0"/>
              <a:t>/</a:t>
            </a:r>
            <a:endParaRPr lang="en-IN" dirty="0"/>
          </a:p>
        </p:txBody>
      </p:sp>
    </p:spTree>
    <p:extLst>
      <p:ext uri="{BB962C8B-B14F-4D97-AF65-F5344CB8AC3E}">
        <p14:creationId xmlns:p14="http://schemas.microsoft.com/office/powerpoint/2010/main" val="41867761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Define the procedure finish </a:t>
            </a:r>
            <a:endParaRPr lang="en-IN" dirty="0">
              <a:solidFill>
                <a:srgbClr val="FF0000"/>
              </a:solidFill>
            </a:endParaRPr>
          </a:p>
        </p:txBody>
      </p:sp>
      <p:sp>
        <p:nvSpPr>
          <p:cNvPr id="3" name="Content Placeholder 2"/>
          <p:cNvSpPr>
            <a:spLocks noGrp="1"/>
          </p:cNvSpPr>
          <p:nvPr>
            <p:ph idx="1"/>
          </p:nvPr>
        </p:nvSpPr>
        <p:spPr/>
        <p:txBody>
          <a:bodyPr/>
          <a:lstStyle/>
          <a:p>
            <a:pPr marL="0" indent="0">
              <a:buNone/>
            </a:pPr>
            <a:r>
              <a:rPr lang="en-IN" i="1" dirty="0" err="1">
                <a:solidFill>
                  <a:srgbClr val="00B050"/>
                </a:solidFill>
              </a:rPr>
              <a:t>proc</a:t>
            </a:r>
            <a:r>
              <a:rPr lang="en-IN" i="1" dirty="0">
                <a:solidFill>
                  <a:srgbClr val="00B050"/>
                </a:solidFill>
              </a:rPr>
              <a:t> finish {} </a:t>
            </a:r>
            <a:endParaRPr lang="en-IN" i="1" dirty="0" smtClean="0">
              <a:solidFill>
                <a:srgbClr val="00B050"/>
              </a:solidFill>
            </a:endParaRPr>
          </a:p>
          <a:p>
            <a:pPr marL="0" indent="0">
              <a:buNone/>
            </a:pPr>
            <a:r>
              <a:rPr lang="en-IN" i="1" dirty="0" smtClean="0">
                <a:solidFill>
                  <a:srgbClr val="00B050"/>
                </a:solidFill>
              </a:rPr>
              <a:t>{</a:t>
            </a:r>
            <a:r>
              <a:rPr lang="en-IN" i="1" dirty="0">
                <a:solidFill>
                  <a:srgbClr val="00B050"/>
                </a:solidFill>
              </a:rPr>
              <a:t/>
            </a:r>
            <a:br>
              <a:rPr lang="en-IN" i="1" dirty="0">
                <a:solidFill>
                  <a:srgbClr val="00B050"/>
                </a:solidFill>
              </a:rPr>
            </a:br>
            <a:r>
              <a:rPr lang="en-IN" i="1" dirty="0">
                <a:solidFill>
                  <a:srgbClr val="00B050"/>
                </a:solidFill>
              </a:rPr>
              <a:t>	global </a:t>
            </a:r>
            <a:r>
              <a:rPr lang="en-IN" i="1" dirty="0" err="1">
                <a:solidFill>
                  <a:srgbClr val="00B050"/>
                </a:solidFill>
              </a:rPr>
              <a:t>nt</a:t>
            </a:r>
            <a:r>
              <a:rPr lang="en-IN" i="1" dirty="0">
                <a:solidFill>
                  <a:srgbClr val="00B050"/>
                </a:solidFill>
              </a:rPr>
              <a:t> nm ns</a:t>
            </a:r>
            <a:br>
              <a:rPr lang="en-IN" i="1" dirty="0">
                <a:solidFill>
                  <a:srgbClr val="00B050"/>
                </a:solidFill>
              </a:rPr>
            </a:br>
            <a:r>
              <a:rPr lang="en-IN" i="1" dirty="0">
                <a:solidFill>
                  <a:srgbClr val="00B050"/>
                </a:solidFill>
              </a:rPr>
              <a:t>	$ns flush-trace</a:t>
            </a:r>
            <a:br>
              <a:rPr lang="en-IN" i="1" dirty="0">
                <a:solidFill>
                  <a:srgbClr val="00B050"/>
                </a:solidFill>
              </a:rPr>
            </a:br>
            <a:r>
              <a:rPr lang="en-IN" i="1" dirty="0">
                <a:solidFill>
                  <a:srgbClr val="00B050"/>
                </a:solidFill>
              </a:rPr>
              <a:t>	close $</a:t>
            </a:r>
            <a:r>
              <a:rPr lang="en-IN" i="1" dirty="0" err="1">
                <a:solidFill>
                  <a:srgbClr val="00B050"/>
                </a:solidFill>
              </a:rPr>
              <a:t>nt</a:t>
            </a:r>
            <a:r>
              <a:rPr lang="en-IN" i="1" dirty="0">
                <a:solidFill>
                  <a:srgbClr val="00B050"/>
                </a:solidFill>
              </a:rPr>
              <a:t/>
            </a:r>
            <a:br>
              <a:rPr lang="en-IN" i="1" dirty="0">
                <a:solidFill>
                  <a:srgbClr val="00B050"/>
                </a:solidFill>
              </a:rPr>
            </a:br>
            <a:r>
              <a:rPr lang="en-IN" i="1" dirty="0">
                <a:solidFill>
                  <a:srgbClr val="00B050"/>
                </a:solidFill>
              </a:rPr>
              <a:t>	close $nm</a:t>
            </a:r>
            <a:br>
              <a:rPr lang="en-IN" i="1" dirty="0">
                <a:solidFill>
                  <a:srgbClr val="00B050"/>
                </a:solidFill>
              </a:rPr>
            </a:br>
            <a:r>
              <a:rPr lang="en-IN" i="1" dirty="0">
                <a:solidFill>
                  <a:srgbClr val="00B050"/>
                </a:solidFill>
              </a:rPr>
              <a:t>	exec </a:t>
            </a:r>
            <a:r>
              <a:rPr lang="en-IN" i="1" dirty="0" err="1">
                <a:solidFill>
                  <a:srgbClr val="00B050"/>
                </a:solidFill>
              </a:rPr>
              <a:t>nam</a:t>
            </a:r>
            <a:r>
              <a:rPr lang="en-IN" i="1" dirty="0">
                <a:solidFill>
                  <a:srgbClr val="00B050"/>
                </a:solidFill>
              </a:rPr>
              <a:t> </a:t>
            </a:r>
            <a:r>
              <a:rPr lang="en-IN" i="1" dirty="0" err="1">
                <a:solidFill>
                  <a:srgbClr val="00B050"/>
                </a:solidFill>
              </a:rPr>
              <a:t>aodv.nam</a:t>
            </a:r>
            <a:r>
              <a:rPr lang="en-IN" i="1" dirty="0">
                <a:solidFill>
                  <a:srgbClr val="00B050"/>
                </a:solidFill>
              </a:rPr>
              <a:t/>
            </a:r>
            <a:br>
              <a:rPr lang="en-IN" i="1" dirty="0">
                <a:solidFill>
                  <a:srgbClr val="00B050"/>
                </a:solidFill>
              </a:rPr>
            </a:br>
            <a:r>
              <a:rPr lang="en-IN" i="1" dirty="0">
                <a:solidFill>
                  <a:srgbClr val="00B050"/>
                </a:solidFill>
              </a:rPr>
              <a:t>	exit 0</a:t>
            </a:r>
            <a:br>
              <a:rPr lang="en-IN" i="1" dirty="0">
                <a:solidFill>
                  <a:srgbClr val="00B050"/>
                </a:solidFill>
              </a:rPr>
            </a:br>
            <a:r>
              <a:rPr lang="en-IN" i="1" dirty="0">
                <a:solidFill>
                  <a:srgbClr val="00B050"/>
                </a:solidFill>
              </a:rPr>
              <a:t>}</a:t>
            </a:r>
            <a:br>
              <a:rPr lang="en-IN" i="1" dirty="0">
                <a:solidFill>
                  <a:srgbClr val="00B050"/>
                </a:solidFill>
              </a:rPr>
            </a:br>
            <a:endParaRPr lang="en-IN" i="1" dirty="0">
              <a:solidFill>
                <a:srgbClr val="00B050"/>
              </a:solidFill>
            </a:endParaRPr>
          </a:p>
          <a:p>
            <a:endParaRPr lang="en-IN" dirty="0"/>
          </a:p>
        </p:txBody>
      </p:sp>
    </p:spTree>
    <p:extLst>
      <p:ext uri="{BB962C8B-B14F-4D97-AF65-F5344CB8AC3E}">
        <p14:creationId xmlns:p14="http://schemas.microsoft.com/office/powerpoint/2010/main" val="28690982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8561"/>
          </a:xfrm>
        </p:spPr>
        <p:txBody>
          <a:bodyPr/>
          <a:lstStyle/>
          <a:p>
            <a:r>
              <a:rPr lang="en-US" b="1" dirty="0" smtClean="0"/>
              <a:t>Define number, movement type and size</a:t>
            </a:r>
            <a:endParaRPr lang="en-IN" b="1" dirty="0"/>
          </a:p>
        </p:txBody>
      </p:sp>
      <p:sp>
        <p:nvSpPr>
          <p:cNvPr id="3" name="Content Placeholder 2"/>
          <p:cNvSpPr>
            <a:spLocks noGrp="1"/>
          </p:cNvSpPr>
          <p:nvPr>
            <p:ph idx="1"/>
          </p:nvPr>
        </p:nvSpPr>
        <p:spPr/>
        <p:txBody>
          <a:bodyPr>
            <a:normAutofit lnSpcReduction="10000"/>
          </a:bodyPr>
          <a:lstStyle/>
          <a:p>
            <a:pPr marL="0" indent="0">
              <a:buNone/>
            </a:pPr>
            <a:r>
              <a:rPr lang="en-IN" i="1" dirty="0">
                <a:solidFill>
                  <a:srgbClr val="00B050"/>
                </a:solidFill>
              </a:rPr>
              <a:t>set n0 [$ns node]</a:t>
            </a:r>
            <a:br>
              <a:rPr lang="en-IN" i="1" dirty="0">
                <a:solidFill>
                  <a:srgbClr val="00B050"/>
                </a:solidFill>
              </a:rPr>
            </a:br>
            <a:r>
              <a:rPr lang="en-IN" i="1" dirty="0">
                <a:solidFill>
                  <a:srgbClr val="00B050"/>
                </a:solidFill>
              </a:rPr>
              <a:t>set n1 [$ns node]</a:t>
            </a:r>
            <a:br>
              <a:rPr lang="en-IN" i="1" dirty="0">
                <a:solidFill>
                  <a:srgbClr val="00B050"/>
                </a:solidFill>
              </a:rPr>
            </a:br>
            <a:r>
              <a:rPr lang="en-IN" i="1" dirty="0">
                <a:solidFill>
                  <a:srgbClr val="00B050"/>
                </a:solidFill>
              </a:rPr>
              <a:t>set n2 [$ns node</a:t>
            </a:r>
            <a:r>
              <a:rPr lang="en-IN" i="1" dirty="0" smtClean="0">
                <a:solidFill>
                  <a:srgbClr val="00B050"/>
                </a:solidFill>
              </a:rPr>
              <a:t>]</a:t>
            </a:r>
          </a:p>
          <a:p>
            <a:pPr marL="0" indent="0">
              <a:buNone/>
            </a:pPr>
            <a:r>
              <a:rPr lang="en-IN" i="1" dirty="0">
                <a:solidFill>
                  <a:srgbClr val="00B050"/>
                </a:solidFill>
              </a:rPr>
              <a:t/>
            </a:r>
            <a:br>
              <a:rPr lang="en-IN" i="1" dirty="0">
                <a:solidFill>
                  <a:srgbClr val="00B050"/>
                </a:solidFill>
              </a:rPr>
            </a:br>
            <a:r>
              <a:rPr lang="en-IN" i="1" dirty="0">
                <a:solidFill>
                  <a:srgbClr val="00B050"/>
                </a:solidFill>
              </a:rPr>
              <a:t>$n0 random-motion 0</a:t>
            </a:r>
            <a:br>
              <a:rPr lang="en-IN" i="1" dirty="0">
                <a:solidFill>
                  <a:srgbClr val="00B050"/>
                </a:solidFill>
              </a:rPr>
            </a:br>
            <a:r>
              <a:rPr lang="en-IN" i="1" dirty="0">
                <a:solidFill>
                  <a:srgbClr val="00B050"/>
                </a:solidFill>
              </a:rPr>
              <a:t>$n1 random-motion 0</a:t>
            </a:r>
            <a:br>
              <a:rPr lang="en-IN" i="1" dirty="0">
                <a:solidFill>
                  <a:srgbClr val="00B050"/>
                </a:solidFill>
              </a:rPr>
            </a:br>
            <a:r>
              <a:rPr lang="en-IN" i="1" dirty="0">
                <a:solidFill>
                  <a:srgbClr val="00B050"/>
                </a:solidFill>
              </a:rPr>
              <a:t>$n2 random-motion 0</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$ns </a:t>
            </a:r>
            <a:r>
              <a:rPr lang="en-IN" i="1" dirty="0" err="1">
                <a:solidFill>
                  <a:srgbClr val="00B050"/>
                </a:solidFill>
              </a:rPr>
              <a:t>initial_node_pos</a:t>
            </a:r>
            <a:r>
              <a:rPr lang="en-IN" i="1" dirty="0">
                <a:solidFill>
                  <a:srgbClr val="00B050"/>
                </a:solidFill>
              </a:rPr>
              <a:t> $n0 20</a:t>
            </a:r>
            <a:br>
              <a:rPr lang="en-IN" i="1" dirty="0">
                <a:solidFill>
                  <a:srgbClr val="00B050"/>
                </a:solidFill>
              </a:rPr>
            </a:br>
            <a:r>
              <a:rPr lang="en-IN" i="1" dirty="0">
                <a:solidFill>
                  <a:srgbClr val="00B050"/>
                </a:solidFill>
              </a:rPr>
              <a:t>$ns </a:t>
            </a:r>
            <a:r>
              <a:rPr lang="en-IN" i="1" dirty="0" err="1">
                <a:solidFill>
                  <a:srgbClr val="00B050"/>
                </a:solidFill>
              </a:rPr>
              <a:t>initial_node_pos</a:t>
            </a:r>
            <a:r>
              <a:rPr lang="en-IN" i="1" dirty="0">
                <a:solidFill>
                  <a:srgbClr val="00B050"/>
                </a:solidFill>
              </a:rPr>
              <a:t> $n1 20</a:t>
            </a:r>
            <a:br>
              <a:rPr lang="en-IN" i="1" dirty="0">
                <a:solidFill>
                  <a:srgbClr val="00B050"/>
                </a:solidFill>
              </a:rPr>
            </a:br>
            <a:r>
              <a:rPr lang="en-IN" i="1" dirty="0">
                <a:solidFill>
                  <a:srgbClr val="00B050"/>
                </a:solidFill>
              </a:rPr>
              <a:t>$ns </a:t>
            </a:r>
            <a:r>
              <a:rPr lang="en-IN" i="1" dirty="0" err="1">
                <a:solidFill>
                  <a:srgbClr val="00B050"/>
                </a:solidFill>
              </a:rPr>
              <a:t>initial_node_pos</a:t>
            </a:r>
            <a:r>
              <a:rPr lang="en-IN" i="1" dirty="0">
                <a:solidFill>
                  <a:srgbClr val="00B050"/>
                </a:solidFill>
              </a:rPr>
              <a:t> $n2 20</a:t>
            </a:r>
            <a:br>
              <a:rPr lang="en-IN" i="1" dirty="0">
                <a:solidFill>
                  <a:srgbClr val="00B050"/>
                </a:solidFill>
              </a:rPr>
            </a:br>
            <a:endParaRPr lang="en-IN" i="1" dirty="0">
              <a:solidFill>
                <a:srgbClr val="00B050"/>
              </a:solidFill>
            </a:endParaRPr>
          </a:p>
          <a:p>
            <a:pPr marL="0" indent="0">
              <a:buNone/>
            </a:pPr>
            <a:endParaRPr lang="en-IN" dirty="0"/>
          </a:p>
        </p:txBody>
      </p:sp>
    </p:spTree>
    <p:extLst>
      <p:ext uri="{BB962C8B-B14F-4D97-AF65-F5344CB8AC3E}">
        <p14:creationId xmlns:p14="http://schemas.microsoft.com/office/powerpoint/2010/main" val="19687102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position in (X, Y, Z) plane</a:t>
            </a:r>
            <a:endParaRPr lang="en-IN" dirty="0"/>
          </a:p>
        </p:txBody>
      </p:sp>
      <p:sp>
        <p:nvSpPr>
          <p:cNvPr id="3" name="Content Placeholder 2"/>
          <p:cNvSpPr>
            <a:spLocks noGrp="1"/>
          </p:cNvSpPr>
          <p:nvPr>
            <p:ph idx="1"/>
          </p:nvPr>
        </p:nvSpPr>
        <p:spPr>
          <a:xfrm>
            <a:off x="838200" y="1825624"/>
            <a:ext cx="10515600" cy="4910841"/>
          </a:xfrm>
        </p:spPr>
        <p:txBody>
          <a:bodyPr>
            <a:normAutofit lnSpcReduction="10000"/>
          </a:bodyPr>
          <a:lstStyle/>
          <a:p>
            <a:pPr marL="0" indent="0">
              <a:buNone/>
            </a:pPr>
            <a:r>
              <a:rPr lang="en-IN" i="1" dirty="0">
                <a:solidFill>
                  <a:srgbClr val="00B050"/>
                </a:solidFill>
              </a:rPr>
              <a:t>$n0 set X_ 05.0</a:t>
            </a:r>
            <a:br>
              <a:rPr lang="en-IN" i="1" dirty="0">
                <a:solidFill>
                  <a:srgbClr val="00B050"/>
                </a:solidFill>
              </a:rPr>
            </a:br>
            <a:r>
              <a:rPr lang="en-IN" i="1" dirty="0">
                <a:solidFill>
                  <a:srgbClr val="00B050"/>
                </a:solidFill>
              </a:rPr>
              <a:t>$n0 set Y_ 05.0</a:t>
            </a:r>
            <a:br>
              <a:rPr lang="en-IN" i="1" dirty="0">
                <a:solidFill>
                  <a:srgbClr val="00B050"/>
                </a:solidFill>
              </a:rPr>
            </a:br>
            <a:r>
              <a:rPr lang="en-IN" i="1" dirty="0">
                <a:solidFill>
                  <a:srgbClr val="00B050"/>
                </a:solidFill>
              </a:rPr>
              <a:t>$n0 set Z_ </a:t>
            </a:r>
            <a:r>
              <a:rPr lang="en-IN" i="1" dirty="0" smtClean="0">
                <a:solidFill>
                  <a:srgbClr val="00B050"/>
                </a:solidFill>
              </a:rPr>
              <a:t>0.0</a:t>
            </a:r>
          </a:p>
          <a:p>
            <a:pPr marL="0" indent="0">
              <a:buNone/>
            </a:pPr>
            <a:r>
              <a:rPr lang="en-IN" i="1" dirty="0">
                <a:solidFill>
                  <a:srgbClr val="00B050"/>
                </a:solidFill>
              </a:rPr>
              <a:t/>
            </a:r>
            <a:br>
              <a:rPr lang="en-IN" i="1" dirty="0">
                <a:solidFill>
                  <a:srgbClr val="00B050"/>
                </a:solidFill>
              </a:rPr>
            </a:br>
            <a:r>
              <a:rPr lang="en-IN" i="1" dirty="0">
                <a:solidFill>
                  <a:srgbClr val="00B050"/>
                </a:solidFill>
              </a:rPr>
              <a:t>$n1 set X_ 195.0</a:t>
            </a:r>
            <a:br>
              <a:rPr lang="en-IN" i="1" dirty="0">
                <a:solidFill>
                  <a:srgbClr val="00B050"/>
                </a:solidFill>
              </a:rPr>
            </a:br>
            <a:r>
              <a:rPr lang="en-IN" i="1" dirty="0">
                <a:solidFill>
                  <a:srgbClr val="00B050"/>
                </a:solidFill>
              </a:rPr>
              <a:t>$n1 set Y_ 195.0</a:t>
            </a:r>
            <a:br>
              <a:rPr lang="en-IN" i="1" dirty="0">
                <a:solidFill>
                  <a:srgbClr val="00B050"/>
                </a:solidFill>
              </a:rPr>
            </a:br>
            <a:r>
              <a:rPr lang="en-IN" i="1" dirty="0">
                <a:solidFill>
                  <a:srgbClr val="00B050"/>
                </a:solidFill>
              </a:rPr>
              <a:t>$n1 set Z_ </a:t>
            </a:r>
            <a:r>
              <a:rPr lang="en-IN" i="1" dirty="0" smtClean="0">
                <a:solidFill>
                  <a:srgbClr val="00B050"/>
                </a:solidFill>
              </a:rPr>
              <a:t>0.0</a:t>
            </a:r>
          </a:p>
          <a:p>
            <a:pPr marL="0" indent="0">
              <a:buNone/>
            </a:pPr>
            <a:r>
              <a:rPr lang="en-IN" i="1" dirty="0">
                <a:solidFill>
                  <a:srgbClr val="00B050"/>
                </a:solidFill>
              </a:rPr>
              <a:t/>
            </a:r>
            <a:br>
              <a:rPr lang="en-IN" i="1" dirty="0">
                <a:solidFill>
                  <a:srgbClr val="00B050"/>
                </a:solidFill>
              </a:rPr>
            </a:br>
            <a:r>
              <a:rPr lang="en-IN" i="1" dirty="0">
                <a:solidFill>
                  <a:srgbClr val="00B050"/>
                </a:solidFill>
              </a:rPr>
              <a:t>$n2 set X_ 195.0</a:t>
            </a:r>
            <a:br>
              <a:rPr lang="en-IN" i="1" dirty="0">
                <a:solidFill>
                  <a:srgbClr val="00B050"/>
                </a:solidFill>
              </a:rPr>
            </a:br>
            <a:r>
              <a:rPr lang="en-IN" i="1" dirty="0">
                <a:solidFill>
                  <a:srgbClr val="00B050"/>
                </a:solidFill>
              </a:rPr>
              <a:t>$n2 set Y_ 05.0</a:t>
            </a:r>
            <a:br>
              <a:rPr lang="en-IN" i="1" dirty="0">
                <a:solidFill>
                  <a:srgbClr val="00B050"/>
                </a:solidFill>
              </a:rPr>
            </a:br>
            <a:r>
              <a:rPr lang="en-IN" i="1" dirty="0">
                <a:solidFill>
                  <a:srgbClr val="00B050"/>
                </a:solidFill>
              </a:rPr>
              <a:t>$n2 set Z_ 0.0</a:t>
            </a:r>
            <a:br>
              <a:rPr lang="en-IN" i="1" dirty="0">
                <a:solidFill>
                  <a:srgbClr val="00B050"/>
                </a:solidFill>
              </a:rPr>
            </a:br>
            <a:endParaRPr lang="en-IN" i="1" dirty="0">
              <a:solidFill>
                <a:srgbClr val="00B050"/>
              </a:solidFill>
            </a:endParaRPr>
          </a:p>
          <a:p>
            <a:pPr marL="0" indent="0">
              <a:buNone/>
            </a:pPr>
            <a:endParaRPr lang="en-IN" dirty="0"/>
          </a:p>
        </p:txBody>
      </p:sp>
    </p:spTree>
    <p:extLst>
      <p:ext uri="{BB962C8B-B14F-4D97-AF65-F5344CB8AC3E}">
        <p14:creationId xmlns:p14="http://schemas.microsoft.com/office/powerpoint/2010/main" val="816574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Source and Destination</a:t>
            </a:r>
            <a:endParaRPr lang="en-IN" dirty="0"/>
          </a:p>
        </p:txBody>
      </p:sp>
      <p:sp>
        <p:nvSpPr>
          <p:cNvPr id="3" name="Content Placeholder 2"/>
          <p:cNvSpPr>
            <a:spLocks noGrp="1"/>
          </p:cNvSpPr>
          <p:nvPr>
            <p:ph idx="1"/>
          </p:nvPr>
        </p:nvSpPr>
        <p:spPr/>
        <p:txBody>
          <a:bodyPr/>
          <a:lstStyle/>
          <a:p>
            <a:pPr marL="0" indent="0">
              <a:buNone/>
            </a:pPr>
            <a:r>
              <a:rPr lang="en-IN" i="1" dirty="0">
                <a:solidFill>
                  <a:srgbClr val="00B050"/>
                </a:solidFill>
              </a:rPr>
              <a:t>set tcp0 [new Agent/TCP]</a:t>
            </a:r>
            <a:br>
              <a:rPr lang="en-IN" i="1" dirty="0">
                <a:solidFill>
                  <a:srgbClr val="00B050"/>
                </a:solidFill>
              </a:rPr>
            </a:br>
            <a:r>
              <a:rPr lang="en-IN" i="1" dirty="0">
                <a:solidFill>
                  <a:srgbClr val="00B050"/>
                </a:solidFill>
              </a:rPr>
              <a:t>$ns attach-agent $n0 $tcp0</a:t>
            </a:r>
            <a:br>
              <a:rPr lang="en-IN" i="1" dirty="0">
                <a:solidFill>
                  <a:srgbClr val="00B050"/>
                </a:solidFill>
              </a:rPr>
            </a:br>
            <a:r>
              <a:rPr lang="en-IN" i="1" dirty="0">
                <a:solidFill>
                  <a:srgbClr val="00B050"/>
                </a:solidFill>
              </a:rPr>
              <a:t>set ftp0 [new Application/FTP]</a:t>
            </a:r>
            <a:br>
              <a:rPr lang="en-IN" i="1" dirty="0">
                <a:solidFill>
                  <a:srgbClr val="00B050"/>
                </a:solidFill>
              </a:rPr>
            </a:br>
            <a:r>
              <a:rPr lang="en-IN" i="1" dirty="0">
                <a:solidFill>
                  <a:srgbClr val="00B050"/>
                </a:solidFill>
              </a:rPr>
              <a:t>$ftp0 attach-agent $tcp0</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set sink1 [new Agent/</a:t>
            </a:r>
            <a:r>
              <a:rPr lang="en-IN" i="1" dirty="0" err="1">
                <a:solidFill>
                  <a:srgbClr val="00B050"/>
                </a:solidFill>
              </a:rPr>
              <a:t>TCPSink</a:t>
            </a:r>
            <a:r>
              <a:rPr lang="en-IN" i="1" dirty="0">
                <a:solidFill>
                  <a:srgbClr val="00B050"/>
                </a:solidFill>
              </a:rPr>
              <a:t>]</a:t>
            </a:r>
            <a:br>
              <a:rPr lang="en-IN" i="1" dirty="0">
                <a:solidFill>
                  <a:srgbClr val="00B050"/>
                </a:solidFill>
              </a:rPr>
            </a:br>
            <a:r>
              <a:rPr lang="en-IN" i="1" dirty="0">
                <a:solidFill>
                  <a:srgbClr val="00B050"/>
                </a:solidFill>
              </a:rPr>
              <a:t>$ns attach-agent $n1 $sink1</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$ns connect $tcp0 $sink1</a:t>
            </a:r>
            <a:r>
              <a:rPr lang="en-IN" i="1" dirty="0"/>
              <a:t/>
            </a:r>
            <a:br>
              <a:rPr lang="en-IN" i="1" dirty="0"/>
            </a:br>
            <a:endParaRPr lang="en-IN" i="1" dirty="0"/>
          </a:p>
          <a:p>
            <a:pPr marL="0" indent="0">
              <a:buNone/>
            </a:pPr>
            <a:endParaRPr lang="en-IN" dirty="0"/>
          </a:p>
        </p:txBody>
      </p:sp>
    </p:spTree>
    <p:extLst>
      <p:ext uri="{BB962C8B-B14F-4D97-AF65-F5344CB8AC3E}">
        <p14:creationId xmlns:p14="http://schemas.microsoft.com/office/powerpoint/2010/main" val="2308626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random movements</a:t>
            </a:r>
            <a:endParaRPr lang="en-IN" dirty="0"/>
          </a:p>
        </p:txBody>
      </p:sp>
      <p:sp>
        <p:nvSpPr>
          <p:cNvPr id="3" name="Content Placeholder 2"/>
          <p:cNvSpPr>
            <a:spLocks noGrp="1"/>
          </p:cNvSpPr>
          <p:nvPr>
            <p:ph idx="1"/>
          </p:nvPr>
        </p:nvSpPr>
        <p:spPr>
          <a:xfrm>
            <a:off x="838200" y="1825625"/>
            <a:ext cx="10515600" cy="4193210"/>
          </a:xfrm>
        </p:spPr>
        <p:txBody>
          <a:bodyPr>
            <a:normAutofit/>
          </a:bodyPr>
          <a:lstStyle/>
          <a:p>
            <a:pPr marL="0" indent="0">
              <a:buNone/>
            </a:pPr>
            <a:r>
              <a:rPr lang="en-IN" i="1" dirty="0">
                <a:solidFill>
                  <a:srgbClr val="00B050"/>
                </a:solidFill>
              </a:rPr>
              <a:t>$ns at 0.0 "$n0 </a:t>
            </a:r>
            <a:r>
              <a:rPr lang="en-IN" i="1" dirty="0" err="1">
                <a:solidFill>
                  <a:srgbClr val="00B050"/>
                </a:solidFill>
              </a:rPr>
              <a:t>setdest</a:t>
            </a:r>
            <a:r>
              <a:rPr lang="en-IN" i="1" dirty="0">
                <a:solidFill>
                  <a:srgbClr val="00B050"/>
                </a:solidFill>
              </a:rPr>
              <a:t> 05.0 05.0 200.0"</a:t>
            </a:r>
            <a:br>
              <a:rPr lang="en-IN" i="1" dirty="0">
                <a:solidFill>
                  <a:srgbClr val="00B050"/>
                </a:solidFill>
              </a:rPr>
            </a:br>
            <a:r>
              <a:rPr lang="en-IN" i="1" dirty="0">
                <a:solidFill>
                  <a:srgbClr val="00B050"/>
                </a:solidFill>
              </a:rPr>
              <a:t>$ns at 0.0 "$n1 </a:t>
            </a:r>
            <a:r>
              <a:rPr lang="en-IN" i="1" dirty="0" err="1">
                <a:solidFill>
                  <a:srgbClr val="00B050"/>
                </a:solidFill>
              </a:rPr>
              <a:t>setdest</a:t>
            </a:r>
            <a:r>
              <a:rPr lang="en-IN" i="1" dirty="0">
                <a:solidFill>
                  <a:srgbClr val="00B050"/>
                </a:solidFill>
              </a:rPr>
              <a:t> 195.0 195.0 200.0"</a:t>
            </a:r>
            <a:br>
              <a:rPr lang="en-IN" i="1" dirty="0">
                <a:solidFill>
                  <a:srgbClr val="00B050"/>
                </a:solidFill>
              </a:rPr>
            </a:br>
            <a:r>
              <a:rPr lang="en-IN" i="1" dirty="0">
                <a:solidFill>
                  <a:srgbClr val="00B050"/>
                </a:solidFill>
              </a:rPr>
              <a:t>$ns at 0.0 "$n2 </a:t>
            </a:r>
            <a:r>
              <a:rPr lang="en-IN" i="1" dirty="0" err="1">
                <a:solidFill>
                  <a:srgbClr val="00B050"/>
                </a:solidFill>
              </a:rPr>
              <a:t>setdest</a:t>
            </a:r>
            <a:r>
              <a:rPr lang="en-IN" i="1" dirty="0">
                <a:solidFill>
                  <a:srgbClr val="00B050"/>
                </a:solidFill>
              </a:rPr>
              <a:t> 195.0 5.0 200.0"</a:t>
            </a:r>
            <a:br>
              <a:rPr lang="en-IN" i="1" dirty="0">
                <a:solidFill>
                  <a:srgbClr val="00B050"/>
                </a:solidFill>
              </a:rPr>
            </a:br>
            <a:r>
              <a:rPr lang="en-IN" i="1" dirty="0">
                <a:solidFill>
                  <a:srgbClr val="00B050"/>
                </a:solidFill>
              </a:rPr>
              <a:t>$ns at 40.0 "$n1 </a:t>
            </a:r>
            <a:r>
              <a:rPr lang="en-IN" i="1" dirty="0" err="1">
                <a:solidFill>
                  <a:srgbClr val="00B050"/>
                </a:solidFill>
              </a:rPr>
              <a:t>setdest</a:t>
            </a:r>
            <a:r>
              <a:rPr lang="en-IN" i="1" dirty="0">
                <a:solidFill>
                  <a:srgbClr val="00B050"/>
                </a:solidFill>
              </a:rPr>
              <a:t> 30.0 30.0 15.0"</a:t>
            </a:r>
            <a:br>
              <a:rPr lang="en-IN" i="1" dirty="0">
                <a:solidFill>
                  <a:srgbClr val="00B050"/>
                </a:solidFill>
              </a:rPr>
            </a:br>
            <a:r>
              <a:rPr lang="en-IN" i="1" dirty="0">
                <a:solidFill>
                  <a:srgbClr val="00B050"/>
                </a:solidFill>
              </a:rPr>
              <a:t>$ns at 80.0 "$n1 </a:t>
            </a:r>
            <a:r>
              <a:rPr lang="en-IN" i="1" dirty="0" err="1">
                <a:solidFill>
                  <a:srgbClr val="00B050"/>
                </a:solidFill>
              </a:rPr>
              <a:t>setdest</a:t>
            </a:r>
            <a:r>
              <a:rPr lang="en-IN" i="1" dirty="0">
                <a:solidFill>
                  <a:srgbClr val="00B050"/>
                </a:solidFill>
              </a:rPr>
              <a:t> 195.0 195.0 15.0"</a:t>
            </a:r>
            <a:br>
              <a:rPr lang="en-IN" i="1" dirty="0">
                <a:solidFill>
                  <a:srgbClr val="00B050"/>
                </a:solidFill>
              </a:rPr>
            </a:br>
            <a:r>
              <a:rPr lang="en-IN" i="1" dirty="0">
                <a:solidFill>
                  <a:srgbClr val="00B050"/>
                </a:solidFill>
              </a:rPr>
              <a:t>$ns at 90.0 "$n2 </a:t>
            </a:r>
            <a:r>
              <a:rPr lang="en-IN" i="1" dirty="0" err="1">
                <a:solidFill>
                  <a:srgbClr val="00B050"/>
                </a:solidFill>
              </a:rPr>
              <a:t>setdest</a:t>
            </a:r>
            <a:r>
              <a:rPr lang="en-IN" i="1" dirty="0">
                <a:solidFill>
                  <a:srgbClr val="00B050"/>
                </a:solidFill>
              </a:rPr>
              <a:t> 175.0 50.0 15.0"</a:t>
            </a:r>
            <a:br>
              <a:rPr lang="en-IN" i="1" dirty="0">
                <a:solidFill>
                  <a:srgbClr val="00B050"/>
                </a:solidFill>
              </a:rPr>
            </a:br>
            <a:endParaRPr lang="en-IN" i="1" dirty="0">
              <a:solidFill>
                <a:srgbClr val="00B050"/>
              </a:solidFill>
            </a:endParaRPr>
          </a:p>
          <a:p>
            <a:pPr marL="0" indent="0">
              <a:buNone/>
            </a:pPr>
            <a:endParaRPr lang="en-IN" dirty="0"/>
          </a:p>
        </p:txBody>
      </p:sp>
    </p:spTree>
    <p:extLst>
      <p:ext uri="{BB962C8B-B14F-4D97-AF65-F5344CB8AC3E}">
        <p14:creationId xmlns:p14="http://schemas.microsoft.com/office/powerpoint/2010/main" val="4695506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 the TCL script</a:t>
            </a:r>
            <a:endParaRPr lang="en-IN" dirty="0"/>
          </a:p>
        </p:txBody>
      </p:sp>
      <p:sp>
        <p:nvSpPr>
          <p:cNvPr id="3" name="Content Placeholder 2"/>
          <p:cNvSpPr>
            <a:spLocks noGrp="1"/>
          </p:cNvSpPr>
          <p:nvPr>
            <p:ph idx="1"/>
          </p:nvPr>
        </p:nvSpPr>
        <p:spPr/>
        <p:txBody>
          <a:bodyPr/>
          <a:lstStyle/>
          <a:p>
            <a:pPr marL="0" indent="0">
              <a:buNone/>
            </a:pPr>
            <a:r>
              <a:rPr lang="en-IN" i="1" dirty="0">
                <a:solidFill>
                  <a:srgbClr val="00B050"/>
                </a:solidFill>
              </a:rPr>
              <a:t>$ns at 1.0 "$ftp0 start"</a:t>
            </a:r>
            <a:br>
              <a:rPr lang="en-IN" i="1" dirty="0">
                <a:solidFill>
                  <a:srgbClr val="00B050"/>
                </a:solidFill>
              </a:rPr>
            </a:br>
            <a:r>
              <a:rPr lang="en-IN" i="1" dirty="0">
                <a:solidFill>
                  <a:srgbClr val="00B050"/>
                </a:solidFill>
              </a:rPr>
              <a:t>$ns at 145.0 "$ftp0 stop"</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$ns at 140.0 "$n0 reset"</a:t>
            </a:r>
            <a:br>
              <a:rPr lang="en-IN" i="1" dirty="0">
                <a:solidFill>
                  <a:srgbClr val="00B050"/>
                </a:solidFill>
              </a:rPr>
            </a:br>
            <a:r>
              <a:rPr lang="en-IN" i="1" dirty="0">
                <a:solidFill>
                  <a:srgbClr val="00B050"/>
                </a:solidFill>
              </a:rPr>
              <a:t>$ns at 140.0 "$n1 reset"</a:t>
            </a:r>
            <a:br>
              <a:rPr lang="en-IN" i="1" dirty="0">
                <a:solidFill>
                  <a:srgbClr val="00B050"/>
                </a:solidFill>
              </a:rPr>
            </a:br>
            <a:r>
              <a:rPr lang="en-IN" i="1" dirty="0">
                <a:solidFill>
                  <a:srgbClr val="00B050"/>
                </a:solidFill>
              </a:rPr>
              <a:t>$ns at 140.0 "$n2 reset"</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$ns at 150.1 "finish"</a:t>
            </a:r>
            <a:br>
              <a:rPr lang="en-IN" i="1" dirty="0">
                <a:solidFill>
                  <a:srgbClr val="00B050"/>
                </a:solidFill>
              </a:rPr>
            </a:br>
            <a:r>
              <a:rPr lang="en-IN" i="1" dirty="0">
                <a:solidFill>
                  <a:srgbClr val="00B050"/>
                </a:solidFill>
              </a:rPr>
              <a:t/>
            </a:r>
            <a:br>
              <a:rPr lang="en-IN" i="1" dirty="0">
                <a:solidFill>
                  <a:srgbClr val="00B050"/>
                </a:solidFill>
              </a:rPr>
            </a:br>
            <a:r>
              <a:rPr lang="en-IN" i="1" dirty="0">
                <a:solidFill>
                  <a:srgbClr val="00B050"/>
                </a:solidFill>
              </a:rPr>
              <a:t>$ns run</a:t>
            </a:r>
            <a:br>
              <a:rPr lang="en-IN" i="1" dirty="0">
                <a:solidFill>
                  <a:srgbClr val="00B050"/>
                </a:solidFill>
              </a:rPr>
            </a:br>
            <a:endParaRPr lang="en-IN" i="1" dirty="0">
              <a:solidFill>
                <a:srgbClr val="00B050"/>
              </a:solidFill>
            </a:endParaRPr>
          </a:p>
          <a:p>
            <a:pPr marL="0" indent="0">
              <a:buNone/>
            </a:pPr>
            <a:endParaRPr lang="en-IN" dirty="0"/>
          </a:p>
        </p:txBody>
      </p:sp>
    </p:spTree>
    <p:extLst>
      <p:ext uri="{BB962C8B-B14F-4D97-AF65-F5344CB8AC3E}">
        <p14:creationId xmlns:p14="http://schemas.microsoft.com/office/powerpoint/2010/main" val="267355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791"/>
          </a:xfrm>
        </p:spPr>
        <p:txBody>
          <a:bodyPr/>
          <a:lstStyle/>
          <a:p>
            <a:r>
              <a:rPr lang="en-IN" dirty="0"/>
              <a:t>Installing NS-2 in Linux platforms </a:t>
            </a:r>
          </a:p>
        </p:txBody>
      </p:sp>
      <p:sp>
        <p:nvSpPr>
          <p:cNvPr id="3" name="Content Placeholder 2"/>
          <p:cNvSpPr>
            <a:spLocks noGrp="1"/>
          </p:cNvSpPr>
          <p:nvPr>
            <p:ph idx="1"/>
          </p:nvPr>
        </p:nvSpPr>
        <p:spPr>
          <a:xfrm>
            <a:off x="181337" y="2338086"/>
            <a:ext cx="11829326" cy="4027990"/>
          </a:xfrm>
        </p:spPr>
        <p:txBody>
          <a:bodyPr/>
          <a:lstStyle/>
          <a:p>
            <a:pPr marL="0" indent="0">
              <a:buNone/>
            </a:pPr>
            <a:r>
              <a:rPr lang="en-US" dirty="0" smtClean="0"/>
              <a:t>4. Now extract NS-2 by using the following command. Go to the folder where you stored NS-2 installation files. </a:t>
            </a:r>
          </a:p>
          <a:p>
            <a:pPr marL="0" indent="0">
              <a:buNone/>
            </a:pPr>
            <a:r>
              <a:rPr lang="en-US" dirty="0"/>
              <a:t>	</a:t>
            </a:r>
            <a:r>
              <a:rPr lang="en-US" dirty="0" smtClean="0"/>
              <a:t>Ex: /home/</a:t>
            </a:r>
            <a:r>
              <a:rPr lang="en-US" dirty="0" err="1" smtClean="0">
                <a:solidFill>
                  <a:srgbClr val="FF0000"/>
                </a:solidFill>
              </a:rPr>
              <a:t>user_name</a:t>
            </a:r>
            <a:r>
              <a:rPr lang="en-US" dirty="0" smtClean="0"/>
              <a:t>/Documents</a:t>
            </a:r>
          </a:p>
          <a:p>
            <a:pPr marL="0" indent="0">
              <a:buNone/>
            </a:pPr>
            <a:r>
              <a:rPr lang="en-US" dirty="0" smtClean="0"/>
              <a:t>Then type the following command</a:t>
            </a:r>
          </a:p>
          <a:p>
            <a:pPr marL="0" indent="0">
              <a:buNone/>
            </a:pPr>
            <a:r>
              <a:rPr lang="en-US" dirty="0"/>
              <a:t>	</a:t>
            </a:r>
            <a:r>
              <a:rPr lang="en-IN" dirty="0">
                <a:solidFill>
                  <a:srgbClr val="00B050"/>
                </a:solidFill>
              </a:rPr>
              <a:t>tar -</a:t>
            </a:r>
            <a:r>
              <a:rPr lang="en-IN" dirty="0" err="1">
                <a:solidFill>
                  <a:srgbClr val="00B050"/>
                </a:solidFill>
              </a:rPr>
              <a:t>xvzf</a:t>
            </a:r>
            <a:r>
              <a:rPr lang="en-IN" dirty="0">
                <a:solidFill>
                  <a:srgbClr val="00B050"/>
                </a:solidFill>
              </a:rPr>
              <a:t> </a:t>
            </a:r>
            <a:r>
              <a:rPr lang="en-IN" dirty="0" smtClean="0">
                <a:solidFill>
                  <a:srgbClr val="00B050"/>
                </a:solidFill>
              </a:rPr>
              <a:t>ns-allinone-2.35.tar.gz</a:t>
            </a:r>
          </a:p>
          <a:p>
            <a:pPr marL="0" indent="0">
              <a:buNone/>
            </a:pPr>
            <a:endParaRPr lang="en-IN" dirty="0"/>
          </a:p>
        </p:txBody>
      </p:sp>
    </p:spTree>
    <p:extLst>
      <p:ext uri="{BB962C8B-B14F-4D97-AF65-F5344CB8AC3E}">
        <p14:creationId xmlns:p14="http://schemas.microsoft.com/office/powerpoint/2010/main" val="2514383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3942</Words>
  <Application>Microsoft Office PowerPoint</Application>
  <PresentationFormat>Widescreen</PresentationFormat>
  <Paragraphs>529</Paragraphs>
  <Slides>85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85</vt:i4>
      </vt:variant>
    </vt:vector>
  </HeadingPairs>
  <TitlesOfParts>
    <vt:vector size="89" baseType="lpstr">
      <vt:lpstr>Arial</vt:lpstr>
      <vt:lpstr>Calibri</vt:lpstr>
      <vt:lpstr>Calibri Light</vt:lpstr>
      <vt:lpstr>Office Theme</vt:lpstr>
      <vt:lpstr>Basics of NS-2  Training in  TCL script</vt:lpstr>
      <vt:lpstr>Contents:</vt:lpstr>
      <vt:lpstr>Objectives of this seminar</vt:lpstr>
      <vt:lpstr>What is NS-2?</vt:lpstr>
      <vt:lpstr>What is NS-2 (contd.) ?</vt:lpstr>
      <vt:lpstr>Basic architecture of NS-2</vt:lpstr>
      <vt:lpstr>Why two language? (tcl &amp; C++)</vt:lpstr>
      <vt:lpstr>Installing NS-2 in Linux platforms </vt:lpstr>
      <vt:lpstr>Installing NS-2 in Linux platforms </vt:lpstr>
      <vt:lpstr>Installing NS-2 in Linux platforms </vt:lpstr>
      <vt:lpstr>Installing NS-2 in Linux platforms </vt:lpstr>
      <vt:lpstr>Installing NS-2 in Linux platforms </vt:lpstr>
      <vt:lpstr>PowerPoint Presentation</vt:lpstr>
      <vt:lpstr>Installing NS-2 in Linux platforms </vt:lpstr>
      <vt:lpstr>Installing NS-2 in Linux platforms </vt:lpstr>
      <vt:lpstr>Working with TCL </vt:lpstr>
      <vt:lpstr>A comparison of general simulation and NS-2 simulation</vt:lpstr>
      <vt:lpstr>1. Simulation design</vt:lpstr>
      <vt:lpstr>2. Configuring and running simulation</vt:lpstr>
      <vt:lpstr>Our work areas in  NS-2</vt:lpstr>
      <vt:lpstr>Working with TCL (wired network) </vt:lpstr>
      <vt:lpstr>PowerPoint Presentation</vt:lpstr>
      <vt:lpstr>Definition of Various technical words</vt:lpstr>
      <vt:lpstr>My first TCL Program  Create simulator, trace &amp; NAM</vt:lpstr>
      <vt:lpstr>Next, define a procedure finish{}</vt:lpstr>
      <vt:lpstr>Next, create necessary nodes</vt:lpstr>
      <vt:lpstr>Next, connect nodes with links</vt:lpstr>
      <vt:lpstr>Create a UDP Agent &amp; Create CBR traffic Source</vt:lpstr>
      <vt:lpstr>Create a TCP Agent &amp; Create an FTP Session</vt:lpstr>
      <vt:lpstr>Schedule the events</vt:lpstr>
      <vt:lpstr>Final step is, start the simulation</vt:lpstr>
      <vt:lpstr>Apart from .tcl</vt:lpstr>
      <vt:lpstr>Additional options in Wired Networks</vt:lpstr>
      <vt:lpstr>PowerPoint Presentation</vt:lpstr>
      <vt:lpstr>Define simulator object &amp; colors for data flows</vt:lpstr>
      <vt:lpstr>Open NAM and define finish procedure</vt:lpstr>
      <vt:lpstr>Create four nodes</vt:lpstr>
      <vt:lpstr>Create links between the nodes</vt:lpstr>
      <vt:lpstr>Set a queue size and node position</vt:lpstr>
      <vt:lpstr>Create a TCP connection and FTP over TCP</vt:lpstr>
      <vt:lpstr>Create an UDP Agent</vt:lpstr>
      <vt:lpstr>An Enhanced CBR can be defined here</vt:lpstr>
      <vt:lpstr>Schedule the events</vt:lpstr>
      <vt:lpstr>Final steps</vt:lpstr>
      <vt:lpstr>Print CBR parameters on the screen and Run</vt:lpstr>
      <vt:lpstr>Tutorial-1 (Network topology design is here)</vt:lpstr>
      <vt:lpstr>Solution of Tutorial-1</vt:lpstr>
      <vt:lpstr>Solution of Tutorial-1 (contd…)</vt:lpstr>
      <vt:lpstr>Solution of Tutorial-1 (contd…)</vt:lpstr>
      <vt:lpstr>Post Simulation Analysis</vt:lpstr>
      <vt:lpstr>Text based tracing</vt:lpstr>
      <vt:lpstr>Format of each line</vt:lpstr>
      <vt:lpstr>Explanation about each line</vt:lpstr>
      <vt:lpstr>NAM: Network AniMation Trace</vt:lpstr>
      <vt:lpstr>Post-simulation using AWK files</vt:lpstr>
      <vt:lpstr>To work in AWK file, let’s look it closer (tcp.awk)</vt:lpstr>
      <vt:lpstr>Now look udp.awk</vt:lpstr>
      <vt:lpstr>How to use these AWK files in NS-2?</vt:lpstr>
      <vt:lpstr>Difference between Link state and Distance Vector Protocols</vt:lpstr>
      <vt:lpstr>Look at distance vector TCL script (dv.tcl)</vt:lpstr>
      <vt:lpstr>Contd… (dv.tcl)</vt:lpstr>
      <vt:lpstr>Contd… (dv.tcl)  2 UDP Agents created</vt:lpstr>
      <vt:lpstr>Contd… (dv.tcl)  2 UDP destinations created</vt:lpstr>
      <vt:lpstr>Illusion of Routing table updating time </vt:lpstr>
      <vt:lpstr>Look at Link State TCL script (ls.tcl)</vt:lpstr>
      <vt:lpstr>Continuation of Link State TCL script (ls.tcl)</vt:lpstr>
      <vt:lpstr>Continuation of Link State TCL script (ls.tcl)</vt:lpstr>
      <vt:lpstr>Contd… (ls.tcl)  2 UDP destinations created</vt:lpstr>
      <vt:lpstr>Illusion of Router updating time </vt:lpstr>
      <vt:lpstr>dv.awk</vt:lpstr>
      <vt:lpstr>ls.awk</vt:lpstr>
      <vt:lpstr>Difference between DropTail, RED &amp; SFQ </vt:lpstr>
      <vt:lpstr>Difference between DropTail, RED &amp; SFQ </vt:lpstr>
      <vt:lpstr>Difference between DropTail, RED &amp; SFQ </vt:lpstr>
      <vt:lpstr>NS-2 for Wireless Networks</vt:lpstr>
      <vt:lpstr>Routing Protocols in Wireless Networks</vt:lpstr>
      <vt:lpstr>First simple wireless program – Initialize default settings</vt:lpstr>
      <vt:lpstr>Define Wireless Options</vt:lpstr>
      <vt:lpstr>Initial Configuration</vt:lpstr>
      <vt:lpstr>Define the procedure finish </vt:lpstr>
      <vt:lpstr>Define number, movement type and size</vt:lpstr>
      <vt:lpstr>Define the position in (X, Y, Z) plane</vt:lpstr>
      <vt:lpstr>Agent, Source and Destination</vt:lpstr>
      <vt:lpstr>Set random movements</vt:lpstr>
      <vt:lpstr>Finish the TCL script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NS-2</dc:title>
  <dc:creator>VijuSofi</dc:creator>
  <cp:lastModifiedBy>VijuSofi</cp:lastModifiedBy>
  <cp:revision>212</cp:revision>
  <dcterms:created xsi:type="dcterms:W3CDTF">2017-01-18T02:59:09Z</dcterms:created>
  <dcterms:modified xsi:type="dcterms:W3CDTF">2017-01-26T10:53:56Z</dcterms:modified>
</cp:coreProperties>
</file>