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6"/>
  </p:notesMasterIdLst>
  <p:handoutMasterIdLst>
    <p:handoutMasterId r:id="rId57"/>
  </p:handoutMasterIdLst>
  <p:sldIdLst>
    <p:sldId id="609" r:id="rId3"/>
    <p:sldId id="499" r:id="rId4"/>
    <p:sldId id="471" r:id="rId5"/>
    <p:sldId id="408" r:id="rId6"/>
    <p:sldId id="446" r:id="rId7"/>
    <p:sldId id="447" r:id="rId8"/>
    <p:sldId id="409" r:id="rId9"/>
    <p:sldId id="619" r:id="rId10"/>
    <p:sldId id="410" r:id="rId11"/>
    <p:sldId id="411" r:id="rId12"/>
    <p:sldId id="412" r:id="rId13"/>
    <p:sldId id="477" r:id="rId14"/>
    <p:sldId id="611" r:id="rId15"/>
    <p:sldId id="413" r:id="rId16"/>
    <p:sldId id="414" r:id="rId17"/>
    <p:sldId id="415" r:id="rId18"/>
    <p:sldId id="454" r:id="rId19"/>
    <p:sldId id="613" r:id="rId20"/>
    <p:sldId id="417" r:id="rId21"/>
    <p:sldId id="418" r:id="rId22"/>
    <p:sldId id="419" r:id="rId23"/>
    <p:sldId id="420" r:id="rId24"/>
    <p:sldId id="614" r:id="rId25"/>
    <p:sldId id="453" r:id="rId26"/>
    <p:sldId id="452" r:id="rId27"/>
    <p:sldId id="423" r:id="rId28"/>
    <p:sldId id="472" r:id="rId29"/>
    <p:sldId id="473" r:id="rId30"/>
    <p:sldId id="615" r:id="rId31"/>
    <p:sldId id="456" r:id="rId32"/>
    <p:sldId id="427" r:id="rId33"/>
    <p:sldId id="428" r:id="rId34"/>
    <p:sldId id="429" r:id="rId35"/>
    <p:sldId id="457" r:id="rId36"/>
    <p:sldId id="458" r:id="rId37"/>
    <p:sldId id="431" r:id="rId38"/>
    <p:sldId id="432" r:id="rId39"/>
    <p:sldId id="433" r:id="rId40"/>
    <p:sldId id="618" r:id="rId41"/>
    <p:sldId id="616" r:id="rId42"/>
    <p:sldId id="459" r:id="rId43"/>
    <p:sldId id="436" r:id="rId44"/>
    <p:sldId id="437" r:id="rId45"/>
    <p:sldId id="474" r:id="rId46"/>
    <p:sldId id="621" r:id="rId47"/>
    <p:sldId id="620" r:id="rId48"/>
    <p:sldId id="617" r:id="rId49"/>
    <p:sldId id="321" r:id="rId50"/>
    <p:sldId id="322" r:id="rId51"/>
    <p:sldId id="381" r:id="rId52"/>
    <p:sldId id="325" r:id="rId53"/>
    <p:sldId id="386" r:id="rId54"/>
    <p:sldId id="451" r:id="rId55"/>
  </p:sldIdLst>
  <p:sldSz cx="9144000" cy="6858000" type="screen4x3"/>
  <p:notesSz cx="7048500" cy="9296400"/>
  <p:defaultTextStyle>
    <a:defPPr>
      <a:defRPr lang="en-US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ahoma" panose="020B0604030504040204" charset="0"/>
        <a:ea typeface="MS PGothic" panose="020B060007020508020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4" name="geekette" initials="g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1056" y="-84"/>
      </p:cViewPr>
      <p:guideLst>
        <p:guide orient="horz" pos="2220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0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/>
          <a:lstStyle/>
          <a:p>
            <a:pPr lvl="0" algn="l" defTabSz="933450"/>
            <a:endParaRPr sz="1200" dirty="0">
              <a:latin typeface="Times New Roman" panose="02020603050405020304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dt" sz="quarter" idx="1"/>
          </p:nvPr>
        </p:nvSpPr>
        <p:spPr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/>
          <a:lstStyle/>
          <a:p>
            <a:pPr lvl="0" algn="r" defTabSz="933450"/>
            <a:endParaRPr sz="1200" dirty="0">
              <a:latin typeface="Times New Roman" panose="02020603050405020304" charset="0"/>
            </a:endParaRPr>
          </a:p>
        </p:txBody>
      </p:sp>
      <p:sp>
        <p:nvSpPr>
          <p:cNvPr id="13316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 anchor="b"/>
          <a:lstStyle/>
          <a:p>
            <a:pPr lvl="0" algn="l" defTabSz="933450"/>
            <a:endParaRPr sz="1200" dirty="0">
              <a:latin typeface="Times New Roman" panose="02020603050405020304" charset="0"/>
            </a:endParaRPr>
          </a:p>
        </p:txBody>
      </p:sp>
      <p:sp>
        <p:nvSpPr>
          <p:cNvPr id="13317" name="Rectangle 5"/>
          <p:cNvSpPr>
            <a:spLocks noGrp="1"/>
          </p:cNvSpPr>
          <p:nvPr>
            <p:ph type="sldNum" sz="quarter" idx="3"/>
          </p:nvPr>
        </p:nvSpPr>
        <p:spPr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 anchor="b"/>
          <a:lstStyle/>
          <a:p>
            <a:pPr lvl="0" algn="r" defTabSz="933450"/>
            <a:fld id="{9A0DB2DC-4C9A-4742-B13C-FB6460FD3503}" type="slidenum">
              <a:rPr lang="en-US" sz="1200" dirty="0">
                <a:latin typeface="Times New Roman" panose="02020603050405020304" charset="0"/>
              </a:rPr>
              <a:pPr lvl="0" algn="r" defTabSz="933450"/>
              <a:t>‹#›</a:t>
            </a:fld>
            <a:endParaRPr lang="en-US" sz="1200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/>
          <a:lstStyle/>
          <a:p>
            <a:pPr lvl="0" algn="l" defTabSz="933450"/>
            <a:endParaRPr sz="1200" dirty="0">
              <a:latin typeface="Times New Roman" panose="02020603050405020304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dt" idx="1"/>
          </p:nvPr>
        </p:nvSpPr>
        <p:spPr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/>
          <a:lstStyle/>
          <a:p>
            <a:pPr lvl="0" algn="r" defTabSz="933450"/>
            <a:endParaRPr sz="1200" dirty="0">
              <a:latin typeface="Times New Roman" panose="02020603050405020304" charset="0"/>
            </a:endParaRPr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4341" name="Rectangle 5"/>
          <p:cNvSpPr>
            <a:spLocks noGrp="1"/>
          </p:cNvSpPr>
          <p:nvPr>
            <p:ph type="body" sz="quarter" idx="3"/>
          </p:nvPr>
        </p:nvSpPr>
        <p:spPr>
          <a:xfrm>
            <a:off x="939800" y="4416425"/>
            <a:ext cx="5168900" cy="4183063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434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 anchor="b"/>
          <a:lstStyle/>
          <a:p>
            <a:pPr lvl="0" algn="l" defTabSz="933450"/>
            <a:endParaRPr sz="1200" dirty="0">
              <a:latin typeface="Times New Roman" panose="02020603050405020304" charset="0"/>
            </a:endParaRPr>
          </a:p>
        </p:txBody>
      </p:sp>
      <p:sp>
        <p:nvSpPr>
          <p:cNvPr id="14343" name="Rectangle 7"/>
          <p:cNvSpPr>
            <a:spLocks noGrp="1"/>
          </p:cNvSpPr>
          <p:nvPr>
            <p:ph type="sldNum" sz="quarter" idx="5"/>
          </p:nvPr>
        </p:nvSpPr>
        <p:spPr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</a:ln>
        </p:spPr>
        <p:txBody>
          <a:bodyPr lIns="93397" tIns="46698" rIns="93397" bIns="46698" anchor="b"/>
          <a:lstStyle/>
          <a:p>
            <a:pPr lvl="0" algn="r" defTabSz="933450"/>
            <a:fld id="{9A0DB2DC-4C9A-4742-B13C-FB6460FD3503}" type="slidenum">
              <a:rPr lang="en-US" sz="1200" dirty="0">
                <a:latin typeface="Times New Roman" panose="02020603050405020304" charset="0"/>
              </a:rPr>
              <a:pPr lvl="0" algn="r" defTabSz="933450"/>
              <a:t>‹#›</a:t>
            </a:fld>
            <a:endParaRPr lang="en-US" sz="1200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channel that does not reorder</a:t>
            </a:r>
            <a:r>
              <a:rPr lang="en-US" baseline="0" dirty="0" smtClean="0"/>
              <a:t> means: i</a:t>
            </a:r>
            <a:r>
              <a:rPr lang="en-US" dirty="0" smtClean="0"/>
              <a:t>f PKT1 is sent before PKT2, either</a:t>
            </a:r>
            <a:r>
              <a:rPr lang="en-US" baseline="0" dirty="0" smtClean="0"/>
              <a:t> PKT1 will be received before PKT2 or not received at all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Cumulative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means is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2 is lost but 4 is received then all from 2-4 should be considered receive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>
                <a:latin typeface="Times New Roman" panose="02020603050405020304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charset="0"/>
        <a:buChar char="v"/>
        <a:defRPr sz="3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charset="0"/>
        <a:buChar char="§"/>
        <a:defRPr sz="2800">
          <a:solidFill>
            <a:schemeClr val="tx1"/>
          </a:solidFill>
          <a:latin typeface="+mn-lt"/>
          <a:ea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>
                <a:latin typeface="Times New Roman" panose="02020603050405020304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dirty="0">
                <a:latin typeface="Tahoma" panose="020B0604030504040204" charset="0"/>
              </a:rPr>
              <a:t>Transport</a:t>
            </a:r>
            <a:r>
              <a:rPr sz="1400" dirty="0">
                <a:latin typeface="Tahoma" panose="020B0604030504040204" charset="0"/>
              </a:rPr>
              <a:t> </a:t>
            </a:r>
            <a:r>
              <a:rPr sz="1200" dirty="0">
                <a:latin typeface="Tahoma" panose="020B0604030504040204" charset="0"/>
              </a:rPr>
              <a:t>Layer</a:t>
            </a: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dirty="0">
                <a:latin typeface="Tahoma" panose="020B0604030504040204" charset="0"/>
              </a:rPr>
              <a:t>3-</a:t>
            </a:r>
            <a:fld id="{9A0DB2DC-4C9A-4742-B13C-FB6460FD3503}" type="slidenum">
              <a:rPr lang="en-US" sz="1200" dirty="0">
                <a:latin typeface="Tahoma" panose="020B0604030504040204" charset="0"/>
              </a:rPr>
              <a:pPr lvl="0"/>
              <a:t>‹#›</a:t>
            </a:fld>
            <a:endParaRPr lang="en-US" sz="1200" dirty="0">
              <a:latin typeface="Tahoma" panose="020B060403050404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charset="0"/>
        <a:buChar char="v"/>
        <a:defRPr sz="3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charset="0"/>
        <a:buChar char="§"/>
        <a:defRPr sz="2800">
          <a:solidFill>
            <a:schemeClr val="tx1"/>
          </a:solidFill>
          <a:latin typeface="+mn-lt"/>
          <a:ea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953250" cy="76200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  <a:buSzPct val="65000"/>
            </a:pPr>
            <a:r>
              <a:rPr lang="en-US" altLang="zh-CN" b="1" dirty="0">
                <a:solidFill>
                  <a:srgbClr val="009973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Class 17-19: Reliable Data Transfer</a:t>
            </a:r>
            <a:endParaRPr lang="en-US" altLang="x-none" b="1" dirty="0">
              <a:solidFill>
                <a:srgbClr val="009973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2590800" y="4876800"/>
            <a:ext cx="4038600" cy="114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algn="ctr" defTabSz="9144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kern="1200" cap="none" spc="0" normalizeH="0" baseline="0" noProof="0" dirty="0" smtClean="0">
                <a:latin typeface="+mn-lt"/>
                <a:ea typeface="+mn-ea"/>
                <a:cs typeface="+mn-cs"/>
                <a:sym typeface="+mn-ea"/>
              </a:rPr>
              <a:t>Khaled Mahmud Shahriar</a:t>
            </a:r>
          </a:p>
          <a:p>
            <a:pPr marR="0" algn="ctr" defTabSz="9144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kern="1200" cap="none" spc="0" normalizeH="0" baseline="0" noProof="0" dirty="0" smtClean="0">
                <a:latin typeface="+mn-lt"/>
                <a:ea typeface="+mn-ea"/>
                <a:cs typeface="+mn-cs"/>
                <a:sym typeface="+mn-ea"/>
              </a:rPr>
              <a:t>Assistant Professor, Dept. of CSE, BUET </a:t>
            </a:r>
            <a:r>
              <a:rPr kumimoji="0" lang="en-US" sz="1600" kern="1200" cap="none" spc="0" normalizeH="0" baseline="0" noProof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khaledshahriar@cse.buet.ac.bd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609600" y="4572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R="0" algn="ctr" defTabSz="914400" eaLnBrk="0" fontAlgn="auto" hangingPunct="0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kern="1200" cap="none" spc="0" normalizeH="0" baseline="0" noProof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CSE 3</a:t>
            </a:r>
            <a:r>
              <a:rPr kumimoji="0" lang="x-none" altLang="en-US" sz="4400" kern="1200" cap="none" spc="0" normalizeH="0" baseline="0" noProof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kumimoji="0" lang="en-US" sz="4400" kern="1200" cap="none" spc="0" normalizeH="0" baseline="0" noProof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kumimoji="0" lang="en-US" sz="4400" kern="1200" cap="none" spc="0" normalizeH="0" baseline="0" noProof="0" smtClean="0">
                <a:latin typeface="+mj-lt"/>
                <a:ea typeface="+mj-ea"/>
                <a:cs typeface="+mj-cs"/>
              </a:rPr>
              <a:t/>
            </a:r>
            <a:br>
              <a:rPr kumimoji="0" lang="en-US" sz="4400" kern="1200" cap="none" spc="0" normalizeH="0" baseline="0" noProof="0" smtClean="0">
                <a:latin typeface="+mj-lt"/>
                <a:ea typeface="+mj-ea"/>
                <a:cs typeface="+mj-cs"/>
              </a:rPr>
            </a:br>
            <a:r>
              <a:rPr kumimoji="0" lang="x-none" altLang="en-US" sz="4400" kern="1200" cap="none" spc="0" normalizeH="0" baseline="0" noProof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Computer Networks</a:t>
            </a:r>
            <a:r>
              <a:rPr kumimoji="0" lang="en-US" sz="4400" kern="1200" cap="none" spc="0" normalizeH="0" baseline="0" noProof="0" smtClean="0">
                <a:latin typeface="+mj-lt"/>
                <a:ea typeface="+mj-ea"/>
                <a:cs typeface="+mj-cs"/>
              </a:rPr>
              <a:t/>
            </a:r>
            <a:br>
              <a:rPr kumimoji="0" lang="en-US" sz="4400" kern="1200" cap="none" spc="0" normalizeH="0" baseline="0" noProof="0" smtClean="0">
                <a:latin typeface="+mj-lt"/>
                <a:ea typeface="+mj-ea"/>
                <a:cs typeface="+mj-cs"/>
              </a:rPr>
            </a:br>
            <a:r>
              <a:rPr kumimoji="0" lang="x-none" altLang="en-US" sz="2800" kern="1200" cap="none" spc="0" normalizeH="0" baseline="0" noProof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July</a:t>
            </a:r>
            <a:r>
              <a:rPr kumimoji="0" lang="en-US" sz="2800" kern="1200" cap="none" spc="0" normalizeH="0" baseline="0" noProof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2018 Term</a:t>
            </a:r>
            <a:endParaRPr kumimoji="0" lang="en-US" sz="2800" kern="1200" cap="none" spc="0" normalizeH="0" baseline="0" noProof="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26627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10</a:t>
            </a:fld>
            <a:endParaRPr lang="en-US" sz="1200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rdt1.0: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1800" y="1150620"/>
            <a:ext cx="4937125" cy="395595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underlying channel perfectly reliable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no bit errors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no loss of packets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separate FSMs for sender, receiver: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sender sends data into underlying channel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receiver reads data from underlying channel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4638" y="5138738"/>
            <a:ext cx="4268787" cy="1557337"/>
            <a:chOff x="274638" y="5138738"/>
            <a:chExt cx="4268787" cy="1557337"/>
          </a:xfrm>
        </p:grpSpPr>
        <p:sp>
          <p:nvSpPr>
            <p:cNvPr id="41989" name="Oval 4"/>
            <p:cNvSpPr/>
            <p:nvPr/>
          </p:nvSpPr>
          <p:spPr>
            <a:xfrm>
              <a:off x="598488" y="51546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41990" name="Text Box 5"/>
            <p:cNvSpPr txBox="1"/>
            <p:nvPr/>
          </p:nvSpPr>
          <p:spPr>
            <a:xfrm>
              <a:off x="534988" y="5240338"/>
              <a:ext cx="1098550" cy="9128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dirty="0">
                  <a:latin typeface="Arial" panose="020B0604020202020204" pitchFamily="34" charset="0"/>
                </a:rPr>
                <a:t>Wait for call from above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41991" name="Freeform 6"/>
            <p:cNvSpPr/>
            <p:nvPr/>
          </p:nvSpPr>
          <p:spPr>
            <a:xfrm>
              <a:off x="1408113" y="5138738"/>
              <a:ext cx="611187" cy="1027112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0" y="2147483647"/>
                </a:cxn>
              </a:cxnLst>
              <a:rect l="0" t="0" r="0" b="0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Text Box 7"/>
            <p:cNvSpPr txBox="1"/>
            <p:nvPr/>
          </p:nvSpPr>
          <p:spPr>
            <a:xfrm>
              <a:off x="1860550" y="5662613"/>
              <a:ext cx="2682875" cy="5984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packet = make_pkt(data)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udt_send(packet)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41993" name="Text Box 8"/>
            <p:cNvSpPr txBox="1"/>
            <p:nvPr/>
          </p:nvSpPr>
          <p:spPr>
            <a:xfrm>
              <a:off x="1819275" y="5195888"/>
              <a:ext cx="2255838" cy="42862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rdt_send(data)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41994" name="Line 9"/>
            <p:cNvSpPr/>
            <p:nvPr/>
          </p:nvSpPr>
          <p:spPr>
            <a:xfrm>
              <a:off x="1919288" y="5538788"/>
              <a:ext cx="1296987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5" name="Line 10"/>
            <p:cNvSpPr/>
            <p:nvPr/>
          </p:nvSpPr>
          <p:spPr>
            <a:xfrm>
              <a:off x="274638" y="5138738"/>
              <a:ext cx="385762" cy="2428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6645" name="Text Box 19"/>
            <p:cNvSpPr txBox="1">
              <a:spLocks noChangeArrowheads="1"/>
            </p:cNvSpPr>
            <p:nvPr/>
          </p:nvSpPr>
          <p:spPr bwMode="auto">
            <a:xfrm>
              <a:off x="1906588" y="6238875"/>
              <a:ext cx="108902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sender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83113" y="5102860"/>
            <a:ext cx="4072572" cy="1590040"/>
            <a:chOff x="4583113" y="5102860"/>
            <a:chExt cx="4072572" cy="1590040"/>
          </a:xfrm>
        </p:grpSpPr>
        <p:sp>
          <p:nvSpPr>
            <p:cNvPr id="41996" name="Text Box 11"/>
            <p:cNvSpPr txBox="1"/>
            <p:nvPr/>
          </p:nvSpPr>
          <p:spPr>
            <a:xfrm>
              <a:off x="6168073" y="5577205"/>
              <a:ext cx="2487612" cy="42862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extract (packet,data)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deliver_data(data)</a:t>
              </a:r>
              <a:endParaRPr dirty="0">
                <a:latin typeface="Times New Roman" panose="0202060305040502030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583113" y="5102860"/>
              <a:ext cx="3578225" cy="1590040"/>
              <a:chOff x="4583113" y="5102860"/>
              <a:chExt cx="3578225" cy="1590040"/>
            </a:xfrm>
          </p:grpSpPr>
          <p:sp>
            <p:nvSpPr>
              <p:cNvPr id="41997" name="Oval 12"/>
              <p:cNvSpPr/>
              <p:nvPr/>
            </p:nvSpPr>
            <p:spPr>
              <a:xfrm>
                <a:off x="4906963" y="5140325"/>
                <a:ext cx="955675" cy="1011238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dirty="0">
                  <a:latin typeface="Tahoma" panose="020B0604030504040204" charset="0"/>
                </a:endParaRPr>
              </a:p>
            </p:txBody>
          </p:sp>
          <p:sp>
            <p:nvSpPr>
              <p:cNvPr id="41998" name="Text Box 13"/>
              <p:cNvSpPr txBox="1"/>
              <p:nvPr/>
            </p:nvSpPr>
            <p:spPr>
              <a:xfrm>
                <a:off x="4843463" y="5226050"/>
                <a:ext cx="1098550" cy="9128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r>
                  <a:rPr dirty="0">
                    <a:latin typeface="Arial" panose="020B0604020202020204" pitchFamily="34" charset="0"/>
                  </a:rPr>
                  <a:t>Wait for call from below</a:t>
                </a:r>
                <a:endParaRPr dirty="0">
                  <a:latin typeface="Times New Roman" panose="02020603050405020304" charset="0"/>
                </a:endParaRPr>
              </a:p>
            </p:txBody>
          </p:sp>
          <p:sp>
            <p:nvSpPr>
              <p:cNvPr id="41999" name="Freeform 14"/>
              <p:cNvSpPr/>
              <p:nvPr/>
            </p:nvSpPr>
            <p:spPr>
              <a:xfrm>
                <a:off x="5716588" y="5124450"/>
                <a:ext cx="611187" cy="1027113"/>
              </a:xfrm>
              <a:custGeom>
                <a:avLst/>
                <a:gdLst/>
                <a:ahLst/>
                <a:cxnLst>
                  <a:cxn ang="0">
                    <a:pos x="0" y="2147483647"/>
                  </a:cxn>
                  <a:cxn ang="0">
                    <a:pos x="0" y="2147483647"/>
                  </a:cxn>
                </a:cxnLst>
                <a:rect l="0" t="0" r="0" b="0"/>
                <a:pathLst>
                  <a:path w="735" h="1080">
                    <a:moveTo>
                      <a:pt x="0" y="195"/>
                    </a:moveTo>
                    <a:cubicBezTo>
                      <a:pt x="690" y="0"/>
                      <a:pt x="735" y="1080"/>
                      <a:pt x="0" y="855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0" name="Text Box 15"/>
              <p:cNvSpPr txBox="1"/>
              <p:nvPr/>
            </p:nvSpPr>
            <p:spPr>
              <a:xfrm>
                <a:off x="5905500" y="5786120"/>
                <a:ext cx="2255838" cy="4286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l"/>
                <a:endParaRPr dirty="0">
                  <a:latin typeface="Times New Roman" panose="02020603050405020304" charset="0"/>
                </a:endParaRPr>
              </a:p>
            </p:txBody>
          </p:sp>
          <p:sp>
            <p:nvSpPr>
              <p:cNvPr id="42001" name="Line 16"/>
              <p:cNvSpPr/>
              <p:nvPr/>
            </p:nvSpPr>
            <p:spPr>
              <a:xfrm>
                <a:off x="6269673" y="5454650"/>
                <a:ext cx="1296987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02" name="Line 17"/>
              <p:cNvSpPr/>
              <p:nvPr/>
            </p:nvSpPr>
            <p:spPr>
              <a:xfrm>
                <a:off x="4583113" y="5124450"/>
                <a:ext cx="385762" cy="24288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triangle" w="med" len="med"/>
              </a:ln>
            </p:spPr>
          </p:sp>
          <p:sp>
            <p:nvSpPr>
              <p:cNvPr id="26644" name="Rectangle 18"/>
              <p:cNvSpPr>
                <a:spLocks noChangeArrowheads="1"/>
              </p:cNvSpPr>
              <p:nvPr/>
            </p:nvSpPr>
            <p:spPr bwMode="auto">
              <a:xfrm>
                <a:off x="6142038" y="5102860"/>
                <a:ext cx="1541463" cy="336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rdt_rcv(packet)</a:t>
                </a:r>
              </a:p>
            </p:txBody>
          </p:sp>
          <p:sp>
            <p:nvSpPr>
              <p:cNvPr id="26646" name="Text Box 20"/>
              <p:cNvSpPr txBox="1">
                <a:spLocks noChangeArrowheads="1"/>
              </p:cNvSpPr>
              <p:nvPr/>
            </p:nvSpPr>
            <p:spPr bwMode="auto">
              <a:xfrm>
                <a:off x="5751513" y="6235700"/>
                <a:ext cx="12477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receiver</a:t>
                </a:r>
              </a:p>
            </p:txBody>
          </p:sp>
        </p:grpSp>
      </p:grpSp>
      <p:pic>
        <p:nvPicPr>
          <p:cNvPr id="42006" name="Picture 21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0" y="90487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368290" y="1141730"/>
            <a:ext cx="3703955" cy="3392805"/>
            <a:chOff x="4140" y="2430"/>
            <a:chExt cx="5833" cy="5343"/>
          </a:xfrm>
        </p:grpSpPr>
        <p:sp>
          <p:nvSpPr>
            <p:cNvPr id="40964" name="Text Box 5"/>
            <p:cNvSpPr txBox="1">
              <a:spLocks noChangeArrowheads="1"/>
            </p:cNvSpPr>
            <p:nvPr/>
          </p:nvSpPr>
          <p:spPr bwMode="auto">
            <a:xfrm>
              <a:off x="4442" y="2437"/>
              <a:ext cx="1475" cy="6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sng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sender</a:t>
              </a:r>
            </a:p>
          </p:txBody>
        </p:sp>
        <p:sp>
          <p:nvSpPr>
            <p:cNvPr id="40965" name="Text Box 6"/>
            <p:cNvSpPr txBox="1">
              <a:spLocks noChangeArrowheads="1"/>
            </p:cNvSpPr>
            <p:nvPr/>
          </p:nvSpPr>
          <p:spPr bwMode="auto">
            <a:xfrm>
              <a:off x="8285" y="2430"/>
              <a:ext cx="1688" cy="6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sng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receiver</a:t>
              </a:r>
            </a:p>
          </p:txBody>
        </p:sp>
        <p:sp>
          <p:nvSpPr>
            <p:cNvPr id="368648" name="Text Box 8"/>
            <p:cNvSpPr txBox="1">
              <a:spLocks noChangeArrowheads="1"/>
            </p:cNvSpPr>
            <p:nvPr/>
          </p:nvSpPr>
          <p:spPr bwMode="auto">
            <a:xfrm>
              <a:off x="8391" y="4360"/>
              <a:ext cx="1372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pkt</a:t>
              </a:r>
            </a:p>
          </p:txBody>
        </p:sp>
        <p:sp>
          <p:nvSpPr>
            <p:cNvPr id="368650" name="Text Box 10"/>
            <p:cNvSpPr txBox="1">
              <a:spLocks noChangeArrowheads="1"/>
            </p:cNvSpPr>
            <p:nvPr/>
          </p:nvSpPr>
          <p:spPr bwMode="auto">
            <a:xfrm>
              <a:off x="8401" y="5043"/>
              <a:ext cx="1372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pkt</a:t>
              </a:r>
            </a:p>
          </p:txBody>
        </p:sp>
        <p:sp>
          <p:nvSpPr>
            <p:cNvPr id="368655" name="Text Box 15"/>
            <p:cNvSpPr txBox="1">
              <a:spLocks noChangeArrowheads="1"/>
            </p:cNvSpPr>
            <p:nvPr/>
          </p:nvSpPr>
          <p:spPr bwMode="auto">
            <a:xfrm>
              <a:off x="4185" y="4483"/>
              <a:ext cx="1649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368657" name="Text Box 17"/>
            <p:cNvSpPr txBox="1">
              <a:spLocks noChangeArrowheads="1"/>
            </p:cNvSpPr>
            <p:nvPr/>
          </p:nvSpPr>
          <p:spPr bwMode="auto">
            <a:xfrm>
              <a:off x="4185" y="3828"/>
              <a:ext cx="1649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40975" name="Text Box 7"/>
            <p:cNvSpPr txBox="1">
              <a:spLocks noChangeArrowheads="1"/>
            </p:cNvSpPr>
            <p:nvPr/>
          </p:nvSpPr>
          <p:spPr bwMode="auto">
            <a:xfrm>
              <a:off x="4168" y="3130"/>
              <a:ext cx="1649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368649" name="Text Box 9"/>
            <p:cNvSpPr txBox="1">
              <a:spLocks noChangeArrowheads="1"/>
            </p:cNvSpPr>
            <p:nvPr/>
          </p:nvSpPr>
          <p:spPr bwMode="auto">
            <a:xfrm>
              <a:off x="8384" y="3670"/>
              <a:ext cx="1372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pkt</a:t>
              </a:r>
            </a:p>
          </p:txBody>
        </p:sp>
        <p:grpSp>
          <p:nvGrpSpPr>
            <p:cNvPr id="368677" name="Group 37"/>
            <p:cNvGrpSpPr/>
            <p:nvPr/>
          </p:nvGrpSpPr>
          <p:grpSpPr>
            <a:xfrm>
              <a:off x="5982" y="3240"/>
              <a:ext cx="2318" cy="807"/>
              <a:chOff x="850" y="1159"/>
              <a:chExt cx="927" cy="323"/>
            </a:xfrm>
          </p:grpSpPr>
          <p:sp>
            <p:nvSpPr>
              <p:cNvPr id="41040" name="Line 1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041" name="Text Box 28"/>
              <p:cNvSpPr txBox="1">
                <a:spLocks noChangeArrowheads="1"/>
              </p:cNvSpPr>
              <p:nvPr/>
            </p:nvSpPr>
            <p:spPr bwMode="auto">
              <a:xfrm>
                <a:off x="1136" y="1159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</a:t>
                </a:r>
              </a:p>
            </p:txBody>
          </p:sp>
        </p:grpSp>
        <p:grpSp>
          <p:nvGrpSpPr>
            <p:cNvPr id="368683" name="Group 43"/>
            <p:cNvGrpSpPr/>
            <p:nvPr/>
          </p:nvGrpSpPr>
          <p:grpSpPr>
            <a:xfrm>
              <a:off x="5972" y="4588"/>
              <a:ext cx="2318" cy="767"/>
              <a:chOff x="846" y="2253"/>
              <a:chExt cx="927" cy="307"/>
            </a:xfrm>
          </p:grpSpPr>
          <p:sp>
            <p:nvSpPr>
              <p:cNvPr id="41038" name="Line 24"/>
              <p:cNvSpPr>
                <a:spLocks noChangeShapeType="1"/>
              </p:cNvSpPr>
              <p:nvPr/>
            </p:nvSpPr>
            <p:spPr bwMode="auto">
              <a:xfrm>
                <a:off x="846" y="233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039" name="Text Box 29"/>
              <p:cNvSpPr txBox="1">
                <a:spLocks noChangeArrowheads="1"/>
              </p:cNvSpPr>
              <p:nvPr/>
            </p:nvSpPr>
            <p:spPr bwMode="auto">
              <a:xfrm>
                <a:off x="1133" y="2253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</a:t>
                </a:r>
              </a:p>
            </p:txBody>
          </p:sp>
        </p:grpSp>
        <p:grpSp>
          <p:nvGrpSpPr>
            <p:cNvPr id="368679" name="Group 39"/>
            <p:cNvGrpSpPr/>
            <p:nvPr/>
          </p:nvGrpSpPr>
          <p:grpSpPr>
            <a:xfrm>
              <a:off x="5995" y="3895"/>
              <a:ext cx="2317" cy="795"/>
              <a:chOff x="855" y="1710"/>
              <a:chExt cx="927" cy="318"/>
            </a:xfrm>
          </p:grpSpPr>
          <p:sp>
            <p:nvSpPr>
              <p:cNvPr id="41036" name="Line 23"/>
              <p:cNvSpPr>
                <a:spLocks noChangeShapeType="1"/>
              </p:cNvSpPr>
              <p:nvPr/>
            </p:nvSpPr>
            <p:spPr bwMode="auto">
              <a:xfrm>
                <a:off x="855" y="1803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037" name="Text Box 30"/>
              <p:cNvSpPr txBox="1">
                <a:spLocks noChangeArrowheads="1"/>
              </p:cNvSpPr>
              <p:nvPr/>
            </p:nvSpPr>
            <p:spPr bwMode="auto">
              <a:xfrm>
                <a:off x="1130" y="171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</a:t>
                </a:r>
              </a:p>
            </p:txBody>
          </p:sp>
        </p:grpSp>
        <p:cxnSp>
          <p:nvCxnSpPr>
            <p:cNvPr id="2" name="Straight Arrow Connector 1"/>
            <p:cNvCxnSpPr/>
            <p:nvPr/>
          </p:nvCxnSpPr>
          <p:spPr>
            <a:xfrm>
              <a:off x="5938" y="3043"/>
              <a:ext cx="0" cy="4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" name="Straight Arrow Connector 2"/>
            <p:cNvCxnSpPr/>
            <p:nvPr/>
          </p:nvCxnSpPr>
          <p:spPr>
            <a:xfrm>
              <a:off x="8285" y="3043"/>
              <a:ext cx="0" cy="4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8363" y="6346"/>
              <a:ext cx="1372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pkt</a:t>
              </a: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8373" y="7029"/>
              <a:ext cx="1372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pkt</a:t>
              </a:r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4157" y="6469"/>
              <a:ext cx="1649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4157" y="5814"/>
              <a:ext cx="1649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140" y="5116"/>
              <a:ext cx="1649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8356" y="5656"/>
              <a:ext cx="1372" cy="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pkt</a:t>
              </a:r>
            </a:p>
          </p:txBody>
        </p:sp>
        <p:grpSp>
          <p:nvGrpSpPr>
            <p:cNvPr id="10" name="Group 37"/>
            <p:cNvGrpSpPr/>
            <p:nvPr/>
          </p:nvGrpSpPr>
          <p:grpSpPr>
            <a:xfrm>
              <a:off x="5954" y="5226"/>
              <a:ext cx="2318" cy="807"/>
              <a:chOff x="850" y="1159"/>
              <a:chExt cx="927" cy="323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2" name="Text Box 28"/>
              <p:cNvSpPr txBox="1">
                <a:spLocks noChangeArrowheads="1"/>
              </p:cNvSpPr>
              <p:nvPr/>
            </p:nvSpPr>
            <p:spPr bwMode="auto">
              <a:xfrm>
                <a:off x="1136" y="1159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</a:t>
                </a:r>
              </a:p>
            </p:txBody>
          </p:sp>
        </p:grpSp>
        <p:grpSp>
          <p:nvGrpSpPr>
            <p:cNvPr id="13" name="Group 43"/>
            <p:cNvGrpSpPr/>
            <p:nvPr/>
          </p:nvGrpSpPr>
          <p:grpSpPr>
            <a:xfrm>
              <a:off x="5944" y="6574"/>
              <a:ext cx="2318" cy="767"/>
              <a:chOff x="846" y="2253"/>
              <a:chExt cx="927" cy="307"/>
            </a:xfrm>
          </p:grpSpPr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846" y="233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5" name="Text Box 29"/>
              <p:cNvSpPr txBox="1">
                <a:spLocks noChangeArrowheads="1"/>
              </p:cNvSpPr>
              <p:nvPr/>
            </p:nvSpPr>
            <p:spPr bwMode="auto">
              <a:xfrm>
                <a:off x="1133" y="2253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</a:t>
                </a:r>
              </a:p>
            </p:txBody>
          </p:sp>
        </p:grpSp>
        <p:grpSp>
          <p:nvGrpSpPr>
            <p:cNvPr id="16" name="Group 39"/>
            <p:cNvGrpSpPr/>
            <p:nvPr/>
          </p:nvGrpSpPr>
          <p:grpSpPr>
            <a:xfrm>
              <a:off x="5967" y="5881"/>
              <a:ext cx="2317" cy="795"/>
              <a:chOff x="855" y="1710"/>
              <a:chExt cx="927" cy="318"/>
            </a:xfrm>
          </p:grpSpPr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855" y="1803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1130" y="171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27651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11</a:t>
            </a:fld>
            <a:endParaRPr lang="en-US" sz="12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366838"/>
            <a:ext cx="7896225" cy="4448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underlying channel may flip bits in packet</a:t>
            </a:r>
          </a:p>
          <a:p>
            <a:pPr marL="688975" marR="0" lvl="1" indent="-23177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checksum to detect bit errors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the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question: how to recover from errors:</a:t>
            </a:r>
          </a:p>
          <a:p>
            <a:pPr marL="688975" marR="0" lvl="1" indent="-23177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acknowledgements (ACKs):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receiver explicitly tells sender that pkt received OK</a:t>
            </a:r>
          </a:p>
          <a:p>
            <a:pPr marL="688975" marR="0" lvl="1" indent="-23177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negative acknowledgements (NAKs):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receiver explicitly tells sender that pkt had errors</a:t>
            </a:r>
          </a:p>
          <a:p>
            <a:pPr marL="688975" marR="0" lvl="1" indent="-23177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sender retransmits pkt on receipt of NAK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new mechanisms in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rdt2.0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(beyond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rdt1.0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):</a:t>
            </a:r>
          </a:p>
          <a:p>
            <a:pPr marL="688975" marR="0" lvl="1" indent="-23177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error detection</a:t>
            </a:r>
          </a:p>
          <a:p>
            <a:pPr marL="688975" marR="0" lvl="1" indent="-23177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receiver feedback: control msgs (ACK,NAK) rcvr-&gt;sender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rdt2.0: channel with bit errors</a:t>
            </a:r>
          </a:p>
        </p:txBody>
      </p:sp>
      <p:pic>
        <p:nvPicPr>
          <p:cNvPr id="43013" name="Picture 8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44513" y="871538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1113" y="2516188"/>
            <a:ext cx="9144000" cy="3786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1735138" y="3678238"/>
            <a:ext cx="6084888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sz="3200" i="1" dirty="0">
                <a:solidFill>
                  <a:srgbClr val="CC0000"/>
                </a:solidFill>
                <a:latin typeface="Gill Sans MT" panose="020B0502020104020203" charset="0"/>
              </a:rPr>
              <a:t>How do humans recover from </a:t>
            </a:r>
            <a:r>
              <a:rPr lang="ja-JP" altLang="en-US" sz="3200" i="1" dirty="0">
                <a:solidFill>
                  <a:srgbClr val="CC0000"/>
                </a:solidFill>
                <a:latin typeface="Gill Sans MT" panose="020B0502020104020203" charset="0"/>
              </a:rPr>
              <a:t>“</a:t>
            </a:r>
            <a:r>
              <a:rPr lang="en-US" altLang="ja-JP" sz="3200" i="1" dirty="0">
                <a:solidFill>
                  <a:srgbClr val="CC0000"/>
                </a:solidFill>
                <a:latin typeface="Gill Sans MT" panose="020B0502020104020203" charset="0"/>
              </a:rPr>
              <a:t>errors</a:t>
            </a:r>
            <a:r>
              <a:rPr lang="ja-JP" altLang="en-US" sz="3200" i="1" dirty="0">
                <a:solidFill>
                  <a:srgbClr val="CC0000"/>
                </a:solidFill>
                <a:latin typeface="Gill Sans MT" panose="020B0502020104020203" charset="0"/>
              </a:rPr>
              <a:t>”</a:t>
            </a:r>
            <a:endParaRPr lang="en-US" altLang="ja-JP" sz="3200" i="1" dirty="0">
              <a:solidFill>
                <a:srgbClr val="CC0000"/>
              </a:solidFill>
              <a:latin typeface="Gill Sans MT" panose="020B0502020104020203" charset="0"/>
            </a:endParaRPr>
          </a:p>
          <a:p>
            <a:r>
              <a:rPr sz="3200" i="1" dirty="0">
                <a:solidFill>
                  <a:srgbClr val="CC0000"/>
                </a:solidFill>
                <a:latin typeface="Gill Sans MT" panose="020B0502020104020203" charset="0"/>
              </a:rPr>
              <a:t>during conversation?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28675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12</a:t>
            </a:fld>
            <a:endParaRPr lang="en-US" sz="1200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09600" y="1366838"/>
            <a:ext cx="7896225" cy="4448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underlying channel may flip bits in packet</a:t>
            </a:r>
          </a:p>
          <a:p>
            <a:pPr marL="688975" marR="0" lvl="1" indent="-23177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checksum to detect bit errors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the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question: how to recover from errors: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acknowledgements (ACKs):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receiver explicitly tells sender that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pkt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received OK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negative acknowledgements (NAKs):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receiver explicitly tells sender that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pkt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had errors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sender retransmits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pkt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on receipt of NAK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new mechanisms in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rdt2.0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(beyond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rdt1.0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):</a:t>
            </a:r>
          </a:p>
          <a:p>
            <a:pPr marL="688975" marR="0" lvl="1" indent="-23177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error detection</a:t>
            </a:r>
          </a:p>
          <a:p>
            <a:pPr marL="688975" marR="0" lvl="1" indent="-231775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feedback: control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msgs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rdt2.0: channel with bit errors</a:t>
            </a:r>
          </a:p>
        </p:txBody>
      </p:sp>
      <p:pic>
        <p:nvPicPr>
          <p:cNvPr id="44037" name="Picture 4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44513" y="871538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6"/>
          <p:cNvSpPr/>
          <p:nvPr/>
        </p:nvSpPr>
        <p:spPr bwMode="auto">
          <a:xfrm>
            <a:off x="211020" y="4346916"/>
            <a:ext cx="8806375" cy="15333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1987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13</a:t>
            </a:fld>
            <a:endParaRPr lang="en-US" sz="1200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8259738" cy="619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 in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action space-time diagram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57348" name="Picture 3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3577273" y="2949258"/>
            <a:ext cx="225679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corrupted packet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3544570" y="3179128"/>
            <a:ext cx="115506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NAK</a:t>
            </a:r>
          </a:p>
        </p:txBody>
      </p:sp>
      <p:grpSp>
        <p:nvGrpSpPr>
          <p:cNvPr id="369687" name="Group 23"/>
          <p:cNvGrpSpPr/>
          <p:nvPr/>
        </p:nvGrpSpPr>
        <p:grpSpPr>
          <a:xfrm>
            <a:off x="2015490" y="2510155"/>
            <a:ext cx="1455420" cy="653415"/>
            <a:chOff x="855" y="1678"/>
            <a:chExt cx="927" cy="350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678"/>
              <a:ext cx="358" cy="18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1027748" y="1174750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3467735" y="1169988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3544888" y="3944620"/>
            <a:ext cx="87122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3541713" y="4787900"/>
            <a:ext cx="87122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3537585" y="2108200"/>
            <a:ext cx="106997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3556635" y="4185285"/>
            <a:ext cx="106997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3534410" y="4983163"/>
            <a:ext cx="106997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984250" y="2381568"/>
            <a:ext cx="89408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828358" y="4613593"/>
            <a:ext cx="104711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828358" y="2600643"/>
            <a:ext cx="104711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973138" y="4373880"/>
            <a:ext cx="89408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817245" y="1638618"/>
            <a:ext cx="104711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3530601" y="1897063"/>
            <a:ext cx="87122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</a:t>
            </a:r>
          </a:p>
        </p:txBody>
      </p:sp>
      <p:grpSp>
        <p:nvGrpSpPr>
          <p:cNvPr id="369713" name="Group 49"/>
          <p:cNvGrpSpPr/>
          <p:nvPr/>
        </p:nvGrpSpPr>
        <p:grpSpPr>
          <a:xfrm>
            <a:off x="2005648" y="168433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36" y="1159"/>
              <a:ext cx="2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</a:t>
              </a:r>
            </a:p>
          </p:txBody>
        </p:sp>
      </p:grpSp>
      <p:grpSp>
        <p:nvGrpSpPr>
          <p:cNvPr id="369716" name="Group 52"/>
          <p:cNvGrpSpPr/>
          <p:nvPr/>
        </p:nvGrpSpPr>
        <p:grpSpPr>
          <a:xfrm>
            <a:off x="1999298" y="455930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133" y="2253"/>
              <a:ext cx="2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</a:t>
              </a:r>
            </a:p>
          </p:txBody>
        </p:sp>
      </p:grpSp>
      <p:grpSp>
        <p:nvGrpSpPr>
          <p:cNvPr id="369719" name="Group 55"/>
          <p:cNvGrpSpPr/>
          <p:nvPr/>
        </p:nvGrpSpPr>
        <p:grpSpPr>
          <a:xfrm>
            <a:off x="1999298" y="416242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128" y="2003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</a:t>
              </a:r>
            </a:p>
          </p:txBody>
        </p:sp>
      </p:grpSp>
      <p:grpSp>
        <p:nvGrpSpPr>
          <p:cNvPr id="369722" name="Group 58"/>
          <p:cNvGrpSpPr/>
          <p:nvPr/>
        </p:nvGrpSpPr>
        <p:grpSpPr>
          <a:xfrm>
            <a:off x="1991360" y="218440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</a:t>
              </a:r>
            </a:p>
          </p:txBody>
        </p:sp>
      </p:grpSp>
      <p:grpSp>
        <p:nvGrpSpPr>
          <p:cNvPr id="369725" name="Group 61"/>
          <p:cNvGrpSpPr/>
          <p:nvPr/>
        </p:nvGrpSpPr>
        <p:grpSpPr>
          <a:xfrm>
            <a:off x="1985010" y="501491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122" y="2540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</a:t>
              </a:r>
            </a:p>
          </p:txBody>
        </p:sp>
      </p:grpSp>
      <p:grpSp>
        <p:nvGrpSpPr>
          <p:cNvPr id="369745" name="Group 81"/>
          <p:cNvGrpSpPr/>
          <p:nvPr/>
        </p:nvGrpSpPr>
        <p:grpSpPr>
          <a:xfrm>
            <a:off x="1964690" y="3164205"/>
            <a:ext cx="1519555" cy="533400"/>
            <a:chOff x="1504" y="2005"/>
            <a:chExt cx="584" cy="158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504" y="2005"/>
              <a:ext cx="378" cy="1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NAK</a:t>
              </a:r>
            </a:p>
          </p:txBody>
        </p:sp>
      </p:grpSp>
      <p:grpSp>
        <p:nvGrpSpPr>
          <p:cNvPr id="369738" name="Group 74"/>
          <p:cNvGrpSpPr/>
          <p:nvPr/>
        </p:nvGrpSpPr>
        <p:grpSpPr>
          <a:xfrm>
            <a:off x="2009140" y="365569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130" y="1710"/>
              <a:ext cx="2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</a:t>
              </a:r>
            </a:p>
          </p:txBody>
        </p:sp>
      </p:grpSp>
      <p:sp>
        <p:nvSpPr>
          <p:cNvPr id="3" name="Text Box 45"/>
          <p:cNvSpPr txBox="1">
            <a:spLocks noChangeArrowheads="1"/>
          </p:cNvSpPr>
          <p:nvPr/>
        </p:nvSpPr>
        <p:spPr bwMode="auto">
          <a:xfrm>
            <a:off x="617855" y="3717608"/>
            <a:ext cx="124841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resend pkt</a:t>
            </a: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928370" y="3510598"/>
            <a:ext cx="97917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NAK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56435" y="1669415"/>
            <a:ext cx="12065" cy="4161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/>
          <p:nvPr/>
        </p:nvCxnSpPr>
        <p:spPr>
          <a:xfrm>
            <a:off x="3519170" y="1675765"/>
            <a:ext cx="12065" cy="4161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Explosion 1 6"/>
          <p:cNvSpPr/>
          <p:nvPr/>
        </p:nvSpPr>
        <p:spPr>
          <a:xfrm>
            <a:off x="2693035" y="2772410"/>
            <a:ext cx="596900" cy="47625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1058228" y="5269230"/>
            <a:ext cx="89408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</a:t>
            </a:r>
          </a:p>
        </p:txBody>
      </p:sp>
      <p:grpSp>
        <p:nvGrpSpPr>
          <p:cNvPr id="347149" name="Group 13"/>
          <p:cNvGrpSpPr/>
          <p:nvPr/>
        </p:nvGrpSpPr>
        <p:grpSpPr>
          <a:xfrm>
            <a:off x="4942840" y="4613910"/>
            <a:ext cx="4092575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stop and wait</a:t>
              </a: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sender sends one packet, 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then waits for receiver 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response</a:t>
              </a:r>
            </a:p>
          </p:txBody>
        </p:sp>
      </p:grp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2922979" y="2575831"/>
            <a:ext cx="63831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error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29699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14</a:t>
            </a:fld>
            <a:endParaRPr lang="en-US" sz="1200" dirty="0"/>
          </a:p>
        </p:txBody>
      </p:sp>
      <p:pic>
        <p:nvPicPr>
          <p:cNvPr id="45059" name="Picture 36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63563" y="855663"/>
            <a:ext cx="54848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rdt2.0: FSM specification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5061" name="Oval 3"/>
          <p:cNvSpPr/>
          <p:nvPr/>
        </p:nvSpPr>
        <p:spPr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45062" name="Text Box 4"/>
          <p:cNvSpPr txBox="1"/>
          <p:nvPr/>
        </p:nvSpPr>
        <p:spPr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dirty="0">
                <a:latin typeface="Arial" panose="020B0604020202020204" pitchFamily="34" charset="0"/>
              </a:rPr>
              <a:t>Wait for call from above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5063" name="Text Box 5"/>
          <p:cNvSpPr txBox="1"/>
          <p:nvPr/>
        </p:nvSpPr>
        <p:spPr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sndpkt = make_pkt(data, checksum)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udt_send(sndpkt)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5064" name="Line 6"/>
          <p:cNvSpPr/>
          <p:nvPr/>
        </p:nvSpPr>
        <p:spPr>
          <a:xfrm>
            <a:off x="1109663" y="1535113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68" name="Freeform 10"/>
          <p:cNvSpPr/>
          <p:nvPr/>
        </p:nvSpPr>
        <p:spPr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9" name="Freeform 11"/>
          <p:cNvSpPr/>
          <p:nvPr/>
        </p:nvSpPr>
        <p:spPr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0" name="Text Box 12"/>
          <p:cNvSpPr txBox="1"/>
          <p:nvPr/>
        </p:nvSpPr>
        <p:spPr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&amp;&amp; isACK(rcvpkt)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5071" name="Line 13"/>
          <p:cNvSpPr/>
          <p:nvPr/>
        </p:nvSpPr>
        <p:spPr>
          <a:xfrm>
            <a:off x="1173163" y="38163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2" name="Freeform 14"/>
          <p:cNvSpPr/>
          <p:nvPr/>
        </p:nvSpPr>
        <p:spPr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</a:cxnLst>
            <a:rect l="0" t="0" r="0" b="0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3" name="Text Box 15"/>
          <p:cNvSpPr txBox="1"/>
          <p:nvPr/>
        </p:nvSpPr>
        <p:spPr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udt_send(sndpkt)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5074" name="Text Box 16"/>
          <p:cNvSpPr txBox="1"/>
          <p:nvPr/>
        </p:nvSpPr>
        <p:spPr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   isNAK(rcvpkt)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5075" name="Line 17"/>
          <p:cNvSpPr/>
          <p:nvPr/>
        </p:nvSpPr>
        <p:spPr>
          <a:xfrm>
            <a:off x="3656013" y="2600325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5077" name="Group 22"/>
          <p:cNvGrpSpPr/>
          <p:nvPr/>
        </p:nvGrpSpPr>
        <p:grpSpPr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5089" name="Oval 23"/>
            <p:cNvSpPr/>
            <p:nvPr/>
          </p:nvSpPr>
          <p:spPr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45090" name="Text Box 24"/>
            <p:cNvSpPr txBox="1"/>
            <p:nvPr/>
          </p:nvSpPr>
          <p:spPr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dirty="0">
                  <a:latin typeface="Arial" panose="020B0604020202020204" pitchFamily="34" charset="0"/>
                </a:rPr>
                <a:t>Wait for ACK or NAK</a:t>
              </a:r>
              <a:endParaRPr dirty="0">
                <a:latin typeface="Times New Roman" panose="02020603050405020304" charset="0"/>
              </a:endParaRPr>
            </a:p>
          </p:txBody>
        </p:sp>
      </p:grp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297613" y="1466850"/>
            <a:ext cx="2200275" cy="4467225"/>
            <a:chOff x="6297613" y="1466850"/>
            <a:chExt cx="2200275" cy="4467225"/>
          </a:xfrm>
        </p:grpSpPr>
        <p:sp>
          <p:nvSpPr>
            <p:cNvPr id="45065" name="Text Box 7"/>
            <p:cNvSpPr txBox="1"/>
            <p:nvPr/>
          </p:nvSpPr>
          <p:spPr>
            <a:xfrm>
              <a:off x="6319838" y="5314950"/>
              <a:ext cx="2143125" cy="61912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extract(rcvpkt,data)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deliver_data(data)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udt_send(ACK)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45066" name="Text Box 8"/>
            <p:cNvSpPr txBox="1"/>
            <p:nvPr/>
          </p:nvSpPr>
          <p:spPr>
            <a:xfrm>
              <a:off x="6297613" y="4781550"/>
              <a:ext cx="2157412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   notcorrupt(rcvpkt)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45067" name="Line 9"/>
            <p:cNvSpPr/>
            <p:nvPr/>
          </p:nvSpPr>
          <p:spPr>
            <a:xfrm>
              <a:off x="6419850" y="5370513"/>
              <a:ext cx="148907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5076" name="Group 18"/>
            <p:cNvGrpSpPr/>
            <p:nvPr/>
          </p:nvGrpSpPr>
          <p:grpSpPr>
            <a:xfrm>
              <a:off x="6573838" y="2352675"/>
              <a:ext cx="1924050" cy="858838"/>
              <a:chOff x="2222" y="2660"/>
              <a:chExt cx="1212" cy="541"/>
            </a:xfrm>
          </p:grpSpPr>
          <p:sp>
            <p:nvSpPr>
              <p:cNvPr id="45091" name="Text Box 19"/>
              <p:cNvSpPr txBox="1"/>
              <p:nvPr/>
            </p:nvSpPr>
            <p:spPr>
              <a:xfrm>
                <a:off x="2222" y="3039"/>
                <a:ext cx="1152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l"/>
                <a:r>
                  <a:rPr dirty="0">
                    <a:latin typeface="Arial" panose="020B0604020202020204" pitchFamily="34" charset="0"/>
                  </a:rPr>
                  <a:t>udt_send(NAK)</a:t>
                </a:r>
                <a:endParaRPr dirty="0">
                  <a:latin typeface="Times New Roman" panose="02020603050405020304" charset="0"/>
                </a:endParaRPr>
              </a:p>
            </p:txBody>
          </p:sp>
          <p:sp>
            <p:nvSpPr>
              <p:cNvPr id="45092" name="Text Box 20"/>
              <p:cNvSpPr txBox="1"/>
              <p:nvPr/>
            </p:nvSpPr>
            <p:spPr>
              <a:xfrm>
                <a:off x="2225" y="2660"/>
                <a:ext cx="1209" cy="1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l"/>
                <a:r>
                  <a:rPr dirty="0">
                    <a:latin typeface="Arial" panose="020B0604020202020204" pitchFamily="34" charset="0"/>
                  </a:rPr>
                  <a:t>rdt_rcv(rcvpkt) &amp;&amp; </a:t>
                </a:r>
              </a:p>
              <a:p>
                <a:pPr algn="l"/>
                <a:r>
                  <a:rPr dirty="0">
                    <a:latin typeface="Arial" panose="020B0604020202020204" pitchFamily="34" charset="0"/>
                  </a:rPr>
                  <a:t>  corrupt(rcvpkt)</a:t>
                </a:r>
                <a:endParaRPr dirty="0">
                  <a:latin typeface="Times New Roman" panose="02020603050405020304" charset="0"/>
                </a:endParaRPr>
              </a:p>
            </p:txBody>
          </p:sp>
          <p:sp>
            <p:nvSpPr>
              <p:cNvPr id="45093" name="Line 21"/>
              <p:cNvSpPr/>
              <p:nvPr/>
            </p:nvSpPr>
            <p:spPr>
              <a:xfrm>
                <a:off x="2285" y="3040"/>
                <a:ext cx="624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5078" name="Line 25"/>
            <p:cNvSpPr/>
            <p:nvPr/>
          </p:nvSpPr>
          <p:spPr>
            <a:xfrm>
              <a:off x="6334125" y="3497263"/>
              <a:ext cx="433388" cy="24447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5079" name="Freeform 26"/>
            <p:cNvSpPr/>
            <p:nvPr/>
          </p:nvSpPr>
          <p:spPr>
            <a:xfrm>
              <a:off x="6672263" y="3148013"/>
              <a:ext cx="1257300" cy="46990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0" name="Group 27"/>
            <p:cNvGrpSpPr/>
            <p:nvPr/>
          </p:nvGrpSpPr>
          <p:grpSpPr>
            <a:xfrm>
              <a:off x="6677025" y="3568700"/>
              <a:ext cx="1200150" cy="962025"/>
              <a:chOff x="1335" y="3347"/>
              <a:chExt cx="756" cy="606"/>
            </a:xfrm>
          </p:grpSpPr>
          <p:sp>
            <p:nvSpPr>
              <p:cNvPr id="45087" name="Oval 28"/>
              <p:cNvSpPr/>
              <p:nvPr/>
            </p:nvSpPr>
            <p:spPr>
              <a:xfrm>
                <a:off x="1390" y="3347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dirty="0">
                  <a:latin typeface="Tahoma" panose="020B0604030504040204" charset="0"/>
                </a:endParaRPr>
              </a:p>
            </p:txBody>
          </p:sp>
          <p:sp>
            <p:nvSpPr>
              <p:cNvPr id="45088" name="Text Box 29"/>
              <p:cNvSpPr txBox="1"/>
              <p:nvPr/>
            </p:nvSpPr>
            <p:spPr>
              <a:xfrm>
                <a:off x="1335" y="3400"/>
                <a:ext cx="756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r>
                  <a:rPr dirty="0">
                    <a:latin typeface="Arial" panose="020B0604020202020204" pitchFamily="34" charset="0"/>
                  </a:rPr>
                  <a:t>Wait for call from below</a:t>
                </a:r>
                <a:endParaRPr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45081" name="Freeform 30"/>
            <p:cNvSpPr/>
            <p:nvPr/>
          </p:nvSpPr>
          <p:spPr>
            <a:xfrm flipV="1">
              <a:off x="6684963" y="4464050"/>
              <a:ext cx="1257300" cy="46990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Text Box 32"/>
            <p:cNvSpPr txBox="1">
              <a:spLocks noChangeArrowheads="1"/>
            </p:cNvSpPr>
            <p:nvPr/>
          </p:nvSpPr>
          <p:spPr bwMode="auto">
            <a:xfrm>
              <a:off x="6972300" y="1466850"/>
              <a:ext cx="12477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receiver</a:t>
              </a:r>
            </a:p>
          </p:txBody>
        </p:sp>
      </p:grpSp>
      <p:sp>
        <p:nvSpPr>
          <p:cNvPr id="45084" name="Line 33"/>
          <p:cNvSpPr/>
          <p:nvPr/>
        </p:nvSpPr>
        <p:spPr>
          <a:xfrm>
            <a:off x="349250" y="2166938"/>
            <a:ext cx="433388" cy="244475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5085" name="Text Box 34"/>
          <p:cNvSpPr txBox="1"/>
          <p:nvPr/>
        </p:nvSpPr>
        <p:spPr>
          <a:xfrm>
            <a:off x="1031875" y="1212850"/>
            <a:ext cx="2255838" cy="428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rdt_send(data)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0723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15</a:t>
            </a:fld>
            <a:endParaRPr lang="en-US" sz="1200" dirty="0"/>
          </a:p>
        </p:txBody>
      </p:sp>
      <p:pic>
        <p:nvPicPr>
          <p:cNvPr id="46083" name="Picture 49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03238" y="79851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rdt2.0: operation with no errors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6085" name="Oval 3"/>
          <p:cNvSpPr/>
          <p:nvPr/>
        </p:nvSpPr>
        <p:spPr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46086" name="Text Box 4"/>
          <p:cNvSpPr txBox="1"/>
          <p:nvPr/>
        </p:nvSpPr>
        <p:spPr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dirty="0">
                <a:latin typeface="Arial" panose="020B0604020202020204" pitchFamily="34" charset="0"/>
              </a:rPr>
              <a:t>Wait for call from above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6087" name="Text Box 5"/>
          <p:cNvSpPr txBox="1"/>
          <p:nvPr/>
        </p:nvSpPr>
        <p:spPr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snkpkt = make_pkt(data, checksum)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udt_send(sndpkt)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6088" name="Line 6"/>
          <p:cNvSpPr/>
          <p:nvPr/>
        </p:nvSpPr>
        <p:spPr>
          <a:xfrm>
            <a:off x="1109663" y="1535113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89" name="Text Box 7"/>
          <p:cNvSpPr txBox="1"/>
          <p:nvPr/>
        </p:nvSpPr>
        <p:spPr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udt_send(ACK)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6090" name="Text Box 8"/>
          <p:cNvSpPr txBox="1"/>
          <p:nvPr/>
        </p:nvSpPr>
        <p:spPr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   notcorrupt(rcvpkt)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6091" name="Line 9"/>
          <p:cNvSpPr/>
          <p:nvPr/>
        </p:nvSpPr>
        <p:spPr>
          <a:xfrm>
            <a:off x="6419850" y="5370513"/>
            <a:ext cx="14890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2" name="Freeform 10"/>
          <p:cNvSpPr/>
          <p:nvPr/>
        </p:nvSpPr>
        <p:spPr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Freeform 11"/>
          <p:cNvSpPr/>
          <p:nvPr/>
        </p:nvSpPr>
        <p:spPr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Text Box 12"/>
          <p:cNvSpPr txBox="1"/>
          <p:nvPr/>
        </p:nvSpPr>
        <p:spPr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&amp;&amp; isACK(rcvpkt)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6095" name="Line 13"/>
          <p:cNvSpPr/>
          <p:nvPr/>
        </p:nvSpPr>
        <p:spPr>
          <a:xfrm>
            <a:off x="1173163" y="38163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6" name="Freeform 14"/>
          <p:cNvSpPr/>
          <p:nvPr/>
        </p:nvSpPr>
        <p:spPr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</a:cxnLst>
            <a:rect l="0" t="0" r="0" b="0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7" name="Text Box 15"/>
          <p:cNvSpPr txBox="1"/>
          <p:nvPr/>
        </p:nvSpPr>
        <p:spPr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udt_send(sndpkt)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6098" name="Text Box 16"/>
          <p:cNvSpPr txBox="1"/>
          <p:nvPr/>
        </p:nvSpPr>
        <p:spPr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   isNAK(rcvpkt)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6099" name="Line 17"/>
          <p:cNvSpPr/>
          <p:nvPr/>
        </p:nvSpPr>
        <p:spPr>
          <a:xfrm>
            <a:off x="3656013" y="2600325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6100" name="Group 18"/>
          <p:cNvGrpSpPr/>
          <p:nvPr/>
        </p:nvGrpSpPr>
        <p:grpSpPr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6128" name="Text Box 19"/>
            <p:cNvSpPr txBox="1"/>
            <p:nvPr/>
          </p:nvSpPr>
          <p:spPr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udt_send(NAK)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46129" name="Text Box 20"/>
            <p:cNvSpPr txBox="1"/>
            <p:nvPr/>
          </p:nvSpPr>
          <p:spPr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  corrupt(rcvpkt)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46130" name="Line 21"/>
            <p:cNvSpPr/>
            <p:nvPr/>
          </p:nvSpPr>
          <p:spPr>
            <a:xfrm>
              <a:off x="2285" y="3040"/>
              <a:ext cx="62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6101" name="Group 22"/>
          <p:cNvGrpSpPr/>
          <p:nvPr/>
        </p:nvGrpSpPr>
        <p:grpSpPr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6126" name="Oval 23"/>
            <p:cNvSpPr/>
            <p:nvPr/>
          </p:nvSpPr>
          <p:spPr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46127" name="Text Box 24"/>
            <p:cNvSpPr txBox="1"/>
            <p:nvPr/>
          </p:nvSpPr>
          <p:spPr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dirty="0">
                  <a:latin typeface="Arial" panose="020B0604020202020204" pitchFamily="34" charset="0"/>
                </a:rPr>
                <a:t>Wait for ACK or NAK</a:t>
              </a:r>
              <a:endParaRPr dirty="0">
                <a:latin typeface="Times New Roman" panose="02020603050405020304" charset="0"/>
              </a:endParaRPr>
            </a:p>
          </p:txBody>
        </p:sp>
      </p:grpSp>
      <p:sp>
        <p:nvSpPr>
          <p:cNvPr id="46102" name="Freeform 25"/>
          <p:cNvSpPr/>
          <p:nvPr/>
        </p:nvSpPr>
        <p:spPr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Oval 26"/>
          <p:cNvSpPr/>
          <p:nvPr/>
        </p:nvSpPr>
        <p:spPr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46104" name="Text Box 27"/>
          <p:cNvSpPr txBox="1"/>
          <p:nvPr/>
        </p:nvSpPr>
        <p:spPr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dirty="0">
                <a:latin typeface="Arial" panose="020B0604020202020204" pitchFamily="34" charset="0"/>
              </a:rPr>
              <a:t>Wait for call from below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6105" name="Freeform 28"/>
          <p:cNvSpPr/>
          <p:nvPr/>
        </p:nvSpPr>
        <p:spPr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8797" name="Group 29"/>
          <p:cNvGrpSpPr/>
          <p:nvPr/>
        </p:nvGrpSpPr>
        <p:grpSpPr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6124" name="Line 30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6125" name="Oval 31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</p:grpSp>
      <p:grpSp>
        <p:nvGrpSpPr>
          <p:cNvPr id="288800" name="Group 32"/>
          <p:cNvGrpSpPr/>
          <p:nvPr/>
        </p:nvGrpSpPr>
        <p:grpSpPr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6122" name="Line 33"/>
            <p:cNvSpPr/>
            <p:nvPr/>
          </p:nvSpPr>
          <p:spPr>
            <a:xfrm>
              <a:off x="3990" y="2203"/>
              <a:ext cx="273" cy="15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6123" name="Oval 34"/>
            <p:cNvSpPr/>
            <p:nvPr/>
          </p:nvSpPr>
          <p:spPr>
            <a:xfrm>
              <a:off x="4260" y="2248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</p:grpSp>
      <p:sp>
        <p:nvSpPr>
          <p:cNvPr id="46108" name="Text Box 35"/>
          <p:cNvSpPr txBox="1"/>
          <p:nvPr/>
        </p:nvSpPr>
        <p:spPr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rdt_send(data)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6110" name="Freeform 37"/>
          <p:cNvSpPr/>
          <p:nvPr/>
        </p:nvSpPr>
        <p:spPr>
          <a:xfrm>
            <a:off x="1011238" y="2006600"/>
            <a:ext cx="6697662" cy="30607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8806" name="Group 38"/>
          <p:cNvGrpSpPr/>
          <p:nvPr/>
        </p:nvGrpSpPr>
        <p:grpSpPr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6120" name="Line 39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6121" name="Oval 40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</p:grpSp>
      <p:sp>
        <p:nvSpPr>
          <p:cNvPr id="288809" name="Oval 41"/>
          <p:cNvSpPr/>
          <p:nvPr/>
        </p:nvSpPr>
        <p:spPr>
          <a:xfrm>
            <a:off x="2332038" y="2222500"/>
            <a:ext cx="985837" cy="9620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6114" name="Freeform 43"/>
          <p:cNvSpPr/>
          <p:nvPr/>
        </p:nvSpPr>
        <p:spPr>
          <a:xfrm>
            <a:off x="1155700" y="3886200"/>
            <a:ext cx="6667500" cy="2260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rect l="0" t="0" r="0" b="0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8812" name="Group 44"/>
          <p:cNvGrpSpPr/>
          <p:nvPr/>
        </p:nvGrpSpPr>
        <p:grpSpPr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6118" name="Line 45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6119" name="Oval 46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</p:grpSp>
      <p:sp>
        <p:nvSpPr>
          <p:cNvPr id="288815" name="Oval 47"/>
          <p:cNvSpPr/>
          <p:nvPr/>
        </p:nvSpPr>
        <p:spPr>
          <a:xfrm>
            <a:off x="2328863" y="2227263"/>
            <a:ext cx="985837" cy="96202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9" grpId="0" animBg="1"/>
      <p:bldP spid="288815" grpId="0" animBg="1"/>
      <p:bldP spid="2888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1747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16</a:t>
            </a:fld>
            <a:endParaRPr lang="en-US" sz="1200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rdt2.0: error scenario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7108" name="Oval 3"/>
          <p:cNvSpPr/>
          <p:nvPr/>
        </p:nvSpPr>
        <p:spPr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47109" name="Text Box 4"/>
          <p:cNvSpPr txBox="1"/>
          <p:nvPr/>
        </p:nvSpPr>
        <p:spPr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dirty="0">
                <a:latin typeface="Arial" panose="020B0604020202020204" pitchFamily="34" charset="0"/>
              </a:rPr>
              <a:t>Wait for call from above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7110" name="Text Box 5"/>
          <p:cNvSpPr txBox="1"/>
          <p:nvPr/>
        </p:nvSpPr>
        <p:spPr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snkpkt = make_pkt(data, checksum)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udt_send(sndpkt)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7111" name="Line 6"/>
          <p:cNvSpPr/>
          <p:nvPr/>
        </p:nvSpPr>
        <p:spPr>
          <a:xfrm>
            <a:off x="1109663" y="1535113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2" name="Text Box 7"/>
          <p:cNvSpPr txBox="1"/>
          <p:nvPr/>
        </p:nvSpPr>
        <p:spPr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udt_send(ACK)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7113" name="Text Box 8"/>
          <p:cNvSpPr txBox="1"/>
          <p:nvPr/>
        </p:nvSpPr>
        <p:spPr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   notcorrupt(rcvpkt)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7114" name="Line 9"/>
          <p:cNvSpPr/>
          <p:nvPr/>
        </p:nvSpPr>
        <p:spPr>
          <a:xfrm>
            <a:off x="6419850" y="5370513"/>
            <a:ext cx="14890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5" name="Freeform 10"/>
          <p:cNvSpPr/>
          <p:nvPr/>
        </p:nvSpPr>
        <p:spPr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6" name="Freeform 11"/>
          <p:cNvSpPr/>
          <p:nvPr/>
        </p:nvSpPr>
        <p:spPr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Text Box 12"/>
          <p:cNvSpPr txBox="1"/>
          <p:nvPr/>
        </p:nvSpPr>
        <p:spPr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&amp;&amp; isACK(rcvpkt)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7118" name="Line 13"/>
          <p:cNvSpPr/>
          <p:nvPr/>
        </p:nvSpPr>
        <p:spPr>
          <a:xfrm>
            <a:off x="1173163" y="38163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9" name="Freeform 14"/>
          <p:cNvSpPr/>
          <p:nvPr/>
        </p:nvSpPr>
        <p:spPr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</a:cxnLst>
            <a:rect l="0" t="0" r="0" b="0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0" name="Text Box 15"/>
          <p:cNvSpPr txBox="1"/>
          <p:nvPr/>
        </p:nvSpPr>
        <p:spPr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udt_send(sndpkt)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7121" name="Text Box 16"/>
          <p:cNvSpPr txBox="1"/>
          <p:nvPr/>
        </p:nvSpPr>
        <p:spPr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   isNAK(rcvpkt)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7122" name="Line 17"/>
          <p:cNvSpPr/>
          <p:nvPr/>
        </p:nvSpPr>
        <p:spPr>
          <a:xfrm>
            <a:off x="3656013" y="2600325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7123" name="Group 18"/>
          <p:cNvGrpSpPr/>
          <p:nvPr/>
        </p:nvGrpSpPr>
        <p:grpSpPr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7156" name="Text Box 19"/>
            <p:cNvSpPr txBox="1"/>
            <p:nvPr/>
          </p:nvSpPr>
          <p:spPr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udt_send(NAK)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47157" name="Text Box 20"/>
            <p:cNvSpPr txBox="1"/>
            <p:nvPr/>
          </p:nvSpPr>
          <p:spPr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  corrupt(rcvpkt)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47158" name="Line 21"/>
            <p:cNvSpPr/>
            <p:nvPr/>
          </p:nvSpPr>
          <p:spPr>
            <a:xfrm>
              <a:off x="2285" y="3040"/>
              <a:ext cx="62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7124" name="Group 22"/>
          <p:cNvGrpSpPr/>
          <p:nvPr/>
        </p:nvGrpSpPr>
        <p:grpSpPr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7154" name="Oval 23"/>
            <p:cNvSpPr/>
            <p:nvPr/>
          </p:nvSpPr>
          <p:spPr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47155" name="Text Box 24"/>
            <p:cNvSpPr txBox="1"/>
            <p:nvPr/>
          </p:nvSpPr>
          <p:spPr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dirty="0">
                  <a:latin typeface="Arial" panose="020B0604020202020204" pitchFamily="34" charset="0"/>
                </a:rPr>
                <a:t>Wait for ACK or NAK</a:t>
              </a:r>
              <a:endParaRPr dirty="0">
                <a:latin typeface="Times New Roman" panose="02020603050405020304" charset="0"/>
              </a:endParaRPr>
            </a:p>
          </p:txBody>
        </p:sp>
      </p:grpSp>
      <p:sp>
        <p:nvSpPr>
          <p:cNvPr id="47125" name="Freeform 25"/>
          <p:cNvSpPr/>
          <p:nvPr/>
        </p:nvSpPr>
        <p:spPr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26"/>
          <p:cNvSpPr/>
          <p:nvPr/>
        </p:nvSpPr>
        <p:spPr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47127" name="Text Box 27"/>
          <p:cNvSpPr txBox="1"/>
          <p:nvPr/>
        </p:nvSpPr>
        <p:spPr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dirty="0">
                <a:latin typeface="Arial" panose="020B0604020202020204" pitchFamily="34" charset="0"/>
              </a:rPr>
              <a:t>Wait for call from below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7128" name="Freeform 28"/>
          <p:cNvSpPr/>
          <p:nvPr/>
        </p:nvSpPr>
        <p:spPr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9821" name="Group 29"/>
          <p:cNvGrpSpPr/>
          <p:nvPr/>
        </p:nvGrpSpPr>
        <p:grpSpPr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7152" name="Line 30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7153" name="Oval 31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</p:grpSp>
      <p:grpSp>
        <p:nvGrpSpPr>
          <p:cNvPr id="289824" name="Group 32"/>
          <p:cNvGrpSpPr/>
          <p:nvPr/>
        </p:nvGrpSpPr>
        <p:grpSpPr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7150" name="Line 33"/>
            <p:cNvSpPr/>
            <p:nvPr/>
          </p:nvSpPr>
          <p:spPr>
            <a:xfrm>
              <a:off x="3990" y="2203"/>
              <a:ext cx="273" cy="15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7151" name="Oval 34"/>
            <p:cNvSpPr/>
            <p:nvPr/>
          </p:nvSpPr>
          <p:spPr>
            <a:xfrm>
              <a:off x="4260" y="2248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</p:grpSp>
      <p:sp>
        <p:nvSpPr>
          <p:cNvPr id="47131" name="Text Box 35"/>
          <p:cNvSpPr txBox="1"/>
          <p:nvPr/>
        </p:nvSpPr>
        <p:spPr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rdt_send(data)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7133" name="Freeform 37"/>
          <p:cNvSpPr/>
          <p:nvPr/>
        </p:nvSpPr>
        <p:spPr>
          <a:xfrm>
            <a:off x="1011238" y="2006600"/>
            <a:ext cx="6940550" cy="6540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9830" name="Group 38"/>
          <p:cNvGrpSpPr/>
          <p:nvPr/>
        </p:nvGrpSpPr>
        <p:grpSpPr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7148" name="Line 39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7149" name="Oval 40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</p:grpSp>
      <p:sp>
        <p:nvSpPr>
          <p:cNvPr id="289833" name="Oval 41"/>
          <p:cNvSpPr/>
          <p:nvPr/>
        </p:nvSpPr>
        <p:spPr>
          <a:xfrm>
            <a:off x="2332038" y="2222500"/>
            <a:ext cx="985837" cy="9620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7137" name="Freeform 43"/>
          <p:cNvSpPr/>
          <p:nvPr/>
        </p:nvSpPr>
        <p:spPr>
          <a:xfrm>
            <a:off x="1155700" y="3886200"/>
            <a:ext cx="6667500" cy="2260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rect l="0" t="0" r="0" b="0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9836" name="Group 44"/>
          <p:cNvGrpSpPr/>
          <p:nvPr/>
        </p:nvGrpSpPr>
        <p:grpSpPr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7146" name="Line 45"/>
            <p:cNvSpPr/>
            <p:nvPr/>
          </p:nvSpPr>
          <p:spPr>
            <a:xfrm>
              <a:off x="220" y="1365"/>
              <a:ext cx="273" cy="15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47147" name="Oval 46"/>
            <p:cNvSpPr/>
            <p:nvPr/>
          </p:nvSpPr>
          <p:spPr>
            <a:xfrm>
              <a:off x="439" y="1392"/>
              <a:ext cx="621" cy="60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</p:grpSp>
      <p:sp>
        <p:nvSpPr>
          <p:cNvPr id="289839" name="Oval 47"/>
          <p:cNvSpPr/>
          <p:nvPr/>
        </p:nvSpPr>
        <p:spPr>
          <a:xfrm>
            <a:off x="2328863" y="2227263"/>
            <a:ext cx="985837" cy="96202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7141" name="Freeform 49"/>
          <p:cNvSpPr/>
          <p:nvPr/>
        </p:nvSpPr>
        <p:spPr>
          <a:xfrm>
            <a:off x="3657600" y="2216150"/>
            <a:ext cx="4378325" cy="10255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</a:cxnLst>
            <a:rect l="0" t="0" r="0" b="0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7143" name="Freeform 51"/>
          <p:cNvSpPr/>
          <p:nvPr/>
        </p:nvSpPr>
        <p:spPr>
          <a:xfrm>
            <a:off x="3643313" y="2951163"/>
            <a:ext cx="4073525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  <p:pic>
        <p:nvPicPr>
          <p:cNvPr id="47145" name="Picture 53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98488" y="847725"/>
            <a:ext cx="4570412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3" grpId="0" animBg="1"/>
      <p:bldP spid="289839" grpId="0" animBg="1"/>
      <p:bldP spid="28983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2771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17</a:t>
            </a:fld>
            <a:endParaRPr lang="en-US" sz="1200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3990" y="1306513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80000"/>
              </a:lnSpc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what happens if ACK/NAK corrupted?</a:t>
            </a:r>
          </a:p>
          <a:p>
            <a:pPr>
              <a:lnSpc>
                <a:spcPct val="80000"/>
              </a:lnSpc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doesn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 know what happened at receiver!</a:t>
            </a:r>
          </a:p>
          <a:p>
            <a:pPr>
              <a:lnSpc>
                <a:spcPct val="80000"/>
              </a:lnSpc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can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 just retransmit: possible duplicate</a:t>
            </a:r>
            <a:endParaRPr lang="en-US" altLang="ja-JP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endParaRPr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endParaRPr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endParaRPr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4714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4500" y="4591685"/>
            <a:ext cx="7653020" cy="214122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sz="3200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handling duplicates</a:t>
            </a:r>
            <a:r>
              <a:rPr sz="3200" dirty="0">
                <a:solidFill>
                  <a:srgbClr val="FF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: </a:t>
            </a:r>
          </a:p>
          <a:p>
            <a:pPr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retransmits current pkt if ACK/NAK corrupted</a:t>
            </a:r>
          </a:p>
          <a:p>
            <a:pPr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adds </a:t>
            </a:r>
            <a:r>
              <a:rPr sz="2400" i="1" dirty="0">
                <a:solidFill>
                  <a:srgbClr val="000099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sequence number</a:t>
            </a: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to each pkt</a:t>
            </a:r>
          </a:p>
          <a:p>
            <a:pPr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receiver discards (doesn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 deliver up) duplicate pkt</a:t>
            </a:r>
            <a:endParaRPr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48134" name="Picture 11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85775" y="928688"/>
            <a:ext cx="5027613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7" name="Group 36"/>
          <p:cNvGrpSpPr/>
          <p:nvPr/>
        </p:nvGrpSpPr>
        <p:grpSpPr>
          <a:xfrm>
            <a:off x="3388995" y="1115695"/>
            <a:ext cx="5809615" cy="3142615"/>
            <a:chOff x="3388995" y="1115695"/>
            <a:chExt cx="5809615" cy="3142615"/>
          </a:xfrm>
        </p:grpSpPr>
        <p:grpSp>
          <p:nvGrpSpPr>
            <p:cNvPr id="10" name="Group 9"/>
            <p:cNvGrpSpPr/>
            <p:nvPr/>
          </p:nvGrpSpPr>
          <p:grpSpPr>
            <a:xfrm>
              <a:off x="3388995" y="1115695"/>
              <a:ext cx="5809615" cy="3142615"/>
              <a:chOff x="2547" y="1733"/>
              <a:chExt cx="9149" cy="4949"/>
            </a:xfrm>
          </p:grpSpPr>
          <p:sp>
            <p:nvSpPr>
              <p:cNvPr id="369670" name="Text Box 6"/>
              <p:cNvSpPr txBox="1">
                <a:spLocks noChangeArrowheads="1"/>
              </p:cNvSpPr>
              <p:nvPr/>
            </p:nvSpPr>
            <p:spPr bwMode="auto">
              <a:xfrm>
                <a:off x="8142" y="4535"/>
                <a:ext cx="3554" cy="5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rcv corrupted packet</a:t>
                </a:r>
              </a:p>
            </p:txBody>
          </p:sp>
          <p:sp>
            <p:nvSpPr>
              <p:cNvPr id="369673" name="Text Box 9"/>
              <p:cNvSpPr txBox="1">
                <a:spLocks noChangeArrowheads="1"/>
              </p:cNvSpPr>
              <p:nvPr/>
            </p:nvSpPr>
            <p:spPr bwMode="auto">
              <a:xfrm>
                <a:off x="8090" y="4897"/>
                <a:ext cx="1819" cy="5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 NAK</a:t>
                </a:r>
              </a:p>
            </p:txBody>
          </p:sp>
          <p:grpSp>
            <p:nvGrpSpPr>
              <p:cNvPr id="369687" name="Group 23"/>
              <p:cNvGrpSpPr/>
              <p:nvPr/>
            </p:nvGrpSpPr>
            <p:grpSpPr>
              <a:xfrm>
                <a:off x="5682" y="3843"/>
                <a:ext cx="2292" cy="1029"/>
                <a:chOff x="855" y="1678"/>
                <a:chExt cx="927" cy="350"/>
              </a:xfrm>
            </p:grpSpPr>
            <p:sp>
              <p:nvSpPr>
                <p:cNvPr id="42103" name="Line 24"/>
                <p:cNvSpPr>
                  <a:spLocks noChangeShapeType="1"/>
                </p:cNvSpPr>
                <p:nvPr/>
              </p:nvSpPr>
              <p:spPr bwMode="auto">
                <a:xfrm>
                  <a:off x="855" y="1803"/>
                  <a:ext cx="927" cy="225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210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94" y="1678"/>
                  <a:ext cx="358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+mn-cs"/>
                    </a:rPr>
                    <a:t>pkt</a:t>
                  </a:r>
                </a:p>
              </p:txBody>
            </p:sp>
          </p:grpSp>
          <p:sp>
            <p:nvSpPr>
              <p:cNvPr id="41994" name="Text Box 36"/>
              <p:cNvSpPr txBox="1">
                <a:spLocks noChangeArrowheads="1"/>
              </p:cNvSpPr>
              <p:nvPr/>
            </p:nvSpPr>
            <p:spPr bwMode="auto">
              <a:xfrm>
                <a:off x="4127" y="1740"/>
                <a:ext cx="1475" cy="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1" u="sng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sender</a:t>
                </a:r>
              </a:p>
            </p:txBody>
          </p:sp>
          <p:sp>
            <p:nvSpPr>
              <p:cNvPr id="41995" name="Text Box 37"/>
              <p:cNvSpPr txBox="1">
                <a:spLocks noChangeArrowheads="1"/>
              </p:cNvSpPr>
              <p:nvPr/>
            </p:nvSpPr>
            <p:spPr bwMode="auto">
              <a:xfrm>
                <a:off x="7969" y="1733"/>
                <a:ext cx="1688" cy="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1" u="sng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receiver</a:t>
                </a:r>
              </a:p>
            </p:txBody>
          </p:sp>
          <p:sp>
            <p:nvSpPr>
              <p:cNvPr id="369704" name="Text Box 40"/>
              <p:cNvSpPr txBox="1">
                <a:spLocks noChangeArrowheads="1"/>
              </p:cNvSpPr>
              <p:nvPr/>
            </p:nvSpPr>
            <p:spPr bwMode="auto">
              <a:xfrm>
                <a:off x="8079" y="3210"/>
                <a:ext cx="1685" cy="5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 ack</a:t>
                </a:r>
              </a:p>
            </p:txBody>
          </p:sp>
          <p:sp>
            <p:nvSpPr>
              <p:cNvPr id="369707" name="Text Box 43"/>
              <p:cNvSpPr txBox="1">
                <a:spLocks noChangeArrowheads="1"/>
              </p:cNvSpPr>
              <p:nvPr/>
            </p:nvSpPr>
            <p:spPr bwMode="auto">
              <a:xfrm>
                <a:off x="4058" y="3641"/>
                <a:ext cx="1408" cy="5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rcv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ack</a:t>
                </a: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69709" name="Text Box 45"/>
              <p:cNvSpPr txBox="1">
                <a:spLocks noChangeArrowheads="1"/>
              </p:cNvSpPr>
              <p:nvPr/>
            </p:nvSpPr>
            <p:spPr bwMode="auto">
              <a:xfrm>
                <a:off x="3813" y="3986"/>
                <a:ext cx="1649" cy="5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 pkt</a:t>
                </a:r>
              </a:p>
            </p:txBody>
          </p:sp>
          <p:sp>
            <p:nvSpPr>
              <p:cNvPr id="42005" name="Text Box 47"/>
              <p:cNvSpPr txBox="1">
                <a:spLocks noChangeArrowheads="1"/>
              </p:cNvSpPr>
              <p:nvPr/>
            </p:nvSpPr>
            <p:spPr bwMode="auto">
              <a:xfrm>
                <a:off x="3795" y="2471"/>
                <a:ext cx="1649" cy="5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 pkt</a:t>
                </a:r>
              </a:p>
            </p:txBody>
          </p:sp>
          <p:sp>
            <p:nvSpPr>
              <p:cNvPr id="369712" name="Text Box 48"/>
              <p:cNvSpPr txBox="1">
                <a:spLocks noChangeArrowheads="1"/>
              </p:cNvSpPr>
              <p:nvPr/>
            </p:nvSpPr>
            <p:spPr bwMode="auto">
              <a:xfrm>
                <a:off x="8068" y="2878"/>
                <a:ext cx="1372" cy="5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rcv pkt</a:t>
                </a:r>
              </a:p>
            </p:txBody>
          </p:sp>
          <p:grpSp>
            <p:nvGrpSpPr>
              <p:cNvPr id="369713" name="Group 49"/>
              <p:cNvGrpSpPr/>
              <p:nvPr/>
            </p:nvGrpSpPr>
            <p:grpSpPr>
              <a:xfrm>
                <a:off x="5667" y="2543"/>
                <a:ext cx="2317" cy="807"/>
                <a:chOff x="850" y="1159"/>
                <a:chExt cx="927" cy="323"/>
              </a:xfrm>
            </p:grpSpPr>
            <p:sp>
              <p:nvSpPr>
                <p:cNvPr id="42101" name="Line 50"/>
                <p:cNvSpPr>
                  <a:spLocks noChangeShapeType="1"/>
                </p:cNvSpPr>
                <p:nvPr/>
              </p:nvSpPr>
              <p:spPr bwMode="auto">
                <a:xfrm>
                  <a:off x="850" y="1257"/>
                  <a:ext cx="927" cy="225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210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136" y="1159"/>
                  <a:ext cx="28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+mn-cs"/>
                    </a:rPr>
                    <a:t>pkt</a:t>
                  </a:r>
                </a:p>
              </p:txBody>
            </p:sp>
          </p:grpSp>
          <p:grpSp>
            <p:nvGrpSpPr>
              <p:cNvPr id="369722" name="Group 58"/>
              <p:cNvGrpSpPr/>
              <p:nvPr/>
            </p:nvGrpSpPr>
            <p:grpSpPr>
              <a:xfrm>
                <a:off x="5644" y="3330"/>
                <a:ext cx="2318" cy="718"/>
                <a:chOff x="841" y="1474"/>
                <a:chExt cx="927" cy="287"/>
              </a:xfrm>
            </p:grpSpPr>
            <p:sp>
              <p:nvSpPr>
                <p:cNvPr id="4209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41" y="1536"/>
                  <a:ext cx="927" cy="225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209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089" y="1474"/>
                  <a:ext cx="38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+mn-cs"/>
                    </a:rPr>
                    <a:t>ack</a:t>
                  </a:r>
                </a:p>
              </p:txBody>
            </p:sp>
          </p:grpSp>
          <p:grpSp>
            <p:nvGrpSpPr>
              <p:cNvPr id="369745" name="Group 81"/>
              <p:cNvGrpSpPr/>
              <p:nvPr/>
            </p:nvGrpSpPr>
            <p:grpSpPr>
              <a:xfrm>
                <a:off x="5643" y="4910"/>
                <a:ext cx="2352" cy="930"/>
                <a:chOff x="1514" y="2012"/>
                <a:chExt cx="574" cy="175"/>
              </a:xfrm>
            </p:grpSpPr>
            <p:sp>
              <p:nvSpPr>
                <p:cNvPr id="4208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14" y="2055"/>
                  <a:ext cx="574" cy="13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209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639" y="2012"/>
                  <a:ext cx="378" cy="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+mn-cs"/>
                    </a:rPr>
                    <a:t>NAK</a:t>
                  </a:r>
                </a:p>
              </p:txBody>
            </p:sp>
          </p:grpSp>
          <p:sp>
            <p:nvSpPr>
              <p:cNvPr id="4" name="Text Box 43"/>
              <p:cNvSpPr txBox="1">
                <a:spLocks noChangeArrowheads="1"/>
              </p:cNvSpPr>
              <p:nvPr/>
            </p:nvSpPr>
            <p:spPr bwMode="auto">
              <a:xfrm>
                <a:off x="2547" y="4990"/>
                <a:ext cx="3014" cy="14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rcv corrupted pkt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what was it ?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ACK or NAK!!</a:t>
                </a: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H="1">
                <a:off x="5583" y="2519"/>
                <a:ext cx="6" cy="416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8050" y="2529"/>
                <a:ext cx="12" cy="415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7" name="Explosion 1 6"/>
              <p:cNvSpPr/>
              <p:nvPr/>
            </p:nvSpPr>
            <p:spPr>
              <a:xfrm>
                <a:off x="6749" y="4256"/>
                <a:ext cx="940" cy="750"/>
              </a:xfrm>
              <a:prstGeom prst="irregularSeal1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</a:endParaRPr>
              </a:p>
            </p:txBody>
          </p:sp>
          <p:sp>
            <p:nvSpPr>
              <p:cNvPr id="8" name="Explosion 1 7"/>
              <p:cNvSpPr/>
              <p:nvPr/>
            </p:nvSpPr>
            <p:spPr>
              <a:xfrm>
                <a:off x="5819" y="5284"/>
                <a:ext cx="940" cy="750"/>
              </a:xfrm>
              <a:prstGeom prst="irregularSeal1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</a:endParaRPr>
              </a:p>
            </p:txBody>
          </p:sp>
        </p:grp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6214820" y="2477357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 smtClean="0">
                  <a:solidFill>
                    <a:srgbClr val="FF0000"/>
                  </a:solidFill>
                </a:rPr>
                <a:t>error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ldLvl="0" animBg="1"/>
      <p:bldP spid="34714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2771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18</a:t>
            </a:fld>
            <a:endParaRPr lang="en-US" sz="1200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rdt2.1: Frames with </a:t>
            </a: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Seq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No.</a:t>
            </a:r>
          </a:p>
        </p:txBody>
      </p:sp>
      <p:pic>
        <p:nvPicPr>
          <p:cNvPr id="48134" name="Picture 11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85775" y="928688"/>
            <a:ext cx="5027613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6" name="Group 55"/>
          <p:cNvGrpSpPr/>
          <p:nvPr/>
        </p:nvGrpSpPr>
        <p:grpSpPr>
          <a:xfrm>
            <a:off x="1216660" y="1440180"/>
            <a:ext cx="6822440" cy="4898390"/>
            <a:chOff x="1216660" y="1440180"/>
            <a:chExt cx="6822440" cy="4898390"/>
          </a:xfrm>
        </p:grpSpPr>
        <p:sp>
          <p:nvSpPr>
            <p:cNvPr id="369670" name="Text Box 6"/>
            <p:cNvSpPr txBox="1">
              <a:spLocks noChangeArrowheads="1"/>
            </p:cNvSpPr>
            <p:nvPr/>
          </p:nvSpPr>
          <p:spPr bwMode="auto">
            <a:xfrm>
              <a:off x="4750435" y="3228975"/>
              <a:ext cx="1214120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packet</a:t>
              </a:r>
            </a:p>
          </p:txBody>
        </p:sp>
        <p:sp>
          <p:nvSpPr>
            <p:cNvPr id="369673" name="Text Box 9"/>
            <p:cNvSpPr txBox="1">
              <a:spLocks noChangeArrowheads="1"/>
            </p:cNvSpPr>
            <p:nvPr/>
          </p:nvSpPr>
          <p:spPr bwMode="auto">
            <a:xfrm>
              <a:off x="4779010" y="3449320"/>
              <a:ext cx="106997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</a:t>
              </a:r>
            </a:p>
          </p:txBody>
        </p:sp>
        <p:grpSp>
          <p:nvGrpSpPr>
            <p:cNvPr id="369687" name="Group 23"/>
            <p:cNvGrpSpPr/>
            <p:nvPr/>
          </p:nvGrpSpPr>
          <p:grpSpPr>
            <a:xfrm>
              <a:off x="3207385" y="4008679"/>
              <a:ext cx="1455420" cy="556336"/>
              <a:chOff x="855" y="1730"/>
              <a:chExt cx="927" cy="298"/>
            </a:xfrm>
          </p:grpSpPr>
          <p:sp>
            <p:nvSpPr>
              <p:cNvPr id="42103" name="Line 24"/>
              <p:cNvSpPr>
                <a:spLocks noChangeShapeType="1"/>
              </p:cNvSpPr>
              <p:nvPr/>
            </p:nvSpPr>
            <p:spPr bwMode="auto">
              <a:xfrm>
                <a:off x="855" y="1803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104" name="Text Box 25"/>
              <p:cNvSpPr txBox="1">
                <a:spLocks noChangeArrowheads="1"/>
              </p:cNvSpPr>
              <p:nvPr/>
            </p:nvSpPr>
            <p:spPr bwMode="auto">
              <a:xfrm>
                <a:off x="1115" y="1730"/>
                <a:ext cx="430" cy="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pkt1</a:t>
                </a:r>
              </a:p>
            </p:txBody>
          </p:sp>
        </p:grpSp>
        <p:sp>
          <p:nvSpPr>
            <p:cNvPr id="41994" name="Text Box 36"/>
            <p:cNvSpPr txBox="1">
              <a:spLocks noChangeArrowheads="1"/>
            </p:cNvSpPr>
            <p:nvPr/>
          </p:nvSpPr>
          <p:spPr bwMode="auto">
            <a:xfrm>
              <a:off x="2219960" y="1444625"/>
              <a:ext cx="936625" cy="396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sng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sender</a:t>
              </a:r>
            </a:p>
          </p:txBody>
        </p:sp>
        <p:sp>
          <p:nvSpPr>
            <p:cNvPr id="41995" name="Text Box 37"/>
            <p:cNvSpPr txBox="1">
              <a:spLocks noChangeArrowheads="1"/>
            </p:cNvSpPr>
            <p:nvPr/>
          </p:nvSpPr>
          <p:spPr bwMode="auto">
            <a:xfrm>
              <a:off x="4659630" y="1440180"/>
              <a:ext cx="1071880" cy="396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sng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receiver</a:t>
              </a:r>
            </a:p>
          </p:txBody>
        </p:sp>
        <p:sp>
          <p:nvSpPr>
            <p:cNvPr id="369704" name="Text Box 40"/>
            <p:cNvSpPr txBox="1">
              <a:spLocks noChangeArrowheads="1"/>
            </p:cNvSpPr>
            <p:nvPr/>
          </p:nvSpPr>
          <p:spPr bwMode="auto">
            <a:xfrm>
              <a:off x="4729480" y="2378075"/>
              <a:ext cx="106997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</a:t>
              </a:r>
            </a:p>
          </p:txBody>
        </p:sp>
        <p:sp>
          <p:nvSpPr>
            <p:cNvPr id="369707" name="Text Box 43"/>
            <p:cNvSpPr txBox="1">
              <a:spLocks noChangeArrowheads="1"/>
            </p:cNvSpPr>
            <p:nvPr/>
          </p:nvSpPr>
          <p:spPr bwMode="auto">
            <a:xfrm>
              <a:off x="2176145" y="2651760"/>
              <a:ext cx="894080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ack</a:t>
              </a:r>
            </a:p>
          </p:txBody>
        </p:sp>
        <p:sp>
          <p:nvSpPr>
            <p:cNvPr id="369709" name="Text Box 45"/>
            <p:cNvSpPr txBox="1">
              <a:spLocks noChangeArrowheads="1"/>
            </p:cNvSpPr>
            <p:nvPr/>
          </p:nvSpPr>
          <p:spPr bwMode="auto">
            <a:xfrm>
              <a:off x="2020570" y="2870835"/>
              <a:ext cx="104711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42005" name="Text Box 47"/>
            <p:cNvSpPr txBox="1">
              <a:spLocks noChangeArrowheads="1"/>
            </p:cNvSpPr>
            <p:nvPr/>
          </p:nvSpPr>
          <p:spPr bwMode="auto">
            <a:xfrm>
              <a:off x="2009140" y="1908810"/>
              <a:ext cx="104711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369712" name="Text Box 48"/>
            <p:cNvSpPr txBox="1">
              <a:spLocks noChangeArrowheads="1"/>
            </p:cNvSpPr>
            <p:nvPr/>
          </p:nvSpPr>
          <p:spPr bwMode="auto">
            <a:xfrm>
              <a:off x="4722495" y="2167255"/>
              <a:ext cx="871220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pkt</a:t>
              </a:r>
            </a:p>
          </p:txBody>
        </p:sp>
        <p:grpSp>
          <p:nvGrpSpPr>
            <p:cNvPr id="369713" name="Group 49"/>
            <p:cNvGrpSpPr/>
            <p:nvPr/>
          </p:nvGrpSpPr>
          <p:grpSpPr>
            <a:xfrm>
              <a:off x="3197860" y="1954530"/>
              <a:ext cx="1471295" cy="512445"/>
              <a:chOff x="850" y="1159"/>
              <a:chExt cx="927" cy="323"/>
            </a:xfrm>
          </p:grpSpPr>
          <p:sp>
            <p:nvSpPr>
              <p:cNvPr id="42101" name="Line 50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102" name="Text Box 51"/>
              <p:cNvSpPr txBox="1">
                <a:spLocks noChangeArrowheads="1"/>
              </p:cNvSpPr>
              <p:nvPr/>
            </p:nvSpPr>
            <p:spPr bwMode="auto">
              <a:xfrm>
                <a:off x="1099" y="1159"/>
                <a:ext cx="357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369722" name="Group 58"/>
            <p:cNvGrpSpPr/>
            <p:nvPr/>
          </p:nvGrpSpPr>
          <p:grpSpPr>
            <a:xfrm>
              <a:off x="3183255" y="2468245"/>
              <a:ext cx="1471930" cy="455930"/>
              <a:chOff x="841" y="1474"/>
              <a:chExt cx="927" cy="287"/>
            </a:xfrm>
          </p:grpSpPr>
          <p:sp>
            <p:nvSpPr>
              <p:cNvPr id="42095" name="Line 59"/>
              <p:cNvSpPr>
                <a:spLocks noChangeShapeType="1"/>
              </p:cNvSpPr>
              <p:nvPr/>
            </p:nvSpPr>
            <p:spPr bwMode="auto">
              <a:xfrm flipH="1">
                <a:off x="841" y="153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96" name="Text Box 60"/>
              <p:cNvSpPr txBox="1">
                <a:spLocks noChangeArrowheads="1"/>
              </p:cNvSpPr>
              <p:nvPr/>
            </p:nvSpPr>
            <p:spPr bwMode="auto">
              <a:xfrm>
                <a:off x="1089" y="1474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</a:t>
                </a:r>
              </a:p>
            </p:txBody>
          </p:sp>
        </p:grpSp>
        <p:sp>
          <p:nvSpPr>
            <p:cNvPr id="4" name="Text Box 43"/>
            <p:cNvSpPr txBox="1">
              <a:spLocks noChangeArrowheads="1"/>
            </p:cNvSpPr>
            <p:nvPr/>
          </p:nvSpPr>
          <p:spPr bwMode="auto">
            <a:xfrm>
              <a:off x="1216660" y="3508375"/>
              <a:ext cx="1913890" cy="645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corrupted pkt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resend packet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3145790" y="1939290"/>
              <a:ext cx="2540" cy="43427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" name="Straight Arrow Connector 5"/>
            <p:cNvCxnSpPr/>
            <p:nvPr/>
          </p:nvCxnSpPr>
          <p:spPr>
            <a:xfrm flipH="1">
              <a:off x="4692015" y="1945640"/>
              <a:ext cx="19050" cy="43929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Explosion 1 6"/>
            <p:cNvSpPr/>
            <p:nvPr/>
          </p:nvSpPr>
          <p:spPr>
            <a:xfrm>
              <a:off x="3350895" y="3531870"/>
              <a:ext cx="596900" cy="476250"/>
            </a:xfrm>
            <a:prstGeom prst="irregularSeal1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</a:endParaRPr>
            </a:p>
          </p:txBody>
        </p:sp>
        <p:grpSp>
          <p:nvGrpSpPr>
            <p:cNvPr id="9" name="Group 58"/>
            <p:cNvGrpSpPr/>
            <p:nvPr/>
          </p:nvGrpSpPr>
          <p:grpSpPr>
            <a:xfrm>
              <a:off x="3184525" y="3292059"/>
              <a:ext cx="1471930" cy="597316"/>
              <a:chOff x="841" y="1385"/>
              <a:chExt cx="927" cy="37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 flipH="1">
                <a:off x="841" y="153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2" name="Text Box 60"/>
              <p:cNvSpPr txBox="1">
                <a:spLocks noChangeArrowheads="1"/>
              </p:cNvSpPr>
              <p:nvPr/>
            </p:nvSpPr>
            <p:spPr bwMode="auto">
              <a:xfrm>
                <a:off x="1112" y="1385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</a:t>
                </a:r>
              </a:p>
            </p:txBody>
          </p:sp>
        </p:grp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721860" y="4131310"/>
              <a:ext cx="2226310" cy="645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packet already rcvd;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discard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724400" y="4638040"/>
              <a:ext cx="106997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</a:t>
              </a:r>
            </a:p>
          </p:txBody>
        </p:sp>
        <p:grpSp>
          <p:nvGrpSpPr>
            <p:cNvPr id="15" name="Group 23"/>
            <p:cNvGrpSpPr/>
            <p:nvPr/>
          </p:nvGrpSpPr>
          <p:grpSpPr>
            <a:xfrm>
              <a:off x="3208655" y="2809240"/>
              <a:ext cx="1455420" cy="653415"/>
              <a:chOff x="855" y="1678"/>
              <a:chExt cx="927" cy="350"/>
            </a:xfrm>
          </p:grpSpPr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855" y="1803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1022" y="1678"/>
                <a:ext cx="430" cy="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pkt1</a:t>
                </a:r>
              </a:p>
            </p:txBody>
          </p:sp>
        </p:grpSp>
        <p:grpSp>
          <p:nvGrpSpPr>
            <p:cNvPr id="18" name="Group 58"/>
            <p:cNvGrpSpPr/>
            <p:nvPr/>
          </p:nvGrpSpPr>
          <p:grpSpPr>
            <a:xfrm>
              <a:off x="3171825" y="4580534"/>
              <a:ext cx="1471930" cy="511531"/>
              <a:chOff x="841" y="1439"/>
              <a:chExt cx="927" cy="322"/>
            </a:xfrm>
          </p:grpSpPr>
          <p:sp>
            <p:nvSpPr>
              <p:cNvPr id="19" name="Line 59"/>
              <p:cNvSpPr>
                <a:spLocks noChangeShapeType="1"/>
              </p:cNvSpPr>
              <p:nvPr/>
            </p:nvSpPr>
            <p:spPr bwMode="auto">
              <a:xfrm flipH="1">
                <a:off x="841" y="153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0" name="Text Box 60"/>
              <p:cNvSpPr txBox="1">
                <a:spLocks noChangeArrowheads="1"/>
              </p:cNvSpPr>
              <p:nvPr/>
            </p:nvSpPr>
            <p:spPr bwMode="auto">
              <a:xfrm>
                <a:off x="954" y="1439"/>
                <a:ext cx="497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</a:t>
                </a:r>
              </a:p>
            </p:txBody>
          </p:sp>
        </p:grpSp>
        <p:grpSp>
          <p:nvGrpSpPr>
            <p:cNvPr id="21" name="Group 23"/>
            <p:cNvGrpSpPr/>
            <p:nvPr/>
          </p:nvGrpSpPr>
          <p:grpSpPr>
            <a:xfrm>
              <a:off x="3195955" y="5050600"/>
              <a:ext cx="1455420" cy="550736"/>
              <a:chOff x="855" y="1733"/>
              <a:chExt cx="927" cy="295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855" y="1803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1078" y="1733"/>
                <a:ext cx="430" cy="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pkt0</a:t>
                </a:r>
              </a:p>
            </p:txBody>
          </p:sp>
        </p:grp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2194243" y="4832350"/>
              <a:ext cx="91630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nak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2049780" y="5051425"/>
              <a:ext cx="104711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6377940" y="1595120"/>
              <a:ext cx="166116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sng" strike="noStrike" kern="120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seq expected</a:t>
              </a: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7259320" y="2277110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0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7259320" y="3270250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1</a:t>
              </a: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7259320" y="4277360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0</a:t>
              </a: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259320" y="5339080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0</a:t>
              </a: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4793615" y="5381625"/>
              <a:ext cx="1214120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packet</a:t>
              </a:r>
            </a:p>
          </p:txBody>
        </p:sp>
        <p:grpSp>
          <p:nvGrpSpPr>
            <p:cNvPr id="32" name="Group 58"/>
            <p:cNvGrpSpPr/>
            <p:nvPr/>
          </p:nvGrpSpPr>
          <p:grpSpPr>
            <a:xfrm>
              <a:off x="3187065" y="5559704"/>
              <a:ext cx="1471930" cy="511531"/>
              <a:chOff x="841" y="1439"/>
              <a:chExt cx="927" cy="322"/>
            </a:xfrm>
          </p:grpSpPr>
          <p:sp>
            <p:nvSpPr>
              <p:cNvPr id="33" name="Line 59"/>
              <p:cNvSpPr>
                <a:spLocks noChangeShapeType="1"/>
              </p:cNvSpPr>
              <p:nvPr/>
            </p:nvSpPr>
            <p:spPr bwMode="auto">
              <a:xfrm flipH="1">
                <a:off x="841" y="153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4" name="Text Box 60"/>
              <p:cNvSpPr txBox="1">
                <a:spLocks noChangeArrowheads="1"/>
              </p:cNvSpPr>
              <p:nvPr/>
            </p:nvSpPr>
            <p:spPr bwMode="auto">
              <a:xfrm>
                <a:off x="1065" y="1439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ack0</a:t>
                </a:r>
              </a:p>
            </p:txBody>
          </p:sp>
        </p:grp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4808220" y="5615940"/>
              <a:ext cx="106997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2262505" y="5839460"/>
              <a:ext cx="894080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ack</a:t>
              </a:r>
            </a:p>
          </p:txBody>
        </p:sp>
        <p:sp>
          <p:nvSpPr>
            <p:cNvPr id="55" name="Text Box 43"/>
            <p:cNvSpPr txBox="1">
              <a:spLocks noChangeArrowheads="1"/>
            </p:cNvSpPr>
            <p:nvPr/>
          </p:nvSpPr>
          <p:spPr bwMode="auto">
            <a:xfrm>
              <a:off x="3825656" y="3731728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 smtClean="0">
                  <a:solidFill>
                    <a:srgbClr val="FF0000"/>
                  </a:solidFill>
                </a:rPr>
                <a:t>error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3795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19</a:t>
            </a:fld>
            <a:endParaRPr lang="en-US" sz="1200" dirty="0"/>
          </a:p>
        </p:txBody>
      </p:sp>
      <p:pic>
        <p:nvPicPr>
          <p:cNvPr id="49155" name="Picture 39" descr="underline_b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825500"/>
            <a:ext cx="82280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rdt2.1: sender, handles garbled ACK/NAKs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9157" name="Oval 3"/>
          <p:cNvSpPr/>
          <p:nvPr/>
        </p:nvSpPr>
        <p:spPr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49158" name="Text Box 4"/>
          <p:cNvSpPr txBox="1"/>
          <p:nvPr/>
        </p:nvSpPr>
        <p:spPr>
          <a:xfrm>
            <a:off x="2816225" y="2395538"/>
            <a:ext cx="1090613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sz="1400" dirty="0">
                <a:latin typeface="Arial" panose="020B0604020202020204" pitchFamily="34" charset="0"/>
              </a:rPr>
              <a:t>Wait for call 0 from above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49159" name="Text Box 5"/>
          <p:cNvSpPr txBox="1"/>
          <p:nvPr/>
        </p:nvSpPr>
        <p:spPr>
          <a:xfrm>
            <a:off x="3124200" y="1577975"/>
            <a:ext cx="3694113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sndpkt = make_pkt(0, data, checksum)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udt_send(sndpkt)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9160" name="Text Box 6"/>
          <p:cNvSpPr txBox="1"/>
          <p:nvPr/>
        </p:nvSpPr>
        <p:spPr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rdt_send(data)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9161" name="Line 7"/>
          <p:cNvSpPr/>
          <p:nvPr/>
        </p:nvSpPr>
        <p:spPr>
          <a:xfrm>
            <a:off x="3255963" y="1630363"/>
            <a:ext cx="2735262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2" name="Line 8"/>
          <p:cNvSpPr/>
          <p:nvPr/>
        </p:nvSpPr>
        <p:spPr>
          <a:xfrm>
            <a:off x="2593975" y="2262188"/>
            <a:ext cx="377825" cy="190500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9163" name="Freeform 9"/>
          <p:cNvSpPr/>
          <p:nvPr/>
        </p:nvSpPr>
        <p:spPr>
          <a:xfrm rot="-6989453">
            <a:off x="2179638" y="4603750"/>
            <a:ext cx="952500" cy="4699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9164" name="Group 10"/>
          <p:cNvGrpSpPr/>
          <p:nvPr/>
        </p:nvGrpSpPr>
        <p:grpSpPr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49191" name="Oval 11"/>
            <p:cNvSpPr/>
            <p:nvPr/>
          </p:nvSpPr>
          <p:spPr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49192" name="Text Box 12"/>
            <p:cNvSpPr txBox="1"/>
            <p:nvPr/>
          </p:nvSpPr>
          <p:spPr>
            <a:xfrm>
              <a:off x="2848" y="1535"/>
              <a:ext cx="660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sz="1400" dirty="0">
                  <a:latin typeface="Arial" panose="020B0604020202020204" pitchFamily="34" charset="0"/>
                </a:rPr>
                <a:t>Wait for ACK or NAK 0</a:t>
              </a:r>
              <a:endParaRPr sz="1400" dirty="0">
                <a:latin typeface="Times New Roman" panose="02020603050405020304" charset="0"/>
              </a:endParaRPr>
            </a:p>
          </p:txBody>
        </p:sp>
      </p:grpSp>
      <p:sp>
        <p:nvSpPr>
          <p:cNvPr id="49165" name="Freeform 13"/>
          <p:cNvSpPr/>
          <p:nvPr/>
        </p:nvSpPr>
        <p:spPr>
          <a:xfrm flipV="1">
            <a:off x="3425825" y="2132013"/>
            <a:ext cx="1482725" cy="220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6" name="Freeform 14"/>
          <p:cNvSpPr/>
          <p:nvPr/>
        </p:nvSpPr>
        <p:spPr>
          <a:xfrm rot="-1357180">
            <a:off x="5589588" y="2116138"/>
            <a:ext cx="466725" cy="685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</a:cxnLst>
            <a:rect l="0" t="0" r="0" b="0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7" name="Text Box 15"/>
          <p:cNvSpPr txBox="1"/>
          <p:nvPr/>
        </p:nvSpPr>
        <p:spPr>
          <a:xfrm>
            <a:off x="5913438" y="2678113"/>
            <a:ext cx="2262187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udt_send(sndpkt)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9168" name="Text Box 16"/>
          <p:cNvSpPr txBox="1"/>
          <p:nvPr/>
        </p:nvSpPr>
        <p:spPr>
          <a:xfrm>
            <a:off x="5875338" y="1920875"/>
            <a:ext cx="2563812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isNAK(rcvpkt) 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9169" name="Line 17"/>
          <p:cNvSpPr/>
          <p:nvPr/>
        </p:nvSpPr>
        <p:spPr>
          <a:xfrm>
            <a:off x="6045200" y="2717800"/>
            <a:ext cx="1433513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0" name="Freeform 18"/>
          <p:cNvSpPr/>
          <p:nvPr/>
        </p:nvSpPr>
        <p:spPr>
          <a:xfrm rot="-5400000" flipV="1">
            <a:off x="2201863" y="3492500"/>
            <a:ext cx="1266825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1" name="Freeform 19"/>
          <p:cNvSpPr/>
          <p:nvPr/>
        </p:nvSpPr>
        <p:spPr>
          <a:xfrm>
            <a:off x="3600450" y="4779963"/>
            <a:ext cx="1606550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2" name="Freeform 20"/>
          <p:cNvSpPr/>
          <p:nvPr/>
        </p:nvSpPr>
        <p:spPr>
          <a:xfrm rot="5400000" flipH="1" flipV="1">
            <a:off x="4970463" y="3440113"/>
            <a:ext cx="1363662" cy="204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3" name="Text Box 21"/>
          <p:cNvSpPr txBox="1"/>
          <p:nvPr/>
        </p:nvSpPr>
        <p:spPr>
          <a:xfrm>
            <a:off x="3365500" y="5364163"/>
            <a:ext cx="3763963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sndpkt = make_pkt(1, data, checksum)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udt_send(sndpkt)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9174" name="Text Box 22"/>
          <p:cNvSpPr txBox="1"/>
          <p:nvPr/>
        </p:nvSpPr>
        <p:spPr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rdt_send(data)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9175" name="Line 23"/>
          <p:cNvSpPr/>
          <p:nvPr/>
        </p:nvSpPr>
        <p:spPr>
          <a:xfrm>
            <a:off x="3482975" y="5378450"/>
            <a:ext cx="290353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6" name="Text Box 24"/>
          <p:cNvSpPr txBox="1"/>
          <p:nvPr/>
        </p:nvSpPr>
        <p:spPr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&amp;&amp; isACK(rcvpkt) </a:t>
            </a:r>
          </a:p>
        </p:txBody>
      </p:sp>
      <p:sp>
        <p:nvSpPr>
          <p:cNvPr id="49177" name="Line 25"/>
          <p:cNvSpPr/>
          <p:nvPr/>
        </p:nvSpPr>
        <p:spPr>
          <a:xfrm>
            <a:off x="5821363" y="3984625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8" name="Text Box 26"/>
          <p:cNvSpPr txBox="1"/>
          <p:nvPr/>
        </p:nvSpPr>
        <p:spPr>
          <a:xfrm>
            <a:off x="720725" y="5435600"/>
            <a:ext cx="1819275" cy="2762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udt_send(sndpkt)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9179" name="Text Box 27"/>
          <p:cNvSpPr txBox="1"/>
          <p:nvPr/>
        </p:nvSpPr>
        <p:spPr>
          <a:xfrm>
            <a:off x="695325" y="4618038"/>
            <a:ext cx="2011363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isNAK(rcvpkt) )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9180" name="Line 28"/>
          <p:cNvSpPr/>
          <p:nvPr/>
        </p:nvSpPr>
        <p:spPr>
          <a:xfrm>
            <a:off x="811213" y="5443538"/>
            <a:ext cx="1557337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1" name="Text Box 29"/>
          <p:cNvSpPr txBox="1"/>
          <p:nvPr/>
        </p:nvSpPr>
        <p:spPr>
          <a:xfrm>
            <a:off x="638175" y="3016250"/>
            <a:ext cx="2109788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dirty="0">
                <a:latin typeface="Arial" panose="020B0604020202020204" pitchFamily="34" charset="0"/>
              </a:rPr>
              <a:t>&amp;&amp; isACK(rcvpkt)</a:t>
            </a:r>
            <a:r>
              <a:rPr sz="1000" dirty="0">
                <a:latin typeface="Arial" panose="020B0604020202020204" pitchFamily="34" charset="0"/>
              </a:rPr>
              <a:t> </a:t>
            </a:r>
            <a:endParaRPr sz="2400" dirty="0">
              <a:latin typeface="Times New Roman" panose="02020603050405020304" charset="0"/>
            </a:endParaRPr>
          </a:p>
        </p:txBody>
      </p:sp>
      <p:sp>
        <p:nvSpPr>
          <p:cNvPr id="49182" name="Line 30"/>
          <p:cNvSpPr/>
          <p:nvPr/>
        </p:nvSpPr>
        <p:spPr>
          <a:xfrm>
            <a:off x="782638" y="3854450"/>
            <a:ext cx="1738312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9183" name="Group 31"/>
          <p:cNvGrpSpPr/>
          <p:nvPr/>
        </p:nvGrpSpPr>
        <p:grpSpPr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49189" name="Oval 32"/>
            <p:cNvSpPr/>
            <p:nvPr/>
          </p:nvSpPr>
          <p:spPr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49190" name="Text Box 33"/>
            <p:cNvSpPr txBox="1"/>
            <p:nvPr/>
          </p:nvSpPr>
          <p:spPr>
            <a:xfrm>
              <a:off x="4156" y="2870"/>
              <a:ext cx="70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sz="1400" dirty="0">
                  <a:latin typeface="Arial" panose="020B0604020202020204" pitchFamily="34" charset="0"/>
                </a:rPr>
                <a:t>Wait for</a:t>
              </a:r>
            </a:p>
            <a:p>
              <a:r>
                <a:rPr sz="1400" dirty="0">
                  <a:latin typeface="Arial" panose="020B0604020202020204" pitchFamily="34" charset="0"/>
                </a:rPr>
                <a:t> call 1 from above</a:t>
              </a:r>
              <a:endParaRPr sz="1400" dirty="0">
                <a:latin typeface="Times New Roman" panose="02020603050405020304" charset="0"/>
              </a:endParaRPr>
            </a:p>
          </p:txBody>
        </p:sp>
      </p:grpSp>
      <p:grpSp>
        <p:nvGrpSpPr>
          <p:cNvPr id="49184" name="Group 34"/>
          <p:cNvGrpSpPr/>
          <p:nvPr/>
        </p:nvGrpSpPr>
        <p:grpSpPr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49187" name="Oval 35"/>
            <p:cNvSpPr/>
            <p:nvPr/>
          </p:nvSpPr>
          <p:spPr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49188" name="Text Box 36"/>
            <p:cNvSpPr txBox="1"/>
            <p:nvPr/>
          </p:nvSpPr>
          <p:spPr>
            <a:xfrm>
              <a:off x="4916" y="3319"/>
              <a:ext cx="659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sz="1400" dirty="0">
                  <a:latin typeface="Arial" panose="020B0604020202020204" pitchFamily="34" charset="0"/>
                </a:rPr>
                <a:t>Wait for ACK or NAK 1</a:t>
              </a:r>
              <a:endParaRPr sz="1400" dirty="0">
                <a:latin typeface="Times New Roman" panose="02020603050405020304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 txBox="1">
            <a:spLocks noGrp="1"/>
          </p:cNvSpPr>
          <p:nvPr>
            <p:ph type="ftr" sz="quarter" idx="11"/>
          </p:nvPr>
        </p:nvSpPr>
        <p:spPr bwMode="auto">
          <a:xfrm>
            <a:off x="5562600" y="6459538"/>
            <a:ext cx="2895600" cy="287338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Arial" panose="020B0604020202020204" pitchFamily="34" charset="0"/>
              </a:rPr>
              <a:t>Transport Layer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8195" name="Slide Number Placeholder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>
                <a:cs typeface="Arial" panose="020B0604020202020204" pitchFamily="34" charset="0"/>
              </a:rPr>
              <a:t>3-</a:t>
            </a:r>
            <a:fld id="{9A0DB2DC-4C9A-4742-B13C-FB6460FD3503}" type="slidenum">
              <a:rPr lang="en-US" sz="1200" dirty="0">
                <a:cs typeface="Arial" panose="020B0604020202020204" pitchFamily="34" charset="0"/>
              </a:rPr>
              <a:pPr lvl="0" algn="l"/>
              <a:t>2</a:t>
            </a:fld>
            <a:endParaRPr 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>Chapter 3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/>
            </a: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>Transport Layer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>Computer Networking: A Top Down Approach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>6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>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> edition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>Jim Kurose, Keith Ross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>Addison-Wesley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Arial" panose="020B0604020202020204" pitchFamily="34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sz="1800" err="1">
                <a:latin typeface="Arial" panose="020B0604020202020204" pitchFamily="34" charset="0"/>
                <a:cs typeface="Arial" panose="020B0604020202020204" pitchFamily="34" charset="0"/>
              </a:rPr>
              <a:t>A note on the use of these ppt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 slides:</a:t>
            </a:r>
          </a:p>
          <a:p>
            <a:pPr algn="l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We’</a:t>
            </a:r>
            <a:r>
              <a:rPr lang="en-US" altLang="ja-JP" sz="1200">
                <a:latin typeface="Arial" panose="020B0604020202020204" pitchFamily="34" charset="0"/>
                <a:cs typeface="Arial" panose="020B0604020202020204" pitchFamily="34" charset="0"/>
              </a:rPr>
              <a:t>re making these slides freely available to all (faculty, students, readers). They</a:t>
            </a:r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200">
                <a:latin typeface="Arial" panose="020B0604020202020204" pitchFamily="34" charset="0"/>
                <a:cs typeface="Arial" panose="020B0604020202020204" pitchFamily="34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en-US" altLang="ja-JP" sz="1200">
                <a:latin typeface="Arial" panose="020B0604020202020204" pitchFamily="34" charset="0"/>
                <a:cs typeface="Arial" panose="020B0604020202020204" pitchFamily="34" charset="0"/>
              </a:rPr>
              <a:t> of work on our part. In return for use, we only ask the following:</a:t>
            </a:r>
          </a:p>
          <a:p>
            <a:pPr algn="l">
              <a:lnSpc>
                <a:spcPct val="85000"/>
              </a:lnSpc>
            </a:pPr>
            <a:endParaRPr sz="14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173355" indent="-173355" algn="l">
              <a:lnSpc>
                <a:spcPct val="85000"/>
              </a:lnSpc>
            </a:pPr>
            <a:endParaRPr sz="1400">
              <a:latin typeface="Gill Sans MT" panose="020B0502020104020203" charset="0"/>
              <a:cs typeface="Arial" panose="020B0604020202020204" pitchFamily="34" charset="0"/>
            </a:endParaRPr>
          </a:p>
          <a:p>
            <a:pPr marL="173355" indent="-173355" algn="l"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If you use these slides (e.g., in a class) that you mention their source (after all, we’</a:t>
            </a:r>
            <a:r>
              <a:rPr lang="en-US" altLang="ja-JP" sz="1200">
                <a:latin typeface="Arial" panose="020B0604020202020204" pitchFamily="34" charset="0"/>
                <a:cs typeface="Arial" panose="020B0604020202020204" pitchFamily="34" charset="0"/>
              </a:rPr>
              <a:t>d like people to use our book!)</a:t>
            </a:r>
          </a:p>
          <a:p>
            <a:pPr marL="173355" indent="-173355" algn="l"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marL="173355" indent="-173355" algn="l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355" indent="-173355" algn="l">
              <a:lnSpc>
                <a:spcPct val="85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Thanks and enjoy!  JFK/KWR</a:t>
            </a:r>
          </a:p>
          <a:p>
            <a:pPr marL="173355" indent="-173355" algn="l">
              <a:lnSpc>
                <a:spcPct val="85000"/>
              </a:lnSpc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355" indent="-173355" algn="l">
              <a:lnSpc>
                <a:spcPct val="85000"/>
              </a:lnSpc>
            </a:pPr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     All material copyright 1996-2012</a:t>
            </a:r>
          </a:p>
          <a:p>
            <a:pPr marL="173355" indent="-173355" algn="l">
              <a:lnSpc>
                <a:spcPct val="85000"/>
              </a:lnSpc>
            </a:pPr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     J.F Kurose and K.W. Ross, All Rights Reserved</a:t>
            </a:r>
            <a:endParaRPr sz="12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68" name="Picture 9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9" name="Picture 1" descr="6e_cov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0" name="TextBox 2"/>
          <p:cNvSpPr txBox="1"/>
          <p:nvPr/>
        </p:nvSpPr>
        <p:spPr>
          <a:xfrm>
            <a:off x="-1995487" y="3043238"/>
            <a:ext cx="1841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4819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20</a:t>
            </a:fld>
            <a:endParaRPr lang="en-US" sz="1200" dirty="0"/>
          </a:p>
        </p:txBody>
      </p:sp>
      <p:grpSp>
        <p:nvGrpSpPr>
          <p:cNvPr id="50179" name="Group 3"/>
          <p:cNvGrpSpPr/>
          <p:nvPr/>
        </p:nvGrpSpPr>
        <p:grpSpPr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50210" name="Oval 4"/>
            <p:cNvSpPr/>
            <p:nvPr/>
          </p:nvSpPr>
          <p:spPr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50211" name="Text Box 5"/>
            <p:cNvSpPr txBox="1"/>
            <p:nvPr/>
          </p:nvSpPr>
          <p:spPr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sz="1400" dirty="0">
                  <a:latin typeface="Arial" panose="020B0604020202020204" pitchFamily="34" charset="0"/>
                </a:rPr>
                <a:t>Wait for </a:t>
              </a:r>
            </a:p>
            <a:p>
              <a:r>
                <a:rPr sz="1400" dirty="0">
                  <a:latin typeface="Arial" panose="020B0604020202020204" pitchFamily="34" charset="0"/>
                </a:rPr>
                <a:t>0 from below</a:t>
              </a:r>
              <a:endParaRPr sz="1400" dirty="0">
                <a:latin typeface="Times New Roman" panose="02020603050405020304" charset="0"/>
              </a:endParaRPr>
            </a:p>
          </p:txBody>
        </p:sp>
      </p:grpSp>
      <p:sp>
        <p:nvSpPr>
          <p:cNvPr id="50180" name="Line 6"/>
          <p:cNvSpPr/>
          <p:nvPr/>
        </p:nvSpPr>
        <p:spPr>
          <a:xfrm>
            <a:off x="2874963" y="2282825"/>
            <a:ext cx="419100" cy="1079500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0181" name="Freeform 7"/>
          <p:cNvSpPr/>
          <p:nvPr/>
        </p:nvSpPr>
        <p:spPr>
          <a:xfrm flipV="1">
            <a:off x="3556000" y="2600325"/>
            <a:ext cx="1590675" cy="785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Text Box 8"/>
          <p:cNvSpPr txBox="1"/>
          <p:nvPr/>
        </p:nvSpPr>
        <p:spPr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sndpkt = make_pkt(NAK, chksum)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0183" name="Text Box 9"/>
          <p:cNvSpPr txBox="1"/>
          <p:nvPr/>
        </p:nvSpPr>
        <p:spPr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not corrupt(rcvpkt) &amp;&amp;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has_seq0(rcvpkt)</a:t>
            </a:r>
          </a:p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50184" name="Line 10"/>
          <p:cNvSpPr/>
          <p:nvPr/>
        </p:nvSpPr>
        <p:spPr>
          <a:xfrm>
            <a:off x="6203950" y="4370388"/>
            <a:ext cx="193833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5" name="Freeform 11"/>
          <p:cNvSpPr/>
          <p:nvPr/>
        </p:nvSpPr>
        <p:spPr>
          <a:xfrm>
            <a:off x="3573463" y="4168775"/>
            <a:ext cx="1590675" cy="688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Text Box 12"/>
          <p:cNvSpPr txBox="1"/>
          <p:nvPr/>
        </p:nvSpPr>
        <p:spPr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&amp;&amp; notcorrupt(rcvpkt)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&amp;&amp; has_seq1(rcvpkt)</a:t>
            </a:r>
            <a:r>
              <a:rPr dirty="0">
                <a:latin typeface="Arial" panose="020B0604020202020204" pitchFamily="34" charset="0"/>
              </a:rPr>
              <a:t> 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50187" name="Line 13"/>
          <p:cNvSpPr/>
          <p:nvPr/>
        </p:nvSpPr>
        <p:spPr>
          <a:xfrm>
            <a:off x="3028950" y="5307013"/>
            <a:ext cx="28987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8" name="Text Box 14"/>
          <p:cNvSpPr txBox="1"/>
          <p:nvPr/>
        </p:nvSpPr>
        <p:spPr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  <a:endParaRPr sz="1400" dirty="0">
              <a:latin typeface="Times New Roman" panose="02020603050405020304" charset="0"/>
            </a:endParaRPr>
          </a:p>
        </p:txBody>
      </p:sp>
      <p:grpSp>
        <p:nvGrpSpPr>
          <p:cNvPr id="50189" name="Group 15"/>
          <p:cNvGrpSpPr/>
          <p:nvPr/>
        </p:nvGrpSpPr>
        <p:grpSpPr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50208" name="Oval 16"/>
            <p:cNvSpPr/>
            <p:nvPr/>
          </p:nvSpPr>
          <p:spPr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50209" name="Text Box 17"/>
            <p:cNvSpPr txBox="1"/>
            <p:nvPr/>
          </p:nvSpPr>
          <p:spPr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sz="1400" dirty="0">
                  <a:latin typeface="Arial" panose="020B0604020202020204" pitchFamily="34" charset="0"/>
                </a:rPr>
                <a:t>Wait for </a:t>
              </a:r>
            </a:p>
            <a:p>
              <a:r>
                <a:rPr sz="1400" dirty="0">
                  <a:latin typeface="Arial" panose="020B0604020202020204" pitchFamily="34" charset="0"/>
                </a:rPr>
                <a:t>1 from below</a:t>
              </a:r>
              <a:endParaRPr sz="1400" dirty="0">
                <a:latin typeface="Times New Roman" panose="02020603050405020304" charset="0"/>
              </a:endParaRPr>
            </a:p>
          </p:txBody>
        </p:sp>
      </p:grpSp>
      <p:sp>
        <p:nvSpPr>
          <p:cNvPr id="50190" name="Freeform 18"/>
          <p:cNvSpPr/>
          <p:nvPr/>
        </p:nvSpPr>
        <p:spPr>
          <a:xfrm rot="-1361013">
            <a:off x="5437188" y="2979738"/>
            <a:ext cx="839787" cy="86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Text Box 19"/>
          <p:cNvSpPr txBox="1"/>
          <p:nvPr/>
        </p:nvSpPr>
        <p:spPr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&amp;&amp; notcorrupt(rcvpkt)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&amp;&amp; has_seq0(rcvpkt) 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0192" name="Line 20"/>
          <p:cNvSpPr/>
          <p:nvPr/>
        </p:nvSpPr>
        <p:spPr>
          <a:xfrm>
            <a:off x="3233738" y="1854200"/>
            <a:ext cx="19145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3" name="Text Box 21"/>
          <p:cNvSpPr txBox="1"/>
          <p:nvPr/>
        </p:nvSpPr>
        <p:spPr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0194" name="Freeform 22"/>
          <p:cNvSpPr/>
          <p:nvPr/>
        </p:nvSpPr>
        <p:spPr>
          <a:xfrm rot="1020547">
            <a:off x="5461000" y="3703638"/>
            <a:ext cx="839788" cy="86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Text Box 23"/>
          <p:cNvSpPr txBox="1"/>
          <p:nvPr/>
        </p:nvSpPr>
        <p:spPr>
          <a:xfrm>
            <a:off x="6067425" y="2662238"/>
            <a:ext cx="2871788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&amp;&amp; (corrupt(rcvpkt)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0196" name="Line 24"/>
          <p:cNvSpPr/>
          <p:nvPr/>
        </p:nvSpPr>
        <p:spPr>
          <a:xfrm>
            <a:off x="6205538" y="2973388"/>
            <a:ext cx="1938337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7" name="Text Box 25"/>
          <p:cNvSpPr txBox="1"/>
          <p:nvPr/>
        </p:nvSpPr>
        <p:spPr>
          <a:xfrm>
            <a:off x="6075363" y="4424363"/>
            <a:ext cx="29400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0198" name="Text Box 26"/>
          <p:cNvSpPr txBox="1"/>
          <p:nvPr/>
        </p:nvSpPr>
        <p:spPr>
          <a:xfrm>
            <a:off x="193675" y="3651250"/>
            <a:ext cx="2624138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not corrupt(rcvpkt) &amp;&amp;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has_seq1(rcvpkt)</a:t>
            </a:r>
          </a:p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50199" name="Line 27"/>
          <p:cNvSpPr/>
          <p:nvPr/>
        </p:nvSpPr>
        <p:spPr>
          <a:xfrm>
            <a:off x="277813" y="4359275"/>
            <a:ext cx="1938337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200" name="Text Box 28"/>
          <p:cNvSpPr txBox="1"/>
          <p:nvPr/>
        </p:nvSpPr>
        <p:spPr>
          <a:xfrm>
            <a:off x="141288" y="2598738"/>
            <a:ext cx="2871787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&amp;&amp; (corrupt(rcvpkt)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0201" name="Line 29"/>
          <p:cNvSpPr/>
          <p:nvPr/>
        </p:nvSpPr>
        <p:spPr>
          <a:xfrm>
            <a:off x="279400" y="2973388"/>
            <a:ext cx="193833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202" name="Text Box 30"/>
          <p:cNvSpPr txBox="1"/>
          <p:nvPr/>
        </p:nvSpPr>
        <p:spPr>
          <a:xfrm>
            <a:off x="225425" y="4381500"/>
            <a:ext cx="29400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0203" name="Text Box 31"/>
          <p:cNvSpPr txBox="1"/>
          <p:nvPr/>
        </p:nvSpPr>
        <p:spPr>
          <a:xfrm>
            <a:off x="201613" y="2940050"/>
            <a:ext cx="3027362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sndpkt = make_pkt(NAK, chksum)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0204" name="Freeform 32"/>
          <p:cNvSpPr/>
          <p:nvPr/>
        </p:nvSpPr>
        <p:spPr>
          <a:xfrm rot="-1020547" flipH="1">
            <a:off x="2235200" y="3640138"/>
            <a:ext cx="839788" cy="86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5" name="Freeform 33"/>
          <p:cNvSpPr/>
          <p:nvPr/>
        </p:nvSpPr>
        <p:spPr>
          <a:xfrm rot="1361013" flipH="1">
            <a:off x="2222500" y="2992438"/>
            <a:ext cx="839788" cy="86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0206" name="Picture 34" descr="underline_b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825500"/>
            <a:ext cx="82280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rdt2.1: receiver, handles garbled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ACK/NAKs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5843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21</a:t>
            </a:fld>
            <a:endParaRPr lang="en-US" sz="1200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sender:</a:t>
            </a:r>
            <a:endParaRPr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SzPct val="65000"/>
            </a:pP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seq # added to pkt</a:t>
            </a:r>
          </a:p>
          <a:p>
            <a:pPr>
              <a:buSzPct val="65000"/>
            </a:pP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two seq. #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 (0,1) will suffice.  Why?</a:t>
            </a:r>
          </a:p>
          <a:p>
            <a:pPr>
              <a:buSzPct val="65000"/>
            </a:pP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must check if received ACK/NAK corrupted </a:t>
            </a:r>
          </a:p>
          <a:p>
            <a:pPr>
              <a:buSzPct val="65000"/>
            </a:pP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twice as many states</a:t>
            </a:r>
          </a:p>
          <a:p>
            <a:pPr lvl="1"/>
            <a:r>
              <a:rPr dirty="0">
                <a:latin typeface="+mn-lt"/>
                <a:ea typeface="MS PGothic" panose="020B0600070205080204" charset="-128"/>
              </a:rPr>
              <a:t>state must 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remember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 whether 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expected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 pkt should have seq # of 0 or 1 </a:t>
            </a:r>
          </a:p>
          <a:p>
            <a:pPr>
              <a:buSzPct val="65000"/>
            </a:pPr>
            <a:endParaRPr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sng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receiver: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must check if received packet is duplicate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state indicates whether 0 or 1 is expected pkt seq #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note: receiver can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not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know if its last ACK/NAK received OK at sender</a:t>
            </a:r>
          </a:p>
        </p:txBody>
      </p:sp>
      <p:pic>
        <p:nvPicPr>
          <p:cNvPr id="51206" name="Picture 5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08013" y="1017588"/>
            <a:ext cx="41132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6867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22</a:t>
            </a:fld>
            <a:endParaRPr lang="en-US" sz="1200" dirty="0"/>
          </a:p>
        </p:txBody>
      </p:sp>
      <p:pic>
        <p:nvPicPr>
          <p:cNvPr id="52227" name="Picture 4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73088" y="922338"/>
            <a:ext cx="59420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rdt2.2: a NAK-free protocol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9100" y="1581150"/>
            <a:ext cx="8064500" cy="2749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same functionality as rdt2.1, using ACKs only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instead of NAK, receiver sends ACK for last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pkt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received OK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receiver must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explicitly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include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seq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# of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pkt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being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ACKed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duplicate ACK at sender results in same action as NAK: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retransmit current </a:t>
            </a: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pkt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2771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23</a:t>
            </a:fld>
            <a:endParaRPr lang="en-US" sz="1200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39151" y="185738"/>
            <a:ext cx="8553157" cy="883407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rdt2.1: </a:t>
            </a:r>
            <a:r>
              <a:rPr lang="en-US" sz="3600" dirty="0" smtClean="0">
                <a:latin typeface="Gill Sans MT" panose="020B0502020104020203" charset="0"/>
                <a:cs typeface="+mj-cs"/>
              </a:rPr>
              <a:t>No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NAK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48134" name="Picture 11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85775" y="928688"/>
            <a:ext cx="5027613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2" name="Group 61"/>
          <p:cNvGrpSpPr/>
          <p:nvPr/>
        </p:nvGrpSpPr>
        <p:grpSpPr>
          <a:xfrm>
            <a:off x="563571" y="1327636"/>
            <a:ext cx="7841297" cy="4898390"/>
            <a:chOff x="197803" y="1440180"/>
            <a:chExt cx="7841297" cy="4898390"/>
          </a:xfrm>
        </p:grpSpPr>
        <p:sp>
          <p:nvSpPr>
            <p:cNvPr id="369670" name="Text Box 6"/>
            <p:cNvSpPr txBox="1">
              <a:spLocks noChangeArrowheads="1"/>
            </p:cNvSpPr>
            <p:nvPr/>
          </p:nvSpPr>
          <p:spPr bwMode="auto">
            <a:xfrm>
              <a:off x="4721860" y="3166745"/>
              <a:ext cx="2256790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corrupted packet</a:t>
              </a:r>
            </a:p>
          </p:txBody>
        </p:sp>
        <p:sp>
          <p:nvSpPr>
            <p:cNvPr id="369673" name="Text Box 9"/>
            <p:cNvSpPr txBox="1">
              <a:spLocks noChangeArrowheads="1"/>
            </p:cNvSpPr>
            <p:nvPr/>
          </p:nvSpPr>
          <p:spPr bwMode="auto">
            <a:xfrm>
              <a:off x="4779010" y="3449320"/>
              <a:ext cx="2020105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 (no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nak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)</a:t>
              </a:r>
            </a:p>
          </p:txBody>
        </p:sp>
        <p:grpSp>
          <p:nvGrpSpPr>
            <p:cNvPr id="369687" name="Group 23"/>
            <p:cNvGrpSpPr/>
            <p:nvPr/>
          </p:nvGrpSpPr>
          <p:grpSpPr>
            <a:xfrm>
              <a:off x="3207385" y="4008679"/>
              <a:ext cx="1455420" cy="556336"/>
              <a:chOff x="855" y="1730"/>
              <a:chExt cx="927" cy="298"/>
            </a:xfrm>
          </p:grpSpPr>
          <p:sp>
            <p:nvSpPr>
              <p:cNvPr id="42103" name="Line 24"/>
              <p:cNvSpPr>
                <a:spLocks noChangeShapeType="1"/>
              </p:cNvSpPr>
              <p:nvPr/>
            </p:nvSpPr>
            <p:spPr bwMode="auto">
              <a:xfrm>
                <a:off x="855" y="1803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104" name="Text Box 25"/>
              <p:cNvSpPr txBox="1">
                <a:spLocks noChangeArrowheads="1"/>
              </p:cNvSpPr>
              <p:nvPr/>
            </p:nvSpPr>
            <p:spPr bwMode="auto">
              <a:xfrm>
                <a:off x="1115" y="1730"/>
                <a:ext cx="430" cy="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pkt1</a:t>
                </a:r>
              </a:p>
            </p:txBody>
          </p:sp>
        </p:grpSp>
        <p:sp>
          <p:nvSpPr>
            <p:cNvPr id="41994" name="Text Box 36"/>
            <p:cNvSpPr txBox="1">
              <a:spLocks noChangeArrowheads="1"/>
            </p:cNvSpPr>
            <p:nvPr/>
          </p:nvSpPr>
          <p:spPr bwMode="auto">
            <a:xfrm>
              <a:off x="2219960" y="1444625"/>
              <a:ext cx="936625" cy="396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sng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sender</a:t>
              </a:r>
            </a:p>
          </p:txBody>
        </p:sp>
        <p:sp>
          <p:nvSpPr>
            <p:cNvPr id="41995" name="Text Box 37"/>
            <p:cNvSpPr txBox="1">
              <a:spLocks noChangeArrowheads="1"/>
            </p:cNvSpPr>
            <p:nvPr/>
          </p:nvSpPr>
          <p:spPr bwMode="auto">
            <a:xfrm>
              <a:off x="4659630" y="1440180"/>
              <a:ext cx="1071880" cy="396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sng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receiver</a:t>
              </a:r>
            </a:p>
          </p:txBody>
        </p:sp>
        <p:sp>
          <p:nvSpPr>
            <p:cNvPr id="369704" name="Text Box 40"/>
            <p:cNvSpPr txBox="1">
              <a:spLocks noChangeArrowheads="1"/>
            </p:cNvSpPr>
            <p:nvPr/>
          </p:nvSpPr>
          <p:spPr bwMode="auto">
            <a:xfrm>
              <a:off x="4729480" y="2378075"/>
              <a:ext cx="106997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</a:t>
              </a:r>
            </a:p>
          </p:txBody>
        </p:sp>
        <p:sp>
          <p:nvSpPr>
            <p:cNvPr id="369707" name="Text Box 43"/>
            <p:cNvSpPr txBox="1">
              <a:spLocks noChangeArrowheads="1"/>
            </p:cNvSpPr>
            <p:nvPr/>
          </p:nvSpPr>
          <p:spPr bwMode="auto">
            <a:xfrm>
              <a:off x="2176145" y="2651760"/>
              <a:ext cx="894080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ack</a:t>
              </a:r>
            </a:p>
          </p:txBody>
        </p:sp>
        <p:sp>
          <p:nvSpPr>
            <p:cNvPr id="369709" name="Text Box 45"/>
            <p:cNvSpPr txBox="1">
              <a:spLocks noChangeArrowheads="1"/>
            </p:cNvSpPr>
            <p:nvPr/>
          </p:nvSpPr>
          <p:spPr bwMode="auto">
            <a:xfrm>
              <a:off x="2020570" y="2870835"/>
              <a:ext cx="104711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42005" name="Text Box 47"/>
            <p:cNvSpPr txBox="1">
              <a:spLocks noChangeArrowheads="1"/>
            </p:cNvSpPr>
            <p:nvPr/>
          </p:nvSpPr>
          <p:spPr bwMode="auto">
            <a:xfrm>
              <a:off x="2009140" y="1908810"/>
              <a:ext cx="104711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369712" name="Text Box 48"/>
            <p:cNvSpPr txBox="1">
              <a:spLocks noChangeArrowheads="1"/>
            </p:cNvSpPr>
            <p:nvPr/>
          </p:nvSpPr>
          <p:spPr bwMode="auto">
            <a:xfrm>
              <a:off x="4722495" y="2167255"/>
              <a:ext cx="871220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pkt</a:t>
              </a:r>
            </a:p>
          </p:txBody>
        </p:sp>
        <p:grpSp>
          <p:nvGrpSpPr>
            <p:cNvPr id="369713" name="Group 49"/>
            <p:cNvGrpSpPr/>
            <p:nvPr/>
          </p:nvGrpSpPr>
          <p:grpSpPr>
            <a:xfrm>
              <a:off x="3197860" y="1954530"/>
              <a:ext cx="1471295" cy="512445"/>
              <a:chOff x="850" y="1159"/>
              <a:chExt cx="927" cy="323"/>
            </a:xfrm>
          </p:grpSpPr>
          <p:sp>
            <p:nvSpPr>
              <p:cNvPr id="42101" name="Line 50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102" name="Text Box 51"/>
              <p:cNvSpPr txBox="1">
                <a:spLocks noChangeArrowheads="1"/>
              </p:cNvSpPr>
              <p:nvPr/>
            </p:nvSpPr>
            <p:spPr bwMode="auto">
              <a:xfrm>
                <a:off x="1099" y="1159"/>
                <a:ext cx="357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369722" name="Group 58"/>
            <p:cNvGrpSpPr/>
            <p:nvPr/>
          </p:nvGrpSpPr>
          <p:grpSpPr>
            <a:xfrm>
              <a:off x="3183255" y="2468245"/>
              <a:ext cx="1471930" cy="455930"/>
              <a:chOff x="841" y="1474"/>
              <a:chExt cx="927" cy="287"/>
            </a:xfrm>
          </p:grpSpPr>
          <p:sp>
            <p:nvSpPr>
              <p:cNvPr id="42095" name="Line 59"/>
              <p:cNvSpPr>
                <a:spLocks noChangeShapeType="1"/>
              </p:cNvSpPr>
              <p:nvPr/>
            </p:nvSpPr>
            <p:spPr bwMode="auto">
              <a:xfrm flipH="1">
                <a:off x="841" y="153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96" name="Text Box 60"/>
              <p:cNvSpPr txBox="1">
                <a:spLocks noChangeArrowheads="1"/>
              </p:cNvSpPr>
              <p:nvPr/>
            </p:nvSpPr>
            <p:spPr bwMode="auto">
              <a:xfrm>
                <a:off x="1089" y="1474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ack0</a:t>
                </a:r>
              </a:p>
            </p:txBody>
          </p:sp>
        </p:grpSp>
        <p:sp>
          <p:nvSpPr>
            <p:cNvPr id="4" name="Text Box 43"/>
            <p:cNvSpPr txBox="1">
              <a:spLocks noChangeArrowheads="1"/>
            </p:cNvSpPr>
            <p:nvPr/>
          </p:nvSpPr>
          <p:spPr bwMode="auto">
            <a:xfrm>
              <a:off x="1132253" y="3649055"/>
              <a:ext cx="2132893" cy="584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dirty="0" smtClean="0"/>
                <a:t>r</a:t>
              </a:r>
              <a:r>
                <a:rPr kumimoji="0" lang="en-US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cv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; not expected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resend packet</a:t>
              </a: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3145790" y="1939290"/>
              <a:ext cx="2540" cy="43427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" name="Straight Arrow Connector 5"/>
            <p:cNvCxnSpPr/>
            <p:nvPr/>
          </p:nvCxnSpPr>
          <p:spPr>
            <a:xfrm flipH="1">
              <a:off x="4692015" y="1945640"/>
              <a:ext cx="19050" cy="43929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Explosion 1 6"/>
            <p:cNvSpPr/>
            <p:nvPr/>
          </p:nvSpPr>
          <p:spPr>
            <a:xfrm>
              <a:off x="3965575" y="3112770"/>
              <a:ext cx="596900" cy="476250"/>
            </a:xfrm>
            <a:prstGeom prst="irregularSeal1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</a:endParaRPr>
            </a:p>
          </p:txBody>
        </p:sp>
        <p:grpSp>
          <p:nvGrpSpPr>
            <p:cNvPr id="9" name="Group 58"/>
            <p:cNvGrpSpPr/>
            <p:nvPr/>
          </p:nvGrpSpPr>
          <p:grpSpPr>
            <a:xfrm>
              <a:off x="3184525" y="3443541"/>
              <a:ext cx="1471930" cy="554425"/>
              <a:chOff x="841" y="1412"/>
              <a:chExt cx="927" cy="349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 flipH="1">
                <a:off x="841" y="153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2" name="Text Box 60"/>
              <p:cNvSpPr txBox="1">
                <a:spLocks noChangeArrowheads="1"/>
              </p:cNvSpPr>
              <p:nvPr/>
            </p:nvSpPr>
            <p:spPr bwMode="auto">
              <a:xfrm>
                <a:off x="1112" y="1412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ack0</a:t>
                </a:r>
              </a:p>
            </p:txBody>
          </p:sp>
        </p:grp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721860" y="4131310"/>
              <a:ext cx="2226310" cy="645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packet already rcvd;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discard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724400" y="4638040"/>
              <a:ext cx="106997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</a:t>
              </a:r>
            </a:p>
          </p:txBody>
        </p:sp>
        <p:grpSp>
          <p:nvGrpSpPr>
            <p:cNvPr id="15" name="Group 23"/>
            <p:cNvGrpSpPr/>
            <p:nvPr/>
          </p:nvGrpSpPr>
          <p:grpSpPr>
            <a:xfrm>
              <a:off x="3208655" y="2809240"/>
              <a:ext cx="1455420" cy="653415"/>
              <a:chOff x="855" y="1678"/>
              <a:chExt cx="927" cy="350"/>
            </a:xfrm>
          </p:grpSpPr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855" y="1803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1022" y="1678"/>
                <a:ext cx="430" cy="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pkt1</a:t>
                </a:r>
              </a:p>
            </p:txBody>
          </p:sp>
        </p:grpSp>
        <p:grpSp>
          <p:nvGrpSpPr>
            <p:cNvPr id="18" name="Group 58"/>
            <p:cNvGrpSpPr/>
            <p:nvPr/>
          </p:nvGrpSpPr>
          <p:grpSpPr>
            <a:xfrm>
              <a:off x="3171825" y="4580534"/>
              <a:ext cx="1471930" cy="511531"/>
              <a:chOff x="841" y="1439"/>
              <a:chExt cx="927" cy="322"/>
            </a:xfrm>
          </p:grpSpPr>
          <p:sp>
            <p:nvSpPr>
              <p:cNvPr id="19" name="Line 59"/>
              <p:cNvSpPr>
                <a:spLocks noChangeShapeType="1"/>
              </p:cNvSpPr>
              <p:nvPr/>
            </p:nvSpPr>
            <p:spPr bwMode="auto">
              <a:xfrm flipH="1">
                <a:off x="841" y="153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0" name="Text Box 60"/>
              <p:cNvSpPr txBox="1">
                <a:spLocks noChangeArrowheads="1"/>
              </p:cNvSpPr>
              <p:nvPr/>
            </p:nvSpPr>
            <p:spPr bwMode="auto">
              <a:xfrm>
                <a:off x="954" y="1439"/>
                <a:ext cx="497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ack1</a:t>
                </a:r>
              </a:p>
            </p:txBody>
          </p:sp>
        </p:grpSp>
        <p:grpSp>
          <p:nvGrpSpPr>
            <p:cNvPr id="21" name="Group 23"/>
            <p:cNvGrpSpPr/>
            <p:nvPr/>
          </p:nvGrpSpPr>
          <p:grpSpPr>
            <a:xfrm>
              <a:off x="3195955" y="5050600"/>
              <a:ext cx="1455420" cy="550736"/>
              <a:chOff x="855" y="1733"/>
              <a:chExt cx="927" cy="295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855" y="1803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1078" y="1733"/>
                <a:ext cx="430" cy="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pkt0</a:t>
                </a:r>
              </a:p>
            </p:txBody>
          </p:sp>
        </p:grp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2194243" y="4832350"/>
              <a:ext cx="91630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nak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2049780" y="5051425"/>
              <a:ext cx="104711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6377940" y="1595120"/>
              <a:ext cx="166116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sng" strike="noStrike" kern="120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seq expected</a:t>
              </a: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7259320" y="2277110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0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7259320" y="3270250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1</a:t>
              </a: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7259320" y="4277360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0</a:t>
              </a: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259320" y="5339080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0</a:t>
              </a: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4793615" y="5381625"/>
              <a:ext cx="1214120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packet</a:t>
              </a:r>
            </a:p>
          </p:txBody>
        </p:sp>
        <p:grpSp>
          <p:nvGrpSpPr>
            <p:cNvPr id="32" name="Group 58"/>
            <p:cNvGrpSpPr/>
            <p:nvPr/>
          </p:nvGrpSpPr>
          <p:grpSpPr>
            <a:xfrm>
              <a:off x="3187065" y="5559704"/>
              <a:ext cx="1471930" cy="511531"/>
              <a:chOff x="841" y="1439"/>
              <a:chExt cx="927" cy="322"/>
            </a:xfrm>
          </p:grpSpPr>
          <p:sp>
            <p:nvSpPr>
              <p:cNvPr id="33" name="Line 59"/>
              <p:cNvSpPr>
                <a:spLocks noChangeShapeType="1"/>
              </p:cNvSpPr>
              <p:nvPr/>
            </p:nvSpPr>
            <p:spPr bwMode="auto">
              <a:xfrm flipH="1">
                <a:off x="841" y="153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4" name="Text Box 60"/>
              <p:cNvSpPr txBox="1">
                <a:spLocks noChangeArrowheads="1"/>
              </p:cNvSpPr>
              <p:nvPr/>
            </p:nvSpPr>
            <p:spPr bwMode="auto">
              <a:xfrm>
                <a:off x="1065" y="1439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ack0</a:t>
                </a:r>
              </a:p>
            </p:txBody>
          </p:sp>
        </p:grp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4808220" y="5615940"/>
              <a:ext cx="106997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2262505" y="5839460"/>
              <a:ext cx="894080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ack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97803" y="1791970"/>
              <a:ext cx="1650365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sng" strike="noStrike" kern="120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 expected</a:t>
              </a: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764540" y="2746375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0</a:t>
              </a:r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764540" y="3628390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1</a:t>
              </a: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764540" y="4888865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1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51840" y="5812155"/>
              <a:ext cx="307975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0</a:t>
              </a:r>
            </a:p>
          </p:txBody>
        </p:sp>
        <p:sp>
          <p:nvSpPr>
            <p:cNvPr id="61" name="Text Box 43"/>
            <p:cNvSpPr txBox="1">
              <a:spLocks noChangeArrowheads="1"/>
            </p:cNvSpPr>
            <p:nvPr/>
          </p:nvSpPr>
          <p:spPr bwMode="auto">
            <a:xfrm>
              <a:off x="4078874" y="2873598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 smtClean="0">
                  <a:solidFill>
                    <a:srgbClr val="FF0000"/>
                  </a:solidFill>
                </a:rPr>
                <a:t>error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7891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24</a:t>
            </a:fld>
            <a:endParaRPr lang="en-US" sz="1200" dirty="0"/>
          </a:p>
        </p:txBody>
      </p:sp>
      <p:pic>
        <p:nvPicPr>
          <p:cNvPr id="53251" name="Picture 40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60388" y="804863"/>
            <a:ext cx="6399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rdt2.2: sender, receiver fragments</a:t>
            </a:r>
          </a:p>
        </p:txBody>
      </p:sp>
      <p:grpSp>
        <p:nvGrpSpPr>
          <p:cNvPr id="53253" name="Group 3"/>
          <p:cNvGrpSpPr/>
          <p:nvPr/>
        </p:nvGrpSpPr>
        <p:grpSpPr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53271" name="Group 4"/>
            <p:cNvGrpSpPr/>
            <p:nvPr/>
          </p:nvGrpSpPr>
          <p:grpSpPr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53288" name="Oval 5"/>
              <p:cNvSpPr/>
              <p:nvPr/>
            </p:nvSpPr>
            <p:spPr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dirty="0">
                  <a:latin typeface="Tahoma" panose="020B0604030504040204" charset="0"/>
                </a:endParaRPr>
              </a:p>
            </p:txBody>
          </p:sp>
          <p:sp>
            <p:nvSpPr>
              <p:cNvPr id="53289" name="Text Box 6"/>
              <p:cNvSpPr txBox="1"/>
              <p:nvPr/>
            </p:nvSpPr>
            <p:spPr>
              <a:xfrm>
                <a:off x="1441" y="2110"/>
                <a:ext cx="669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r>
                  <a:rPr sz="1400" dirty="0">
                    <a:latin typeface="Arial" panose="020B0604020202020204" pitchFamily="34" charset="0"/>
                  </a:rPr>
                  <a:t>Wait for call 0 from above</a:t>
                </a:r>
                <a:endParaRPr sz="1400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53272" name="Text Box 7"/>
            <p:cNvSpPr txBox="1"/>
            <p:nvPr/>
          </p:nvSpPr>
          <p:spPr>
            <a:xfrm>
              <a:off x="1863" y="957"/>
              <a:ext cx="23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sndpkt = make_pkt(0, data, checksum)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udt_send(sndpkt)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53273" name="Text Box 8"/>
            <p:cNvSpPr txBox="1"/>
            <p:nvPr/>
          </p:nvSpPr>
          <p:spPr>
            <a:xfrm>
              <a:off x="1871" y="780"/>
              <a:ext cx="1086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rdt_send(data)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53274" name="Line 9"/>
            <p:cNvSpPr/>
            <p:nvPr/>
          </p:nvSpPr>
          <p:spPr>
            <a:xfrm>
              <a:off x="1910" y="992"/>
              <a:ext cx="223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5" name="Line 10"/>
            <p:cNvSpPr/>
            <p:nvPr/>
          </p:nvSpPr>
          <p:spPr>
            <a:xfrm>
              <a:off x="1529" y="1313"/>
              <a:ext cx="264" cy="14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53276" name="Freeform 11"/>
            <p:cNvSpPr/>
            <p:nvPr/>
          </p:nvSpPr>
          <p:spPr>
            <a:xfrm flipV="1">
              <a:off x="2096" y="1272"/>
              <a:ext cx="1195" cy="1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9" y="0"/>
                </a:cxn>
              </a:cxnLst>
              <a:rect l="0" t="0" r="0" b="0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Freeform 12"/>
            <p:cNvSpPr/>
            <p:nvPr/>
          </p:nvSpPr>
          <p:spPr>
            <a:xfrm rot="-1357180">
              <a:off x="3655" y="1225"/>
              <a:ext cx="285" cy="542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54"/>
                </a:cxn>
              </a:cxnLst>
              <a:rect l="0" t="0" r="0" b="0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Text Box 13"/>
            <p:cNvSpPr txBox="1"/>
            <p:nvPr/>
          </p:nvSpPr>
          <p:spPr>
            <a:xfrm>
              <a:off x="3978" y="1670"/>
              <a:ext cx="133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udt_send(sndpkt)</a:t>
              </a:r>
              <a:endParaRPr b="1" dirty="0">
                <a:solidFill>
                  <a:srgbClr val="FF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3279" name="Text Box 14"/>
            <p:cNvSpPr txBox="1"/>
            <p:nvPr/>
          </p:nvSpPr>
          <p:spPr>
            <a:xfrm>
              <a:off x="3917" y="1174"/>
              <a:ext cx="1712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rdt_rcv(rcvpkt) &amp;&amp;  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( corrupt(rcvpkt) ||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  </a:t>
              </a:r>
              <a:r>
                <a:rPr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isACK(rcvpkt,1)</a:t>
              </a:r>
              <a:r>
                <a:rPr dirty="0">
                  <a:latin typeface="Arial" panose="020B0604020202020204" pitchFamily="34" charset="0"/>
                </a:rPr>
                <a:t> )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53280" name="Line 15"/>
            <p:cNvSpPr/>
            <p:nvPr/>
          </p:nvSpPr>
          <p:spPr>
            <a:xfrm flipV="1">
              <a:off x="4043" y="1666"/>
              <a:ext cx="895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1" name="Freeform 16"/>
            <p:cNvSpPr/>
            <p:nvPr/>
          </p:nvSpPr>
          <p:spPr>
            <a:xfrm>
              <a:off x="3747" y="1792"/>
              <a:ext cx="128" cy="774"/>
            </a:xfrm>
            <a:custGeom>
              <a:avLst/>
              <a:gdLst/>
              <a:ahLst/>
              <a:cxnLst>
                <a:cxn ang="0">
                  <a:pos x="67" y="774"/>
                </a:cxn>
                <a:cxn ang="0">
                  <a:pos x="0" y="0"/>
                </a:cxn>
              </a:cxnLst>
              <a:rect l="0" t="0" r="0" b="0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Text Box 17"/>
            <p:cNvSpPr txBox="1"/>
            <p:nvPr/>
          </p:nvSpPr>
          <p:spPr>
            <a:xfrm>
              <a:off x="3838" y="2051"/>
              <a:ext cx="152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rdt_rcv(rcvpkt)   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&amp;&amp; notcorrupt(rcvpkt) 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&amp;&amp; </a:t>
              </a:r>
              <a:r>
                <a:rPr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isACK(rcvpkt,0)</a:t>
              </a:r>
              <a:r>
                <a:rPr sz="1000" dirty="0">
                  <a:latin typeface="Arial" panose="020B0604020202020204" pitchFamily="34" charset="0"/>
                </a:rPr>
                <a:t> </a:t>
              </a:r>
              <a:endParaRPr sz="2400" dirty="0">
                <a:latin typeface="Times New Roman" panose="02020603050405020304" charset="0"/>
              </a:endParaRPr>
            </a:p>
          </p:txBody>
        </p:sp>
        <p:sp>
          <p:nvSpPr>
            <p:cNvPr id="53283" name="Line 18"/>
            <p:cNvSpPr/>
            <p:nvPr/>
          </p:nvSpPr>
          <p:spPr>
            <a:xfrm>
              <a:off x="3894" y="2570"/>
              <a:ext cx="117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3284" name="Group 19"/>
            <p:cNvGrpSpPr/>
            <p:nvPr/>
          </p:nvGrpSpPr>
          <p:grpSpPr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53286" name="Oval 20"/>
              <p:cNvSpPr/>
              <p:nvPr/>
            </p:nvSpPr>
            <p:spPr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dirty="0">
                  <a:latin typeface="Tahoma" panose="020B0604030504040204" charset="0"/>
                </a:endParaRPr>
              </a:p>
            </p:txBody>
          </p:sp>
          <p:sp>
            <p:nvSpPr>
              <p:cNvPr id="53287" name="Text Box 21"/>
              <p:cNvSpPr txBox="1"/>
              <p:nvPr/>
            </p:nvSpPr>
            <p:spPr>
              <a:xfrm>
                <a:off x="1441" y="2110"/>
                <a:ext cx="669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r>
                  <a:rPr sz="1400" dirty="0">
                    <a:latin typeface="Arial" panose="020B0604020202020204" pitchFamily="34" charset="0"/>
                  </a:rPr>
                  <a:t>Wait for ACK</a:t>
                </a:r>
              </a:p>
              <a:p>
                <a:r>
                  <a:rPr sz="1400" dirty="0">
                    <a:latin typeface="Arial" panose="020B0604020202020204" pitchFamily="34" charset="0"/>
                  </a:rPr>
                  <a:t>0</a:t>
                </a:r>
                <a:endParaRPr sz="1400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sender FSM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fragment</a:t>
              </a: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46136" name="Group 24"/>
          <p:cNvGrpSpPr/>
          <p:nvPr/>
        </p:nvGrpSpPr>
        <p:grpSpPr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53256" name="Text Box 25"/>
            <p:cNvSpPr txBox="1"/>
            <p:nvPr/>
          </p:nvSpPr>
          <p:spPr>
            <a:xfrm>
              <a:off x="1849" y="3217"/>
              <a:ext cx="2482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rdt_rcv(rcvpkt) &amp;&amp; notcorrupt(rcvpkt) 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  &amp;&amp; has_seq1(rcvpkt) </a:t>
              </a:r>
              <a:endParaRPr dirty="0">
                <a:latin typeface="Times New Roman" panose="02020603050405020304" charset="0"/>
              </a:endParaRPr>
            </a:p>
          </p:txBody>
        </p:sp>
        <p:sp>
          <p:nvSpPr>
            <p:cNvPr id="53257" name="Text Box 26"/>
            <p:cNvSpPr txBox="1"/>
            <p:nvPr/>
          </p:nvSpPr>
          <p:spPr>
            <a:xfrm>
              <a:off x="1829" y="3568"/>
              <a:ext cx="2630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/>
              <a:r>
                <a:rPr dirty="0">
                  <a:latin typeface="Arial" panose="020B0604020202020204" pitchFamily="34" charset="0"/>
                </a:rPr>
                <a:t>extract(rcvpkt,data)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deliver_data(data)</a:t>
              </a:r>
            </a:p>
            <a:p>
              <a:pPr algn="l"/>
              <a:r>
                <a:rPr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sndpkt = make_pkt(ACK1, chksum)</a:t>
              </a:r>
            </a:p>
            <a:p>
              <a:pPr algn="l"/>
              <a:r>
                <a:rPr dirty="0">
                  <a:latin typeface="Arial" panose="020B0604020202020204" pitchFamily="34" charset="0"/>
                </a:rPr>
                <a:t>udt_send(sndpkt)</a:t>
              </a:r>
              <a:endParaRPr dirty="0">
                <a:latin typeface="Times New Roman" panose="02020603050405020304" charset="0"/>
              </a:endParaRPr>
            </a:p>
          </p:txBody>
        </p:sp>
        <p:grpSp>
          <p:nvGrpSpPr>
            <p:cNvPr id="53258" name="Group 27"/>
            <p:cNvGrpSpPr/>
            <p:nvPr/>
          </p:nvGrpSpPr>
          <p:grpSpPr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53260" name="Group 28"/>
              <p:cNvGrpSpPr/>
              <p:nvPr/>
            </p:nvGrpSpPr>
            <p:grpSpPr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53269" name="Oval 29"/>
                <p:cNvSpPr/>
                <p:nvPr/>
              </p:nvSpPr>
              <p:spPr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dirty="0">
                    <a:latin typeface="Tahoma" panose="020B0604030504040204" charset="0"/>
                  </a:endParaRPr>
                </a:p>
              </p:txBody>
            </p:sp>
            <p:sp>
              <p:nvSpPr>
                <p:cNvPr id="53270" name="Text Box 30"/>
                <p:cNvSpPr txBox="1"/>
                <p:nvPr/>
              </p:nvSpPr>
              <p:spPr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sz="1400" dirty="0">
                      <a:latin typeface="Arial" panose="020B0604020202020204" pitchFamily="34" charset="0"/>
                    </a:rPr>
                    <a:t>Wait for </a:t>
                  </a:r>
                </a:p>
                <a:p>
                  <a:r>
                    <a:rPr sz="1400" dirty="0">
                      <a:latin typeface="Arial" panose="020B0604020202020204" pitchFamily="34" charset="0"/>
                    </a:rPr>
                    <a:t>0 from below</a:t>
                  </a:r>
                  <a:endParaRPr sz="1400" dirty="0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53261" name="Freeform 31"/>
              <p:cNvSpPr/>
              <p:nvPr/>
            </p:nvSpPr>
            <p:spPr>
              <a:xfrm>
                <a:off x="1925" y="2618"/>
                <a:ext cx="520" cy="117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520" y="17"/>
                  </a:cxn>
                </a:cxnLst>
                <a:rect l="0" t="0" r="0" b="0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2" name="Freeform 32"/>
              <p:cNvSpPr/>
              <p:nvPr/>
            </p:nvSpPr>
            <p:spPr>
              <a:xfrm>
                <a:off x="1996" y="3125"/>
                <a:ext cx="1514" cy="1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14" y="17"/>
                  </a:cxn>
                </a:cxnLst>
                <a:rect l="0" t="0" r="0" b="0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3" name="Line 33"/>
              <p:cNvSpPr/>
              <p:nvPr/>
            </p:nvSpPr>
            <p:spPr>
              <a:xfrm>
                <a:off x="1919" y="3577"/>
                <a:ext cx="1206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64" name="Freeform 34"/>
              <p:cNvSpPr/>
              <p:nvPr/>
            </p:nvSpPr>
            <p:spPr>
              <a:xfrm flipH="1">
                <a:off x="1237" y="2468"/>
                <a:ext cx="309" cy="856"/>
              </a:xfrm>
              <a:custGeom>
                <a:avLst/>
                <a:gdLst/>
                <a:ahLst/>
                <a:cxnLst>
                  <a:cxn ang="0">
                    <a:pos x="2" y="56"/>
                  </a:cxn>
                  <a:cxn ang="0">
                    <a:pos x="0" y="38"/>
                  </a:cxn>
                </a:cxnLst>
                <a:rect l="0" t="0" r="0" b="0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5" name="Line 35"/>
              <p:cNvSpPr/>
              <p:nvPr/>
            </p:nvSpPr>
            <p:spPr>
              <a:xfrm>
                <a:off x="57" y="2936"/>
                <a:ext cx="1212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66" name="Text Box 36"/>
              <p:cNvSpPr txBox="1"/>
              <p:nvPr/>
            </p:nvSpPr>
            <p:spPr>
              <a:xfrm>
                <a:off x="6" y="2409"/>
                <a:ext cx="1487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l"/>
                <a:r>
                  <a:rPr dirty="0">
                    <a:latin typeface="Arial" panose="020B0604020202020204" pitchFamily="34" charset="0"/>
                  </a:rPr>
                  <a:t>rdt_rcv(rcvpkt) &amp;&amp; </a:t>
                </a:r>
              </a:p>
              <a:p>
                <a:pPr algn="l"/>
                <a:r>
                  <a:rPr dirty="0">
                    <a:latin typeface="Arial" panose="020B0604020202020204" pitchFamily="34" charset="0"/>
                  </a:rPr>
                  <a:t>   (corrupt(rcvpkt) ||</a:t>
                </a:r>
              </a:p>
              <a:p>
                <a:pPr algn="l"/>
                <a:r>
                  <a:rPr dirty="0">
                    <a:latin typeface="Arial" panose="020B0604020202020204" pitchFamily="34" charset="0"/>
                  </a:rPr>
                  <a:t>     </a:t>
                </a:r>
                <a:r>
                  <a:rPr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has_seq1(rcvpkt))</a:t>
                </a:r>
                <a:endParaRPr b="1" dirty="0">
                  <a:solidFill>
                    <a:srgbClr val="FF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53267" name="Text Box 37"/>
              <p:cNvSpPr txBox="1"/>
              <p:nvPr/>
            </p:nvSpPr>
            <p:spPr>
              <a:xfrm>
                <a:off x="0" y="2954"/>
                <a:ext cx="1284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l"/>
                <a:r>
                  <a:rPr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udt_send(sndpkt)</a:t>
                </a:r>
                <a:endParaRPr b="1" dirty="0">
                  <a:solidFill>
                    <a:srgbClr val="FF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receiver FSM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fragment</a:t>
                </a: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ymbol" panose="05050102010706020507" charset="0"/>
                  <a:ea typeface="MS PGothic" panose="020B0600070205080204" charset="-128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8915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25</a:t>
            </a:fld>
            <a:endParaRPr lang="en-US" sz="1200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rdt3.0: channels with errors </a:t>
            </a:r>
            <a:r>
              <a:rPr kumimoji="0" lang="en-US" sz="36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and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loss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new assumption:</a:t>
            </a: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underlying channel can also lose packets (data, ACKs)</a:t>
            </a:r>
          </a:p>
          <a:p>
            <a:pPr lvl="1">
              <a:lnSpc>
                <a:spcPct val="90000"/>
              </a:lnSpc>
            </a:pPr>
            <a:r>
              <a:rPr dirty="0">
                <a:latin typeface="+mn-lt"/>
                <a:ea typeface="MS PGothic" panose="020B0600070205080204" charset="-128"/>
              </a:rPr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09575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approach:</a:t>
            </a: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sender waits 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reasonable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amount of time for ACK </a:t>
            </a:r>
          </a:p>
          <a:p>
            <a:pPr>
              <a:lnSpc>
                <a:spcPct val="80000"/>
              </a:lnSpc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retransmits if no ACK received in this time</a:t>
            </a:r>
          </a:p>
          <a:p>
            <a:pPr>
              <a:lnSpc>
                <a:spcPct val="70000"/>
              </a:lnSpc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if pkt (or ACK) just delayed (not lost):</a:t>
            </a:r>
          </a:p>
          <a:p>
            <a:pPr lvl="1"/>
            <a:r>
              <a:rPr dirty="0">
                <a:latin typeface="+mn-lt"/>
                <a:ea typeface="MS PGothic" panose="020B0600070205080204" charset="-128"/>
              </a:rPr>
              <a:t>retransmission will be  duplicate, but seq. #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s already handles this</a:t>
            </a:r>
            <a:endParaRPr lang="en-US" altLang="ja-JP" sz="2000" dirty="0">
              <a:latin typeface="+mn-lt"/>
              <a:ea typeface="MS PGothic" panose="020B0600070205080204" charset="-128"/>
            </a:endParaRPr>
          </a:p>
          <a:p>
            <a:pPr lvl="1"/>
            <a:r>
              <a:rPr dirty="0">
                <a:latin typeface="+mn-lt"/>
                <a:ea typeface="MS PGothic" panose="020B0600070205080204" charset="-128"/>
              </a:rPr>
              <a:t>receiver must specify seq # of pkt being ACKed</a:t>
            </a:r>
            <a:endParaRPr sz="2000" dirty="0">
              <a:latin typeface="+mn-lt"/>
              <a:ea typeface="MS PGothic" panose="020B0600070205080204" charset="-128"/>
            </a:endParaRPr>
          </a:p>
          <a:p>
            <a:pPr>
              <a:lnSpc>
                <a:spcPct val="70000"/>
              </a:lnSpc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requires countdown timer</a:t>
            </a:r>
          </a:p>
        </p:txBody>
      </p:sp>
      <p:pic>
        <p:nvPicPr>
          <p:cNvPr id="54278" name="Picture 5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81025" y="879475"/>
            <a:ext cx="68564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225080" y="6163319"/>
            <a:ext cx="6949439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Also known as alternating-bit  protocol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39939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26</a:t>
            </a:fld>
            <a:endParaRPr lang="en-US" sz="1200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rdt3.0 sender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5300" name="Text Box 3"/>
          <p:cNvSpPr txBox="1"/>
          <p:nvPr/>
        </p:nvSpPr>
        <p:spPr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sndpkt = make_pkt(0, data, checksum)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start_timer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01" name="Text Box 4"/>
          <p:cNvSpPr txBox="1"/>
          <p:nvPr/>
        </p:nvSpPr>
        <p:spPr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rdt_send(data)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02" name="Line 5"/>
          <p:cNvSpPr/>
          <p:nvPr/>
        </p:nvSpPr>
        <p:spPr>
          <a:xfrm>
            <a:off x="3162300" y="14287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03" name="Line 6"/>
          <p:cNvSpPr/>
          <p:nvPr/>
        </p:nvSpPr>
        <p:spPr>
          <a:xfrm>
            <a:off x="2749550" y="1544638"/>
            <a:ext cx="157163" cy="576262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</p:sp>
      <p:grpSp>
        <p:nvGrpSpPr>
          <p:cNvPr id="55304" name="Group 7"/>
          <p:cNvGrpSpPr/>
          <p:nvPr/>
        </p:nvGrpSpPr>
        <p:grpSpPr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55352" name="Oval 8"/>
            <p:cNvSpPr/>
            <p:nvPr/>
          </p:nvSpPr>
          <p:spPr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55353" name="Text Box 9"/>
            <p:cNvSpPr txBox="1"/>
            <p:nvPr/>
          </p:nvSpPr>
          <p:spPr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sz="1400" dirty="0">
                  <a:latin typeface="Arial" panose="020B0604020202020204" pitchFamily="34" charset="0"/>
                </a:rPr>
                <a:t>Wait for ACK0</a:t>
              </a:r>
              <a:endParaRPr sz="1400" dirty="0">
                <a:latin typeface="Times New Roman" panose="02020603050405020304" charset="0"/>
              </a:endParaRPr>
            </a:p>
          </p:txBody>
        </p:sp>
      </p:grpSp>
      <p:sp>
        <p:nvSpPr>
          <p:cNvPr id="55305" name="Freeform 10"/>
          <p:cNvSpPr/>
          <p:nvPr/>
        </p:nvSpPr>
        <p:spPr>
          <a:xfrm flipV="1">
            <a:off x="3384550" y="2071688"/>
            <a:ext cx="2090738" cy="16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6" name="Freeform 11"/>
          <p:cNvSpPr/>
          <p:nvPr/>
        </p:nvSpPr>
        <p:spPr>
          <a:xfrm>
            <a:off x="6069013" y="1674813"/>
            <a:ext cx="871537" cy="6667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7" name="Text Box 12"/>
          <p:cNvSpPr txBox="1"/>
          <p:nvPr/>
        </p:nvSpPr>
        <p:spPr>
          <a:xfrm>
            <a:off x="6481763" y="1196975"/>
            <a:ext cx="1704975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isACK(rcvpkt,1) 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08" name="Line 13"/>
          <p:cNvSpPr/>
          <p:nvPr/>
        </p:nvSpPr>
        <p:spPr>
          <a:xfrm>
            <a:off x="6691313" y="1898650"/>
            <a:ext cx="1350962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5309" name="Group 14"/>
          <p:cNvGrpSpPr/>
          <p:nvPr/>
        </p:nvGrpSpPr>
        <p:grpSpPr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55350" name="Oval 15"/>
            <p:cNvSpPr/>
            <p:nvPr/>
          </p:nvSpPr>
          <p:spPr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55351" name="Text Box 16"/>
            <p:cNvSpPr txBox="1"/>
            <p:nvPr/>
          </p:nvSpPr>
          <p:spPr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sz="1400" dirty="0">
                  <a:latin typeface="Arial" panose="020B0604020202020204" pitchFamily="34" charset="0"/>
                </a:rPr>
                <a:t>Wait for </a:t>
              </a:r>
            </a:p>
            <a:p>
              <a:r>
                <a:rPr sz="1400" dirty="0">
                  <a:latin typeface="Arial" panose="020B0604020202020204" pitchFamily="34" charset="0"/>
                </a:rPr>
                <a:t>call 1 from above</a:t>
              </a:r>
              <a:endParaRPr sz="1400" dirty="0">
                <a:latin typeface="Times New Roman" panose="02020603050405020304" charset="0"/>
              </a:endParaRPr>
            </a:p>
          </p:txBody>
        </p:sp>
      </p:grpSp>
      <p:sp>
        <p:nvSpPr>
          <p:cNvPr id="55310" name="Freeform 17"/>
          <p:cNvSpPr/>
          <p:nvPr/>
        </p:nvSpPr>
        <p:spPr>
          <a:xfrm rot="-5400000" flipV="1">
            <a:off x="2139950" y="3402013"/>
            <a:ext cx="1254125" cy="15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Freeform 18"/>
          <p:cNvSpPr/>
          <p:nvPr/>
        </p:nvSpPr>
        <p:spPr>
          <a:xfrm>
            <a:off x="3370263" y="4738688"/>
            <a:ext cx="2312987" cy="274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Freeform 19"/>
          <p:cNvSpPr/>
          <p:nvPr/>
        </p:nvSpPr>
        <p:spPr>
          <a:xfrm rot="5400000" flipH="1" flipV="1">
            <a:off x="5610225" y="3327400"/>
            <a:ext cx="1184275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3" name="Text Box 20"/>
          <p:cNvSpPr txBox="1"/>
          <p:nvPr/>
        </p:nvSpPr>
        <p:spPr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sndpkt = make_pkt(1, data, checksum)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start_timer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14" name="Text Box 21"/>
          <p:cNvSpPr txBox="1"/>
          <p:nvPr/>
        </p:nvSpPr>
        <p:spPr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rdt_send(data)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15" name="Line 22"/>
          <p:cNvSpPr/>
          <p:nvPr/>
        </p:nvSpPr>
        <p:spPr>
          <a:xfrm>
            <a:off x="3435350" y="5253038"/>
            <a:ext cx="259873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6" name="Text Box 23"/>
          <p:cNvSpPr txBox="1"/>
          <p:nvPr/>
        </p:nvSpPr>
        <p:spPr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&amp;&amp; isACK(rcvpkt,0)</a:t>
            </a:r>
            <a:r>
              <a:rPr sz="1000" dirty="0">
                <a:latin typeface="Arial" panose="020B0604020202020204" pitchFamily="34" charset="0"/>
              </a:rPr>
              <a:t> </a:t>
            </a:r>
            <a:endParaRPr sz="2400" dirty="0">
              <a:latin typeface="Times New Roman" panose="02020603050405020304" charset="0"/>
            </a:endParaRPr>
          </a:p>
        </p:txBody>
      </p:sp>
      <p:sp>
        <p:nvSpPr>
          <p:cNvPr id="55317" name="Line 24"/>
          <p:cNvSpPr/>
          <p:nvPr/>
        </p:nvSpPr>
        <p:spPr>
          <a:xfrm>
            <a:off x="6396038" y="3817938"/>
            <a:ext cx="14192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8" name="Text Box 25"/>
          <p:cNvSpPr txBox="1"/>
          <p:nvPr/>
        </p:nvSpPr>
        <p:spPr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isACK(rcvpkt,0) 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19" name="Line 26"/>
          <p:cNvSpPr/>
          <p:nvPr/>
        </p:nvSpPr>
        <p:spPr>
          <a:xfrm>
            <a:off x="1393825" y="5788025"/>
            <a:ext cx="12541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0" name="Text Box 27"/>
          <p:cNvSpPr txBox="1"/>
          <p:nvPr/>
        </p:nvSpPr>
        <p:spPr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&amp;&amp; isACK(rcvpkt,1)</a:t>
            </a:r>
            <a:r>
              <a:rPr sz="1000" dirty="0">
                <a:latin typeface="Arial" panose="020B0604020202020204" pitchFamily="34" charset="0"/>
              </a:rPr>
              <a:t> </a:t>
            </a:r>
            <a:endParaRPr sz="2400" dirty="0">
              <a:latin typeface="Times New Roman" panose="02020603050405020304" charset="0"/>
            </a:endParaRPr>
          </a:p>
        </p:txBody>
      </p:sp>
      <p:sp>
        <p:nvSpPr>
          <p:cNvPr id="55321" name="Line 28"/>
          <p:cNvSpPr/>
          <p:nvPr/>
        </p:nvSpPr>
        <p:spPr>
          <a:xfrm>
            <a:off x="1035050" y="3605213"/>
            <a:ext cx="151765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2" name="Text Box 29"/>
          <p:cNvSpPr txBox="1"/>
          <p:nvPr/>
        </p:nvSpPr>
        <p:spPr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stop_timer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23" name="Text Box 30"/>
          <p:cNvSpPr txBox="1"/>
          <p:nvPr/>
        </p:nvSpPr>
        <p:spPr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stop_timer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24" name="Freeform 31"/>
          <p:cNvSpPr/>
          <p:nvPr/>
        </p:nvSpPr>
        <p:spPr>
          <a:xfrm>
            <a:off x="6238875" y="2338388"/>
            <a:ext cx="461963" cy="6826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5" name="Text Box 32"/>
          <p:cNvSpPr txBox="1"/>
          <p:nvPr/>
        </p:nvSpPr>
        <p:spPr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start_timer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26" name="Text Box 33"/>
          <p:cNvSpPr txBox="1"/>
          <p:nvPr/>
        </p:nvSpPr>
        <p:spPr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timeout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27" name="Line 34"/>
          <p:cNvSpPr/>
          <p:nvPr/>
        </p:nvSpPr>
        <p:spPr>
          <a:xfrm>
            <a:off x="6681788" y="25336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8" name="Freeform 35"/>
          <p:cNvSpPr/>
          <p:nvPr/>
        </p:nvSpPr>
        <p:spPr>
          <a:xfrm>
            <a:off x="2230438" y="4702175"/>
            <a:ext cx="692150" cy="6318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9" name="Freeform 36"/>
          <p:cNvSpPr/>
          <p:nvPr/>
        </p:nvSpPr>
        <p:spPr>
          <a:xfrm>
            <a:off x="2030413" y="4413250"/>
            <a:ext cx="571500" cy="4206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30" name="Text Box 37"/>
          <p:cNvSpPr txBox="1"/>
          <p:nvPr/>
        </p:nvSpPr>
        <p:spPr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start_timer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31" name="Text Box 38"/>
          <p:cNvSpPr txBox="1"/>
          <p:nvPr/>
        </p:nvSpPr>
        <p:spPr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timeout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32" name="Line 39"/>
          <p:cNvSpPr/>
          <p:nvPr/>
        </p:nvSpPr>
        <p:spPr>
          <a:xfrm>
            <a:off x="746125" y="4489450"/>
            <a:ext cx="990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33" name="Freeform 40"/>
          <p:cNvSpPr/>
          <p:nvPr/>
        </p:nvSpPr>
        <p:spPr>
          <a:xfrm>
            <a:off x="6426200" y="4373563"/>
            <a:ext cx="579438" cy="8905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34" name="Text Box 41"/>
          <p:cNvSpPr txBox="1"/>
          <p:nvPr/>
        </p:nvSpPr>
        <p:spPr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</a:t>
            </a:r>
            <a:endParaRPr sz="1400" dirty="0">
              <a:latin typeface="Times New Roman" panose="02020603050405020304" charset="0"/>
            </a:endParaRPr>
          </a:p>
        </p:txBody>
      </p:sp>
      <p:grpSp>
        <p:nvGrpSpPr>
          <p:cNvPr id="55335" name="Group 42"/>
          <p:cNvGrpSpPr/>
          <p:nvPr/>
        </p:nvGrpSpPr>
        <p:grpSpPr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55348" name="Oval 43"/>
            <p:cNvSpPr/>
            <p:nvPr/>
          </p:nvSpPr>
          <p:spPr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55349" name="Text Box 44"/>
            <p:cNvSpPr txBox="1"/>
            <p:nvPr/>
          </p:nvSpPr>
          <p:spPr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sz="1400" dirty="0">
                  <a:latin typeface="Arial" panose="020B0604020202020204" pitchFamily="34" charset="0"/>
                </a:rPr>
                <a:t>Wait for </a:t>
              </a:r>
            </a:p>
            <a:p>
              <a:r>
                <a:rPr sz="1400" dirty="0">
                  <a:latin typeface="Arial" panose="020B0604020202020204" pitchFamily="34" charset="0"/>
                </a:rPr>
                <a:t>call 0from above</a:t>
              </a:r>
              <a:endParaRPr sz="1400" dirty="0">
                <a:latin typeface="Times New Roman" panose="02020603050405020304" charset="0"/>
              </a:endParaRPr>
            </a:p>
          </p:txBody>
        </p:sp>
      </p:grpSp>
      <p:sp>
        <p:nvSpPr>
          <p:cNvPr id="55336" name="Line 45"/>
          <p:cNvSpPr/>
          <p:nvPr/>
        </p:nvSpPr>
        <p:spPr>
          <a:xfrm>
            <a:off x="1123950" y="2160588"/>
            <a:ext cx="11017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5337" name="Group 46"/>
          <p:cNvGrpSpPr/>
          <p:nvPr/>
        </p:nvGrpSpPr>
        <p:grpSpPr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55346" name="Oval 47"/>
            <p:cNvSpPr/>
            <p:nvPr/>
          </p:nvSpPr>
          <p:spPr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55347" name="Text Box 48"/>
            <p:cNvSpPr txBox="1"/>
            <p:nvPr/>
          </p:nvSpPr>
          <p:spPr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sz="1400" dirty="0">
                  <a:latin typeface="Arial" panose="020B0604020202020204" pitchFamily="34" charset="0"/>
                </a:rPr>
                <a:t>Wait for ACK1</a:t>
              </a:r>
              <a:endParaRPr sz="1400" dirty="0">
                <a:latin typeface="Times New Roman" panose="02020603050405020304" charset="0"/>
              </a:endParaRPr>
            </a:p>
          </p:txBody>
        </p:sp>
      </p:grpSp>
      <p:sp>
        <p:nvSpPr>
          <p:cNvPr id="55338" name="Freeform 49"/>
          <p:cNvSpPr/>
          <p:nvPr/>
        </p:nvSpPr>
        <p:spPr>
          <a:xfrm flipH="1" flipV="1">
            <a:off x="2006600" y="1782763"/>
            <a:ext cx="579438" cy="8905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  <p:sp>
        <p:nvSpPr>
          <p:cNvPr id="55340" name="Text Box 51"/>
          <p:cNvSpPr txBox="1"/>
          <p:nvPr/>
        </p:nvSpPr>
        <p:spPr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55341" name="Line 52"/>
          <p:cNvSpPr/>
          <p:nvPr/>
        </p:nvSpPr>
        <p:spPr>
          <a:xfrm>
            <a:off x="6845300" y="4889500"/>
            <a:ext cx="11017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  <p:pic>
        <p:nvPicPr>
          <p:cNvPr id="55345" name="Picture 56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50" y="877888"/>
            <a:ext cx="30162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0963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27</a:t>
            </a:fld>
            <a:endParaRPr lang="en-US" sz="1200" dirty="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</a:p>
        </p:txBody>
      </p:sp>
      <p:grpSp>
        <p:nvGrpSpPr>
          <p:cNvPr id="368677" name="Group 37"/>
          <p:cNvGrpSpPr/>
          <p:nvPr/>
        </p:nvGrpSpPr>
        <p:grpSpPr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</p:grpSp>
      <p:grpSp>
        <p:nvGrpSpPr>
          <p:cNvPr id="368683" name="Group 43"/>
          <p:cNvGrpSpPr/>
          <p:nvPr/>
        </p:nvGrpSpPr>
        <p:grpSpPr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</p:grpSp>
      <p:grpSp>
        <p:nvGrpSpPr>
          <p:cNvPr id="368679" name="Group 39"/>
          <p:cNvGrpSpPr/>
          <p:nvPr/>
        </p:nvGrpSpPr>
        <p:grpSpPr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</a:p>
          </p:txBody>
        </p:sp>
      </p:grpSp>
      <p:grpSp>
        <p:nvGrpSpPr>
          <p:cNvPr id="368680" name="Group 40"/>
          <p:cNvGrpSpPr/>
          <p:nvPr/>
        </p:nvGrpSpPr>
        <p:grpSpPr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ack1</a:t>
              </a:r>
            </a:p>
          </p:txBody>
        </p:sp>
      </p:grpSp>
      <p:grpSp>
        <p:nvGrpSpPr>
          <p:cNvPr id="368678" name="Group 38"/>
          <p:cNvGrpSpPr/>
          <p:nvPr/>
        </p:nvGrpSpPr>
        <p:grpSpPr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</a:p>
          </p:txBody>
        </p:sp>
      </p:grpSp>
      <p:grpSp>
        <p:nvGrpSpPr>
          <p:cNvPr id="368684" name="Group 44"/>
          <p:cNvGrpSpPr/>
          <p:nvPr/>
        </p:nvGrpSpPr>
        <p:grpSpPr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</a:p>
        </p:txBody>
      </p:sp>
      <p:grpSp>
        <p:nvGrpSpPr>
          <p:cNvPr id="368699" name="Group 59"/>
          <p:cNvGrpSpPr/>
          <p:nvPr/>
        </p:nvGrpSpPr>
        <p:grpSpPr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</p:grpSp>
      <p:grpSp>
        <p:nvGrpSpPr>
          <p:cNvPr id="368702" name="Group 62"/>
          <p:cNvGrpSpPr/>
          <p:nvPr/>
        </p:nvGrpSpPr>
        <p:grpSpPr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</p:grpSp>
      <p:grpSp>
        <p:nvGrpSpPr>
          <p:cNvPr id="368708" name="Group 68"/>
          <p:cNvGrpSpPr/>
          <p:nvPr/>
        </p:nvGrpSpPr>
        <p:grpSpPr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ack1</a:t>
              </a:r>
            </a:p>
          </p:txBody>
        </p:sp>
      </p:grpSp>
      <p:grpSp>
        <p:nvGrpSpPr>
          <p:cNvPr id="368711" name="Group 71"/>
          <p:cNvGrpSpPr/>
          <p:nvPr/>
        </p:nvGrpSpPr>
        <p:grpSpPr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</a:p>
          </p:txBody>
        </p:sp>
      </p:grpSp>
      <p:grpSp>
        <p:nvGrpSpPr>
          <p:cNvPr id="368714" name="Group 74"/>
          <p:cNvGrpSpPr/>
          <p:nvPr/>
        </p:nvGrpSpPr>
        <p:grpSpPr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(b) packet loss</a:t>
            </a:r>
          </a:p>
        </p:txBody>
      </p:sp>
      <p:grpSp>
        <p:nvGrpSpPr>
          <p:cNvPr id="368721" name="Group 81"/>
          <p:cNvGrpSpPr/>
          <p:nvPr/>
        </p:nvGrpSpPr>
        <p:grpSpPr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loss</a:t>
              </a:r>
            </a:p>
          </p:txBody>
        </p:sp>
      </p:grpSp>
      <p:grpSp>
        <p:nvGrpSpPr>
          <p:cNvPr id="368726" name="Group 86"/>
          <p:cNvGrpSpPr/>
          <p:nvPr/>
        </p:nvGrpSpPr>
        <p:grpSpPr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8728" name="Group 88"/>
          <p:cNvGrpSpPr/>
          <p:nvPr/>
        </p:nvGrpSpPr>
        <p:grpSpPr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</a:p>
          </p:txBody>
        </p:sp>
      </p:grpSp>
      <p:grpSp>
        <p:nvGrpSpPr>
          <p:cNvPr id="368732" name="Group 92"/>
          <p:cNvGrpSpPr/>
          <p:nvPr/>
        </p:nvGrpSpPr>
        <p:grpSpPr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56368" name="Picture 87" descr="alarm_clock_ringi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rdt3.0 in action</a:t>
            </a:r>
          </a:p>
        </p:txBody>
      </p:sp>
      <p:pic>
        <p:nvPicPr>
          <p:cNvPr id="56367" name="Picture 96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1987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28</a:t>
            </a:fld>
            <a:endParaRPr lang="en-US" sz="1200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rdt3.0 in action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57348" name="Picture 3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(detect duplicate)</a:t>
            </a:r>
          </a:p>
        </p:txBody>
      </p:sp>
      <p:grpSp>
        <p:nvGrpSpPr>
          <p:cNvPr id="369687" name="Group 23"/>
          <p:cNvGrpSpPr/>
          <p:nvPr/>
        </p:nvGrpSpPr>
        <p:grpSpPr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</a:p>
        </p:txBody>
      </p:sp>
      <p:grpSp>
        <p:nvGrpSpPr>
          <p:cNvPr id="369713" name="Group 49"/>
          <p:cNvGrpSpPr/>
          <p:nvPr/>
        </p:nvGrpSpPr>
        <p:grpSpPr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</p:grpSp>
      <p:grpSp>
        <p:nvGrpSpPr>
          <p:cNvPr id="369716" name="Group 52"/>
          <p:cNvGrpSpPr/>
          <p:nvPr/>
        </p:nvGrpSpPr>
        <p:grpSpPr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</p:grpSp>
      <p:grpSp>
        <p:nvGrpSpPr>
          <p:cNvPr id="369719" name="Group 55"/>
          <p:cNvGrpSpPr/>
          <p:nvPr/>
        </p:nvGrpSpPr>
        <p:grpSpPr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ack1</a:t>
              </a:r>
            </a:p>
          </p:txBody>
        </p:sp>
      </p:grpSp>
      <p:grpSp>
        <p:nvGrpSpPr>
          <p:cNvPr id="369722" name="Group 58"/>
          <p:cNvGrpSpPr/>
          <p:nvPr/>
        </p:nvGrpSpPr>
        <p:grpSpPr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</a:p>
          </p:txBody>
        </p:sp>
      </p:grpSp>
      <p:grpSp>
        <p:nvGrpSpPr>
          <p:cNvPr id="369725" name="Group 61"/>
          <p:cNvGrpSpPr/>
          <p:nvPr/>
        </p:nvGrpSpPr>
        <p:grpSpPr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(c) ACK loss</a:t>
            </a:r>
          </a:p>
        </p:txBody>
      </p:sp>
      <p:grpSp>
        <p:nvGrpSpPr>
          <p:cNvPr id="369745" name="Group 81"/>
          <p:cNvGrpSpPr/>
          <p:nvPr/>
        </p:nvGrpSpPr>
        <p:grpSpPr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loss</a:t>
              </a:r>
            </a:p>
          </p:txBody>
        </p:sp>
      </p:grpSp>
      <p:grpSp>
        <p:nvGrpSpPr>
          <p:cNvPr id="369734" name="Group 70"/>
          <p:cNvGrpSpPr/>
          <p:nvPr/>
        </p:nvGrpSpPr>
        <p:grpSpPr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38" name="Group 74"/>
          <p:cNvGrpSpPr/>
          <p:nvPr/>
        </p:nvGrpSpPr>
        <p:grpSpPr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</a:p>
          </p:txBody>
        </p:sp>
      </p:grpSp>
      <p:grpSp>
        <p:nvGrpSpPr>
          <p:cNvPr id="369741" name="Group 77"/>
          <p:cNvGrpSpPr/>
          <p:nvPr/>
        </p:nvGrpSpPr>
        <p:grpSpPr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57441" name="Picture 78" descr="alarm_clock_ringi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(detect duplicate)</a:t>
            </a:r>
          </a:p>
        </p:txBody>
      </p:sp>
      <p:grpSp>
        <p:nvGrpSpPr>
          <p:cNvPr id="369749" name="Group 85"/>
          <p:cNvGrpSpPr/>
          <p:nvPr/>
        </p:nvGrpSpPr>
        <p:grpSpPr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pkt0</a:t>
            </a:r>
          </a:p>
        </p:txBody>
      </p:sp>
      <p:grpSp>
        <p:nvGrpSpPr>
          <p:cNvPr id="369765" name="Group 101"/>
          <p:cNvGrpSpPr/>
          <p:nvPr/>
        </p:nvGrpSpPr>
        <p:grpSpPr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</p:grpSp>
      <p:grpSp>
        <p:nvGrpSpPr>
          <p:cNvPr id="369774" name="Group 110"/>
          <p:cNvGrpSpPr/>
          <p:nvPr/>
        </p:nvGrpSpPr>
        <p:grpSpPr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(d) premature timeout/ delayed ACK</a:t>
            </a:r>
          </a:p>
        </p:txBody>
      </p:sp>
      <p:grpSp>
        <p:nvGrpSpPr>
          <p:cNvPr id="369786" name="Group 122"/>
          <p:cNvGrpSpPr/>
          <p:nvPr/>
        </p:nvGrpSpPr>
        <p:grpSpPr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69790" name="Group 126"/>
          <p:cNvGrpSpPr/>
          <p:nvPr/>
        </p:nvGrpSpPr>
        <p:grpSpPr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pkt1</a:t>
              </a:r>
            </a:p>
          </p:txBody>
        </p:sp>
      </p:grpSp>
      <p:grpSp>
        <p:nvGrpSpPr>
          <p:cNvPr id="369793" name="Group 129"/>
          <p:cNvGrpSpPr/>
          <p:nvPr/>
        </p:nvGrpSpPr>
        <p:grpSpPr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57428" name="Picture 130" descr="alarm_clock_ringi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resend pkt1</a:t>
              </a:r>
            </a:p>
          </p:txBody>
        </p:sp>
      </p:grpSp>
      <p:grpSp>
        <p:nvGrpSpPr>
          <p:cNvPr id="369797" name="Group 133"/>
          <p:cNvGrpSpPr/>
          <p:nvPr/>
        </p:nvGrpSpPr>
        <p:grpSpPr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8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69817" name="Group 153"/>
          <p:cNvGrpSpPr/>
          <p:nvPr/>
        </p:nvGrpSpPr>
        <p:grpSpPr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rcv ack1</a:t>
              </a:r>
            </a:p>
          </p:txBody>
        </p:sp>
        <p:grpSp>
          <p:nvGrpSpPr>
            <p:cNvPr id="57400" name="Group 148"/>
            <p:cNvGrpSpPr/>
            <p:nvPr/>
          </p:nvGrpSpPr>
          <p:grpSpPr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57401" name="Group 150"/>
            <p:cNvGrpSpPr/>
            <p:nvPr/>
          </p:nvGrpSpPr>
          <p:grpSpPr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ack1</a:t>
                </a:r>
              </a:p>
            </p:txBody>
          </p:sp>
        </p:grpSp>
        <p:grpSp>
          <p:nvGrpSpPr>
            <p:cNvPr id="57402" name="Group 113"/>
            <p:cNvGrpSpPr/>
            <p:nvPr/>
          </p:nvGrpSpPr>
          <p:grpSpPr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ack0</a:t>
                </a:r>
              </a:p>
            </p:txBody>
          </p:sp>
        </p:grpSp>
        <p:grpSp>
          <p:nvGrpSpPr>
            <p:cNvPr id="57403" name="Group 137"/>
            <p:cNvGrpSpPr/>
            <p:nvPr/>
          </p:nvGrpSpPr>
          <p:grpSpPr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rcv ack1</a:t>
                </a:r>
              </a:p>
            </p:txBody>
          </p:sp>
        </p:grpSp>
        <p:grpSp>
          <p:nvGrpSpPr>
            <p:cNvPr id="57404" name="Group 138"/>
            <p:cNvGrpSpPr/>
            <p:nvPr/>
          </p:nvGrpSpPr>
          <p:grpSpPr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57405" name="Group 142"/>
            <p:cNvGrpSpPr/>
            <p:nvPr/>
          </p:nvGrpSpPr>
          <p:grpSpPr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 ack0</a:t>
                </a:r>
              </a:p>
            </p:txBody>
          </p:sp>
        </p:grpSp>
        <p:grpSp>
          <p:nvGrpSpPr>
            <p:cNvPr id="57406" name="Group 149"/>
            <p:cNvGrpSpPr/>
            <p:nvPr/>
          </p:nvGrpSpPr>
          <p:grpSpPr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ack0</a:t>
                </a:r>
              </a:p>
            </p:txBody>
          </p:sp>
        </p:grpSp>
        <p:grpSp>
          <p:nvGrpSpPr>
            <p:cNvPr id="57407" name="Group 152"/>
            <p:cNvGrpSpPr/>
            <p:nvPr/>
          </p:nvGrpSpPr>
          <p:grpSpPr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(detect duplicate)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56" grpId="0"/>
      <p:bldP spid="369759" grpId="0"/>
      <p:bldP spid="3697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129" y="42198"/>
            <a:ext cx="7772400" cy="93198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4000" dirty="0" smtClean="0">
                <a:latin typeface="Gill Sans MT" panose="020B0502020104020203" charset="0"/>
                <a:cs typeface="+mj-cs"/>
              </a:rPr>
              <a:t>Determining the Value of Timeout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191" name="Content Placeholder 190"/>
          <p:cNvSpPr>
            <a:spLocks noGrp="1"/>
          </p:cNvSpPr>
          <p:nvPr>
            <p:ph idx="1"/>
          </p:nvPr>
        </p:nvSpPr>
        <p:spPr>
          <a:xfrm>
            <a:off x="533400" y="1322363"/>
            <a:ext cx="7772400" cy="4926037"/>
          </a:xfrm>
        </p:spPr>
        <p:txBody>
          <a:bodyPr/>
          <a:lstStyle/>
          <a:p>
            <a:r>
              <a:rPr lang="en-US" dirty="0" smtClean="0"/>
              <a:t>Must be as long as the round-trip time (RTT) between the sender and receiver</a:t>
            </a:r>
          </a:p>
          <a:p>
            <a:r>
              <a:rPr lang="en-US" dirty="0" smtClean="0"/>
              <a:t>Easy for point to point link</a:t>
            </a:r>
          </a:p>
          <a:p>
            <a:r>
              <a:rPr lang="en-US" dirty="0" smtClean="0"/>
              <a:t>Difficult to compute end to end; need to consider</a:t>
            </a:r>
          </a:p>
          <a:p>
            <a:pPr lvl="1"/>
            <a:r>
              <a:rPr lang="en-US" dirty="0" smtClean="0"/>
              <a:t> buffering at intermediate routers</a:t>
            </a:r>
          </a:p>
          <a:p>
            <a:pPr lvl="1"/>
            <a:r>
              <a:rPr lang="en-US" dirty="0" smtClean="0"/>
              <a:t> time needed to process packet at each hop</a:t>
            </a:r>
          </a:p>
          <a:p>
            <a:r>
              <a:rPr lang="en-US" dirty="0" smtClean="0"/>
              <a:t>Waiting for worst case maximum delay would degrade performance</a:t>
            </a:r>
          </a:p>
          <a:p>
            <a:pPr lvl="1"/>
            <a:r>
              <a:rPr lang="en-US" dirty="0" smtClean="0"/>
              <a:t>Determined dynamically as in TCP			 </a:t>
            </a:r>
          </a:p>
          <a:p>
            <a:endParaRPr lang="en-US" dirty="0"/>
          </a:p>
        </p:txBody>
      </p:sp>
      <p:sp>
        <p:nvSpPr>
          <p:cNvPr id="41986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1987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29</a:t>
            </a:fld>
            <a:endParaRPr lang="en-US" sz="1200" dirty="0"/>
          </a:p>
        </p:txBody>
      </p:sp>
      <p:pic>
        <p:nvPicPr>
          <p:cNvPr id="57348" name="Picture 3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20483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3</a:t>
            </a:fld>
            <a:endParaRPr lang="en-US" sz="1200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Chapter 3 outline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3.1 transport-layer services</a:t>
            </a: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3.2 multiplexing and demultiplexing</a:t>
            </a: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3.3 connectionless transport: UDP</a:t>
            </a: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513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3.5 connection-oriented transport: TCP</a:t>
            </a:r>
          </a:p>
          <a:p>
            <a:pPr marL="913130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segment structure</a:t>
            </a:r>
          </a:p>
          <a:p>
            <a:pPr marL="913130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reliable data transfer</a:t>
            </a:r>
          </a:p>
          <a:p>
            <a:pPr marL="913130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flow control</a:t>
            </a:r>
          </a:p>
          <a:p>
            <a:pPr marL="913130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connection management</a:t>
            </a: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3.6 principles of congestion control</a:t>
            </a:r>
          </a:p>
          <a:p>
            <a:pPr marL="567055" marR="0" lvl="0" indent="-5670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3.7 TCP congestion control</a:t>
            </a:r>
          </a:p>
        </p:txBody>
      </p:sp>
      <p:pic>
        <p:nvPicPr>
          <p:cNvPr id="35846" name="Picture 6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3011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30</a:t>
            </a:fld>
            <a:endParaRPr lang="en-US" sz="1200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Performance of rdt3.0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55738"/>
            <a:ext cx="8372475" cy="99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rdt3.0 is correct, but performance stinks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e.g.: 1 Gbps link, 15 ms prop. delay, 8000 bit packet: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sz="2400" dirty="0">
                <a:latin typeface="Gill Sans MT" panose="020B0502020104020203" charset="0"/>
              </a:rPr>
              <a:t>U </a:t>
            </a:r>
            <a:r>
              <a:rPr sz="2400" baseline="-25000" dirty="0">
                <a:latin typeface="Gill Sans MT" panose="020B0502020104020203" charset="0"/>
              </a:rPr>
              <a:t>sender</a:t>
            </a:r>
            <a:r>
              <a:rPr sz="2400" dirty="0">
                <a:latin typeface="Gill Sans MT" panose="020B0502020104020203" charset="0"/>
              </a:rPr>
              <a:t>: </a:t>
            </a:r>
            <a:r>
              <a:rPr sz="2400" i="1" dirty="0">
                <a:solidFill>
                  <a:srgbClr val="CC0000"/>
                </a:solidFill>
                <a:latin typeface="Gill Sans MT" panose="020B0502020104020203" charset="0"/>
              </a:rPr>
              <a:t>utilization</a:t>
            </a:r>
            <a:r>
              <a:rPr sz="2400" dirty="0">
                <a:latin typeface="Gill Sans MT" panose="020B0502020104020203" charset="0"/>
              </a:rPr>
              <a:t> – fraction of time sender busy sending</a:t>
            </a:r>
          </a:p>
        </p:txBody>
      </p:sp>
      <p:graphicFrame>
        <p:nvGraphicFramePr>
          <p:cNvPr id="58374" name="Object 5"/>
          <p:cNvGraphicFramePr>
            <a:graphicFrameLocks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p:oleObj spid="_x0000_s3076" r:id="rId3" imgW="3581400" imgH="495300" progId="Word.Picture.8">
              <p:embed/>
            </p:oleObj>
          </a:graphicData>
        </a:graphic>
      </p:graphicFrame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if RTT=30 msec, 1KB pkt every 30 msec: 33kB/sec thruput over 1 Gbps link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network protocol limits use of physical resources!</a:t>
            </a:r>
          </a:p>
        </p:txBody>
      </p:sp>
      <p:pic>
        <p:nvPicPr>
          <p:cNvPr id="58376" name="Picture 9" descr="underline_base"/>
          <p:cNvPicPr/>
          <p:nvPr/>
        </p:nvPicPr>
        <p:blipFill>
          <a:blip r:embed="rId4"/>
          <a:stretch>
            <a:fillRect/>
          </a:stretch>
        </p:blipFill>
        <p:spPr>
          <a:xfrm>
            <a:off x="619125" y="1006475"/>
            <a:ext cx="5027613" cy="1730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8377" name="Group 24"/>
          <p:cNvGrpSpPr/>
          <p:nvPr/>
        </p:nvGrpSpPr>
        <p:grpSpPr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trans</a:t>
              </a:r>
              <a:r>
                <a: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=</a:t>
              </a:r>
            </a:p>
          </p:txBody>
        </p:sp>
        <p:grpSp>
          <p:nvGrpSpPr>
            <p:cNvPr id="58379" name="Group 14"/>
            <p:cNvGrpSpPr/>
            <p:nvPr/>
          </p:nvGrpSpPr>
          <p:grpSpPr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L</a:t>
                </a:r>
              </a:p>
            </p:txBody>
          </p:sp>
          <p:sp>
            <p:nvSpPr>
              <p:cNvPr id="43030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</a:t>
                </a:r>
              </a:p>
            </p:txBody>
          </p:sp>
          <p:sp>
            <p:nvSpPr>
              <p:cNvPr id="43031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58380" name="Group 19"/>
            <p:cNvGrpSpPr/>
            <p:nvPr/>
          </p:nvGrpSpPr>
          <p:grpSpPr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3025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charset="0"/>
                    <a:ea typeface="MS PGothic" panose="020B0600070205080204" charset="-128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026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8000 bits</a:t>
                </a:r>
              </a:p>
            </p:txBody>
          </p:sp>
          <p:sp>
            <p:nvSpPr>
              <p:cNvPr id="43027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10</a:t>
                </a:r>
                <a:r>
                  <a:rPr kumimoji="0" lang="en-US" sz="2400" b="0" i="1" u="none" strike="noStrike" kern="1200" cap="none" spc="0" normalizeH="0" baseline="3000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9 </a:t>
                </a:r>
                <a:r>
                  <a:rPr kumimoji="0" lang="en-US" sz="2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bits/sec</a:t>
                </a:r>
              </a:p>
            </p:txBody>
          </p:sp>
          <p:sp>
            <p:nvSpPr>
              <p:cNvPr id="43028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=</a:t>
              </a:r>
            </a:p>
          </p:txBody>
        </p:sp>
        <p:sp>
          <p:nvSpPr>
            <p:cNvPr id="43023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=</a:t>
              </a:r>
            </a:p>
          </p:txBody>
        </p:sp>
        <p:sp>
          <p:nvSpPr>
            <p:cNvPr id="43024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8 microsecs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4035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31</a:t>
            </a:fld>
            <a:endParaRPr lang="en-US" sz="1200" dirty="0"/>
          </a:p>
        </p:txBody>
      </p:sp>
      <p:pic>
        <p:nvPicPr>
          <p:cNvPr id="59395" name="Picture 32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615950" y="960438"/>
            <a:ext cx="667226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rdt3.0: stop-and-wait operation</a:t>
            </a:r>
          </a:p>
        </p:txBody>
      </p:sp>
      <p:sp>
        <p:nvSpPr>
          <p:cNvPr id="59397" name="Line 3"/>
          <p:cNvSpPr/>
          <p:nvPr/>
        </p:nvSpPr>
        <p:spPr>
          <a:xfrm>
            <a:off x="3557588" y="2001838"/>
            <a:ext cx="2227262" cy="9223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8" name="Text Box 4"/>
          <p:cNvSpPr txBox="1"/>
          <p:nvPr/>
        </p:nvSpPr>
        <p:spPr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first packet bit transmitted, t = 0</a:t>
            </a:r>
          </a:p>
        </p:txBody>
      </p:sp>
      <p:sp>
        <p:nvSpPr>
          <p:cNvPr id="59399" name="Line 5"/>
          <p:cNvSpPr/>
          <p:nvPr/>
        </p:nvSpPr>
        <p:spPr>
          <a:xfrm>
            <a:off x="3546475" y="1782763"/>
            <a:ext cx="23813" cy="29130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00" name="Line 6"/>
          <p:cNvSpPr/>
          <p:nvPr/>
        </p:nvSpPr>
        <p:spPr>
          <a:xfrm>
            <a:off x="5773738" y="1795463"/>
            <a:ext cx="22225" cy="28908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01" name="Text Box 7"/>
          <p:cNvSpPr txBox="1"/>
          <p:nvPr/>
        </p:nvSpPr>
        <p:spPr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sender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59402" name="Text Box 8"/>
          <p:cNvSpPr txBox="1"/>
          <p:nvPr/>
        </p:nvSpPr>
        <p:spPr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receiver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59403" name="Line 9"/>
          <p:cNvSpPr/>
          <p:nvPr/>
        </p:nvSpPr>
        <p:spPr>
          <a:xfrm>
            <a:off x="3570288" y="1997075"/>
            <a:ext cx="2190750" cy="3175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9404" name="Line 10"/>
          <p:cNvSpPr/>
          <p:nvPr/>
        </p:nvSpPr>
        <p:spPr>
          <a:xfrm>
            <a:off x="3575050" y="4108450"/>
            <a:ext cx="21923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9405" name="Line 11"/>
          <p:cNvSpPr/>
          <p:nvPr/>
        </p:nvSpPr>
        <p:spPr>
          <a:xfrm flipV="1">
            <a:off x="3575050" y="3165475"/>
            <a:ext cx="2209800" cy="9223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6" name="Freeform 12"/>
          <p:cNvSpPr/>
          <p:nvPr/>
        </p:nvSpPr>
        <p:spPr>
          <a:xfrm>
            <a:off x="3552825" y="1995488"/>
            <a:ext cx="2232025" cy="1155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7" name="Line 13"/>
          <p:cNvSpPr/>
          <p:nvPr/>
        </p:nvSpPr>
        <p:spPr>
          <a:xfrm flipH="1">
            <a:off x="3408363" y="1995488"/>
            <a:ext cx="1317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8" name="Line 14"/>
          <p:cNvSpPr/>
          <p:nvPr/>
        </p:nvSpPr>
        <p:spPr>
          <a:xfrm flipH="1">
            <a:off x="3408363" y="2236788"/>
            <a:ext cx="1317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9" name="Line 15"/>
          <p:cNvSpPr/>
          <p:nvPr/>
        </p:nvSpPr>
        <p:spPr>
          <a:xfrm flipH="1">
            <a:off x="3419475" y="4095750"/>
            <a:ext cx="1333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10" name="Text Box 16"/>
          <p:cNvSpPr txBox="1"/>
          <p:nvPr/>
        </p:nvSpPr>
        <p:spPr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r>
              <a:rPr dirty="0">
                <a:solidFill>
                  <a:srgbClr val="CC0000"/>
                </a:solidFill>
                <a:latin typeface="Arial" panose="020B0604020202020204" pitchFamily="34" charset="0"/>
              </a:rPr>
              <a:t>RTT</a:t>
            </a:r>
            <a:r>
              <a:rPr sz="1000" dirty="0">
                <a:latin typeface="Arial" panose="020B0604020202020204" pitchFamily="34" charset="0"/>
              </a:rPr>
              <a:t> </a:t>
            </a:r>
            <a:endParaRPr sz="2400" dirty="0">
              <a:latin typeface="Times New Roman" panose="02020603050405020304" charset="0"/>
            </a:endParaRPr>
          </a:p>
        </p:txBody>
      </p:sp>
      <p:sp>
        <p:nvSpPr>
          <p:cNvPr id="59411" name="Line 17"/>
          <p:cNvSpPr/>
          <p:nvPr/>
        </p:nvSpPr>
        <p:spPr>
          <a:xfrm>
            <a:off x="3443288" y="3276600"/>
            <a:ext cx="11112" cy="811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12" name="Line 18"/>
          <p:cNvSpPr/>
          <p:nvPr/>
        </p:nvSpPr>
        <p:spPr>
          <a:xfrm flipV="1">
            <a:off x="3448050" y="2259013"/>
            <a:ext cx="3175" cy="768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13" name="Text Box 19"/>
          <p:cNvSpPr txBox="1"/>
          <p:nvPr/>
        </p:nvSpPr>
        <p:spPr>
          <a:xfrm>
            <a:off x="0" y="2074863"/>
            <a:ext cx="3465513" cy="3524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last packet bit transmitted, </a:t>
            </a:r>
            <a:r>
              <a:rPr dirty="0">
                <a:solidFill>
                  <a:srgbClr val="CC0000"/>
                </a:solidFill>
                <a:latin typeface="Arial" panose="020B0604020202020204" pitchFamily="34" charset="0"/>
              </a:rPr>
              <a:t>t = L / R</a:t>
            </a:r>
            <a:endParaRPr dirty="0">
              <a:solidFill>
                <a:srgbClr val="CC0000"/>
              </a:solidFill>
              <a:latin typeface="Times New Roman" panose="02020603050405020304" charset="0"/>
            </a:endParaRPr>
          </a:p>
        </p:txBody>
      </p:sp>
      <p:sp>
        <p:nvSpPr>
          <p:cNvPr id="59414" name="Line 20"/>
          <p:cNvSpPr/>
          <p:nvPr/>
        </p:nvSpPr>
        <p:spPr>
          <a:xfrm flipH="1">
            <a:off x="5761038" y="2909888"/>
            <a:ext cx="1333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15" name="Text Box 21"/>
          <p:cNvSpPr txBox="1"/>
          <p:nvPr/>
        </p:nvSpPr>
        <p:spPr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first packet bit arrives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59416" name="Line 22"/>
          <p:cNvSpPr/>
          <p:nvPr/>
        </p:nvSpPr>
        <p:spPr>
          <a:xfrm>
            <a:off x="5784850" y="3159125"/>
            <a:ext cx="127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17" name="Text Box 23"/>
          <p:cNvSpPr txBox="1"/>
          <p:nvPr/>
        </p:nvSpPr>
        <p:spPr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last packet bit arrives, send ACK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59418" name="Text Box 24"/>
          <p:cNvSpPr txBox="1"/>
          <p:nvPr/>
        </p:nvSpPr>
        <p:spPr>
          <a:xfrm>
            <a:off x="825500" y="3768725"/>
            <a:ext cx="2686050" cy="63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ACK arrives, send next </a:t>
            </a:r>
          </a:p>
          <a:p>
            <a:pPr algn="r"/>
            <a:r>
              <a:rPr dirty="0">
                <a:latin typeface="Arial" panose="020B0604020202020204" pitchFamily="34" charset="0"/>
              </a:rPr>
              <a:t>packet, </a:t>
            </a:r>
            <a:r>
              <a:rPr dirty="0">
                <a:solidFill>
                  <a:srgbClr val="CC0000"/>
                </a:solidFill>
                <a:latin typeface="Arial" panose="020B0604020202020204" pitchFamily="34" charset="0"/>
              </a:rPr>
              <a:t>t = RTT + L / R</a:t>
            </a:r>
            <a:endParaRPr dirty="0">
              <a:solidFill>
                <a:srgbClr val="CC0000"/>
              </a:solidFill>
              <a:latin typeface="Times New Roman" panose="02020603050405020304" charset="0"/>
            </a:endParaRPr>
          </a:p>
        </p:txBody>
      </p:sp>
      <p:sp>
        <p:nvSpPr>
          <p:cNvPr id="59419" name="Freeform 25"/>
          <p:cNvSpPr/>
          <p:nvPr/>
        </p:nvSpPr>
        <p:spPr>
          <a:xfrm>
            <a:off x="3570288" y="4103688"/>
            <a:ext cx="14192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9420" name="Group 26"/>
          <p:cNvGrpSpPr/>
          <p:nvPr/>
        </p:nvGrpSpPr>
        <p:grpSpPr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59424" name="Line 27"/>
            <p:cNvSpPr/>
            <p:nvPr/>
          </p:nvSpPr>
          <p:spPr>
            <a:xfrm>
              <a:off x="12315" y="13225"/>
              <a:ext cx="1587" cy="5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8"/>
            <p:cNvSpPr/>
            <p:nvPr/>
          </p:nvSpPr>
          <p:spPr>
            <a:xfrm>
              <a:off x="13915" y="13737"/>
              <a:ext cx="1175" cy="4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59421" name="Line 29"/>
          <p:cNvSpPr/>
          <p:nvPr/>
        </p:nvSpPr>
        <p:spPr>
          <a:xfrm>
            <a:off x="3563938" y="4337050"/>
            <a:ext cx="317500" cy="123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22" name="Line 30"/>
          <p:cNvSpPr/>
          <p:nvPr/>
        </p:nvSpPr>
        <p:spPr>
          <a:xfrm>
            <a:off x="3887788" y="4460875"/>
            <a:ext cx="541337" cy="234950"/>
          </a:xfrm>
          <a:prstGeom prst="line">
            <a:avLst/>
          </a:prstGeom>
          <a:ln w="9525" cap="flat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59423" name="Object 35"/>
          <p:cNvGraphicFramePr>
            <a:graphicFrameLocks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p:oleObj spid="_x0000_s58369" r:id="rId4" imgW="3581400" imgH="4953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5059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32</a:t>
            </a:fld>
            <a:endParaRPr lang="en-US" sz="1200" dirty="0"/>
          </a:p>
        </p:txBody>
      </p:sp>
      <p:pic>
        <p:nvPicPr>
          <p:cNvPr id="60419" name="Picture 6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42925" y="803275"/>
            <a:ext cx="45704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Pipelined protocols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3875" y="1304925"/>
            <a:ext cx="75914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pipelining:</a:t>
            </a: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sender allows multiple, 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in-flight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, yet-to-be-acknowledged pkts</a:t>
            </a:r>
          </a:p>
          <a:p>
            <a:pPr lvl="1"/>
            <a:r>
              <a:rPr dirty="0">
                <a:latin typeface="+mn-lt"/>
                <a:ea typeface="MS PGothic" panose="020B0600070205080204" charset="-128"/>
              </a:rPr>
              <a:t>range of sequence numbers must be increased</a:t>
            </a:r>
          </a:p>
          <a:p>
            <a:pPr lvl="1"/>
            <a:r>
              <a:rPr dirty="0">
                <a:latin typeface="+mn-lt"/>
                <a:ea typeface="MS PGothic" panose="020B0600070205080204" charset="-128"/>
              </a:rPr>
              <a:t>buffering at sender and/or receiver</a:t>
            </a:r>
          </a:p>
        </p:txBody>
      </p:sp>
      <p:pic>
        <p:nvPicPr>
          <p:cNvPr id="60423" name="Picture 5" descr="rdt_pipeline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8" y="2946400"/>
            <a:ext cx="6105525" cy="23701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0424" name="Group 44"/>
          <p:cNvGrpSpPr/>
          <p:nvPr/>
        </p:nvGrpSpPr>
        <p:grpSpPr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60498" name="Group 36"/>
            <p:cNvGrpSpPr/>
            <p:nvPr/>
          </p:nvGrpSpPr>
          <p:grpSpPr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9" name="Picture 37" descr="desktop_computer_stylized_medium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0500" name="Freeform 3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rect l="0" t="0" r="0" b="0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0425" name="Freeform 48"/>
          <p:cNvSpPr/>
          <p:nvPr/>
        </p:nvSpPr>
        <p:spPr>
          <a:xfrm>
            <a:off x="7339013" y="3636963"/>
            <a:ext cx="185737" cy="431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0" t="0" r="0" b="0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0426" name="Group 50"/>
          <p:cNvGrpSpPr/>
          <p:nvPr/>
        </p:nvGrpSpPr>
        <p:grpSpPr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60494" name="Group 52"/>
            <p:cNvGrpSpPr/>
            <p:nvPr/>
          </p:nvGrpSpPr>
          <p:grpSpPr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5" name="Picture 53" descr="desktop_computer_stylized_medium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0496" name="Freeform 5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rect l="0" t="0" r="0" b="0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427" name="Group 55"/>
          <p:cNvGrpSpPr/>
          <p:nvPr/>
        </p:nvGrpSpPr>
        <p:grpSpPr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60461" name="Freeform 5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45" y="164"/>
                </a:cxn>
                <a:cxn ang="0">
                  <a:pos x="142" y="1268"/>
                </a:cxn>
                <a:cxn ang="0">
                  <a:pos x="0" y="1325"/>
                </a:cxn>
                <a:cxn ang="0">
                  <a:pos x="26" y="0"/>
                </a:cxn>
              </a:cxnLst>
              <a:rect l="0" t="0" r="0" b="0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00000"/>
                  </a:srgbClr>
                </a:gs>
                <a:gs pos="100000">
                  <a:srgbClr val="333333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463" name="Freeform 5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7" y="106"/>
                </a:cxn>
                <a:cxn ang="0">
                  <a:pos x="3" y="1208"/>
                </a:cxn>
                <a:cxn ang="0">
                  <a:pos x="3" y="0"/>
                </a:cxn>
              </a:cxnLst>
              <a:rect l="0" t="0" r="0" b="0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4" name="Freeform 5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36" y="62"/>
                </a:cxn>
                <a:cxn ang="0">
                  <a:pos x="135" y="110"/>
                </a:cxn>
                <a:cxn ang="0">
                  <a:pos x="0" y="49"/>
                </a:cxn>
                <a:cxn ang="0">
                  <a:pos x="2" y="0"/>
                </a:cxn>
              </a:cxnLst>
              <a:rect l="0" t="0" r="0" b="0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60466" name="Group 61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60468" name="Group 65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60471" name="Group 70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60472" name="Freeform 7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36" y="61"/>
                </a:cxn>
                <a:cxn ang="0">
                  <a:pos x="135" y="108"/>
                </a:cxn>
                <a:cxn ang="0">
                  <a:pos x="0" y="47"/>
                </a:cxn>
                <a:cxn ang="0">
                  <a:pos x="2" y="0"/>
                </a:cxn>
              </a:cxnLst>
              <a:rect l="0" t="0" r="0" b="0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73" name="Group 74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475" name="Freeform 7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0" y="69"/>
                </a:cxn>
                <a:cxn ang="0">
                  <a:pos x="122" y="122"/>
                </a:cxn>
                <a:cxn ang="0">
                  <a:pos x="0" y="47"/>
                </a:cxn>
                <a:cxn ang="0">
                  <a:pos x="2" y="0"/>
                </a:cxn>
              </a:cxnLst>
              <a:rect l="0" t="0" r="0" b="0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76" name="Freeform 7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79"/>
                </a:cxn>
                <a:cxn ang="0">
                  <a:pos x="118" y="139"/>
                </a:cxn>
                <a:cxn ang="0">
                  <a:pos x="3" y="60"/>
                </a:cxn>
                <a:cxn ang="0">
                  <a:pos x="0" y="0"/>
                </a:cxn>
              </a:cxnLst>
              <a:rect l="0" t="0" r="0" b="0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478" name="Freeform 81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" y="116"/>
                </a:cxn>
                <a:cxn ang="0">
                  <a:pos x="126" y="53"/>
                </a:cxn>
                <a:cxn ang="0">
                  <a:pos x="123" y="0"/>
                </a:cxn>
                <a:cxn ang="0">
                  <a:pos x="0" y="51"/>
                </a:cxn>
              </a:cxnLst>
              <a:rect l="0" t="0" r="0" b="0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0428" name="Group 88"/>
          <p:cNvGrpSpPr/>
          <p:nvPr/>
        </p:nvGrpSpPr>
        <p:grpSpPr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60429" name="Freeform 8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45" y="164"/>
                </a:cxn>
                <a:cxn ang="0">
                  <a:pos x="142" y="1268"/>
                </a:cxn>
                <a:cxn ang="0">
                  <a:pos x="0" y="1325"/>
                </a:cxn>
                <a:cxn ang="0">
                  <a:pos x="26" y="0"/>
                </a:cxn>
              </a:cxnLst>
              <a:rect l="0" t="0" r="0" b="0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00000"/>
                  </a:srgbClr>
                </a:gs>
                <a:gs pos="100000">
                  <a:srgbClr val="333333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431" name="Freeform 91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7" y="106"/>
                </a:cxn>
                <a:cxn ang="0">
                  <a:pos x="3" y="1208"/>
                </a:cxn>
                <a:cxn ang="0">
                  <a:pos x="3" y="0"/>
                </a:cxn>
              </a:cxnLst>
              <a:rect l="0" t="0" r="0" b="0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Freeform 9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36" y="62"/>
                </a:cxn>
                <a:cxn ang="0">
                  <a:pos x="135" y="110"/>
                </a:cxn>
                <a:cxn ang="0">
                  <a:pos x="0" y="49"/>
                </a:cxn>
                <a:cxn ang="0">
                  <a:pos x="2" y="0"/>
                </a:cxn>
              </a:cxnLst>
              <a:rect l="0" t="0" r="0" b="0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60434" name="Group 94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60436" name="Group 98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60439" name="Group 103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60440" name="Freeform 10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36" y="61"/>
                </a:cxn>
                <a:cxn ang="0">
                  <a:pos x="135" y="108"/>
                </a:cxn>
                <a:cxn ang="0">
                  <a:pos x="0" y="47"/>
                </a:cxn>
                <a:cxn ang="0">
                  <a:pos x="2" y="0"/>
                </a:cxn>
              </a:cxnLst>
              <a:rect l="0" t="0" r="0" b="0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41" name="Group 107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443" name="Freeform 111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0" y="69"/>
                </a:cxn>
                <a:cxn ang="0">
                  <a:pos x="122" y="122"/>
                </a:cxn>
                <a:cxn ang="0">
                  <a:pos x="0" y="47"/>
                </a:cxn>
                <a:cxn ang="0">
                  <a:pos x="2" y="0"/>
                </a:cxn>
              </a:cxnLst>
              <a:rect l="0" t="0" r="0" b="0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Freeform 11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79"/>
                </a:cxn>
                <a:cxn ang="0">
                  <a:pos x="118" y="139"/>
                </a:cxn>
                <a:cxn ang="0">
                  <a:pos x="3" y="60"/>
                </a:cxn>
                <a:cxn ang="0">
                  <a:pos x="0" y="0"/>
                </a:cxn>
              </a:cxnLst>
              <a:rect l="0" t="0" r="0" b="0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446" name="Freeform 114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" y="116"/>
                </a:cxn>
                <a:cxn ang="0">
                  <a:pos x="126" y="53"/>
                </a:cxn>
                <a:cxn ang="0">
                  <a:pos x="123" y="0"/>
                </a:cxn>
                <a:cxn ang="0">
                  <a:pos x="0" y="51"/>
                </a:cxn>
              </a:cxnLst>
              <a:rect l="0" t="0" r="0" b="0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6" name="Content Placeholder 8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6083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33</a:t>
            </a:fld>
            <a:endParaRPr lang="en-US" sz="1200" dirty="0"/>
          </a:p>
        </p:txBody>
      </p:sp>
      <p:pic>
        <p:nvPicPr>
          <p:cNvPr id="61443" name="Picture 60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569913" y="772623"/>
            <a:ext cx="6399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75603" y="0"/>
            <a:ext cx="7772400" cy="963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Pipelining: increased utilization</a:t>
            </a:r>
          </a:p>
        </p:txBody>
      </p:sp>
      <p:sp>
        <p:nvSpPr>
          <p:cNvPr id="61445" name="Line 3"/>
          <p:cNvSpPr/>
          <p:nvPr/>
        </p:nvSpPr>
        <p:spPr>
          <a:xfrm>
            <a:off x="3171825" y="1609184"/>
            <a:ext cx="2082800" cy="9318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6" name="Text Box 4"/>
          <p:cNvSpPr txBox="1"/>
          <p:nvPr/>
        </p:nvSpPr>
        <p:spPr>
          <a:xfrm>
            <a:off x="0" y="1402809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first packet bit transmitted, t = 0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61447" name="Line 5"/>
          <p:cNvSpPr/>
          <p:nvPr/>
        </p:nvSpPr>
        <p:spPr>
          <a:xfrm>
            <a:off x="3162300" y="1386934"/>
            <a:ext cx="20638" cy="3284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48" name="Line 6"/>
          <p:cNvSpPr/>
          <p:nvPr/>
        </p:nvSpPr>
        <p:spPr>
          <a:xfrm>
            <a:off x="5243513" y="1399634"/>
            <a:ext cx="22225" cy="3351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49" name="Text Box 7"/>
          <p:cNvSpPr txBox="1"/>
          <p:nvPr/>
        </p:nvSpPr>
        <p:spPr>
          <a:xfrm>
            <a:off x="2701925" y="1059909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sender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61450" name="Text Box 8"/>
          <p:cNvSpPr txBox="1"/>
          <p:nvPr/>
        </p:nvSpPr>
        <p:spPr>
          <a:xfrm>
            <a:off x="4730750" y="1059909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receiver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61451" name="Line 9"/>
          <p:cNvSpPr/>
          <p:nvPr/>
        </p:nvSpPr>
        <p:spPr>
          <a:xfrm>
            <a:off x="3182938" y="1604422"/>
            <a:ext cx="2049462" cy="3175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452" name="Line 10"/>
          <p:cNvSpPr/>
          <p:nvPr/>
        </p:nvSpPr>
        <p:spPr>
          <a:xfrm>
            <a:off x="3189288" y="3736434"/>
            <a:ext cx="2049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453" name="Freeform 11"/>
          <p:cNvSpPr/>
          <p:nvPr/>
        </p:nvSpPr>
        <p:spPr>
          <a:xfrm>
            <a:off x="3167063" y="1601247"/>
            <a:ext cx="2087562" cy="1169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Line 12"/>
          <p:cNvSpPr/>
          <p:nvPr/>
        </p:nvSpPr>
        <p:spPr>
          <a:xfrm flipH="1">
            <a:off x="3032125" y="1601247"/>
            <a:ext cx="123825" cy="31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55" name="Line 13"/>
          <p:cNvSpPr/>
          <p:nvPr/>
        </p:nvSpPr>
        <p:spPr>
          <a:xfrm flipH="1">
            <a:off x="3032125" y="1845722"/>
            <a:ext cx="1238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56" name="Text Box 14"/>
          <p:cNvSpPr txBox="1"/>
          <p:nvPr/>
        </p:nvSpPr>
        <p:spPr>
          <a:xfrm>
            <a:off x="2251075" y="2585497"/>
            <a:ext cx="9652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RTT 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61457" name="Line 15"/>
          <p:cNvSpPr/>
          <p:nvPr/>
        </p:nvSpPr>
        <p:spPr>
          <a:xfrm>
            <a:off x="3065463" y="2896647"/>
            <a:ext cx="9525" cy="8207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58" name="Line 16"/>
          <p:cNvSpPr/>
          <p:nvPr/>
        </p:nvSpPr>
        <p:spPr>
          <a:xfrm flipV="1">
            <a:off x="3070225" y="1867947"/>
            <a:ext cx="1588" cy="7762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59" name="Text Box 17"/>
          <p:cNvSpPr txBox="1"/>
          <p:nvPr/>
        </p:nvSpPr>
        <p:spPr>
          <a:xfrm>
            <a:off x="346075" y="1683797"/>
            <a:ext cx="2740025" cy="3540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last bit transmitted, t = L / R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61460" name="Line 18"/>
          <p:cNvSpPr/>
          <p:nvPr/>
        </p:nvSpPr>
        <p:spPr>
          <a:xfrm flipH="1">
            <a:off x="5232400" y="2526759"/>
            <a:ext cx="1254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61" name="Text Box 19"/>
          <p:cNvSpPr txBox="1"/>
          <p:nvPr/>
        </p:nvSpPr>
        <p:spPr>
          <a:xfrm>
            <a:off x="5308600" y="2348959"/>
            <a:ext cx="2641600" cy="355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first packet bit arrives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61462" name="Line 20"/>
          <p:cNvSpPr/>
          <p:nvPr/>
        </p:nvSpPr>
        <p:spPr>
          <a:xfrm>
            <a:off x="5254625" y="2777584"/>
            <a:ext cx="1190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63" name="Text Box 21"/>
          <p:cNvSpPr txBox="1"/>
          <p:nvPr/>
        </p:nvSpPr>
        <p:spPr>
          <a:xfrm>
            <a:off x="5313363" y="2601372"/>
            <a:ext cx="3581400" cy="384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last packet bit arrives, send ACK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61464" name="Text Box 22"/>
          <p:cNvSpPr txBox="1"/>
          <p:nvPr/>
        </p:nvSpPr>
        <p:spPr>
          <a:xfrm>
            <a:off x="493713" y="3393534"/>
            <a:ext cx="2635250" cy="641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r>
              <a:rPr dirty="0">
                <a:latin typeface="Arial" panose="020B0604020202020204" pitchFamily="34" charset="0"/>
              </a:rPr>
              <a:t>ACK arrives, send next </a:t>
            </a:r>
          </a:p>
          <a:p>
            <a:pPr algn="r"/>
            <a:r>
              <a:rPr dirty="0">
                <a:latin typeface="Arial" panose="020B0604020202020204" pitchFamily="34" charset="0"/>
              </a:rPr>
              <a:t>packet, t = RTT + L / R</a:t>
            </a:r>
            <a:endParaRPr dirty="0">
              <a:latin typeface="Times New Roman" panose="02020603050405020304" charset="0"/>
            </a:endParaRPr>
          </a:p>
        </p:txBody>
      </p:sp>
      <p:grpSp>
        <p:nvGrpSpPr>
          <p:cNvPr id="61465" name="Group 23"/>
          <p:cNvGrpSpPr/>
          <p:nvPr/>
        </p:nvGrpSpPr>
        <p:grpSpPr>
          <a:xfrm>
            <a:off x="3043238" y="3723734"/>
            <a:ext cx="1466850" cy="608013"/>
            <a:chOff x="12502" y="21425"/>
            <a:chExt cx="3400" cy="1025"/>
          </a:xfrm>
        </p:grpSpPr>
        <p:sp>
          <p:nvSpPr>
            <p:cNvPr id="61494" name="Line 24"/>
            <p:cNvSpPr/>
            <p:nvPr/>
          </p:nvSpPr>
          <p:spPr>
            <a:xfrm flipH="1">
              <a:off x="12502" y="21425"/>
              <a:ext cx="288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95" name="Freeform 25"/>
            <p:cNvSpPr/>
            <p:nvPr/>
          </p:nvSpPr>
          <p:spPr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37" y="4575"/>
                </a:cxn>
                <a:cxn ang="0">
                  <a:pos x="8450" y="4575"/>
                </a:cxn>
                <a:cxn ang="0">
                  <a:pos x="0" y="1909"/>
                </a:cxn>
                <a:cxn ang="0">
                  <a:pos x="0" y="0"/>
                </a:cxn>
              </a:cxnLst>
              <a:rect l="0" t="0" r="0" b="0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96" name="Group 26"/>
            <p:cNvGrpSpPr/>
            <p:nvPr/>
          </p:nvGrpSpPr>
          <p:grpSpPr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9" name="Line 27"/>
              <p:cNvSpPr/>
              <p:nvPr/>
            </p:nvSpPr>
            <p:spPr>
              <a:xfrm>
                <a:off x="12315" y="13225"/>
                <a:ext cx="1587" cy="5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00" name="Line 28"/>
              <p:cNvSpPr/>
              <p:nvPr/>
            </p:nvSpPr>
            <p:spPr>
              <a:xfrm>
                <a:off x="13915" y="13737"/>
                <a:ext cx="1175" cy="40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61497" name="Line 29"/>
            <p:cNvSpPr/>
            <p:nvPr/>
          </p:nvSpPr>
          <p:spPr>
            <a:xfrm>
              <a:off x="12815" y="21837"/>
              <a:ext cx="687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98" name="Line 30"/>
            <p:cNvSpPr/>
            <p:nvPr/>
          </p:nvSpPr>
          <p:spPr>
            <a:xfrm>
              <a:off x="13515" y="22048"/>
              <a:ext cx="1175" cy="40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61466" name="Freeform 31"/>
          <p:cNvSpPr/>
          <p:nvPr/>
        </p:nvSpPr>
        <p:spPr>
          <a:xfrm>
            <a:off x="3171825" y="1853659"/>
            <a:ext cx="2087563" cy="116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467" name="Freeform 32"/>
          <p:cNvSpPr/>
          <p:nvPr/>
        </p:nvSpPr>
        <p:spPr>
          <a:xfrm>
            <a:off x="3171825" y="2104484"/>
            <a:ext cx="2087563" cy="116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8" name="Line 33"/>
          <p:cNvSpPr/>
          <p:nvPr/>
        </p:nvSpPr>
        <p:spPr>
          <a:xfrm flipV="1">
            <a:off x="3189288" y="2785522"/>
            <a:ext cx="2065337" cy="9318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69" name="Line 34"/>
          <p:cNvSpPr/>
          <p:nvPr/>
        </p:nvSpPr>
        <p:spPr>
          <a:xfrm flipV="1">
            <a:off x="3189288" y="3036347"/>
            <a:ext cx="2065337" cy="9318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1470" name="Group 35"/>
          <p:cNvGrpSpPr/>
          <p:nvPr/>
        </p:nvGrpSpPr>
        <p:grpSpPr>
          <a:xfrm>
            <a:off x="3032125" y="3961859"/>
            <a:ext cx="1466850" cy="606425"/>
            <a:chOff x="12502" y="21425"/>
            <a:chExt cx="3400" cy="1025"/>
          </a:xfrm>
        </p:grpSpPr>
        <p:sp>
          <p:nvSpPr>
            <p:cNvPr id="61487" name="Line 36"/>
            <p:cNvSpPr/>
            <p:nvPr/>
          </p:nvSpPr>
          <p:spPr>
            <a:xfrm flipH="1">
              <a:off x="12502" y="21425"/>
              <a:ext cx="288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8" name="Freeform 37"/>
            <p:cNvSpPr/>
            <p:nvPr/>
          </p:nvSpPr>
          <p:spPr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37" y="4575"/>
                </a:cxn>
                <a:cxn ang="0">
                  <a:pos x="8450" y="4575"/>
                </a:cxn>
                <a:cxn ang="0">
                  <a:pos x="0" y="1909"/>
                </a:cxn>
                <a:cxn ang="0">
                  <a:pos x="0" y="0"/>
                </a:cxn>
              </a:cxnLst>
              <a:rect l="0" t="0" r="0" b="0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89" name="Group 38"/>
            <p:cNvGrpSpPr/>
            <p:nvPr/>
          </p:nvGrpSpPr>
          <p:grpSpPr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2" name="Line 39"/>
              <p:cNvSpPr/>
              <p:nvPr/>
            </p:nvSpPr>
            <p:spPr>
              <a:xfrm>
                <a:off x="12315" y="13225"/>
                <a:ext cx="1587" cy="5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93" name="Line 40"/>
              <p:cNvSpPr/>
              <p:nvPr/>
            </p:nvSpPr>
            <p:spPr>
              <a:xfrm>
                <a:off x="13915" y="13737"/>
                <a:ext cx="1175" cy="40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61490" name="Line 41"/>
            <p:cNvSpPr/>
            <p:nvPr/>
          </p:nvSpPr>
          <p:spPr>
            <a:xfrm>
              <a:off x="12815" y="21837"/>
              <a:ext cx="687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91" name="Line 42"/>
            <p:cNvSpPr/>
            <p:nvPr/>
          </p:nvSpPr>
          <p:spPr>
            <a:xfrm>
              <a:off x="13515" y="22048"/>
              <a:ext cx="1175" cy="40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61471" name="Group 43"/>
          <p:cNvGrpSpPr/>
          <p:nvPr/>
        </p:nvGrpSpPr>
        <p:grpSpPr>
          <a:xfrm>
            <a:off x="3043238" y="4212684"/>
            <a:ext cx="1466850" cy="606425"/>
            <a:chOff x="12502" y="21425"/>
            <a:chExt cx="3400" cy="1025"/>
          </a:xfrm>
        </p:grpSpPr>
        <p:sp>
          <p:nvSpPr>
            <p:cNvPr id="61480" name="Line 44"/>
            <p:cNvSpPr/>
            <p:nvPr/>
          </p:nvSpPr>
          <p:spPr>
            <a:xfrm flipH="1">
              <a:off x="12502" y="21425"/>
              <a:ext cx="288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1" name="Freeform 45"/>
            <p:cNvSpPr/>
            <p:nvPr/>
          </p:nvSpPr>
          <p:spPr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37" y="4575"/>
                </a:cxn>
                <a:cxn ang="0">
                  <a:pos x="8450" y="4575"/>
                </a:cxn>
                <a:cxn ang="0">
                  <a:pos x="0" y="1909"/>
                </a:cxn>
                <a:cxn ang="0">
                  <a:pos x="0" y="0"/>
                </a:cxn>
              </a:cxnLst>
              <a:rect l="0" t="0" r="0" b="0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82" name="Group 46"/>
            <p:cNvGrpSpPr/>
            <p:nvPr/>
          </p:nvGrpSpPr>
          <p:grpSpPr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85" name="Line 47"/>
              <p:cNvSpPr/>
              <p:nvPr/>
            </p:nvSpPr>
            <p:spPr>
              <a:xfrm>
                <a:off x="12315" y="13225"/>
                <a:ext cx="1587" cy="5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86" name="Line 48"/>
              <p:cNvSpPr/>
              <p:nvPr/>
            </p:nvSpPr>
            <p:spPr>
              <a:xfrm>
                <a:off x="13915" y="13737"/>
                <a:ext cx="1175" cy="40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61483" name="Line 49"/>
            <p:cNvSpPr/>
            <p:nvPr/>
          </p:nvSpPr>
          <p:spPr>
            <a:xfrm>
              <a:off x="12815" y="21837"/>
              <a:ext cx="687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4" name="Line 50"/>
            <p:cNvSpPr/>
            <p:nvPr/>
          </p:nvSpPr>
          <p:spPr>
            <a:xfrm>
              <a:off x="13515" y="22048"/>
              <a:ext cx="1175" cy="40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61472" name="Line 51"/>
          <p:cNvSpPr/>
          <p:nvPr/>
        </p:nvSpPr>
        <p:spPr>
          <a:xfrm flipV="1">
            <a:off x="3194050" y="3288759"/>
            <a:ext cx="2065338" cy="9318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73" name="Text Box 52"/>
          <p:cNvSpPr txBox="1"/>
          <p:nvPr/>
        </p:nvSpPr>
        <p:spPr>
          <a:xfrm>
            <a:off x="5310188" y="2855372"/>
            <a:ext cx="3833812" cy="384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last bit of 2</a:t>
            </a:r>
            <a:r>
              <a:rPr baseline="30000" dirty="0">
                <a:latin typeface="Arial" panose="020B0604020202020204" pitchFamily="34" charset="0"/>
              </a:rPr>
              <a:t>nd</a:t>
            </a:r>
            <a:r>
              <a:rPr dirty="0">
                <a:latin typeface="Arial" panose="020B0604020202020204" pitchFamily="34" charset="0"/>
              </a:rPr>
              <a:t> packet arrives, send ACK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61474" name="Line 53"/>
          <p:cNvSpPr/>
          <p:nvPr/>
        </p:nvSpPr>
        <p:spPr>
          <a:xfrm flipV="1">
            <a:off x="5254625" y="3014122"/>
            <a:ext cx="1127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75" name="Line 54"/>
          <p:cNvSpPr/>
          <p:nvPr/>
        </p:nvSpPr>
        <p:spPr>
          <a:xfrm flipV="1">
            <a:off x="5265738" y="3266534"/>
            <a:ext cx="11271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76" name="Text Box 55"/>
          <p:cNvSpPr txBox="1"/>
          <p:nvPr/>
        </p:nvSpPr>
        <p:spPr>
          <a:xfrm>
            <a:off x="5305425" y="3088734"/>
            <a:ext cx="3838575" cy="384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dirty="0">
                <a:latin typeface="Arial" panose="020B0604020202020204" pitchFamily="34" charset="0"/>
              </a:rPr>
              <a:t>last bit of 3</a:t>
            </a:r>
            <a:r>
              <a:rPr baseline="30000" dirty="0">
                <a:latin typeface="Arial" panose="020B0604020202020204" pitchFamily="34" charset="0"/>
              </a:rPr>
              <a:t>rd</a:t>
            </a:r>
            <a:r>
              <a:rPr dirty="0">
                <a:latin typeface="Arial" panose="020B0604020202020204" pitchFamily="34" charset="0"/>
              </a:rPr>
              <a:t> packet arrives, send ACK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5518150" y="3984084"/>
            <a:ext cx="346075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3-packet pipelining increases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6386513" y="4652422"/>
            <a:ext cx="125413" cy="5127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aphicFrame>
        <p:nvGraphicFramePr>
          <p:cNvPr id="61479" name="Object 61"/>
          <p:cNvGraphicFramePr>
            <a:graphicFrameLocks/>
          </p:cNvGraphicFramePr>
          <p:nvPr/>
        </p:nvGraphicFramePr>
        <p:xfrm>
          <a:off x="1555750" y="4919122"/>
          <a:ext cx="6748463" cy="933450"/>
        </p:xfrm>
        <a:graphic>
          <a:graphicData uri="http://schemas.openxmlformats.org/presentationml/2006/ole">
            <p:oleObj spid="_x0000_s59393" r:id="rId4" imgW="3581400" imgH="495300" progId="Word.Picture.8">
              <p:embed/>
            </p:oleObj>
          </a:graphicData>
        </a:graphic>
      </p:graphicFrame>
      <p:sp>
        <p:nvSpPr>
          <p:cNvPr id="62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140374" y="5883969"/>
            <a:ext cx="8286750" cy="1076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two generic forms of pipelined protocols: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go-Back-N, selective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7107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34</a:t>
            </a:fld>
            <a:endParaRPr lang="en-US" sz="1200" dirty="0"/>
          </a:p>
        </p:txBody>
      </p:sp>
      <p:pic>
        <p:nvPicPr>
          <p:cNvPr id="62467" name="Picture 7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55613" y="904875"/>
            <a:ext cx="73136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Pipelined protocols: </a:t>
            </a:r>
            <a:r>
              <a:rPr lang="en-US" dirty="0" smtClean="0">
                <a:latin typeface="Gill Sans MT" panose="020B0502020104020203" charset="0"/>
                <a:cs typeface="+mj-cs"/>
              </a:rPr>
              <a:t>Go-back-N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71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55738"/>
            <a:ext cx="7710268" cy="484822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75000"/>
              </a:lnSpc>
              <a:buSzPct val="65000"/>
            </a:pPr>
            <a:r>
              <a:rPr sz="3600" smtClean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</a:t>
            </a:r>
            <a:r>
              <a:rPr sz="36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can have up to </a:t>
            </a:r>
            <a:r>
              <a:rPr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N</a:t>
            </a:r>
            <a:r>
              <a:rPr sz="36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unacked packets in pipeline</a:t>
            </a:r>
          </a:p>
          <a:p>
            <a:pPr>
              <a:lnSpc>
                <a:spcPct val="75000"/>
              </a:lnSpc>
              <a:buSzPct val="65000"/>
            </a:pPr>
            <a:r>
              <a:rPr sz="36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receiver only sends </a:t>
            </a:r>
            <a:r>
              <a:rPr sz="3600" i="1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cumulative ack</a:t>
            </a:r>
          </a:p>
          <a:p>
            <a:pPr lvl="1"/>
            <a:r>
              <a:rPr sz="3200" dirty="0">
                <a:latin typeface="+mn-lt"/>
                <a:ea typeface="MS PGothic" panose="020B0600070205080204" charset="-128"/>
              </a:rPr>
              <a:t>doesn</a:t>
            </a:r>
            <a:r>
              <a:rPr lang="ja-JP" altLang="en-US" sz="3200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sz="3200" dirty="0">
                <a:latin typeface="+mn-lt"/>
                <a:ea typeface="MS PGothic" panose="020B0600070205080204" charset="-128"/>
              </a:rPr>
              <a:t>t ack packet if there</a:t>
            </a:r>
            <a:r>
              <a:rPr lang="ja-JP" altLang="en-US" sz="3200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sz="3200" dirty="0">
                <a:latin typeface="+mn-lt"/>
                <a:ea typeface="MS PGothic" panose="020B0600070205080204" charset="-128"/>
              </a:rPr>
              <a:t>s a gap</a:t>
            </a:r>
          </a:p>
          <a:p>
            <a:pPr>
              <a:lnSpc>
                <a:spcPct val="75000"/>
              </a:lnSpc>
              <a:buSzPct val="65000"/>
            </a:pPr>
            <a:r>
              <a:rPr sz="36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has timer for oldest unacked packet</a:t>
            </a:r>
          </a:p>
          <a:p>
            <a:pPr lvl="1"/>
            <a:r>
              <a:rPr sz="3200" dirty="0">
                <a:latin typeface="+mn-lt"/>
                <a:ea typeface="MS PGothic" panose="020B0600070205080204" charset="-128"/>
              </a:rPr>
              <a:t>when timer expires, retransmit </a:t>
            </a:r>
            <a:r>
              <a:rPr sz="3200" i="1" dirty="0">
                <a:latin typeface="+mn-lt"/>
                <a:ea typeface="MS PGothic" panose="020B0600070205080204" charset="-128"/>
              </a:rPr>
              <a:t>all</a:t>
            </a:r>
            <a:r>
              <a:rPr sz="3200" dirty="0">
                <a:latin typeface="+mn-lt"/>
                <a:ea typeface="MS PGothic" panose="020B0600070205080204" charset="-128"/>
              </a:rPr>
              <a:t> unacked packets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8131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35</a:t>
            </a:fld>
            <a:endParaRPr lang="en-US" sz="1200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Go-Back-N: sender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314450"/>
            <a:ext cx="8324850" cy="12192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k-bit seq # in pkt header</a:t>
            </a:r>
          </a:p>
          <a:p>
            <a:pPr>
              <a:buSzPct val="65000"/>
            </a:pP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window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of up to N, consecutive unack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ed pkts allowed</a:t>
            </a:r>
          </a:p>
          <a:p>
            <a:pPr>
              <a:buSzPct val="65000"/>
            </a:pPr>
            <a:endParaRPr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SzPct val="65000"/>
            </a:pPr>
            <a:endParaRPr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63493" name="Picture 4" descr="gbn_seqn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2263775"/>
            <a:ext cx="8099425" cy="1630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sz="2400" dirty="0">
                <a:latin typeface="Gill Sans MT" panose="020B0502020104020203" charset="0"/>
              </a:rPr>
              <a:t>ACK(n): ACKs all pkts up to, including seq # n - </a:t>
            </a:r>
            <a:r>
              <a:rPr lang="ja-JP" altLang="en-US" sz="2400" i="1" dirty="0">
                <a:solidFill>
                  <a:srgbClr val="CC0000"/>
                </a:solidFill>
                <a:latin typeface="Gill Sans MT" panose="020B0502020104020203" charset="0"/>
              </a:rPr>
              <a:t>“</a:t>
            </a:r>
            <a:r>
              <a:rPr lang="en-US" altLang="ja-JP" sz="2400" i="1" dirty="0">
                <a:solidFill>
                  <a:srgbClr val="CC0000"/>
                </a:solidFill>
                <a:latin typeface="Gill Sans MT" panose="020B0502020104020203" charset="0"/>
              </a:rPr>
              <a:t>cumulative ACK</a:t>
            </a:r>
            <a:r>
              <a:rPr lang="ja-JP" altLang="en-US" sz="2400" i="1" dirty="0">
                <a:solidFill>
                  <a:srgbClr val="CC0000"/>
                </a:solidFill>
                <a:latin typeface="Gill Sans MT" panose="020B0502020104020203" charset="0"/>
              </a:rPr>
              <a:t>”</a:t>
            </a:r>
            <a:endParaRPr lang="en-US" altLang="ja-JP" sz="2400" i="1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sz="2400" dirty="0">
                <a:latin typeface="Gill Sans MT" panose="020B0502020104020203" charset="0"/>
              </a:rPr>
              <a:t>may receive duplicate ACKs (see receiver)</a:t>
            </a:r>
            <a:endParaRPr sz="2000" dirty="0">
              <a:latin typeface="Gill Sans MT" panose="020B0502020104020203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sz="2400" dirty="0">
                <a:latin typeface="Gill Sans MT" panose="020B0502020104020203" charset="0"/>
              </a:rPr>
              <a:t>timer for oldest in-flight pkt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sz="2400" i="1" dirty="0">
                <a:latin typeface="Gill Sans MT" panose="020B0502020104020203" charset="0"/>
              </a:rPr>
              <a:t>timeout(n):</a:t>
            </a:r>
            <a:r>
              <a:rPr sz="2400" dirty="0">
                <a:latin typeface="Gill Sans MT" panose="020B0502020104020203" charset="0"/>
              </a:rPr>
              <a:t> retransmit packet n and all higher seq # pkts in window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sz="2800" dirty="0">
              <a:latin typeface="Gill Sans MT" panose="020B0502020104020203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sz="2800" dirty="0">
              <a:latin typeface="Gill Sans MT" panose="020B0502020104020203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63496" name="Picture 9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563563" y="850900"/>
            <a:ext cx="5027612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9155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36</a:t>
            </a:fld>
            <a:endParaRPr lang="en-US" sz="1200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GBN: sender extended FSM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grpSp>
        <p:nvGrpSpPr>
          <p:cNvPr id="64516" name="Group 3"/>
          <p:cNvGrpSpPr/>
          <p:nvPr/>
        </p:nvGrpSpPr>
        <p:grpSpPr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64537" name="Oval 4"/>
            <p:cNvSpPr/>
            <p:nvPr/>
          </p:nvSpPr>
          <p:spPr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ahoma" panose="020B0604030504040204" charset="0"/>
              </a:endParaRPr>
            </a:p>
          </p:txBody>
        </p:sp>
        <p:sp>
          <p:nvSpPr>
            <p:cNvPr id="64538" name="Text Box 5"/>
            <p:cNvSpPr txBox="1"/>
            <p:nvPr/>
          </p:nvSpPr>
          <p:spPr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dirty="0">
                  <a:latin typeface="Arial" panose="020B0604020202020204" pitchFamily="34" charset="0"/>
                </a:rPr>
                <a:t>Wait</a:t>
              </a:r>
              <a:endParaRPr dirty="0">
                <a:latin typeface="Times New Roman" panose="02020603050405020304" charset="0"/>
              </a:endParaRPr>
            </a:p>
          </p:txBody>
        </p:sp>
      </p:grpSp>
      <p:sp>
        <p:nvSpPr>
          <p:cNvPr id="64517" name="Line 6"/>
          <p:cNvSpPr/>
          <p:nvPr/>
        </p:nvSpPr>
        <p:spPr>
          <a:xfrm>
            <a:off x="2028825" y="2830513"/>
            <a:ext cx="1624013" cy="10699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64518" name="Text Box 7"/>
          <p:cNvSpPr txBox="1"/>
          <p:nvPr/>
        </p:nvSpPr>
        <p:spPr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start_timer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udt_send(sndpkt[base])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udt_send(sndpkt[base+1])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…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udt_send(sndpkt[nextseqnum-1])</a:t>
            </a:r>
          </a:p>
          <a:p>
            <a:endParaRPr sz="1400" dirty="0">
              <a:latin typeface="Times New Roman" panose="02020603050405020304" charset="0"/>
            </a:endParaRPr>
          </a:p>
        </p:txBody>
      </p:sp>
      <p:sp>
        <p:nvSpPr>
          <p:cNvPr id="64519" name="Text Box 8"/>
          <p:cNvSpPr txBox="1"/>
          <p:nvPr/>
        </p:nvSpPr>
        <p:spPr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timeout</a:t>
            </a:r>
            <a:endParaRPr sz="1400" dirty="0">
              <a:latin typeface="Times New Roman" panose="02020603050405020304" charset="0"/>
            </a:endParaRPr>
          </a:p>
          <a:p>
            <a:endParaRPr sz="1400" dirty="0">
              <a:latin typeface="Times New Roman" panose="02020603050405020304" charset="0"/>
            </a:endParaRPr>
          </a:p>
        </p:txBody>
      </p:sp>
      <p:sp>
        <p:nvSpPr>
          <p:cNvPr id="64520" name="Line 9"/>
          <p:cNvSpPr/>
          <p:nvPr/>
        </p:nvSpPr>
        <p:spPr>
          <a:xfrm>
            <a:off x="4857750" y="3851275"/>
            <a:ext cx="1619250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521" name="Freeform 10"/>
          <p:cNvSpPr/>
          <p:nvPr/>
        </p:nvSpPr>
        <p:spPr>
          <a:xfrm>
            <a:off x="4360863" y="3498850"/>
            <a:ext cx="393700" cy="11525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22" name="Text Box 11"/>
          <p:cNvSpPr txBox="1"/>
          <p:nvPr/>
        </p:nvSpPr>
        <p:spPr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rdt_send(data)</a:t>
            </a:r>
            <a:r>
              <a:rPr sz="1000" dirty="0">
                <a:latin typeface="Arial" panose="020B0604020202020204" pitchFamily="34" charset="0"/>
              </a:rPr>
              <a:t> </a:t>
            </a:r>
            <a:endParaRPr sz="2400" dirty="0">
              <a:latin typeface="Times New Roman" panose="02020603050405020304" charset="0"/>
            </a:endParaRPr>
          </a:p>
        </p:txBody>
      </p:sp>
      <p:sp>
        <p:nvSpPr>
          <p:cNvPr id="64523" name="Line 12"/>
          <p:cNvSpPr/>
          <p:nvPr/>
        </p:nvSpPr>
        <p:spPr>
          <a:xfrm>
            <a:off x="3302000" y="1389063"/>
            <a:ext cx="19145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524" name="Text Box 13"/>
          <p:cNvSpPr txBox="1"/>
          <p:nvPr/>
        </p:nvSpPr>
        <p:spPr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if (nextseqnum &lt; base+N) {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 sndpkt[nextseqnum] = make_pkt(nextseqnum,data,chksum)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 udt_send(sndpkt[nextseqnum])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 if (base == nextseqnum)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    start_timer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 nextseqnum++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 }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else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refuse_data(data)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64525" name="Freeform 14"/>
          <p:cNvSpPr/>
          <p:nvPr/>
        </p:nvSpPr>
        <p:spPr>
          <a:xfrm rot="5142103" flipH="1">
            <a:off x="3787775" y="2933700"/>
            <a:ext cx="393700" cy="11525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26" name="Text Box 15"/>
          <p:cNvSpPr txBox="1"/>
          <p:nvPr/>
        </p:nvSpPr>
        <p:spPr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base = getacknum(rcvpkt)+1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If (base == nextseqnum)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 stop_timer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else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 start_timer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64527" name="Text Box 16"/>
          <p:cNvSpPr txBox="1"/>
          <p:nvPr/>
        </p:nvSpPr>
        <p:spPr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notcorrupt(rcvpkt) </a:t>
            </a:r>
          </a:p>
          <a:p>
            <a:endParaRPr sz="1400" dirty="0">
              <a:latin typeface="Times New Roman" panose="02020603050405020304" charset="0"/>
            </a:endParaRPr>
          </a:p>
        </p:txBody>
      </p:sp>
      <p:sp>
        <p:nvSpPr>
          <p:cNvPr id="64528" name="Line 17"/>
          <p:cNvSpPr/>
          <p:nvPr/>
        </p:nvSpPr>
        <p:spPr>
          <a:xfrm>
            <a:off x="3448050" y="5502275"/>
            <a:ext cx="161925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529" name="Freeform 18"/>
          <p:cNvSpPr/>
          <p:nvPr/>
        </p:nvSpPr>
        <p:spPr>
          <a:xfrm>
            <a:off x="3505200" y="4446588"/>
            <a:ext cx="1054100" cy="6746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30" name="Line 19"/>
          <p:cNvSpPr/>
          <p:nvPr/>
        </p:nvSpPr>
        <p:spPr>
          <a:xfrm>
            <a:off x="1614488" y="3257550"/>
            <a:ext cx="803275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531" name="Text Box 20"/>
          <p:cNvSpPr txBox="1"/>
          <p:nvPr/>
        </p:nvSpPr>
        <p:spPr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base=1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nextseqnum=1</a:t>
            </a:r>
            <a:endParaRPr sz="1400" dirty="0">
              <a:latin typeface="Times New Roman" panose="02020603050405020304" charset="0"/>
            </a:endParaRPr>
          </a:p>
          <a:p>
            <a:endParaRPr sz="2400" dirty="0">
              <a:latin typeface="Times New Roman" panose="02020603050405020304" charset="0"/>
            </a:endParaRPr>
          </a:p>
        </p:txBody>
      </p:sp>
      <p:sp>
        <p:nvSpPr>
          <p:cNvPr id="64532" name="Text Box 21"/>
          <p:cNvSpPr txBox="1"/>
          <p:nvPr/>
        </p:nvSpPr>
        <p:spPr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 &amp;&amp; corrupt(rcvpkt)</a:t>
            </a:r>
            <a:r>
              <a:rPr sz="1000" dirty="0">
                <a:latin typeface="Arial" panose="020B0604020202020204" pitchFamily="34" charset="0"/>
              </a:rPr>
              <a:t> </a:t>
            </a:r>
          </a:p>
          <a:p>
            <a:endParaRPr sz="2400" dirty="0">
              <a:latin typeface="Times New Roman" panose="02020603050405020304" charset="0"/>
            </a:endParaRPr>
          </a:p>
        </p:txBody>
      </p:sp>
      <p:sp>
        <p:nvSpPr>
          <p:cNvPr id="64533" name="Line 22"/>
          <p:cNvSpPr/>
          <p:nvPr/>
        </p:nvSpPr>
        <p:spPr>
          <a:xfrm flipV="1">
            <a:off x="1343025" y="4787900"/>
            <a:ext cx="1520825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534" name="Freeform 23"/>
          <p:cNvSpPr/>
          <p:nvPr/>
        </p:nvSpPr>
        <p:spPr>
          <a:xfrm>
            <a:off x="2898775" y="4221163"/>
            <a:ext cx="695325" cy="6381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</a:cxnLst>
            <a:rect l="0" t="0" r="0" b="0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  <p:pic>
        <p:nvPicPr>
          <p:cNvPr id="64536" name="Picture 25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49263" y="760413"/>
            <a:ext cx="54848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50179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37</a:t>
            </a:fld>
            <a:endParaRPr lang="en-US" sz="1200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801688" y="3641725"/>
            <a:ext cx="8148638" cy="285432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ACK-only: always send ACK for correctly-received pkt with highest </a:t>
            </a:r>
            <a:r>
              <a:rPr i="1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in-order</a:t>
            </a: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seq #</a:t>
            </a:r>
          </a:p>
          <a:p>
            <a:pPr lvl="1"/>
            <a:r>
              <a:rPr dirty="0">
                <a:latin typeface="+mn-lt"/>
                <a:ea typeface="MS PGothic" panose="020B0600070205080204" charset="-128"/>
              </a:rPr>
              <a:t>may generate duplicate ACKs</a:t>
            </a:r>
          </a:p>
          <a:p>
            <a:pPr lvl="1"/>
            <a:r>
              <a:rPr dirty="0">
                <a:latin typeface="+mn-lt"/>
                <a:ea typeface="MS PGothic" panose="020B0600070205080204" charset="-128"/>
              </a:rPr>
              <a:t>need only remember </a:t>
            </a:r>
            <a:r>
              <a:rPr b="1" dirty="0">
                <a:latin typeface="Courier New" panose="02070309020205020404" charset="0"/>
                <a:ea typeface="MS PGothic" panose="020B0600070205080204" charset="-128"/>
              </a:rPr>
              <a:t>expectedseqnum</a:t>
            </a:r>
          </a:p>
          <a:p>
            <a:pPr>
              <a:buSzPct val="65000"/>
            </a:pP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out-of-order pkt: </a:t>
            </a:r>
          </a:p>
          <a:p>
            <a:pPr lvl="1"/>
            <a:r>
              <a:rPr dirty="0">
                <a:latin typeface="+mn-lt"/>
                <a:ea typeface="MS PGothic" panose="020B0600070205080204" charset="-128"/>
              </a:rPr>
              <a:t>discard (don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t buffer): </a:t>
            </a:r>
            <a:r>
              <a:rPr lang="en-US" altLang="ja-JP" i="1" dirty="0">
                <a:solidFill>
                  <a:srgbClr val="CC0000"/>
                </a:solidFill>
                <a:latin typeface="+mn-lt"/>
                <a:ea typeface="MS PGothic" panose="020B0600070205080204" charset="-128"/>
              </a:rPr>
              <a:t>no receiver buffering!</a:t>
            </a:r>
          </a:p>
          <a:p>
            <a:pPr lvl="1"/>
            <a:r>
              <a:rPr dirty="0">
                <a:latin typeface="+mn-lt"/>
                <a:ea typeface="MS PGothic" panose="020B0600070205080204" charset="-128"/>
              </a:rPr>
              <a:t>re-ACK pkt with highest in-order seq #</a:t>
            </a:r>
          </a:p>
        </p:txBody>
      </p:sp>
      <p:sp>
        <p:nvSpPr>
          <p:cNvPr id="65540" name="Oval 4"/>
          <p:cNvSpPr/>
          <p:nvPr/>
        </p:nvSpPr>
        <p:spPr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charset="0"/>
            </a:endParaRPr>
          </a:p>
        </p:txBody>
      </p:sp>
      <p:sp>
        <p:nvSpPr>
          <p:cNvPr id="65541" name="Text Box 5"/>
          <p:cNvSpPr txBox="1"/>
          <p:nvPr/>
        </p:nvSpPr>
        <p:spPr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dirty="0">
                <a:latin typeface="Arial" panose="020B0604020202020204" pitchFamily="34" charset="0"/>
              </a:rPr>
              <a:t>Wait</a:t>
            </a:r>
            <a:endParaRPr dirty="0">
              <a:latin typeface="Times New Roman" panose="02020603050405020304" charset="0"/>
            </a:endParaRPr>
          </a:p>
        </p:txBody>
      </p:sp>
      <p:sp>
        <p:nvSpPr>
          <p:cNvPr id="65542" name="Line 6"/>
          <p:cNvSpPr/>
          <p:nvPr/>
        </p:nvSpPr>
        <p:spPr>
          <a:xfrm>
            <a:off x="844550" y="1881188"/>
            <a:ext cx="2298700" cy="474662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5543" name="Text Box 7"/>
          <p:cNvSpPr txBox="1"/>
          <p:nvPr/>
        </p:nvSpPr>
        <p:spPr>
          <a:xfrm>
            <a:off x="2557463" y="1468438"/>
            <a:ext cx="1617662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65544" name="Text Box 8"/>
          <p:cNvSpPr txBox="1"/>
          <p:nvPr/>
        </p:nvSpPr>
        <p:spPr>
          <a:xfrm>
            <a:off x="2597150" y="1192213"/>
            <a:ext cx="725488" cy="24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default</a:t>
            </a:r>
            <a:endParaRPr sz="1400" dirty="0">
              <a:latin typeface="Times New Roman" panose="02020603050405020304" charset="0"/>
            </a:endParaRPr>
          </a:p>
          <a:p>
            <a:endParaRPr sz="2400" dirty="0">
              <a:latin typeface="Times New Roman" panose="02020603050405020304" charset="0"/>
            </a:endParaRPr>
          </a:p>
        </p:txBody>
      </p:sp>
      <p:sp>
        <p:nvSpPr>
          <p:cNvPr id="65545" name="Line 9"/>
          <p:cNvSpPr/>
          <p:nvPr/>
        </p:nvSpPr>
        <p:spPr>
          <a:xfrm>
            <a:off x="2678113" y="1489075"/>
            <a:ext cx="8159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46" name="Freeform 10"/>
          <p:cNvSpPr/>
          <p:nvPr/>
        </p:nvSpPr>
        <p:spPr>
          <a:xfrm>
            <a:off x="3832225" y="1784350"/>
            <a:ext cx="828675" cy="11525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47" name="Text Box 11"/>
          <p:cNvSpPr txBox="1"/>
          <p:nvPr/>
        </p:nvSpPr>
        <p:spPr>
          <a:xfrm>
            <a:off x="4325938" y="1554163"/>
            <a:ext cx="3570287" cy="5635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rdt_rcv(rcvpkt)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&amp;&amp; notcurrupt(rcvpkt)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&amp;&amp; hasseqnum(rcvpkt,expectedseqnum) 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65548" name="Line 12"/>
          <p:cNvSpPr/>
          <p:nvPr/>
        </p:nvSpPr>
        <p:spPr>
          <a:xfrm>
            <a:off x="4395788" y="2246313"/>
            <a:ext cx="3175000" cy="1587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49" name="Text Box 13"/>
          <p:cNvSpPr txBox="1"/>
          <p:nvPr/>
        </p:nvSpPr>
        <p:spPr>
          <a:xfrm>
            <a:off x="4330700" y="2289175"/>
            <a:ext cx="4314825" cy="8588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sndpkt = make_pkt(expectedseqnum,ACK,chksum)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expectedseqnum++</a:t>
            </a:r>
            <a:endParaRPr sz="1400" dirty="0">
              <a:latin typeface="Times New Roman" panose="02020603050405020304" charset="0"/>
            </a:endParaRPr>
          </a:p>
        </p:txBody>
      </p:sp>
      <p:sp>
        <p:nvSpPr>
          <p:cNvPr id="65550" name="Freeform 14"/>
          <p:cNvSpPr/>
          <p:nvPr/>
        </p:nvSpPr>
        <p:spPr>
          <a:xfrm rot="5142103" flipH="1">
            <a:off x="3305175" y="1260475"/>
            <a:ext cx="393700" cy="11525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51" name="Line 15"/>
          <p:cNvSpPr/>
          <p:nvPr/>
        </p:nvSpPr>
        <p:spPr>
          <a:xfrm>
            <a:off x="784225" y="2293938"/>
            <a:ext cx="123825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52" name="Text Box 16"/>
          <p:cNvSpPr txBox="1"/>
          <p:nvPr/>
        </p:nvSpPr>
        <p:spPr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l"/>
            <a:r>
              <a:rPr sz="1400" dirty="0">
                <a:latin typeface="Arial" panose="020B0604020202020204" pitchFamily="34" charset="0"/>
              </a:rPr>
              <a:t>expectedseqnum=1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sndpkt =    </a:t>
            </a:r>
          </a:p>
          <a:p>
            <a:pPr algn="l"/>
            <a:r>
              <a:rPr sz="1400" dirty="0">
                <a:latin typeface="Arial" panose="020B0604020202020204" pitchFamily="34" charset="0"/>
              </a:rPr>
              <a:t>  make_pkt(expectedseqnum,ACK,chksum)</a:t>
            </a:r>
          </a:p>
          <a:p>
            <a:pPr algn="l"/>
            <a:endParaRPr sz="1400" dirty="0">
              <a:latin typeface="Times New Roman" panose="02020603050405020304" charset="0"/>
            </a:endParaRPr>
          </a:p>
          <a:p>
            <a:endParaRPr sz="2400" dirty="0">
              <a:latin typeface="Times New Roman" panose="02020603050405020304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ea typeface="MS PGothic" panose="020B0600070205080204" charset="-128"/>
                <a:cs typeface="+mn-cs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GBN: receiver extended FSM</a:t>
            </a:r>
          </a:p>
        </p:txBody>
      </p:sp>
      <p:pic>
        <p:nvPicPr>
          <p:cNvPr id="65555" name="Picture 22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77850" y="806450"/>
            <a:ext cx="7313613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51203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38</a:t>
            </a:fld>
            <a:endParaRPr lang="en-US" sz="1200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GBN in action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8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ack0, send pkt4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ack1, send pkt5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66570" name="Picture 34" descr="alarm_clock_ringi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100" y="4164013"/>
            <a:ext cx="436563" cy="481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8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8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8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6584" name="Group 29"/>
          <p:cNvGrpSpPr/>
          <p:nvPr/>
        </p:nvGrpSpPr>
        <p:grpSpPr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ignore duplicate ACK</a:t>
            </a:r>
          </a:p>
        </p:txBody>
      </p:sp>
      <p:grpSp>
        <p:nvGrpSpPr>
          <p:cNvPr id="66593" name="Group 65"/>
          <p:cNvGrpSpPr/>
          <p:nvPr/>
        </p:nvGrpSpPr>
        <p:grpSpPr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 window (N=4)</a:t>
            </a:r>
          </a:p>
        </p:txBody>
      </p:sp>
      <p:grpSp>
        <p:nvGrpSpPr>
          <p:cNvPr id="66595" name="Group 67"/>
          <p:cNvGrpSpPr/>
          <p:nvPr/>
        </p:nvGrpSpPr>
        <p:grpSpPr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66596" name="Group 70"/>
          <p:cNvGrpSpPr/>
          <p:nvPr/>
        </p:nvGrpSpPr>
        <p:grpSpPr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66597" name="Group 73"/>
          <p:cNvGrpSpPr/>
          <p:nvPr/>
        </p:nvGrpSpPr>
        <p:grpSpPr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1 2 3 4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5 6 7 8 </a:t>
            </a:r>
          </a:p>
        </p:txBody>
      </p:sp>
      <p:grpSp>
        <p:nvGrpSpPr>
          <p:cNvPr id="66600" name="Group 84"/>
          <p:cNvGrpSpPr/>
          <p:nvPr/>
        </p:nvGrpSpPr>
        <p:grpSpPr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66601" name="Group 85"/>
          <p:cNvGrpSpPr/>
          <p:nvPr/>
        </p:nvGrpSpPr>
        <p:grpSpPr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66602" name="Group 88"/>
          <p:cNvGrpSpPr/>
          <p:nvPr/>
        </p:nvGrpSpPr>
        <p:grpSpPr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66603" name="Group 91"/>
          <p:cNvGrpSpPr/>
          <p:nvPr/>
        </p:nvGrpSpPr>
        <p:grpSpPr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66604" name="Group 94"/>
          <p:cNvGrpSpPr/>
          <p:nvPr/>
        </p:nvGrpSpPr>
        <p:grpSpPr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</a:p>
          </p:txBody>
        </p:sp>
      </p:grpSp>
      <p:pic>
        <p:nvPicPr>
          <p:cNvPr id="66605" name="Picture 97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544513" y="744538"/>
            <a:ext cx="36560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0" y="6427113"/>
            <a:ext cx="66962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dirty="0" smtClean="0">
                <a:solidFill>
                  <a:srgbClr val="FF0000"/>
                </a:solidFill>
              </a:rPr>
              <a:t>For an interactive animation, visit:</a:t>
            </a:r>
          </a:p>
          <a:p>
            <a:pPr algn="l"/>
            <a:r>
              <a:rPr lang="en-US" sz="800" dirty="0" smtClean="0">
                <a:solidFill>
                  <a:schemeClr val="accent6"/>
                </a:solidFill>
              </a:rPr>
              <a:t>https://media.pearsoncmg.com/aw/ecs_kurose_compnetwork_7/cw/content/interactiveanimations/go-back-n-protocol/index.html</a:t>
            </a:r>
            <a:endParaRPr lang="en-US" sz="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GBN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large window size, a single packet error causes retransmission of a large number of packets</a:t>
            </a:r>
          </a:p>
          <a:p>
            <a:r>
              <a:rPr lang="en-US" dirty="0" smtClean="0"/>
              <a:t>The pipeline becomes filled with unnecessary retransmissions</a:t>
            </a:r>
          </a:p>
          <a:p>
            <a:r>
              <a:rPr lang="en-US" dirty="0" smtClean="0"/>
              <a:t>Can be solved by </a:t>
            </a:r>
          </a:p>
          <a:p>
            <a:pPr lvl="1"/>
            <a:r>
              <a:rPr lang="en-US" dirty="0" smtClean="0"/>
              <a:t>accepting out of order packets by the receiver</a:t>
            </a:r>
          </a:p>
          <a:p>
            <a:pPr lvl="1"/>
            <a:r>
              <a:rPr lang="en-US" dirty="0" smtClean="0"/>
              <a:t>selective retransmission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Selective Repeat (SR) protocol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97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86717" y="1082170"/>
            <a:ext cx="36560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21507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4</a:t>
            </a:fld>
            <a:endParaRPr lang="en-US" sz="1200" dirty="0"/>
          </a:p>
        </p:txBody>
      </p:sp>
      <p:pic>
        <p:nvPicPr>
          <p:cNvPr id="36867" name="Picture 8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Principles of reliable data transfer</a:t>
            </a:r>
            <a:endParaRPr kumimoji="0" lang="en-US" sz="48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7925"/>
            <a:ext cx="76581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important in application,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,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link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layers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top-10 list of important networking topics!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4825" y="5619750"/>
            <a:ext cx="7781925" cy="466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characteristics of unreliable channel will determine complexity of reliable data transfer protocol (rdt)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6871" name="Picture 5" descr="rdt_serv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47107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40</a:t>
            </a:fld>
            <a:endParaRPr lang="en-US" sz="1200" dirty="0"/>
          </a:p>
        </p:txBody>
      </p:sp>
      <p:pic>
        <p:nvPicPr>
          <p:cNvPr id="62467" name="Picture 7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55613" y="904875"/>
            <a:ext cx="73136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Pipelined protocols: </a:t>
            </a:r>
            <a:r>
              <a:rPr lang="en-US" sz="4000" dirty="0" smtClean="0">
                <a:latin typeface="Gill Sans MT" panose="020B0502020104020203" charset="0"/>
              </a:rPr>
              <a:t>Selective repeat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47111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62708" y="1455738"/>
            <a:ext cx="8400317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75000"/>
              </a:lnSpc>
              <a:buSzPct val="65000"/>
            </a:pPr>
            <a:r>
              <a:rPr smtClean="0">
                <a:latin typeface="+mn-lt"/>
                <a:ea typeface="MS PGothic" panose="020B0600070205080204" charset="-128"/>
                <a:cs typeface="MS PGothic" panose="020B0600070205080204" charset="-128"/>
              </a:rPr>
              <a:t>sender </a:t>
            </a: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can have up to N unack</a:t>
            </a:r>
            <a:r>
              <a:rPr lang="ja-JP" altLang="en-US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ed packets in pipeline</a:t>
            </a:r>
          </a:p>
          <a:p>
            <a:r>
              <a:rPr lang="en-US" dirty="0" smtClean="0"/>
              <a:t>receiver </a:t>
            </a:r>
            <a:r>
              <a:rPr lang="en-US" i="1" dirty="0" smtClean="0"/>
              <a:t>individually</a:t>
            </a:r>
            <a:r>
              <a:rPr lang="en-US" dirty="0" smtClean="0"/>
              <a:t> acknowledges all correctly received </a:t>
            </a:r>
            <a:r>
              <a:rPr lang="en-US" dirty="0" err="1" smtClean="0"/>
              <a:t>pkts</a:t>
            </a:r>
            <a:endParaRPr lang="en-US" dirty="0" smtClean="0"/>
          </a:p>
          <a:p>
            <a:pPr lvl="1"/>
            <a:r>
              <a:rPr lang="en-US" dirty="0" smtClean="0"/>
              <a:t>buffers </a:t>
            </a:r>
            <a:r>
              <a:rPr lang="en-US" dirty="0" err="1" smtClean="0"/>
              <a:t>pkts</a:t>
            </a:r>
            <a:r>
              <a:rPr lang="en-US" dirty="0" smtClean="0"/>
              <a:t>, as needed, for eventual in-order delivery to upper layer</a:t>
            </a:r>
          </a:p>
          <a:p>
            <a:r>
              <a:rPr lang="en-US" dirty="0" smtClean="0"/>
              <a:t>sender only resends </a:t>
            </a:r>
            <a:r>
              <a:rPr lang="en-US" dirty="0" err="1" smtClean="0"/>
              <a:t>pkts</a:t>
            </a:r>
            <a:r>
              <a:rPr lang="en-US" dirty="0" smtClean="0"/>
              <a:t> for which ACK not received</a:t>
            </a:r>
          </a:p>
          <a:p>
            <a:pPr lvl="1"/>
            <a:r>
              <a:rPr lang="en-US" dirty="0" smtClean="0"/>
              <a:t>sender timer for each </a:t>
            </a:r>
            <a:r>
              <a:rPr lang="en-US" dirty="0" err="1" smtClean="0"/>
              <a:t>unACKed</a:t>
            </a:r>
            <a:r>
              <a:rPr lang="en-US" dirty="0" smtClean="0"/>
              <a:t> </a:t>
            </a:r>
            <a:r>
              <a:rPr lang="en-US" dirty="0" err="1" smtClean="0"/>
              <a:t>pkt</a:t>
            </a:r>
            <a:endParaRPr lang="en-US" dirty="0" smtClean="0"/>
          </a:p>
          <a:p>
            <a:r>
              <a:rPr lang="en-US" dirty="0" smtClean="0"/>
              <a:t>sender window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consecutive </a:t>
            </a:r>
            <a:r>
              <a:rPr lang="en-US" dirty="0" err="1" smtClean="0"/>
              <a:t>seq</a:t>
            </a:r>
            <a:r>
              <a:rPr lang="en-US" dirty="0" smtClean="0"/>
              <a:t> #</a:t>
            </a:r>
            <a:r>
              <a:rPr lang="en-US" altLang="ja-JP" dirty="0" smtClean="0"/>
              <a:t>’s</a:t>
            </a:r>
          </a:p>
          <a:p>
            <a:pPr lvl="1"/>
            <a:r>
              <a:rPr lang="en-US" dirty="0" smtClean="0"/>
              <a:t>limits </a:t>
            </a:r>
            <a:r>
              <a:rPr lang="en-US" dirty="0" err="1" smtClean="0"/>
              <a:t>seq</a:t>
            </a:r>
            <a:r>
              <a:rPr lang="en-US" dirty="0" smtClean="0"/>
              <a:t> #s of sent, </a:t>
            </a:r>
            <a:r>
              <a:rPr lang="en-US" dirty="0" err="1" smtClean="0"/>
              <a:t>unACKed</a:t>
            </a:r>
            <a:r>
              <a:rPr lang="en-US" dirty="0" smtClean="0"/>
              <a:t> </a:t>
            </a:r>
            <a:r>
              <a:rPr lang="en-US" dirty="0" err="1" smtClean="0"/>
              <a:t>pkts</a:t>
            </a:r>
            <a:endParaRPr lang="en-US" dirty="0" smtClean="0"/>
          </a:p>
          <a:p>
            <a:pPr>
              <a:lnSpc>
                <a:spcPct val="70000"/>
              </a:lnSpc>
              <a:buSzPct val="65000"/>
            </a:pPr>
            <a:endParaRPr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0000"/>
              </a:lnSpc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endParaRPr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53251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41</a:t>
            </a:fld>
            <a:endParaRPr lang="en-US" sz="1200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Selective repeat: sender, receiver windows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68612" name="Picture 3" descr="sr_seqn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404938"/>
            <a:ext cx="8235950" cy="4916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68615" name="Picture 6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376238" y="822325"/>
            <a:ext cx="7769225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54275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42</a:t>
            </a:fld>
            <a:endParaRPr lang="en-US" sz="1200" dirty="0"/>
          </a:p>
        </p:txBody>
      </p:sp>
      <p:pic>
        <p:nvPicPr>
          <p:cNvPr id="69635" name="Picture 13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77838" y="898525"/>
            <a:ext cx="41132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data from above: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if next available seq # in window, send pkt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timeout(n):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resend pkt n, restart timer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ACK(n)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[sendbase,sendbase+N]: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mark pkt n as received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if n smallest unACKed pkt, advance window base to next unACKed seq #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9639" name="Group 5"/>
          <p:cNvGrpSpPr/>
          <p:nvPr/>
        </p:nvGrpSpPr>
        <p:grpSpPr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pkt n in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[rcvbase, rcvbase+N-1]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send ACK(n)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out-of-order: buffer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in-order: deliver (also deliver buffered, in-order pkts), advance window to next not-yet-received pkt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pkt n in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[rcvbase-N,rcvbase-1]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ACK(n)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otherwise: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ignore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69642" name="Group 10"/>
          <p:cNvGrpSpPr/>
          <p:nvPr/>
        </p:nvGrpSpPr>
        <p:grpSpPr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Gill Sans MT" panose="020B0502020104020203" charset="0"/>
                  <a:ea typeface="MS PGothic" panose="020B0600070205080204" charset="-128"/>
                  <a:cs typeface="+mn-cs"/>
                </a:rPr>
                <a:t>receiver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55299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43</a:t>
            </a:fld>
            <a:endParaRPr lang="en-US" sz="1200" dirty="0"/>
          </a:p>
        </p:txBody>
      </p:sp>
      <p:pic>
        <p:nvPicPr>
          <p:cNvPr id="70659" name="Picture 94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374650" y="806450"/>
            <a:ext cx="5027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8" cy="1465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6091238" y="1736725"/>
            <a:ext cx="11113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pkt3, 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ack0, send pkt4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ack1, send pkt5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70667" name="Picture 10" descr="alarm_clock_ringi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6438" y="4241800"/>
            <a:ext cx="436562" cy="481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8" cy="298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954463" y="19589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76688" y="2508250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70681" name="Group 25"/>
          <p:cNvGrpSpPr/>
          <p:nvPr/>
        </p:nvGrpSpPr>
        <p:grpSpPr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3992563" y="4843463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pkt4, 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 pkt5, 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rcv pkt2; 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record ack3 arrived</a:t>
            </a:r>
          </a:p>
        </p:txBody>
      </p:sp>
      <p:grpSp>
        <p:nvGrpSpPr>
          <p:cNvPr id="70687" name="Group 37"/>
          <p:cNvGrpSpPr/>
          <p:nvPr/>
        </p:nvGrpSpPr>
        <p:grpSpPr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sng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 window (N=4)</a:t>
            </a:r>
          </a:p>
        </p:txBody>
      </p:sp>
      <p:sp>
        <p:nvSpPr>
          <p:cNvPr id="55330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70690" name="Group 42"/>
          <p:cNvGrpSpPr/>
          <p:nvPr/>
        </p:nvGrpSpPr>
        <p:grpSpPr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70691" name="Group 45"/>
          <p:cNvGrpSpPr/>
          <p:nvPr/>
        </p:nvGrpSpPr>
        <p:grpSpPr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70692" name="Group 48"/>
          <p:cNvGrpSpPr/>
          <p:nvPr/>
        </p:nvGrpSpPr>
        <p:grpSpPr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0 1 2 3 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1 2 3 4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5 6 7 8 </a:t>
            </a:r>
          </a:p>
        </p:txBody>
      </p:sp>
      <p:grpSp>
        <p:nvGrpSpPr>
          <p:cNvPr id="70695" name="Group 53"/>
          <p:cNvGrpSpPr/>
          <p:nvPr/>
        </p:nvGrpSpPr>
        <p:grpSpPr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70696" name="Group 56"/>
          <p:cNvGrpSpPr/>
          <p:nvPr/>
        </p:nvGrpSpPr>
        <p:grpSpPr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70697" name="Group 59"/>
          <p:cNvGrpSpPr/>
          <p:nvPr/>
        </p:nvGrpSpPr>
        <p:grpSpPr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70698" name="Group 62"/>
          <p:cNvGrpSpPr/>
          <p:nvPr/>
        </p:nvGrpSpPr>
        <p:grpSpPr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70699" name="Group 65"/>
          <p:cNvGrpSpPr/>
          <p:nvPr/>
        </p:nvGrpSpPr>
        <p:grpSpPr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2 3 4 5</a:t>
              </a: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record ack4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8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Q: what happens when ack2 arrives?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0" y="6427113"/>
            <a:ext cx="66962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dirty="0" smtClean="0">
                <a:solidFill>
                  <a:srgbClr val="FF0000"/>
                </a:solidFill>
              </a:rPr>
              <a:t>For an interactive animation, visit:</a:t>
            </a:r>
          </a:p>
          <a:p>
            <a:pPr algn="l"/>
            <a:r>
              <a:rPr lang="en-US" sz="800" dirty="0" smtClean="0">
                <a:solidFill>
                  <a:schemeClr val="accent6"/>
                </a:solidFill>
              </a:rPr>
              <a:t>https://media.pearsoncmg.com/aw/ecs_kurose_compnetwork_7/cw/content/interactiveanimations/selective-repeat-protocol/index.html</a:t>
            </a:r>
            <a:endParaRPr lang="en-US" sz="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56323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44</a:t>
            </a:fld>
            <a:endParaRPr lang="en-US" sz="1200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Problems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r>
              <a:rPr lang="en-US" sz="3600" dirty="0" smtClean="0">
                <a:latin typeface="Gill Sans MT" panose="020B0502020104020203" charset="0"/>
                <a:cs typeface="+mj-cs"/>
              </a:rPr>
              <a:t>with </a:t>
            </a:r>
            <a:br>
              <a:rPr lang="en-US" sz="3600" dirty="0" smtClean="0">
                <a:latin typeface="Gill Sans MT" panose="020B0502020104020203" charset="0"/>
                <a:cs typeface="+mj-cs"/>
              </a:rPr>
            </a:br>
            <a:r>
              <a:rPr lang="en-US" sz="3600" dirty="0" smtClean="0">
                <a:latin typeface="Gill Sans MT" panose="020B0502020104020203" charset="0"/>
                <a:cs typeface="+mj-cs"/>
              </a:rPr>
              <a:t>Finite Sequence No.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2925" y="1524000"/>
            <a:ext cx="3276600" cy="35306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example: </a:t>
            </a:r>
          </a:p>
          <a:p>
            <a:pPr>
              <a:lnSpc>
                <a:spcPct val="80000"/>
              </a:lnSpc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seq #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s: 0, 1, 2, 3</a:t>
            </a:r>
          </a:p>
          <a:p>
            <a:pPr>
              <a:lnSpc>
                <a:spcPct val="80000"/>
              </a:lnSpc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window size=3</a:t>
            </a:r>
            <a:endParaRPr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3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373889" name="Group 129"/>
          <p:cNvGrpSpPr/>
          <p:nvPr/>
        </p:nvGrpSpPr>
        <p:grpSpPr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71733" name="Group 8"/>
            <p:cNvGrpSpPr/>
            <p:nvPr/>
          </p:nvGrpSpPr>
          <p:grpSpPr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734" name="Group 9"/>
            <p:cNvGrpSpPr/>
            <p:nvPr/>
          </p:nvGrpSpPr>
          <p:grpSpPr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735" name="Group 12"/>
            <p:cNvGrpSpPr/>
            <p:nvPr/>
          </p:nvGrpSpPr>
          <p:grpSpPr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pkt2</a:t>
              </a:r>
            </a:p>
          </p:txBody>
        </p:sp>
        <p:grpSp>
          <p:nvGrpSpPr>
            <p:cNvPr id="71742" name="Group 23"/>
            <p:cNvGrpSpPr/>
            <p:nvPr/>
          </p:nvGrpSpPr>
          <p:grpSpPr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will accept packet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(b) oops!</a:t>
              </a:r>
            </a:p>
          </p:txBody>
        </p:sp>
      </p:grpSp>
      <p:grpSp>
        <p:nvGrpSpPr>
          <p:cNvPr id="71690" name="Group 128"/>
          <p:cNvGrpSpPr/>
          <p:nvPr/>
        </p:nvGrpSpPr>
        <p:grpSpPr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71697" name="Group 72"/>
            <p:cNvGrpSpPr/>
            <p:nvPr/>
          </p:nvGrpSpPr>
          <p:grpSpPr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698" name="Group 75"/>
            <p:cNvGrpSpPr/>
            <p:nvPr/>
          </p:nvGrpSpPr>
          <p:grpSpPr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699" name="Group 78"/>
            <p:cNvGrpSpPr/>
            <p:nvPr/>
          </p:nvGrpSpPr>
          <p:grpSpPr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will accept packet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71722" name="Group 115"/>
            <p:cNvGrpSpPr/>
            <p:nvPr/>
          </p:nvGrpSpPr>
          <p:grpSpPr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(a) no problem</a:t>
              </a:r>
            </a:p>
          </p:txBody>
        </p:sp>
      </p:grpSp>
      <p:grpSp>
        <p:nvGrpSpPr>
          <p:cNvPr id="373882" name="Group 122"/>
          <p:cNvGrpSpPr/>
          <p:nvPr/>
        </p:nvGrpSpPr>
        <p:grpSpPr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71695" name="Picture 5" descr="curtai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" y="550"/>
              <a:ext cx="284" cy="13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696" name="Picture 111" descr="curtai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1" y="2564"/>
              <a:ext cx="326" cy="131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i="1" dirty="0">
                <a:latin typeface="Tahoma" panose="020B0604030504040204" charset="0"/>
              </a:rPr>
              <a:t>receiver can</a:t>
            </a:r>
            <a:r>
              <a:rPr lang="ja-JP" altLang="en-US" i="1" dirty="0">
                <a:latin typeface="Tahoma" panose="020B0604030504040204" charset="0"/>
              </a:rPr>
              <a:t>’</a:t>
            </a:r>
            <a:r>
              <a:rPr lang="en-US" altLang="ja-JP" i="1" dirty="0">
                <a:latin typeface="Tahoma" panose="020B0604030504040204" charset="0"/>
              </a:rPr>
              <a:t>t see sender side.</a:t>
            </a:r>
          </a:p>
          <a:p>
            <a:r>
              <a:rPr i="1" dirty="0">
                <a:latin typeface="Tahoma" panose="020B0604030504040204" charset="0"/>
              </a:rPr>
              <a:t>receiver behavior identical in both cases!</a:t>
            </a:r>
          </a:p>
          <a:p>
            <a:r>
              <a:rPr i="1" dirty="0">
                <a:solidFill>
                  <a:srgbClr val="CC0000"/>
                </a:solidFill>
                <a:latin typeface="Tahoma" panose="020B0604030504040204" charset="0"/>
              </a:rPr>
              <a:t>something</a:t>
            </a:r>
            <a:r>
              <a:rPr lang="ja-JP" altLang="en-US" i="1" dirty="0">
                <a:solidFill>
                  <a:srgbClr val="CC0000"/>
                </a:solidFill>
                <a:latin typeface="Tahoma" panose="020B0604030504040204" charset="0"/>
              </a:rPr>
              <a:t>’</a:t>
            </a:r>
            <a:r>
              <a:rPr lang="en-US" altLang="ja-JP" i="1" dirty="0">
                <a:solidFill>
                  <a:srgbClr val="CC0000"/>
                </a:solidFill>
                <a:latin typeface="Tahoma" panose="020B0604030504040204" charset="0"/>
              </a:rPr>
              <a:t>s (very) wrong!</a:t>
            </a:r>
            <a:endParaRPr i="1" dirty="0">
              <a:solidFill>
                <a:srgbClr val="CC0000"/>
              </a:solidFill>
              <a:latin typeface="Tahoma" panose="020B0604030504040204" charset="0"/>
            </a:endParaRPr>
          </a:p>
        </p:txBody>
      </p:sp>
      <p:pic>
        <p:nvPicPr>
          <p:cNvPr id="71693" name="Picture 123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631825" y="1157288"/>
            <a:ext cx="3076575" cy="150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receiver sees no difference in two scenarios!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duplicate data accepted as new in (b)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Q: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what relationship between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seq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 # size and window size to avoid problem in (b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)?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latin typeface="Gill Sans MT" panose="020B0502020104020203" charset="0"/>
              </a:rPr>
              <a:t>Q:  </a:t>
            </a:r>
            <a:r>
              <a:rPr lang="en-US" sz="2400" dirty="0" smtClean="0">
                <a:latin typeface="Gill Sans MT" panose="020B0502020104020203" charset="0"/>
              </a:rPr>
              <a:t>What should the relation in GBN?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58" y="0"/>
            <a:ext cx="7772400" cy="1143000"/>
          </a:xfrm>
        </p:spPr>
        <p:txBody>
          <a:bodyPr/>
          <a:lstStyle/>
          <a:p>
            <a:r>
              <a:rPr lang="en-US" dirty="0" smtClean="0"/>
              <a:t>Bi-directional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265" y="1065628"/>
            <a:ext cx="7879080" cy="1128932"/>
          </a:xfrm>
        </p:spPr>
        <p:txBody>
          <a:bodyPr/>
          <a:lstStyle/>
          <a:p>
            <a:r>
              <a:rPr lang="en-US" dirty="0" smtClean="0"/>
              <a:t>Send </a:t>
            </a:r>
            <a:r>
              <a:rPr lang="en-US" dirty="0" err="1" smtClean="0"/>
              <a:t>ack</a:t>
            </a:r>
            <a:r>
              <a:rPr lang="en-US" dirty="0" smtClean="0"/>
              <a:t> in the same frame for data</a:t>
            </a:r>
          </a:p>
          <a:p>
            <a:r>
              <a:rPr lang="en-US" dirty="0" smtClean="0"/>
              <a:t>Known as </a:t>
            </a:r>
            <a:r>
              <a:rPr lang="en-US" dirty="0" smtClean="0">
                <a:solidFill>
                  <a:srgbClr val="FF0000"/>
                </a:solidFill>
              </a:rPr>
              <a:t>Piggybacking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7282" name="Picture 2" descr="https://computing.dcu.ie/~humphrys/Notes/Networks/tanenbaum/3-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419" y="2166425"/>
            <a:ext cx="8094416" cy="4304714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Grp="1"/>
          </p:cNvSpPr>
          <p:nvPr/>
        </p:nvSpPr>
        <p:spPr>
          <a:xfrm>
            <a:off x="111952" y="6578476"/>
            <a:ext cx="86106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sz="10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 Networks, Fifth Edition by Andrew Tanenbaum and David Wetherall, © Pearson Education-Prentice Hall,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Duplicate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879080" cy="4648200"/>
          </a:xfrm>
        </p:spPr>
        <p:txBody>
          <a:bodyPr/>
          <a:lstStyle/>
          <a:p>
            <a:r>
              <a:rPr lang="en-US" dirty="0" smtClean="0"/>
              <a:t>Old copies of a packet may appear at the sender or receiver</a:t>
            </a:r>
          </a:p>
          <a:p>
            <a:r>
              <a:rPr lang="en-US" dirty="0" smtClean="0"/>
              <a:t>Since sequence </a:t>
            </a:r>
            <a:r>
              <a:rPr lang="en-US" smtClean="0"/>
              <a:t>numbers </a:t>
            </a:r>
            <a:r>
              <a:rPr lang="en-US" smtClean="0"/>
              <a:t>wrap </a:t>
            </a:r>
            <a:r>
              <a:rPr lang="en-US" dirty="0" smtClean="0"/>
              <a:t>around, care must be taken to guard against such duplicate packet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a sequence number, until all the earlier packets with the same sequence number have died out.</a:t>
            </a:r>
          </a:p>
          <a:p>
            <a:pPr lvl="1"/>
            <a:r>
              <a:rPr lang="en-US" dirty="0" smtClean="0"/>
              <a:t>TCP extension for high speed network assumes maximum packet lifetime of approx. three minutes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5520616" y="6431173"/>
            <a:ext cx="2895600" cy="287338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59395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47</a:t>
            </a:fld>
            <a:endParaRPr lang="en-US" sz="1200" dirty="0"/>
          </a:p>
        </p:txBody>
      </p:sp>
      <p:pic>
        <p:nvPicPr>
          <p:cNvPr id="74755" name="Picture 57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30238" y="716841"/>
            <a:ext cx="50276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810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Sliding </a:t>
            </a:r>
            <a:r>
              <a:rPr lang="en-US" sz="3200" dirty="0" smtClean="0">
                <a:latin typeface="Gill Sans MT" panose="020B0502020104020203" charset="0"/>
                <a:cs typeface="+mj-cs"/>
              </a:rPr>
              <a:t>Window at Link Layer: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HDLC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61442" name="Picture 2" descr="http://www.rfwireless-world.com/images/HDLC-Frame-Structure.jp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1575582" y="999259"/>
            <a:ext cx="5824025" cy="5426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5520616" y="6431173"/>
            <a:ext cx="2895600" cy="287338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59395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48</a:t>
            </a:fld>
            <a:endParaRPr lang="en-US" sz="1200" dirty="0"/>
          </a:p>
        </p:txBody>
      </p:sp>
      <p:pic>
        <p:nvPicPr>
          <p:cNvPr id="74755" name="Picture 57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30238" y="716841"/>
            <a:ext cx="50276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810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Sliding </a:t>
            </a:r>
            <a:r>
              <a:rPr lang="en-US" sz="3200" dirty="0" smtClean="0">
                <a:latin typeface="Gill Sans MT" panose="020B0502020104020203" charset="0"/>
                <a:cs typeface="+mj-cs"/>
              </a:rPr>
              <a:t>Window at Transport Layer: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273732"/>
            <a:ext cx="3951288" cy="48244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389619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348344"/>
            <a:ext cx="16637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source port #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353107"/>
            <a:ext cx="13811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dest port #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1764269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143682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389619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859394"/>
            <a:ext cx="857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32 bits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105457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116569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328082"/>
            <a:ext cx="2005013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(variable length)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743632"/>
            <a:ext cx="24860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sequence number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524682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143682"/>
            <a:ext cx="34099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291996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310494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387246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527857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531032"/>
            <a:ext cx="174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2926319"/>
            <a:ext cx="18224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2907269"/>
            <a:ext cx="12128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559607"/>
            <a:ext cx="3079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518332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523094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523094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527857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523094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532619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554844"/>
            <a:ext cx="3190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554844"/>
            <a:ext cx="3302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550082"/>
            <a:ext cx="3190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550082"/>
            <a:ext cx="3190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550082"/>
            <a:ext cx="3302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U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458007"/>
            <a:ext cx="5778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head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len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458007"/>
            <a:ext cx="568325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not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used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523094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408919"/>
            <a:ext cx="28940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options (variable length)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188007"/>
            <a:ext cx="22034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URG: urgent data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(generally not used)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1911907"/>
            <a:ext cx="14414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ACK: ACK #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valid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588182"/>
            <a:ext cx="22669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PSH: push data now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388282"/>
            <a:ext cx="1911350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RST, SYN, FIN: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connection estab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(setup, teardown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561069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248457"/>
            <a:ext cx="1658938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2802494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4801" name="Freeform 48"/>
          <p:cNvSpPr/>
          <p:nvPr/>
        </p:nvSpPr>
        <p:spPr>
          <a:xfrm>
            <a:off x="2390775" y="2865994"/>
            <a:ext cx="2314575" cy="7048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0" t="0" r="0" b="0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2769157"/>
            <a:ext cx="1250950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# bytes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rcvr willing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283257"/>
            <a:ext cx="1771650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counting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by bytes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of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721782"/>
            <a:ext cx="1365250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Internet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checksum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189844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2780269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484869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475344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59" name="Text Box 41"/>
          <p:cNvSpPr txBox="1">
            <a:spLocks noChangeArrowheads="1"/>
          </p:cNvSpPr>
          <p:nvPr/>
        </p:nvSpPr>
        <p:spPr bwMode="auto">
          <a:xfrm>
            <a:off x="112544" y="6216953"/>
            <a:ext cx="2455096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TCP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60419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49</a:t>
            </a:fld>
            <a:endParaRPr lang="en-US" sz="1200" dirty="0"/>
          </a:p>
        </p:txBody>
      </p:sp>
      <p:pic>
        <p:nvPicPr>
          <p:cNvPr id="75779" name="Picture 35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04825" y="815975"/>
            <a:ext cx="5942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2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355600" y="1339850"/>
            <a:ext cx="392747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34950" indent="-123825"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sz="2400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sequence numbers:</a:t>
            </a:r>
            <a:endParaRPr sz="2400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513080" lvl="1" indent="-163830"/>
            <a:r>
              <a:rPr dirty="0">
                <a:latin typeface="+mn-lt"/>
                <a:ea typeface="MS PGothic" panose="020B0600070205080204" charset="-128"/>
              </a:rPr>
              <a:t>byte stream 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number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”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 of first byte in segment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s data</a:t>
            </a:r>
            <a:endParaRPr lang="en-US" altLang="ja-JP" sz="2000" dirty="0">
              <a:latin typeface="+mn-lt"/>
              <a:ea typeface="MS PGothic" panose="020B0600070205080204" charset="-128"/>
            </a:endParaRPr>
          </a:p>
          <a:p>
            <a:pPr marL="234950" indent="-123825"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sz="2400"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acknowledgements:</a:t>
            </a:r>
            <a:endParaRPr sz="2400" dirty="0">
              <a:solidFill>
                <a:srgbClr val="CC0000"/>
              </a:solidFill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513080" lvl="1" indent="-163830"/>
            <a:r>
              <a:rPr dirty="0">
                <a:latin typeface="+mn-lt"/>
                <a:ea typeface="MS PGothic" panose="020B0600070205080204" charset="-128"/>
              </a:rPr>
              <a:t>seq # of next byte expected from other side</a:t>
            </a:r>
          </a:p>
          <a:p>
            <a:pPr marL="513080" lvl="1" indent="-163830"/>
            <a:r>
              <a:rPr dirty="0">
                <a:latin typeface="+mn-lt"/>
                <a:ea typeface="MS PGothic" panose="020B0600070205080204" charset="-128"/>
              </a:rPr>
              <a:t>cumulative ACK</a:t>
            </a:r>
          </a:p>
          <a:p>
            <a:pPr marL="234950" indent="-123825"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sz="2400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Q:</a:t>
            </a: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how receiver handles out-of-order segments</a:t>
            </a:r>
          </a:p>
          <a:p>
            <a:pPr marL="513080" lvl="1" indent="-163830"/>
            <a:r>
              <a:rPr dirty="0">
                <a:latin typeface="+mn-lt"/>
                <a:ea typeface="MS PGothic" panose="020B0600070205080204" charset="-128"/>
              </a:rPr>
              <a:t>A: TCP spec doesn</a:t>
            </a:r>
            <a:r>
              <a:rPr lang="ja-JP" altLang="en-US" dirty="0">
                <a:latin typeface="+mn-lt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+mn-lt"/>
                <a:ea typeface="MS PGothic" panose="020B0600070205080204" charset="-128"/>
              </a:rPr>
              <a:t>t say, - up to implementor</a:t>
            </a:r>
            <a:endParaRPr dirty="0">
              <a:latin typeface="+mn-lt"/>
              <a:ea typeface="MS PGothic" panose="020B0600070205080204" charset="-128"/>
            </a:endParaRPr>
          </a:p>
        </p:txBody>
      </p:sp>
      <p:grpSp>
        <p:nvGrpSpPr>
          <p:cNvPr id="187584" name="Group 192"/>
          <p:cNvGrpSpPr/>
          <p:nvPr/>
        </p:nvGrpSpPr>
        <p:grpSpPr>
          <a:xfrm>
            <a:off x="5770563" y="3816350"/>
            <a:ext cx="2897187" cy="2541588"/>
            <a:chOff x="3599" y="2404"/>
            <a:chExt cx="1825" cy="1601"/>
          </a:xfrm>
        </p:grpSpPr>
        <p:sp>
          <p:nvSpPr>
            <p:cNvPr id="60505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75865" name="Group 148"/>
            <p:cNvGrpSpPr/>
            <p:nvPr/>
          </p:nvGrpSpPr>
          <p:grpSpPr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60509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0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source port #</a:t>
                </a:r>
              </a:p>
            </p:txBody>
          </p:sp>
          <p:sp>
            <p:nvSpPr>
              <p:cNvPr id="60511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dest port #</a:t>
                </a:r>
              </a:p>
            </p:txBody>
          </p:sp>
          <p:sp>
            <p:nvSpPr>
              <p:cNvPr id="60512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sequence number</a:t>
                </a:r>
              </a:p>
            </p:txBody>
          </p:sp>
          <p:sp>
            <p:nvSpPr>
              <p:cNvPr id="60513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60514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checksum</a:t>
                </a:r>
              </a:p>
            </p:txBody>
          </p:sp>
          <p:sp>
            <p:nvSpPr>
              <p:cNvPr id="60515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6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7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8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19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20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21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rwnd</a:t>
                </a:r>
              </a:p>
            </p:txBody>
          </p:sp>
          <p:sp>
            <p:nvSpPr>
              <p:cNvPr id="60522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urg pointer</a:t>
                </a:r>
              </a:p>
            </p:txBody>
          </p:sp>
          <p:sp>
            <p:nvSpPr>
              <p:cNvPr id="60523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524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60507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incoming segment to sender</a:t>
              </a:r>
            </a:p>
          </p:txBody>
        </p:sp>
        <p:sp>
          <p:nvSpPr>
            <p:cNvPr id="75867" name="Freeform 168"/>
            <p:cNvSpPr/>
            <p:nvPr/>
          </p:nvSpPr>
          <p:spPr>
            <a:xfrm flipH="1" flipV="1">
              <a:off x="3599" y="2404"/>
              <a:ext cx="107" cy="11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2698"/>
                </a:cxn>
              </a:cxnLst>
              <a:rect l="0" t="0" r="0" b="0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587" name="Group 195"/>
          <p:cNvGrpSpPr/>
          <p:nvPr/>
        </p:nvGrpSpPr>
        <p:grpSpPr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60503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504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charset="0"/>
                  <a:ea typeface="MS PGothic" panose="020B0600070205080204" charset="-128"/>
                  <a:cs typeface="+mn-cs"/>
                </a:rPr>
                <a:t>A</a:t>
              </a:r>
            </a:p>
          </p:txBody>
        </p:sp>
      </p:grpSp>
      <p:sp>
        <p:nvSpPr>
          <p:cNvPr id="60425" name="Rectangle 37"/>
          <p:cNvSpPr>
            <a:spLocks noChangeArrowheads="1"/>
          </p:cNvSpPr>
          <p:nvPr/>
        </p:nvSpPr>
        <p:spPr bwMode="auto">
          <a:xfrm>
            <a:off x="4697413" y="3038475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26" name="Rectangle 39"/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27" name="Rectangle 40"/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28" name="Rectangle 41"/>
          <p:cNvSpPr>
            <a:spLocks noChangeArrowheads="1"/>
          </p:cNvSpPr>
          <p:nvPr/>
        </p:nvSpPr>
        <p:spPr bwMode="auto">
          <a:xfrm>
            <a:off x="4989513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29" name="Rectangle 42"/>
          <p:cNvSpPr>
            <a:spLocks noChangeArrowheads="1"/>
          </p:cNvSpPr>
          <p:nvPr/>
        </p:nvSpPr>
        <p:spPr bwMode="auto">
          <a:xfrm>
            <a:off x="5084763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0" name="Rectangle 43"/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1" name="Rectangle 45"/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2" name="Rectangle 46"/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3" name="Rectangle 47"/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4" name="Rectangle 50"/>
          <p:cNvSpPr>
            <a:spLocks noChangeArrowheads="1"/>
          </p:cNvSpPr>
          <p:nvPr/>
        </p:nvSpPr>
        <p:spPr bwMode="auto">
          <a:xfrm>
            <a:off x="5570538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5" name="Rectangle 51"/>
          <p:cNvSpPr>
            <a:spLocks noChangeArrowheads="1"/>
          </p:cNvSpPr>
          <p:nvPr/>
        </p:nvSpPr>
        <p:spPr bwMode="auto">
          <a:xfrm>
            <a:off x="5668963" y="304006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6" name="Rectangle 52"/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7" name="Rectangle 53"/>
          <p:cNvSpPr>
            <a:spLocks noChangeArrowheads="1"/>
          </p:cNvSpPr>
          <p:nvPr/>
        </p:nvSpPr>
        <p:spPr bwMode="auto">
          <a:xfrm>
            <a:off x="5862638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8" name="Rectangle 54"/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39" name="Rectangle 55"/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0" name="Rectangle 56"/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1" name="Rectangle 57"/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2" name="Rectangle 58"/>
          <p:cNvSpPr>
            <a:spLocks noChangeArrowheads="1"/>
          </p:cNvSpPr>
          <p:nvPr/>
        </p:nvSpPr>
        <p:spPr bwMode="auto">
          <a:xfrm>
            <a:off x="6338888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3" name="Rectangle 59"/>
          <p:cNvSpPr>
            <a:spLocks noChangeArrowheads="1"/>
          </p:cNvSpPr>
          <p:nvPr/>
        </p:nvSpPr>
        <p:spPr bwMode="auto">
          <a:xfrm>
            <a:off x="6427788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4" name="Rectangle 60"/>
          <p:cNvSpPr>
            <a:spLocks noChangeArrowheads="1"/>
          </p:cNvSpPr>
          <p:nvPr/>
        </p:nvSpPr>
        <p:spPr bwMode="auto">
          <a:xfrm>
            <a:off x="6523038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5" name="Rectangle 61"/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6" name="Rectangle 62"/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7" name="Rectangle 63"/>
          <p:cNvSpPr>
            <a:spLocks noChangeArrowheads="1"/>
          </p:cNvSpPr>
          <p:nvPr/>
        </p:nvSpPr>
        <p:spPr bwMode="auto">
          <a:xfrm>
            <a:off x="6805613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8" name="Rectangle 64"/>
          <p:cNvSpPr>
            <a:spLocks noChangeArrowheads="1"/>
          </p:cNvSpPr>
          <p:nvPr/>
        </p:nvSpPr>
        <p:spPr bwMode="auto">
          <a:xfrm>
            <a:off x="6900863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49" name="Rectangle 65"/>
          <p:cNvSpPr>
            <a:spLocks noChangeArrowheads="1"/>
          </p:cNvSpPr>
          <p:nvPr/>
        </p:nvSpPr>
        <p:spPr bwMode="auto">
          <a:xfrm>
            <a:off x="6989763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0" name="Rectangle 66"/>
          <p:cNvSpPr>
            <a:spLocks noChangeArrowheads="1"/>
          </p:cNvSpPr>
          <p:nvPr/>
        </p:nvSpPr>
        <p:spPr bwMode="auto">
          <a:xfrm>
            <a:off x="7085013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1" name="Rectangle 68"/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2" name="Rectangle 69"/>
          <p:cNvSpPr>
            <a:spLocks noChangeArrowheads="1"/>
          </p:cNvSpPr>
          <p:nvPr/>
        </p:nvSpPr>
        <p:spPr bwMode="auto">
          <a:xfrm>
            <a:off x="7278688" y="304006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3" name="Rectangle 70"/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4" name="Rectangle 71"/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5" name="Rectangle 72"/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6" name="Rectangle 73"/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7" name="Rectangle 74"/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8" name="Rectangle 75"/>
          <p:cNvSpPr>
            <a:spLocks noChangeArrowheads="1"/>
          </p:cNvSpPr>
          <p:nvPr/>
        </p:nvSpPr>
        <p:spPr bwMode="auto">
          <a:xfrm>
            <a:off x="7853363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59" name="Rectangle 76"/>
          <p:cNvSpPr>
            <a:spLocks noChangeArrowheads="1"/>
          </p:cNvSpPr>
          <p:nvPr/>
        </p:nvSpPr>
        <p:spPr bwMode="auto">
          <a:xfrm>
            <a:off x="7948613" y="3038475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0" name="Rectangle 78"/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1" name="Rectangle 79"/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2" name="Line 80"/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3" name="Line 82"/>
          <p:cNvSpPr>
            <a:spLocks noChangeShapeType="1"/>
          </p:cNvSpPr>
          <p:nvPr/>
        </p:nvSpPr>
        <p:spPr bwMode="auto">
          <a:xfrm>
            <a:off x="5697538" y="3892550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4" name="Line 83"/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5" name="Line 84"/>
          <p:cNvSpPr>
            <a:spLocks noChangeShapeType="1"/>
          </p:cNvSpPr>
          <p:nvPr/>
        </p:nvSpPr>
        <p:spPr bwMode="auto">
          <a:xfrm>
            <a:off x="6621463" y="3892550"/>
            <a:ext cx="52863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6" name="Line 87"/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7" name="Line 88"/>
          <p:cNvSpPr>
            <a:spLocks noChangeShapeType="1"/>
          </p:cNvSpPr>
          <p:nvPr/>
        </p:nvSpPr>
        <p:spPr bwMode="auto">
          <a:xfrm>
            <a:off x="6083300" y="3910013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8" name="Line 89"/>
          <p:cNvSpPr>
            <a:spLocks noChangeShapeType="1"/>
          </p:cNvSpPr>
          <p:nvPr/>
        </p:nvSpPr>
        <p:spPr bwMode="auto">
          <a:xfrm>
            <a:off x="6902450" y="3910013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69" name="Line 90"/>
          <p:cNvSpPr>
            <a:spLocks noChangeShapeType="1"/>
          </p:cNvSpPr>
          <p:nvPr/>
        </p:nvSpPr>
        <p:spPr bwMode="auto">
          <a:xfrm>
            <a:off x="7559675" y="3910013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0470" name="Text Box 91"/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ACKed</a:t>
            </a:r>
          </a:p>
        </p:txBody>
      </p:sp>
      <p:sp>
        <p:nvSpPr>
          <p:cNvPr id="60471" name="Text Box 92"/>
          <p:cNvSpPr txBox="1">
            <a:spLocks noChangeArrowheads="1"/>
          </p:cNvSpPr>
          <p:nvPr/>
        </p:nvSpPr>
        <p:spPr bwMode="auto">
          <a:xfrm>
            <a:off x="5711825" y="4144963"/>
            <a:ext cx="1066800" cy="66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sz="1400" dirty="0">
                <a:latin typeface="Tahoma" panose="020B0604030504040204" charset="0"/>
              </a:rPr>
              <a:t>sent, not-yet ACKed</a:t>
            </a:r>
          </a:p>
          <a:p>
            <a:pPr algn="l">
              <a:lnSpc>
                <a:spcPct val="90000"/>
              </a:lnSpc>
            </a:pPr>
            <a:r>
              <a:rPr sz="1400" dirty="0">
                <a:latin typeface="Tahoma" panose="020B0604030504040204" charset="0"/>
              </a:rPr>
              <a:t>(</a:t>
            </a:r>
            <a:r>
              <a:rPr lang="ja-JP" altLang="en-US" sz="1400" dirty="0">
                <a:latin typeface="Tahoma" panose="020B0604030504040204" charset="0"/>
              </a:rPr>
              <a:t>“</a:t>
            </a:r>
            <a:r>
              <a:rPr lang="en-US" altLang="ja-JP" sz="1400" dirty="0">
                <a:latin typeface="Tahoma" panose="020B0604030504040204" charset="0"/>
              </a:rPr>
              <a:t>in-flight</a:t>
            </a:r>
            <a:r>
              <a:rPr lang="ja-JP" altLang="en-US" sz="1400" dirty="0">
                <a:latin typeface="Tahoma" panose="020B0604030504040204" charset="0"/>
              </a:rPr>
              <a:t>”</a:t>
            </a:r>
            <a:r>
              <a:rPr lang="en-US" altLang="ja-JP" sz="1400" dirty="0">
                <a:latin typeface="Tahoma" panose="020B0604030504040204" charset="0"/>
              </a:rPr>
              <a:t>)</a:t>
            </a:r>
            <a:endParaRPr sz="1400" dirty="0">
              <a:latin typeface="Tahoma" panose="020B0604030504040204" charset="0"/>
            </a:endParaRPr>
          </a:p>
        </p:txBody>
      </p:sp>
      <p:sp>
        <p:nvSpPr>
          <p:cNvPr id="60472" name="Text Box 93"/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usable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but 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yet sent</a:t>
            </a:r>
          </a:p>
        </p:txBody>
      </p:sp>
      <p:sp>
        <p:nvSpPr>
          <p:cNvPr id="60473" name="Text Box 94"/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usable</a:t>
            </a:r>
          </a:p>
        </p:txBody>
      </p:sp>
      <p:sp>
        <p:nvSpPr>
          <p:cNvPr id="60474" name="Text Box 96"/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window size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N</a:t>
            </a:r>
          </a:p>
        </p:txBody>
      </p:sp>
      <p:grpSp>
        <p:nvGrpSpPr>
          <p:cNvPr id="75834" name="Group 99"/>
          <p:cNvGrpSpPr/>
          <p:nvPr/>
        </p:nvGrpSpPr>
        <p:grpSpPr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6050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50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75835" name="Group 100"/>
          <p:cNvGrpSpPr/>
          <p:nvPr/>
        </p:nvGrpSpPr>
        <p:grpSpPr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60499" name="Line 101"/>
            <p:cNvSpPr>
              <a:spLocks noChangeShapeType="1"/>
            </p:cNvSpPr>
            <p:nvPr/>
          </p:nvSpPr>
          <p:spPr bwMode="auto">
            <a:xfrm>
              <a:off x="4251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60500" name="Line 102"/>
            <p:cNvSpPr>
              <a:spLocks noChangeShapeType="1"/>
            </p:cNvSpPr>
            <p:nvPr/>
          </p:nvSpPr>
          <p:spPr bwMode="auto">
            <a:xfrm>
              <a:off x="4623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60477" name="Text Box 196"/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sender sequence number space </a:t>
            </a:r>
          </a:p>
        </p:txBody>
      </p:sp>
      <p:grpSp>
        <p:nvGrpSpPr>
          <p:cNvPr id="187591" name="Group 199"/>
          <p:cNvGrpSpPr/>
          <p:nvPr/>
        </p:nvGrpSpPr>
        <p:grpSpPr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60479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75839" name="Group 172"/>
            <p:cNvGrpSpPr/>
            <p:nvPr/>
          </p:nvGrpSpPr>
          <p:grpSpPr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60483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84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source port #</a:t>
                </a:r>
              </a:p>
            </p:txBody>
          </p:sp>
          <p:sp>
            <p:nvSpPr>
              <p:cNvPr id="60485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dest port #</a:t>
                </a:r>
              </a:p>
            </p:txBody>
          </p:sp>
          <p:sp>
            <p:nvSpPr>
              <p:cNvPr id="60486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sequence number</a:t>
                </a:r>
              </a:p>
            </p:txBody>
          </p:sp>
          <p:sp>
            <p:nvSpPr>
              <p:cNvPr id="60487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60488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checksum</a:t>
                </a:r>
              </a:p>
            </p:txBody>
          </p:sp>
          <p:sp>
            <p:nvSpPr>
              <p:cNvPr id="60489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0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1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2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3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4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5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rwnd</a:t>
                </a:r>
              </a:p>
            </p:txBody>
          </p:sp>
          <p:sp>
            <p:nvSpPr>
              <p:cNvPr id="60496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urg pointer</a:t>
                </a:r>
              </a:p>
            </p:txBody>
          </p:sp>
          <p:sp>
            <p:nvSpPr>
              <p:cNvPr id="60497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60498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60481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outgoing segment from sender</a:t>
              </a:r>
            </a:p>
          </p:txBody>
        </p:sp>
        <p:sp>
          <p:nvSpPr>
            <p:cNvPr id="75841" name="Freeform 190"/>
            <p:cNvSpPr/>
            <p:nvPr/>
          </p:nvSpPr>
          <p:spPr>
            <a:xfrm>
              <a:off x="4050" y="1080"/>
              <a:ext cx="107" cy="8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611"/>
                </a:cxn>
              </a:cxnLst>
              <a:rect l="0" t="0" r="0" b="0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Sliding </a:t>
            </a:r>
            <a:r>
              <a:rPr lang="en-US" sz="4000" dirty="0" smtClean="0">
                <a:latin typeface="Gill Sans MT" panose="020B0502020104020203" charset="0"/>
                <a:cs typeface="+mj-cs"/>
              </a:rPr>
              <a:t>Window in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(2)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22531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5</a:t>
            </a:fld>
            <a:endParaRPr lang="en-US" sz="1200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4825" y="5619750"/>
            <a:ext cx="7781925" cy="466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characteristics of unreliable channel will determine complexity of reliable data transfer protocol (rdt)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7892" name="Picture 5" descr="rdt_serv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7894" name="Picture 9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Principles of reliable data transfer</a:t>
            </a:r>
          </a:p>
        </p:txBody>
      </p:sp>
      <p:sp>
        <p:nvSpPr>
          <p:cNvPr id="22537" name="Rectangle 11"/>
          <p:cNvSpPr>
            <a:spLocks noGrp="1" noChangeArrowheads="1"/>
          </p:cNvSpPr>
          <p:nvPr>
            <p:ph sz="half" idx="1"/>
          </p:nvPr>
        </p:nvSpPr>
        <p:spPr>
          <a:xfrm>
            <a:off x="457200" y="1177925"/>
            <a:ext cx="76581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important in application, transport, link layers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top-10 list of important networking topics!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64515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50</a:t>
            </a:fld>
            <a:endParaRPr lang="en-US" sz="1200" dirty="0"/>
          </a:p>
        </p:txBody>
      </p:sp>
      <p:sp>
        <p:nvSpPr>
          <p:cNvPr id="64516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555625" y="1595438"/>
            <a:ext cx="7918450" cy="149542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  <a:buSzPct val="65000"/>
            </a:pPr>
            <a:r>
              <a:rPr dirty="0">
                <a:solidFill>
                  <a:srgbClr val="000099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timeout interval:</a:t>
            </a:r>
            <a:r>
              <a:rPr sz="2400" b="1" dirty="0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 EstimatedRTT</a:t>
            </a: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 plus 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safety margin</a:t>
            </a:r>
            <a:r>
              <a:rPr lang="ja-JP" altLang="en-US"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”</a:t>
            </a:r>
            <a:endParaRPr lang="en-US" altLang="ja-JP" sz="2400" dirty="0"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lnSpc>
                <a:spcPct val="90000"/>
              </a:lnSpc>
            </a:pPr>
            <a:r>
              <a:rPr sz="2000" dirty="0">
                <a:latin typeface="+mn-lt"/>
                <a:ea typeface="MS PGothic" panose="020B0600070205080204" charset="-128"/>
              </a:rPr>
              <a:t>large variation in </a:t>
            </a:r>
            <a:r>
              <a:rPr sz="2000" b="1" dirty="0">
                <a:latin typeface="Courier New" panose="02070309020205020404" charset="0"/>
                <a:ea typeface="MS PGothic" panose="020B0600070205080204" charset="-128"/>
              </a:rPr>
              <a:t>EstimatedRTT -&gt;</a:t>
            </a:r>
            <a:r>
              <a:rPr sz="2000" dirty="0">
                <a:latin typeface="+mn-lt"/>
                <a:ea typeface="MS PGothic" panose="020B0600070205080204" charset="-128"/>
              </a:rPr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  <a:buSzPct val="65000"/>
            </a:pPr>
            <a:r>
              <a:rPr sz="2400"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estimate SampleRTT deviation from EstimatedRTT: 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DevRTT = (1-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  <a:sym typeface="Symbol" panose="05050102010706020507" charset="0"/>
              </a:rPr>
              <a:t>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)*DevRTT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            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  <a:sym typeface="Symbol" panose="05050102010706020507" charset="0"/>
              </a:rPr>
              <a:t>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*|SampleRTT-EstimatedRTT|</a:t>
            </a:r>
          </a:p>
        </p:txBody>
      </p:sp>
      <p:pic>
        <p:nvPicPr>
          <p:cNvPr id="79877" name="Picture 10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round trip time, timeout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084513" y="3592513"/>
            <a:ext cx="338613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(typically,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  <a:sym typeface="Symbol" panose="05050102010706020507" charset="0"/>
              </a:rPr>
              <a:t> = 0.25)</a:t>
            </a: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MS PGothic" panose="020B0600070205080204" charset="-128"/>
                <a:cs typeface="+mn-cs"/>
              </a:rPr>
              <a:t>TimeoutInterval = EstimatedRTT + 4*DevRTT</a:t>
            </a: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estimated RTT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000099"/>
                </a:solidFill>
                <a:latin typeface="Tahoma" panose="020B0604030504040204" charset="0"/>
              </a:rPr>
              <a:t>“</a:t>
            </a:r>
            <a:r>
              <a:rPr lang="en-US" altLang="ja-JP" sz="2000" dirty="0">
                <a:solidFill>
                  <a:srgbClr val="000099"/>
                </a:solidFill>
                <a:latin typeface="Tahoma" panose="020B0604030504040204" charset="0"/>
              </a:rPr>
              <a:t>safety margin</a:t>
            </a:r>
            <a:r>
              <a:rPr lang="ja-JP" altLang="en-US" sz="2000" dirty="0">
                <a:solidFill>
                  <a:srgbClr val="000099"/>
                </a:solidFill>
                <a:latin typeface="Tahoma" panose="020B0604030504040204" charset="0"/>
              </a:rPr>
              <a:t>”</a:t>
            </a:r>
            <a:endParaRPr sz="2000" dirty="0">
              <a:solidFill>
                <a:srgbClr val="000099"/>
              </a:solidFill>
              <a:latin typeface="Tahoma" panose="020B0604030504040204" charset="0"/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79885" name="Picture 20" descr="alarm_clock_ring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3" y="4773613"/>
            <a:ext cx="752475" cy="828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71683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51</a:t>
            </a:fld>
            <a:endParaRPr lang="en-US" sz="1200" dirty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ACK generation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[RFC 1122, RFC 2581]</a:t>
            </a: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event at receiver</a:t>
            </a: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arrival of in-order segment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expected seq #. All data up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expected seq # already ACKed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arrival of in-order segment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expected seq #. One other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segment has ACK pending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arrival of out-of-order segment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higher-than-expect seq. #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Gap detected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arrival of segment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partially or completely fills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TCP receiver action</a:t>
            </a: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delayed ACK. Wait up to 500ms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for next segment. If no next segment,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send 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immediately send single cumulative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ACK, ACKing both in-order segments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immediately send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duplicate ACK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indicating seq. # of next expected byte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immediate send ACK, provided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segment starts at lower end of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89095" name="Picture 10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57225" y="952500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91" name="Line 13"/>
          <p:cNvSpPr>
            <a:spLocks noChangeShapeType="1"/>
          </p:cNvSpPr>
          <p:nvPr/>
        </p:nvSpPr>
        <p:spPr bwMode="auto">
          <a:xfrm>
            <a:off x="769938" y="429736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692" name="Line 14"/>
          <p:cNvSpPr>
            <a:spLocks noChangeShapeType="1"/>
          </p:cNvSpPr>
          <p:nvPr/>
        </p:nvSpPr>
        <p:spPr bwMode="auto">
          <a:xfrm>
            <a:off x="763588" y="5386388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72707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52</a:t>
            </a:fld>
            <a:endParaRPr lang="en-US" sz="1200" dirty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fast retransmit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8950" y="1397000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time-out period  often relatively long: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long delay before resending lost packet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detect lost segments via duplicate ACKs.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sender often sends many segments back-to-back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if segment is lost, there will likely be many duplicate ACKs.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</a:endParaRP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4827588" y="2143125"/>
            <a:ext cx="3567113" cy="3813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sz="2800" dirty="0">
                <a:latin typeface="Gill Sans MT" panose="020B0502020104020203" charset="0"/>
              </a:rPr>
              <a:t>if sender receives 3 ACKs for same data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sz="2400" dirty="0">
                <a:latin typeface="Gill Sans MT" panose="020B0502020104020203" charset="0"/>
              </a:rPr>
              <a:t>(</a:t>
            </a:r>
            <a:r>
              <a:rPr lang="ja-JP" altLang="en-US" sz="2400" dirty="0">
                <a:latin typeface="Gill Sans MT" panose="020B0502020104020203" charset="0"/>
              </a:rPr>
              <a:t>“</a:t>
            </a:r>
            <a:r>
              <a:rPr lang="en-US" altLang="ja-JP" sz="2400" dirty="0">
                <a:latin typeface="Gill Sans MT" panose="020B0502020104020203" charset="0"/>
              </a:rPr>
              <a:t>triple duplicate ACKs</a:t>
            </a:r>
            <a:r>
              <a:rPr lang="ja-JP" altLang="en-US" sz="2400" dirty="0">
                <a:latin typeface="Gill Sans MT" panose="020B0502020104020203" charset="0"/>
              </a:rPr>
              <a:t>”</a:t>
            </a:r>
            <a:r>
              <a:rPr lang="en-US" altLang="ja-JP" sz="2400" dirty="0">
                <a:latin typeface="Gill Sans MT" panose="020B0502020104020203" charset="0"/>
              </a:rPr>
              <a:t>),</a:t>
            </a:r>
            <a:r>
              <a:rPr lang="en-US" altLang="ja-JP" sz="2800" dirty="0">
                <a:latin typeface="Gill Sans MT" panose="020B0502020104020203" charset="0"/>
              </a:rPr>
              <a:t> resend unacked segment with smallest seq #</a:t>
            </a:r>
          </a:p>
          <a:p>
            <a:pPr marL="463550" lvl="1" indent="-2381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sz="2400" dirty="0">
                <a:latin typeface="Gill Sans MT" panose="020B0502020104020203" charset="0"/>
              </a:rPr>
              <a:t>likely that unacked segment lost, so don</a:t>
            </a:r>
            <a:r>
              <a:rPr lang="ja-JP" altLang="en-US" sz="2400" dirty="0">
                <a:latin typeface="Gill Sans MT" panose="020B0502020104020203" charset="0"/>
              </a:rPr>
              <a:t>’</a:t>
            </a:r>
            <a:r>
              <a:rPr lang="en-US" altLang="ja-JP" sz="2400" dirty="0">
                <a:latin typeface="Gill Sans MT" panose="020B0502020104020203" charset="0"/>
              </a:rPr>
              <a:t>t wait for timeout</a:t>
            </a:r>
            <a:endParaRPr sz="2400" dirty="0">
              <a:latin typeface="Gill Sans MT" panose="020B0502020104020203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3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TCP fast retransmit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794250" y="2925763"/>
            <a:ext cx="3408363" cy="54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sz="2400" dirty="0">
                <a:latin typeface="Gill Sans MT" panose="020B0502020104020203" charset="0"/>
              </a:rPr>
              <a:t>(</a:t>
            </a:r>
            <a:r>
              <a:rPr lang="ja-JP" altLang="en-US" sz="2400" dirty="0">
                <a:latin typeface="Gill Sans MT" panose="020B0502020104020203" charset="0"/>
              </a:rPr>
              <a:t>“</a:t>
            </a:r>
            <a:r>
              <a:rPr lang="en-US" altLang="ja-JP" sz="2400" dirty="0">
                <a:latin typeface="Gill Sans MT" panose="020B0502020104020203" charset="0"/>
              </a:rPr>
              <a:t>triple duplicate ACKs</a:t>
            </a:r>
            <a:r>
              <a:rPr lang="ja-JP" altLang="en-US" sz="2400" dirty="0">
                <a:latin typeface="Gill Sans MT" panose="020B0502020104020203" charset="0"/>
              </a:rPr>
              <a:t>”</a:t>
            </a:r>
            <a:r>
              <a:rPr lang="en-US" altLang="ja-JP" sz="2400" dirty="0">
                <a:latin typeface="Gill Sans MT" panose="020B0502020104020203" charset="0"/>
              </a:rPr>
              <a:t>),</a:t>
            </a:r>
            <a:r>
              <a:rPr lang="en-US" altLang="ja-JP" sz="2800" dirty="0">
                <a:latin typeface="Gill Sans MT" panose="020B0502020104020203" charset="0"/>
              </a:rPr>
              <a:t> </a:t>
            </a:r>
            <a:endParaRPr sz="2800" dirty="0">
              <a:latin typeface="Gill Sans MT" panose="020B0502020104020203" charset="0"/>
            </a:endParaRPr>
          </a:p>
        </p:txBody>
      </p:sp>
      <p:pic>
        <p:nvPicPr>
          <p:cNvPr id="90121" name="Picture 10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73731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53</a:t>
            </a:fld>
            <a:endParaRPr lang="en-US" sz="1200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>
            <a:off x="3068638" y="2547938"/>
            <a:ext cx="1757363" cy="414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4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5" name="Line 11"/>
          <p:cNvSpPr>
            <a:spLocks noChangeShapeType="1"/>
          </p:cNvSpPr>
          <p:nvPr/>
        </p:nvSpPr>
        <p:spPr bwMode="auto">
          <a:xfrm>
            <a:off x="5583238" y="2090738"/>
            <a:ext cx="11113" cy="390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6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7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8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0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1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3" cy="887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2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3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X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4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5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fast retransmit after sender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receipt of triple duplicate ACK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46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B</a:t>
            </a:r>
          </a:p>
        </p:txBody>
      </p:sp>
      <p:sp>
        <p:nvSpPr>
          <p:cNvPr id="73747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Host A</a:t>
            </a:r>
          </a:p>
        </p:txBody>
      </p:sp>
      <p:sp>
        <p:nvSpPr>
          <p:cNvPr id="73748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Seq=92, 8 bytes of data</a:t>
            </a:r>
          </a:p>
        </p:txBody>
      </p:sp>
      <p:grpSp>
        <p:nvGrpSpPr>
          <p:cNvPr id="91156" name="Group 41"/>
          <p:cNvGrpSpPr/>
          <p:nvPr/>
        </p:nvGrpSpPr>
        <p:grpSpPr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3779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3780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91157" name="Group 78"/>
          <p:cNvGrpSpPr/>
          <p:nvPr/>
        </p:nvGrpSpPr>
        <p:grpSpPr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3772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timeout</a:t>
              </a:r>
            </a:p>
          </p:txBody>
        </p:sp>
        <p:grpSp>
          <p:nvGrpSpPr>
            <p:cNvPr id="91180" name="Group 51"/>
            <p:cNvGrpSpPr/>
            <p:nvPr/>
          </p:nvGrpSpPr>
          <p:grpSpPr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3778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91181" name="Group 54"/>
            <p:cNvGrpSpPr/>
            <p:nvPr/>
          </p:nvGrpSpPr>
          <p:grpSpPr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/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73776" name="Line 56"/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91158" name="Group 71"/>
          <p:cNvGrpSpPr/>
          <p:nvPr/>
        </p:nvGrpSpPr>
        <p:grpSpPr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3770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3771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91159" name="Group 72"/>
          <p:cNvGrpSpPr/>
          <p:nvPr/>
        </p:nvGrpSpPr>
        <p:grpSpPr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3768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3769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91160" name="Group 75"/>
          <p:cNvGrpSpPr/>
          <p:nvPr/>
        </p:nvGrpSpPr>
        <p:grpSpPr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3766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3767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TCP fast retransmit</a:t>
            </a:r>
          </a:p>
        </p:txBody>
      </p:sp>
      <p:pic>
        <p:nvPicPr>
          <p:cNvPr id="91162" name="Picture 82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56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8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57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Seq=100, 20 bytes of data</a:t>
            </a:r>
          </a:p>
        </p:txBody>
      </p:sp>
      <p:sp>
        <p:nvSpPr>
          <p:cNvPr id="73758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8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3759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Seq=100, 20 bytes of data</a:t>
            </a:r>
          </a:p>
        </p:txBody>
      </p:sp>
      <p:grpSp>
        <p:nvGrpSpPr>
          <p:cNvPr id="91167" name="Group 93"/>
          <p:cNvGrpSpPr/>
          <p:nvPr/>
        </p:nvGrpSpPr>
        <p:grpSpPr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91171" name="Picture 94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1172" name="Freeform 9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7" y="50"/>
                </a:cxn>
                <a:cxn ang="0">
                  <a:pos x="1147" y="1052"/>
                </a:cxn>
                <a:cxn ang="0">
                  <a:pos x="253" y="1316"/>
                </a:cxn>
                <a:cxn ang="0">
                  <a:pos x="0" y="0"/>
                </a:cxn>
              </a:cxnLst>
              <a:rect l="0" t="0" r="0" b="0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68" name="Group 96"/>
          <p:cNvGrpSpPr/>
          <p:nvPr/>
        </p:nvGrpSpPr>
        <p:grpSpPr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91169" name="Picture 97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1170" name="Freeform 9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7" y="50"/>
                </a:cxn>
                <a:cxn ang="0">
                  <a:pos x="1147" y="1052"/>
                </a:cxn>
                <a:cxn ang="0">
                  <a:pos x="253" y="1316"/>
                </a:cxn>
                <a:cxn ang="0">
                  <a:pos x="0" y="0"/>
                </a:cxn>
              </a:cxnLst>
              <a:rect l="0" t="0" r="0" b="0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23555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6</a:t>
            </a:fld>
            <a:endParaRPr lang="en-US" sz="1200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4825" y="5619750"/>
            <a:ext cx="7781925" cy="466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characteristics of unreliable channel will determine complexity of reliable data transfer protocol (rdt)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8916" name="Picture 5" descr="rdt_serv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8" name="Rectangle 10"/>
          <p:cNvSpPr>
            <a:spLocks noGrp="1" noChangeArrowheads="1"/>
          </p:cNvSpPr>
          <p:nvPr>
            <p:ph sz="half" idx="1"/>
          </p:nvPr>
        </p:nvSpPr>
        <p:spPr>
          <a:xfrm>
            <a:off x="457200" y="1177925"/>
            <a:ext cx="76581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important in application, transport, link layers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</a:rPr>
              <a:t>top-10 list of important networking topics!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38918" name="Picture 14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Principles of reliable data transfer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24579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7</a:t>
            </a:fld>
            <a:endParaRPr lang="en-US" sz="1200" dirty="0"/>
          </a:p>
        </p:txBody>
      </p:sp>
      <p:pic>
        <p:nvPicPr>
          <p:cNvPr id="39939" name="Picture 26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12750" y="831850"/>
            <a:ext cx="7313613" cy="134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Reliable data transfer: getting started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39941" name="Picture 3" descr="rdt_par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652713"/>
            <a:ext cx="5969000" cy="2386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8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send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side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receive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side</a:t>
            </a:r>
          </a:p>
        </p:txBody>
      </p:sp>
      <p:grpSp>
        <p:nvGrpSpPr>
          <p:cNvPr id="283654" name="Group 6"/>
          <p:cNvGrpSpPr/>
          <p:nvPr/>
        </p:nvGrpSpPr>
        <p:grpSpPr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charset="0"/>
                  <a:ea typeface="MS PGothic" panose="020B0600070205080204" charset="-128"/>
                  <a:cs typeface="+mn-cs"/>
                </a:rPr>
                <a:t>rdt_send():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called from above, (e.g., by app.). Passed data to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deliver to receiver upper layer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9961" name="Group 8"/>
            <p:cNvGrpSpPr/>
            <p:nvPr/>
          </p:nvGrpSpPr>
          <p:grpSpPr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283659" name="Group 11"/>
          <p:cNvGrpSpPr/>
          <p:nvPr/>
        </p:nvGrpSpPr>
        <p:grpSpPr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charset="0"/>
                  <a:ea typeface="MS PGothic" panose="020B0600070205080204" charset="-128"/>
                  <a:cs typeface="+mn-cs"/>
                </a:rPr>
                <a:t>udt_send():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called by rdt,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to transfer packet over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unreliable channel to receiver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9957" name="Group 13"/>
            <p:cNvGrpSpPr/>
            <p:nvPr/>
          </p:nvGrpSpPr>
          <p:grpSpPr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283664" name="Group 16"/>
          <p:cNvGrpSpPr/>
          <p:nvPr/>
        </p:nvGrpSpPr>
        <p:grpSpPr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charset="0"/>
                  <a:ea typeface="MS PGothic" panose="020B0600070205080204" charset="-128"/>
                  <a:cs typeface="+mn-cs"/>
                </a:rPr>
                <a:t>rdt_rcv():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called when packet arrives on rcv-side of channel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9953" name="Group 18"/>
            <p:cNvGrpSpPr/>
            <p:nvPr/>
          </p:nvGrpSpPr>
          <p:grpSpPr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283669" name="Group 21"/>
          <p:cNvGrpSpPr/>
          <p:nvPr/>
        </p:nvGrpSpPr>
        <p:grpSpPr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458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charset="0"/>
                  <a:ea typeface="MS PGothic" panose="020B0600070205080204" charset="-128"/>
                  <a:cs typeface="+mn-cs"/>
                </a:rPr>
                <a:t>deliver_data():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charset="-128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called by </a:t>
              </a:r>
              <a:r>
                <a:rPr kumimoji="0" 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 to deliver data to upper</a:t>
              </a: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9949" name="Group 23"/>
            <p:cNvGrpSpPr/>
            <p:nvPr/>
          </p:nvGrpSpPr>
          <p:grpSpPr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4591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459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491175"/>
            <a:ext cx="7935351" cy="4757225"/>
          </a:xfrm>
        </p:spPr>
        <p:txBody>
          <a:bodyPr/>
          <a:lstStyle/>
          <a:p>
            <a:r>
              <a:rPr lang="en-US" dirty="0" smtClean="0"/>
              <a:t>Packet may get corrupted due to noise, device error etc. but always reaches the receiver</a:t>
            </a:r>
          </a:p>
          <a:p>
            <a:r>
              <a:rPr lang="en-US" dirty="0" smtClean="0"/>
              <a:t>Packets may get lost in transit</a:t>
            </a:r>
          </a:p>
          <a:p>
            <a:r>
              <a:rPr lang="en-US" dirty="0" smtClean="0"/>
              <a:t>Packets may be reordered </a:t>
            </a:r>
          </a:p>
          <a:p>
            <a:pPr lvl="1"/>
            <a:r>
              <a:rPr lang="en-US" dirty="0" smtClean="0"/>
              <a:t>problem of delayed duplicate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Layer</a:t>
            </a:r>
          </a:p>
        </p:txBody>
      </p:sp>
      <p:sp>
        <p:nvSpPr>
          <p:cNvPr id="25603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+mn-cs"/>
              </a:defRPr>
            </a:lvl5pPr>
          </a:lstStyle>
          <a:p>
            <a:pPr lvl="0" algn="l"/>
            <a:r>
              <a:rPr sz="1200" dirty="0"/>
              <a:t>3-</a:t>
            </a:r>
            <a:fld id="{9A0DB2DC-4C9A-4742-B13C-FB6460FD3503}" type="slidenum">
              <a:rPr lang="en-US" sz="1200" dirty="0"/>
              <a:pPr lvl="0" algn="l"/>
              <a:t>9</a:t>
            </a:fld>
            <a:endParaRPr lang="en-US" sz="12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4350" y="1193800"/>
            <a:ext cx="7947025" cy="33528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we</a:t>
            </a:r>
            <a:r>
              <a:rPr lang="ja-JP" altLang="en-US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ll:</a:t>
            </a:r>
          </a:p>
          <a:p>
            <a:pPr>
              <a:buSzPct val="65000"/>
            </a:pP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incrementally develop sender, receiver sides of </a:t>
            </a:r>
            <a:r>
              <a:rPr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r</a:t>
            </a: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eliable </a:t>
            </a:r>
            <a:r>
              <a:rPr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d</a:t>
            </a: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ata </a:t>
            </a:r>
            <a:r>
              <a:rPr u="sng" dirty="0">
                <a:solidFill>
                  <a:srgbClr val="CC0000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rPr>
              <a:t>t</a:t>
            </a: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ransfer protocol (rdt)</a:t>
            </a:r>
          </a:p>
          <a:p>
            <a:pPr>
              <a:buSzPct val="65000"/>
            </a:pP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consider only unidirectional data transfer</a:t>
            </a:r>
          </a:p>
          <a:p>
            <a:pPr lvl="1"/>
            <a:r>
              <a:rPr dirty="0">
                <a:latin typeface="+mn-lt"/>
                <a:ea typeface="MS PGothic" panose="020B0600070205080204" charset="-128"/>
              </a:rPr>
              <a:t>but control info will flow on both directions!</a:t>
            </a:r>
          </a:p>
          <a:p>
            <a:pPr>
              <a:buSzPct val="65000"/>
            </a:pPr>
            <a:r>
              <a:rPr dirty="0">
                <a:latin typeface="+mn-lt"/>
                <a:ea typeface="MS PGothic" panose="020B0600070205080204" charset="-128"/>
                <a:cs typeface="MS PGothic" panose="020B0600070205080204" charset="-128"/>
              </a:rPr>
              <a:t>use finite state machines (FSM)  to specify sender, receiver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103563" y="4816475"/>
            <a:ext cx="735013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state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1</a:t>
            </a:r>
          </a:p>
        </p:txBody>
      </p:sp>
      <p:sp>
        <p:nvSpPr>
          <p:cNvPr id="40967" name="Freeform 8"/>
          <p:cNvSpPr/>
          <p:nvPr/>
        </p:nvSpPr>
        <p:spPr>
          <a:xfrm>
            <a:off x="3981450" y="4638675"/>
            <a:ext cx="3952875" cy="2857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856538" y="4921250"/>
            <a:ext cx="735013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state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2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event causing state transition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38613" y="4298950"/>
            <a:ext cx="342106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actions taken on state transition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algn="r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sz="1800" dirty="0">
                <a:solidFill>
                  <a:srgbClr val="CC0000"/>
                </a:solidFill>
                <a:latin typeface="Tahoma" panose="020B0604030504040204" charset="0"/>
              </a:rPr>
              <a:t>state:</a:t>
            </a:r>
            <a:r>
              <a:rPr sz="1800" dirty="0">
                <a:latin typeface="Tahoma" panose="020B0604030504040204" charset="0"/>
              </a:rPr>
              <a:t> when in this </a:t>
            </a:r>
            <a:r>
              <a:rPr lang="ja-JP" altLang="en-US" sz="1800" dirty="0">
                <a:latin typeface="Tahoma" panose="020B0604030504040204" charset="0"/>
              </a:rPr>
              <a:t>“</a:t>
            </a:r>
            <a:r>
              <a:rPr lang="en-US" altLang="ja-JP" sz="1800" dirty="0">
                <a:latin typeface="Tahoma" panose="020B0604030504040204" charset="0"/>
              </a:rPr>
              <a:t>state</a:t>
            </a:r>
            <a:r>
              <a:rPr lang="ja-JP" altLang="en-US" sz="1800" dirty="0">
                <a:latin typeface="Tahoma" panose="020B0604030504040204" charset="0"/>
              </a:rPr>
              <a:t>”</a:t>
            </a:r>
            <a:r>
              <a:rPr lang="en-US" altLang="ja-JP" sz="1800" dirty="0">
                <a:latin typeface="Tahoma" panose="020B0604030504040204" charset="0"/>
              </a:rPr>
              <a:t> next state uniquely determined by next event</a:t>
            </a:r>
            <a:endParaRPr sz="1800" dirty="0">
              <a:latin typeface="Tahoma" panose="020B0604030504040204" charset="0"/>
            </a:endParaRPr>
          </a:p>
        </p:txBody>
      </p:sp>
      <p:sp>
        <p:nvSpPr>
          <p:cNvPr id="40975" name="Freeform 17"/>
          <p:cNvSpPr/>
          <p:nvPr/>
        </p:nvSpPr>
        <p:spPr>
          <a:xfrm>
            <a:off x="3381375" y="5562600"/>
            <a:ext cx="95250" cy="5810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Freeform 18"/>
          <p:cNvSpPr/>
          <p:nvPr/>
        </p:nvSpPr>
        <p:spPr>
          <a:xfrm flipH="1" flipV="1">
            <a:off x="8524875" y="5600700"/>
            <a:ext cx="95250" cy="5810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event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actions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40981" name="Picture 27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12750" y="831850"/>
            <a:ext cx="7313613" cy="134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Reliable data transfer: getting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4453</Words>
  <Application>WPS Presentation</Application>
  <PresentationFormat>On-screen Show (4:3)</PresentationFormat>
  <Paragraphs>1140</Paragraphs>
  <Slides>53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Default Design</vt:lpstr>
      <vt:lpstr>1_Default Design</vt:lpstr>
      <vt:lpstr>Microsoft Word Picture</vt:lpstr>
      <vt:lpstr>Slide 1</vt:lpstr>
      <vt:lpstr>Slide 2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Characteristics of Channel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 in action space-time diagram</vt:lpstr>
      <vt:lpstr>rdt2.0: FSM specification</vt:lpstr>
      <vt:lpstr>rdt2.0: operation with no errors</vt:lpstr>
      <vt:lpstr>rdt2.0: error scenario</vt:lpstr>
      <vt:lpstr>rdt2.0 has a fatal flaw!</vt:lpstr>
      <vt:lpstr>rdt2.1: Frames with Seq No.</vt:lpstr>
      <vt:lpstr>rdt2.1: sender, handles garbled ACK/NAKs</vt:lpstr>
      <vt:lpstr>rdt2.1: receiver, handles garbled ACK/NAKs</vt:lpstr>
      <vt:lpstr>rdt2.1: discussion</vt:lpstr>
      <vt:lpstr>rdt2.2: a NAK-free protocol</vt:lpstr>
      <vt:lpstr>rdt2.1: No NAK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Determining the Value of Timeout</vt:lpstr>
      <vt:lpstr>Performance of rdt3.0</vt:lpstr>
      <vt:lpstr>rdt3.0: stop-and-wait operation</vt:lpstr>
      <vt:lpstr>Pipelined protocols</vt:lpstr>
      <vt:lpstr>Pipelining: increased utilization</vt:lpstr>
      <vt:lpstr>Pipelined protocols: Go-back-N</vt:lpstr>
      <vt:lpstr>Go-Back-N: sender</vt:lpstr>
      <vt:lpstr>GBN: sender extended FSM</vt:lpstr>
      <vt:lpstr>GBN: receiver extended FSM</vt:lpstr>
      <vt:lpstr>GBN in action</vt:lpstr>
      <vt:lpstr>Problems of GBN</vt:lpstr>
      <vt:lpstr>Pipelined protocols: Selective repeat</vt:lpstr>
      <vt:lpstr>Selective repeat: sender, receiver windows</vt:lpstr>
      <vt:lpstr>Selective repeat</vt:lpstr>
      <vt:lpstr>Selective repeat in action</vt:lpstr>
      <vt:lpstr>Problems with  Finite Sequence No.</vt:lpstr>
      <vt:lpstr>Bi-directional Transfer</vt:lpstr>
      <vt:lpstr>Delayed Duplicate Problem</vt:lpstr>
      <vt:lpstr>Sliding Window at Link Layer: HDLC</vt:lpstr>
      <vt:lpstr>Sliding Window at Transport Layer: TCP</vt:lpstr>
      <vt:lpstr>Sliding Window in TCP (2)</vt:lpstr>
      <vt:lpstr>TCP round trip time, timeout</vt:lpstr>
      <vt:lpstr>TCP ACK generation [RFC 1122, RFC 2581]</vt:lpstr>
      <vt:lpstr>TCP fast retransmit</vt:lpstr>
      <vt:lpstr>TCP fast retransmit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samsung</cp:lastModifiedBy>
  <cp:revision>367</cp:revision>
  <cp:lastPrinted>2000-04-27T09:23:00Z</cp:lastPrinted>
  <dcterms:created xsi:type="dcterms:W3CDTF">1999-10-08T19:08:00Z</dcterms:created>
  <dcterms:modified xsi:type="dcterms:W3CDTF">2019-01-12T01:33:07Z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