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48" r:id="rId2"/>
    <p:sldMasterId id="2147483662" r:id="rId3"/>
    <p:sldMasterId id="2147484229" r:id="rId4"/>
    <p:sldMasterId id="2147484642" r:id="rId5"/>
  </p:sldMasterIdLst>
  <p:notesMasterIdLst>
    <p:notesMasterId r:id="rId21"/>
  </p:notesMasterIdLst>
  <p:sldIdLst>
    <p:sldId id="257" r:id="rId6"/>
    <p:sldId id="262" r:id="rId7"/>
    <p:sldId id="271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3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746F5-61CA-3BE1-3C39-69B9216E8227}" v="585" dt="2020-04-07T14:14:23.835"/>
    <p1510:client id="{F37BA274-590F-4E45-4D44-164B8E535B31}" v="189" dt="2020-04-07T12:58:3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F5B0-4D9B-44E5-B1A8-81074DEAC1FC}" type="datetimeFigureOut">
              <a:rPr lang="en-US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9E10-2952-44E7-85C2-0EFC00358F8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4/7/2020 5:58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9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4/7/2020 6:08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4/7/2020 6:09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4/7/2020 7:09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4/7/2020 7:14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E4CD-64D3-4D76-93B1-B5895A8B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0588A-D7EF-419C-B365-DCA2FF79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578B-60E4-4CDF-90C2-D10D1BB5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020F-7A19-47B2-A55A-009A2CDE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8D82-F418-4BF8-8FC7-F05017D6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E29A-944F-4C3C-9E6F-D20D4B47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4749-68B8-4EB0-951D-F56B96E3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6BA2-C4FF-4C08-AF3C-BA2D6A29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E757-B438-471D-9A4F-E1A322A7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2F04-41CB-438A-AF06-61F908CB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B983-07C4-46C9-9EA6-EF71082B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B58E-B554-4F97-B9B1-CDBE6CFE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5B11-446E-4018-9448-FB946DE2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3E5E-9A4B-4258-A2FC-DE658BB4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9F3C-7D98-4257-8B1A-C1088AA1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5AF-5A6F-4FE0-B119-CB856D03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95EE-F73E-448E-901F-D636A96BB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77471-F1E6-4DF7-8736-CDFBE462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89BB-C241-4BF6-ABDC-AD74173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0007-7CED-49C4-AED1-A362974B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DE53-7FF8-4B52-9652-5C8D777A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8569-4438-415C-9199-B7FB3ED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400E-BA84-4CF8-B55A-9AB1EEC2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032B-D07F-4EF8-B274-69072528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201D-1D2D-4696-B10D-67075BDA9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9A0C-F074-4E47-B8E9-473215212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1B0F-E402-4CA3-997E-FF79C185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FAD82-27E2-48CF-B67F-3D1509F2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F8151-1BA6-410E-A0F4-7E75DAE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D5DF-6306-449D-83A2-01337BB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60199-9F14-4798-81E2-16405F70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7CE02-4DD0-402E-9C3F-BEA84AED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3122A-761E-4D66-9EFA-09F2AC95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E019B-EAE5-44B0-850B-9DFF5A4A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9878A-D674-491D-B6CA-A5EFD95E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3AFD-D7EF-4582-A0F9-C5990E7F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287C-861C-479F-B763-DE0C84B3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989D-57A8-4BB1-BCA0-25C9D8AC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DD2B-A0B6-4200-898D-0CF564C1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B530D-4D9E-4D3F-8096-5248BDEA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BE4E-DE6B-401D-B93D-226F765E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C2B3-E010-4801-8BC2-667B495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E360-5736-48E3-812F-B7B57106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B63A0-6774-4AAA-B47A-4AEF687D9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1B87-C15A-4ABD-8496-E244498B5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55F-74AB-439C-8C71-CBFB56C2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2203E-5DF4-4DC7-8570-7D7D534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7B8E-F5E0-4D6D-8FEB-2285B6CC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EF02-28D9-463B-8688-80627CD1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03C15-0E95-4D6F-96B4-AF8E541B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F942-D2D6-423D-99AF-8F8A71E0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B3A0-5397-441C-A1E7-608BDB8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31C5-AC5C-4A15-8F77-DD2D0E3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7151-4997-4211-B5AA-B1A13B209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515ED-A67A-45F5-872C-B7A8D55D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400A-460A-42F2-B56E-73913CB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92BB-F9A8-425A-AA2C-6D96AE7D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5DDE-76CC-446C-AF15-D40B288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4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77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2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3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35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3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691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437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946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834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3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995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1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6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5252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image" Target="../media/image5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image" Target="../media/image5.emf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image" Target="../media/image5.emf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D3548-3385-4EA0-8147-79C5552F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BB437-B79B-422C-9F77-21E6B38A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C21C-FE54-40B0-BB9C-B105404B5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B40-910D-499D-B9BA-25550CAA7AC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FE86-7633-4237-B984-EAA297469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6D8F-0415-48A1-9338-38254268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C9D8-7296-419A-8386-E240B433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ommons.wikimedia.org/wiki/File:Microsoft_logo_(2012).sv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en-gb/learn/paths/azure-fundamentals/" TargetMode="External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686499"/>
            <a:ext cx="11025188" cy="498598"/>
          </a:xfrm>
        </p:spPr>
        <p:txBody>
          <a:bodyPr/>
          <a:lstStyle/>
          <a:p>
            <a:r>
              <a:rPr lang="en-US" dirty="0"/>
              <a:t>BE THE FORCE FOR GOOD-LOCALLY AND GLOBALLY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2366968"/>
            <a:ext cx="11025188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192FB-4556-40FB-A1DE-BA6CBA90A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56431" y="105527"/>
            <a:ext cx="2628549" cy="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3B28AE-7B9F-4D7C-976C-56AF71688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" r="1" b="1"/>
          <a:stretch/>
        </p:blipFill>
        <p:spPr>
          <a:xfrm>
            <a:off x="120650" y="68263"/>
            <a:ext cx="11950700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6969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8AE8985-3A82-4404-BEEA-5BE2A6138CF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r="877"/>
          <a:stretch/>
        </p:blipFill>
        <p:spPr>
          <a:xfrm>
            <a:off x="120650" y="68263"/>
            <a:ext cx="11950700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29915386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HOW DOES AZURE WORK?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0B3A147-36FF-4966-9307-C5B9FD5069D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r="1" b="13"/>
          <a:stretch/>
        </p:blipFill>
        <p:spPr>
          <a:xfrm>
            <a:off x="120650" y="68263"/>
            <a:ext cx="11950700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19385324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F88FBD-003B-42F7-B13F-7D26A550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981637"/>
            <a:ext cx="4160520" cy="258532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Learn more about Cloud on MS Docs: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  <a:hlinkClick r:id="rId2"/>
              </a:rPr>
              <a:t>https://docs.microsoft.com/en-gb/learn/paths/azure-fundamentals/</a:t>
            </a:r>
            <a:endParaRPr lang="en-US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CC16738-F5C6-495D-B803-74D48BE96F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tretch/>
        </p:blipFill>
        <p:spPr>
          <a:xfrm>
            <a:off x="5334000" y="0"/>
            <a:ext cx="685800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3595207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1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INTRODUCTION TO CLOUD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cs typeface="Segoe UI"/>
              </a:rPr>
              <a:t>ROHAN 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6DD6-12B6-4D06-AE5B-7CB4917D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239C-CD71-45F4-8D88-88BF3F1D6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25EAF-20F2-442D-82D1-D9FF12EBCAFA}"/>
              </a:ext>
            </a:extLst>
          </p:cNvPr>
          <p:cNvSpPr/>
          <p:nvPr/>
        </p:nvSpPr>
        <p:spPr>
          <a:xfrm rot="10800000" flipV="1">
            <a:off x="8819260" y="3343548"/>
            <a:ext cx="321291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3600" b="1" dirty="0">
              <a:ln w="22225">
                <a:solidFill>
                  <a:srgbClr val="00BCF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7CA43-CF77-4EDA-9ED7-71FA6633918B}"/>
              </a:ext>
            </a:extLst>
          </p:cNvPr>
          <p:cNvSpPr txBox="1"/>
          <p:nvPr/>
        </p:nvSpPr>
        <p:spPr>
          <a:xfrm>
            <a:off x="4472171" y="5379312"/>
            <a:ext cx="493914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dirty="0">
                <a:solidFill>
                  <a:schemeClr val="accent2"/>
                </a:solidFill>
              </a:rPr>
              <a:t>What is Cloud?</a:t>
            </a:r>
            <a:endParaRPr lang="en-US" sz="4800" b="1" i="1">
              <a:solidFill>
                <a:schemeClr val="accent2"/>
              </a:solidFill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4F9FB-46BD-45F1-BAB3-D025176E5954}"/>
              </a:ext>
            </a:extLst>
          </p:cNvPr>
          <p:cNvSpPr txBox="1"/>
          <p:nvPr/>
        </p:nvSpPr>
        <p:spPr>
          <a:xfrm>
            <a:off x="10588780" y="6268495"/>
            <a:ext cx="1587500" cy="31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endParaRPr lang="en-US" dirty="0">
              <a:cs typeface="Segoe UI"/>
            </a:endParaRPr>
          </a:p>
        </p:txBody>
      </p:sp>
      <p:pic>
        <p:nvPicPr>
          <p:cNvPr id="11" name="Picture 13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2DE58D0E-C115-434A-AB06-42A7E9FD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965" y="3892456"/>
            <a:ext cx="2057400" cy="2219325"/>
          </a:xfrm>
          <a:prstGeom prst="rect">
            <a:avLst/>
          </a:prstGeom>
        </p:spPr>
      </p:pic>
      <p:pic>
        <p:nvPicPr>
          <p:cNvPr id="14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094AE63-0432-4BDB-91A3-82888AFC1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4" y="1756229"/>
            <a:ext cx="4728936" cy="29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49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183D8-DF35-4D8C-A96C-2E06EF08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>
                <a:ea typeface="+mj-lt"/>
                <a:cs typeface="+mj-lt"/>
              </a:rPr>
              <a:t>Cloud Computing Services</a:t>
            </a:r>
          </a:p>
          <a:p>
            <a:endParaRPr lang="en-IN" sz="4000">
              <a:ea typeface="+mj-lt"/>
              <a:cs typeface="+mj-lt"/>
            </a:endParaRPr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7D19-0625-4FD9-9A65-AA4B15B1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Compute power - such as Linux servers or web applications</a:t>
            </a:r>
          </a:p>
          <a:p>
            <a:r>
              <a:rPr lang="en-US" sz="2000" dirty="0">
                <a:ea typeface="+mn-lt"/>
                <a:cs typeface="+mn-lt"/>
              </a:rPr>
              <a:t>Storage - such as files and databases</a:t>
            </a:r>
          </a:p>
          <a:p>
            <a:r>
              <a:rPr lang="en-US" sz="2000" dirty="0">
                <a:ea typeface="+mn-lt"/>
                <a:cs typeface="+mn-lt"/>
              </a:rPr>
              <a:t>Networking - such as secure connections between the cloud provider and your company</a:t>
            </a:r>
          </a:p>
          <a:p>
            <a:r>
              <a:rPr lang="en-US" sz="2000" dirty="0">
                <a:ea typeface="+mn-lt"/>
                <a:cs typeface="+mn-lt"/>
              </a:rPr>
              <a:t>Analytics - such as visualizing telemetry and performance data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6124F-545C-45ED-9B6D-8DE824E70533}"/>
              </a:ext>
            </a:extLst>
          </p:cNvPr>
          <p:cNvSpPr/>
          <p:nvPr/>
        </p:nvSpPr>
        <p:spPr>
          <a:xfrm rot="10800000" flipV="1">
            <a:off x="8819260" y="3343548"/>
            <a:ext cx="321291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3600" b="1" dirty="0">
              <a:ln w="22225">
                <a:solidFill>
                  <a:srgbClr val="00BCF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25401-7567-48B3-AF51-A60A33B5043E}"/>
              </a:ext>
            </a:extLst>
          </p:cNvPr>
          <p:cNvSpPr txBox="1"/>
          <p:nvPr/>
        </p:nvSpPr>
        <p:spPr>
          <a:xfrm>
            <a:off x="6703742" y="3274741"/>
            <a:ext cx="353307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i="1" dirty="0">
              <a:solidFill>
                <a:schemeClr val="accent2"/>
              </a:solidFill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8E72E-DBDF-4DCB-BDA7-EB314E685643}"/>
              </a:ext>
            </a:extLst>
          </p:cNvPr>
          <p:cNvSpPr txBox="1"/>
          <p:nvPr/>
        </p:nvSpPr>
        <p:spPr>
          <a:xfrm>
            <a:off x="10588780" y="6268495"/>
            <a:ext cx="1587500" cy="31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2324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029231-5677-4322-B60D-E8CA20E2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1128490"/>
            <a:ext cx="11950700" cy="4601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239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3D55-2E15-4497-A38B-6BCCCE69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pPr algn="ctr"/>
            <a:r>
              <a:rPr lang="en-IN">
                <a:ea typeface="+mj-lt"/>
                <a:cs typeface="+mj-lt"/>
              </a:rPr>
              <a:t>Benefits of Cloud Computing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8A02-3F0D-48E3-BF4E-AC2F1D4EB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3014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Cost Effective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Scalable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Elastic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Current 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Reliable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>
                <a:latin typeface="Segoe UI Semilight"/>
                <a:cs typeface="Segoe UI Semilight"/>
              </a:rPr>
              <a:t>It’s Global</a:t>
            </a:r>
            <a:endParaRPr lang="en-US" dirty="0">
              <a:latin typeface="Segoe UI Semilight"/>
              <a:cs typeface="Segoe UI Semilight"/>
            </a:endParaRP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buFont typeface="Wingdings,Sans-Serif" panose="05000000000000000000" pitchFamily="2" charset="2"/>
              <a:buChar char="Ø"/>
            </a:pPr>
            <a:r>
              <a:rPr lang="en-IN" dirty="0"/>
              <a:t>It’s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0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4B280E-7648-4915-A4F7-4B2A6F19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981637"/>
            <a:ext cx="4160520" cy="2154436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Capital expenditure (</a:t>
            </a:r>
            <a:r>
              <a:rPr lang="en-IN" b="1" dirty="0" err="1">
                <a:ea typeface="+mj-lt"/>
                <a:cs typeface="+mj-lt"/>
              </a:rPr>
              <a:t>CapEx</a:t>
            </a:r>
            <a:r>
              <a:rPr lang="en-IN" b="1" dirty="0">
                <a:ea typeface="+mj-lt"/>
                <a:cs typeface="+mj-lt"/>
              </a:rPr>
              <a:t>) versus Operational expenditure (</a:t>
            </a:r>
            <a:r>
              <a:rPr lang="en-IN" b="1" dirty="0" err="1">
                <a:ea typeface="+mj-lt"/>
                <a:cs typeface="+mj-lt"/>
              </a:rPr>
              <a:t>OpEx</a:t>
            </a:r>
            <a:r>
              <a:rPr lang="en-IN" b="1" dirty="0">
                <a:ea typeface="+mj-lt"/>
                <a:cs typeface="+mj-lt"/>
              </a:rPr>
              <a:t>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6AE42D4-3894-481A-A0A4-D2244CF0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83005"/>
            <a:ext cx="6858000" cy="449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7926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F1E11B-B25F-4D5C-AD0C-AAD14710BD44}"/>
              </a:ext>
            </a:extLst>
          </p:cNvPr>
          <p:cNvSpPr>
            <a:spLocks noGrp="1"/>
          </p:cNvSpPr>
          <p:nvPr/>
        </p:nvSpPr>
        <p:spPr>
          <a:xfrm>
            <a:off x="1077232" y="643618"/>
            <a:ext cx="6858000" cy="698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Cloud deployment models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042CED5-D7EF-4E18-B8D6-0B6750C03613}"/>
              </a:ext>
            </a:extLst>
          </p:cNvPr>
          <p:cNvSpPr>
            <a:spLocks noGrp="1"/>
          </p:cNvSpPr>
          <p:nvPr/>
        </p:nvSpPr>
        <p:spPr>
          <a:xfrm>
            <a:off x="1285875" y="1679575"/>
            <a:ext cx="6858000" cy="269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cs typeface="Segoe UI"/>
            </a:endParaRPr>
          </a:p>
          <a:p>
            <a:pPr algn="l"/>
            <a:endParaRPr lang="en-IN" dirty="0">
              <a:cs typeface="Segoe 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07213-6330-4FA1-ACB1-E99EBB50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90" y="1559832"/>
            <a:ext cx="1355456" cy="1142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BA323-3B69-4A35-9D8E-C7009C87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85" y="3319491"/>
            <a:ext cx="1362223" cy="1132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0A9B1-5C0E-4042-A2E3-885AB5C7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397" y="5205205"/>
            <a:ext cx="1418955" cy="11700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9BDBD7-2CD9-463B-9792-4D970FDEED31}"/>
              </a:ext>
            </a:extLst>
          </p:cNvPr>
          <p:cNvSpPr txBox="1"/>
          <p:nvPr/>
        </p:nvSpPr>
        <p:spPr>
          <a:xfrm>
            <a:off x="1903186" y="197575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cs typeface="Segoe UI"/>
              </a:rPr>
              <a:t>PUBLIC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4DFBE-F8AE-4BFA-A96A-D8280D6EC458}"/>
              </a:ext>
            </a:extLst>
          </p:cNvPr>
          <p:cNvSpPr txBox="1"/>
          <p:nvPr/>
        </p:nvSpPr>
        <p:spPr>
          <a:xfrm>
            <a:off x="1819275" y="373334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 CLOUD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55090-0326-4DD2-B0CA-7E72329DFD5E}"/>
              </a:ext>
            </a:extLst>
          </p:cNvPr>
          <p:cNvSpPr txBox="1"/>
          <p:nvPr/>
        </p:nvSpPr>
        <p:spPr>
          <a:xfrm>
            <a:off x="1898650" y="563607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HYBRID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9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74E5-4C3D-4A3C-AED7-9F75ED79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62" y="340930"/>
            <a:ext cx="9144000" cy="498598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1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cs typeface="Segoe UI"/>
              </a:rPr>
              <a:t>TYPES OF CLOUD SERVICES</a:t>
            </a:r>
          </a:p>
        </p:txBody>
      </p:sp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4DCE5EC-C668-4F22-8327-9027A80B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47" y="1193568"/>
            <a:ext cx="1695683" cy="1385694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16BB35C-4A63-45A6-A93D-469E1CF9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4" y="2922007"/>
            <a:ext cx="1694560" cy="1385694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39FBF3B-49FC-4259-A25B-89615400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95" y="4752664"/>
            <a:ext cx="1694870" cy="1339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0588A-707C-41BD-8CC7-5475B8639A5A}"/>
              </a:ext>
            </a:extLst>
          </p:cNvPr>
          <p:cNvSpPr txBox="1"/>
          <p:nvPr/>
        </p:nvSpPr>
        <p:spPr>
          <a:xfrm>
            <a:off x="1340757" y="1576614"/>
            <a:ext cx="346891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INFRASTRUCTURE AS A SERVICE</a:t>
            </a:r>
            <a:endParaRPr lang="en-US" b="1"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33908-F3FB-4F8E-ABFF-B8E0DFC18F0F}"/>
              </a:ext>
            </a:extLst>
          </p:cNvPr>
          <p:cNvSpPr txBox="1"/>
          <p:nvPr/>
        </p:nvSpPr>
        <p:spPr>
          <a:xfrm>
            <a:off x="1338489" y="3316060"/>
            <a:ext cx="30969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PLATFROM AS A SERVICE</a:t>
            </a:r>
            <a:endParaRPr lang="en-US" b="1" dirty="0"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50719-2E11-40BF-8FDF-E7791F9ED70A}"/>
              </a:ext>
            </a:extLst>
          </p:cNvPr>
          <p:cNvSpPr txBox="1"/>
          <p:nvPr/>
        </p:nvSpPr>
        <p:spPr>
          <a:xfrm>
            <a:off x="1336221" y="5037363"/>
            <a:ext cx="27431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SOFTWARE AS A SERVICE</a:t>
            </a:r>
            <a:endParaRPr lang="en-US" b="1">
              <a:cs typeface="Segoe UI"/>
            </a:endParaRPr>
          </a:p>
        </p:txBody>
      </p:sp>
      <p:pic>
        <p:nvPicPr>
          <p:cNvPr id="12" name="Picture 12" descr="A close up of graphics&#10;&#10;Description generated with high confidence">
            <a:extLst>
              <a:ext uri="{FF2B5EF4-FFF2-40B4-BE49-F238E27FC236}">
                <a16:creationId xmlns:a16="http://schemas.microsoft.com/office/drawing/2014/main" id="{A520D4EA-7A62-47FB-8E56-847B28BD7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472" y="4754136"/>
            <a:ext cx="2009080" cy="1354875"/>
          </a:xfrm>
          <a:prstGeom prst="rect">
            <a:avLst/>
          </a:prstGeom>
        </p:spPr>
      </p:pic>
      <p:pic>
        <p:nvPicPr>
          <p:cNvPr id="14" name="Picture 1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D7B60C1-5ABE-4F16-93F6-CADEFEC87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130" y="1195036"/>
            <a:ext cx="2083421" cy="14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17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4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5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office theme</vt:lpstr>
      <vt:lpstr>Office Theme</vt:lpstr>
      <vt:lpstr>WHITE TEMPLATE</vt:lpstr>
      <vt:lpstr>WHITE TEMPLATE</vt:lpstr>
      <vt:lpstr>SOFT BLACK TEMPLATE</vt:lpstr>
      <vt:lpstr>BE THE FORCE FOR GOOD-LOCALLY AND GLOBALLY</vt:lpstr>
      <vt:lpstr>INTRODUCTION TO CLOUD COMPUTING</vt:lpstr>
      <vt:lpstr>PowerPoint Presentation</vt:lpstr>
      <vt:lpstr>Cloud Computing Services </vt:lpstr>
      <vt:lpstr>PowerPoint Presentation</vt:lpstr>
      <vt:lpstr>Benefits of Cloud Computing </vt:lpstr>
      <vt:lpstr>Capital expenditure (CapEx) versus Operational expenditure (OpEx) </vt:lpstr>
      <vt:lpstr>PowerPoint Presentation</vt:lpstr>
      <vt:lpstr>TYPES OF CLOUD SERVICES</vt:lpstr>
      <vt:lpstr>PowerPoint Presentation</vt:lpstr>
      <vt:lpstr>PowerPoint Presentation</vt:lpstr>
      <vt:lpstr>HOW DOES AZURE WORK?</vt:lpstr>
      <vt:lpstr>PowerPoint Presentation</vt:lpstr>
      <vt:lpstr>Learn more about Cloud on MS Docs: https://docs.microsoft.com/en-gb/learn/paths/azure-fundamentals/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304</cp:revision>
  <dcterms:created xsi:type="dcterms:W3CDTF">2020-04-07T12:40:55Z</dcterms:created>
  <dcterms:modified xsi:type="dcterms:W3CDTF">2020-04-07T14:15:13Z</dcterms:modified>
</cp:coreProperties>
</file>