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Helvetica Neue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299240-2C46-4C1F-8BA5-DE0487EEECAF}">
  <a:tblStyle styleId="{47299240-2C46-4C1F-8BA5-DE0487EEE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HelveticaNeueLight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Light-italic.fntdata"/><Relationship Id="rId25" Type="http://schemas.openxmlformats.org/officeDocument/2006/relationships/font" Target="fonts/HelveticaNeueLight-bold.fntdata"/><Relationship Id="rId27" Type="http://schemas.openxmlformats.org/officeDocument/2006/relationships/font" Target="fonts/HelveticaNeueLigh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e980908f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8e980908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57138d3fe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g957138d3fe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957138d3fe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g957138d3fe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7138d3fe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957138d3fe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e980908fd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8e980908fd_0_1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Work in indoor system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e980908fd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8e980908f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e980908f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g8e980908fd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e9bfed21a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8e9bfed21a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57138d3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957138d3fe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57138d3fe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g957138d3fe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57138d3fe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g957138d3fe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7138d3fe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957138d3fe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57138d3fe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g957138d3fe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49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000">
                <a:latin typeface="Calibri"/>
                <a:ea typeface="Calibri"/>
                <a:cs typeface="Calibri"/>
                <a:sym typeface="Calibr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49" y="1369218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36550" lvl="5" marL="2743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6pPr>
            <a:lvl7pPr indent="-336550" lvl="6" marL="32004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7pPr>
            <a:lvl8pPr indent="-336550" lvl="7" marL="36576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8pPr>
            <a:lvl9pPr indent="-336550" lvl="8" marL="41148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1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65129" y="4806271"/>
            <a:ext cx="250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github.com/theAIGuysCode/tensorflow-yolov4-tfli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thub.com/theAIGuysCode/yolov4-custom-functions" TargetMode="External"/><Relationship Id="rId5" Type="http://schemas.openxmlformats.org/officeDocument/2006/relationships/hyperlink" Target="https://github.com/theAIGuysCode/yolov4-deepsor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torage.googleapis.com/openimages/web/index.html" TargetMode="External"/><Relationship Id="rId5" Type="http://schemas.openxmlformats.org/officeDocument/2006/relationships/hyperlink" Target="https://github.com/EscVM/OIDv4_ToolKit" TargetMode="External"/><Relationship Id="rId6" Type="http://schemas.openxmlformats.org/officeDocument/2006/relationships/hyperlink" Target="https://github.com/theAIGuysCode/OIDv4_ToolK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cocodataset.org/#download" TargetMode="External"/><Relationship Id="rId5" Type="http://schemas.openxmlformats.org/officeDocument/2006/relationships/hyperlink" Target="https://github.com/holger-prause/yolo_utils" TargetMode="External"/><Relationship Id="rId6" Type="http://schemas.openxmlformats.org/officeDocument/2006/relationships/hyperlink" Target="https://www.pyimagesearch.com/2017/12/04/how-to-create-a-deep-learning-dataset-using-google-images/" TargetMode="External"/><Relationship Id="rId7" Type="http://schemas.openxmlformats.org/officeDocument/2006/relationships/hyperlink" Target="https://github.com/tzutalin/labelIm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AlexeyAB/darknet" TargetMode="External"/><Relationship Id="rId5" Type="http://schemas.openxmlformats.org/officeDocument/2006/relationships/hyperlink" Target="https://colab.research.google.com/drive/1_GdoqCJWXsChrOiY8sZMr_zbr_fH-0Fg?usp=sharing" TargetMode="External"/><Relationship Id="rId6" Type="http://schemas.openxmlformats.org/officeDocument/2006/relationships/hyperlink" Target="https://colab.research.google.com/drive/18M_7jwlYi01yl6z8kHmI5OGASiY9l1JD?usp=sharing" TargetMode="External"/><Relationship Id="rId7" Type="http://schemas.openxmlformats.org/officeDocument/2006/relationships/hyperlink" Target="https://drive.google.com/drive/folders/1coAKIAE85UOPIqNcA6rq6A2f-Q-auFqs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3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78115" y="112672"/>
            <a:ext cx="77688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</a:pPr>
            <a:r>
              <a:rPr b="1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YANGON TECHNOLOGICAL UNIVERSITY</a:t>
            </a:r>
            <a:br>
              <a:rPr b="1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GB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Mechatronic Engineering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798285" y="1494721"/>
            <a:ext cx="7620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3AD"/>
              </a:buClr>
              <a:buSzPts val="2400"/>
              <a:buFont typeface="Garamond"/>
              <a:buNone/>
            </a:pPr>
            <a:r>
              <a:rPr b="1" lang="en-GB" sz="2200">
                <a:solidFill>
                  <a:srgbClr val="1E13AD"/>
                </a:solidFill>
                <a:latin typeface="Garamond"/>
                <a:ea typeface="Garamond"/>
                <a:cs typeface="Garamond"/>
                <a:sym typeface="Garamond"/>
              </a:rPr>
              <a:t>Efficient foreground analysis for real-time surveillance &amp; </a:t>
            </a:r>
            <a:endParaRPr b="1" sz="2200">
              <a:solidFill>
                <a:srgbClr val="1E13AD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3AD"/>
              </a:buClr>
              <a:buSzPts val="2400"/>
              <a:buFont typeface="Garamond"/>
              <a:buNone/>
            </a:pPr>
            <a:r>
              <a:rPr b="1" lang="en-GB" sz="2200">
                <a:solidFill>
                  <a:srgbClr val="1E13AD"/>
                </a:solidFill>
                <a:latin typeface="Garamond"/>
                <a:ea typeface="Garamond"/>
                <a:cs typeface="Garamond"/>
                <a:sym typeface="Garamond"/>
              </a:rPr>
              <a:t>self driving cars using Transfer Learning</a:t>
            </a:r>
            <a:endParaRPr b="1" sz="2200">
              <a:solidFill>
                <a:srgbClr val="1E13A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41384" y="2535158"/>
            <a:ext cx="37338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Coding Report Presentation</a:t>
            </a:r>
            <a:endParaRPr b="1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r>
              <a:rPr lang="en-GB" sz="1800">
                <a:latin typeface="Garamond"/>
                <a:ea typeface="Garamond"/>
                <a:cs typeface="Garamond"/>
                <a:sym typeface="Garamond"/>
              </a:rPr>
              <a:t>9</a:t>
            </a: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-</a:t>
            </a:r>
            <a:r>
              <a:rPr lang="en-GB" sz="1800">
                <a:latin typeface="Garamond"/>
                <a:ea typeface="Garamond"/>
                <a:cs typeface="Garamond"/>
                <a:sym typeface="Garamond"/>
              </a:rPr>
              <a:t>9</a:t>
            </a: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-2020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r>
              <a:rPr lang="en-GB" sz="1800">
                <a:latin typeface="Garamond"/>
                <a:ea typeface="Garamond"/>
                <a:cs typeface="Garamond"/>
                <a:sym typeface="Garamond"/>
              </a:rPr>
              <a:t>Wednesday</a:t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57199" y="3429000"/>
            <a:ext cx="33528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Supervised  by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aramond"/>
              <a:buNone/>
            </a:pPr>
            <a:r>
              <a:rPr b="1" i="0" lang="en-GB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  Dr. Phyu Phyu Htun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333999" y="3429000"/>
            <a:ext cx="35883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aramond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Presented by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Garamond"/>
              <a:buNone/>
            </a:pPr>
            <a:r>
              <a:rPr b="1" i="0" lang="en-GB" sz="1800" u="none" cap="none" strike="noStrike">
                <a:solidFill>
                  <a:srgbClr val="0000FF"/>
                </a:solidFill>
                <a:latin typeface="Garamond"/>
                <a:ea typeface="Garamond"/>
                <a:cs typeface="Garamond"/>
                <a:sym typeface="Garamond"/>
              </a:rPr>
              <a:t>Aw Thura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(VI-McE-11)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1142999" y="4629150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&amp; Testing</a:t>
            </a: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59" name="Google Shape;159;p23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236247" y="4806275"/>
            <a:ext cx="2790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62" name="Google Shape;162;p23"/>
          <p:cNvGraphicFramePr/>
          <p:nvPr/>
        </p:nvGraphicFramePr>
        <p:xfrm>
          <a:off x="1143000" y="102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{47299240-2C46-4C1F-8BA5-DE0487EEECAF}</a:tableStyleId>
              </a:tblPr>
              <a:tblGrid>
                <a:gridCol w="1200250"/>
                <a:gridCol w="2873725"/>
                <a:gridCol w="1361675"/>
                <a:gridCol w="1412225"/>
              </a:tblGrid>
              <a:tr h="58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</a:t>
                      </a:r>
                      <a:r>
                        <a:rPr lang="en-GB"/>
                        <a:t>lass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Mean Average Precision (mAP)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79.00%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20344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70.76%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1318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Truck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65.47%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Bicycle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60.03%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Motorcycle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75.05%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Trishaw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72.64%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Average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3" name="Google Shape;163;p23"/>
          <p:cNvSpPr txBox="1"/>
          <p:nvPr/>
        </p:nvSpPr>
        <p:spPr>
          <a:xfrm>
            <a:off x="2612738" y="4752175"/>
            <a:ext cx="3908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Table 5 : Evaluation results for seven class detector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&amp; Testing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4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70" name="Google Shape;170;p24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269498" y="4806275"/>
            <a:ext cx="2457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1319125" y="1208275"/>
            <a:ext cx="57198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Converting to tensorflow model for real time testing 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https://github.com/theAIGuysCode/tensorflow-yolov4-tflite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Additional Functions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269498" y="4806275"/>
            <a:ext cx="2457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1319125" y="1208275"/>
            <a:ext cx="57198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Counting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Objects 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https://github.com/theAIGuysCode/yolov4-custom-functions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Object Tracking -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https://github.com/theAIGuysCode/yolov4-deepsort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6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89" name="Google Shape;189;p26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1" i="0" lang="en-GB" sz="2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265129" y="4806271"/>
            <a:ext cx="250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2344132" y="2368222"/>
            <a:ext cx="4784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GB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Your Attention.</a:t>
            </a:r>
            <a:endParaRPr b="1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1" lang="en-GB" sz="2800">
                <a:latin typeface="Garamond"/>
                <a:ea typeface="Garamond"/>
                <a:cs typeface="Garamond"/>
                <a:sym typeface="Garamond"/>
              </a:rPr>
              <a:t>Coding Aspects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57242" y="1319810"/>
            <a:ext cx="82296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41900" spcFirstLastPara="1" rIns="41900" wrap="square" tIns="41900">
            <a:noAutofit/>
          </a:bodyPr>
          <a:lstStyle/>
          <a:p>
            <a:pPr indent="-234950" lvl="0" marL="292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Dataset </a:t>
            </a: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Preparation &amp; Adjustments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92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 &amp; Training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921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&amp; Testing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292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Additional Functions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21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4450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6985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444500" lvl="0" marL="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65100" lvl="0" marL="698500" marR="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Garamond"/>
              <a:buNone/>
            </a:pPr>
            <a:r>
              <a:rPr b="1" lang="en-GB" sz="2800">
                <a:latin typeface="Garamond"/>
                <a:ea typeface="Garamond"/>
                <a:cs typeface="Garamond"/>
                <a:sym typeface="Garamond"/>
              </a:rPr>
              <a:t>Dataset Preparation &amp; Adjustments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84" name="Google Shape;84;p16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90600" y="11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{47299240-2C46-4C1F-8BA5-DE0487EEECAF}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Dataset Used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Images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Google’s Open Images v4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Google’s Open Images v4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Google’s Open Images v4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Car, Bus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 Coco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68338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Car, Bus, Truck, Bicycle, Motorcycle, Trishaw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Hybrid (Ms Coco + Custom)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70948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8" name="Google Shape;88;p16"/>
          <p:cNvSpPr txBox="1"/>
          <p:nvPr/>
        </p:nvSpPr>
        <p:spPr>
          <a:xfrm>
            <a:off x="2942125" y="4633550"/>
            <a:ext cx="3908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Table 1 : Datasets used for different versions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Dataset Preparation &amp; Adjustments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7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602750" y="1245675"/>
            <a:ext cx="6047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Google OpenImages dataset v6 - </a:t>
            </a:r>
            <a:r>
              <a:rPr b="1" lang="en-GB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https://storage.googleapis.com/openimages/web/index.html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OIDv4 toolkit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https://github.com/EscVM/OIDv4_ToolKit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Convert annotations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https://github.com/theAIGuysCode/OIDv4_ToolKit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Dataset Preparation &amp; Adjustments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8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602750" y="1245675"/>
            <a:ext cx="6047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MS COCO Dataset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https://cocodataset.org/#download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YOLO Utils Github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https://github.com/holger-prause/yolo_utils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Download bulk images from Google Images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https://www.pyimagesearch.com/2017/12/04/how-to-create-a-deep-learning-dataset-using-google-images/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LabelImg -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https://github.com/tzutalin/labelImg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Configuration &amp; Training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9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02750" y="1245675"/>
            <a:ext cx="60477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Darknet Framework </a:t>
            </a: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https://github.com/AlexeyAB/darknet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Colab Notebook Reference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https://colab.research.google.com/drive/1_GdoqCJWXsChrOiY8sZMr_zbr_fH-0Fg?usp=sharing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Google Colab Notebook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https://colab.research.google.com/drive/18M_7jwlYi01yl6z8kHmI5OGASiY9l1JD?usp=sharing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Mounted Google Drive -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https://drive.google.com/drive/folders/1coAKIAE85UOPIqNcA6rq6A2f-Q-auFqs?usp=sharing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Configuration &amp; Training</a:t>
            </a: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5" name="Google Shape;125;p20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28" name="Google Shape;128;p20"/>
          <p:cNvGraphicFramePr/>
          <p:nvPr/>
        </p:nvGraphicFramePr>
        <p:xfrm>
          <a:off x="990600" y="117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{47299240-2C46-4C1F-8BA5-DE0487EEECAF}</a:tableStyleId>
              </a:tblPr>
              <a:tblGrid>
                <a:gridCol w="1091675"/>
                <a:gridCol w="1956325"/>
                <a:gridCol w="1524000"/>
                <a:gridCol w="1524000"/>
                <a:gridCol w="152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Version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c</a:t>
                      </a:r>
                      <a:r>
                        <a:rPr lang="en-GB"/>
                        <a:t>lasses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Images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max batches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Approximate Training Time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Car, Bus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68338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</a:t>
                      </a:r>
                      <a:r>
                        <a:rPr lang="en-GB"/>
                        <a:t>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Person, Car, Bus, Truck, Bicycle, Motorcycle, Trishaw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70948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 hours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29" name="Google Shape;129;p20"/>
          <p:cNvSpPr txBox="1"/>
          <p:nvPr/>
        </p:nvSpPr>
        <p:spPr>
          <a:xfrm>
            <a:off x="2998800" y="4434025"/>
            <a:ext cx="3908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Table 2 :Training time for different versions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Model Configuration &amp; Training</a:t>
            </a: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(Continued)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37" name="Google Shape;1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952500" y="109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{47299240-2C46-4C1F-8BA5-DE0487EEECAF}</a:tableStyleId>
              </a:tblPr>
              <a:tblGrid>
                <a:gridCol w="3619500"/>
                <a:gridCol w="3619500"/>
              </a:tblGrid>
              <a:tr h="21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Configuration parameter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Setting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Batches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Subdivisions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 batches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14000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Augmentation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mosaic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Learning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Randomize image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Filters for Conv layers 138,149 &amp; 160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1"/>
          <p:cNvSpPr txBox="1"/>
          <p:nvPr/>
        </p:nvSpPr>
        <p:spPr>
          <a:xfrm>
            <a:off x="2964300" y="4677900"/>
            <a:ext cx="3908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Table 3 :Training configuration for final version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457199" y="125016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None/>
            </a:pPr>
            <a:r>
              <a:rPr b="1"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Evaluation &amp; Testing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1142999" y="772716"/>
            <a:ext cx="7620000" cy="0"/>
          </a:xfrm>
          <a:prstGeom prst="straightConnector1">
            <a:avLst/>
          </a:prstGeom>
          <a:noFill/>
          <a:ln cap="flat" cmpd="sng" w="9525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990600" y="800100"/>
            <a:ext cx="5410200" cy="0"/>
          </a:xfrm>
          <a:prstGeom prst="straightConnector1">
            <a:avLst/>
          </a:prstGeom>
          <a:noFill/>
          <a:ln cap="flat" cmpd="sng" w="127000">
            <a:solidFill>
              <a:srgbClr val="1E13AD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3"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4300"/>
            <a:ext cx="571500" cy="776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340055" y="4806271"/>
            <a:ext cx="1752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41900" spcFirstLastPara="1" rIns="41900" wrap="square" tIns="419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-GB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1143000" y="143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{47299240-2C46-4C1F-8BA5-DE0487EEECAF}</a:tableStyleId>
              </a:tblPr>
              <a:tblGrid>
                <a:gridCol w="1091675"/>
                <a:gridCol w="1978500"/>
                <a:gridCol w="1934150"/>
                <a:gridCol w="1524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Class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Mean Average Precision (mAP)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Person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69.31%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72.17%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Bus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93.78%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Average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78.42%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51" name="Google Shape;151;p22"/>
          <p:cNvSpPr txBox="1"/>
          <p:nvPr/>
        </p:nvSpPr>
        <p:spPr>
          <a:xfrm>
            <a:off x="1219375" y="3591600"/>
            <a:ext cx="2205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617800" y="4323175"/>
            <a:ext cx="39084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Table 4 : Evaluation results for three class detector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