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9753600" cx="13004800"/>
  <p:notesSz cx="6858000" cy="9144000"/>
  <p:embeddedFontLst>
    <p:embeddedFont>
      <p:font typeface="Garamond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iEHljSZZMtX0iHS08gY2dev/fq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5BF9B3-B5DA-4E02-BB56-1519C1F9872A}">
  <a:tblStyle styleId="{245BF9B3-B5DA-4E02-BB56-1519C1F9872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Garamond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Garamond-bold.fntdata"/><Relationship Id="rId18" Type="http://schemas.openxmlformats.org/officeDocument/2006/relationships/font" Target="fonts/Garamo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Work in indoor system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In real-time image processing.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Image processing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975359" y="1596249"/>
            <a:ext cx="11054082" cy="3395699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65000" spcFirstLastPara="1" rIns="65000" wrap="square" tIns="650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Calibri"/>
              <a:buNone/>
              <a:defRPr sz="8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1625599" y="5122898"/>
            <a:ext cx="9753602" cy="2354862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Calibri"/>
              <a:buNone/>
              <a:defRPr sz="3400">
                <a:latin typeface="Calibri"/>
                <a:ea typeface="Calibri"/>
                <a:cs typeface="Calibri"/>
                <a:sym typeface="Calibri"/>
              </a:defRPr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1754850" y="9114114"/>
            <a:ext cx="355871" cy="3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23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23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i="1" sz="2400"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Helvetica Neue"/>
              <a:buNone/>
              <a:defRPr sz="3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894079" y="519290"/>
            <a:ext cx="11216642" cy="1885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Calibri"/>
              <a:buNone/>
              <a:defRPr sz="6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894079" y="2596444"/>
            <a:ext cx="11216642" cy="6188570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normAutofit/>
          </a:bodyPr>
          <a:lstStyle>
            <a:lvl1pPr indent="-469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indent="-469900" lvl="1" marL="9144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indent="-469900" lvl="2" marL="1371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indent="-469900" lvl="3" marL="18288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indent="-469900" lvl="4" marL="22860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Char char="•"/>
              <a:defRPr sz="3800">
                <a:latin typeface="Calibri"/>
                <a:ea typeface="Calibri"/>
                <a:cs typeface="Calibri"/>
                <a:sym typeface="Calibri"/>
              </a:defRPr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11754850" y="9114114"/>
            <a:ext cx="355871" cy="3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sz="37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486410" lvl="0" marL="4572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1pPr>
            <a:lvl2pPr indent="-486410" lvl="1" marL="9144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2pPr>
            <a:lvl3pPr indent="-486410" lvl="2" marL="13716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3pPr>
            <a:lvl4pPr indent="-486410" lvl="3" marL="18288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4pPr>
            <a:lvl5pPr indent="-486410" lvl="4" marL="228600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sz="2800"/>
            </a:lvl5pPr>
            <a:lvl6pPr indent="-394335" lvl="5" marL="27432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46" y="216752"/>
            <a:ext cx="1083734" cy="14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/>
        </p:nvSpPr>
        <p:spPr>
          <a:xfrm>
            <a:off x="1248874" y="213660"/>
            <a:ext cx="11048919" cy="1076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Times New Roman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YANGON TECHNOLOGICAL UNIVERSITY</a:t>
            </a:r>
            <a:br>
              <a:rPr b="1" i="0" lang="en-US" sz="3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Mechatronic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"/>
          <p:cNvCxnSpPr/>
          <p:nvPr/>
        </p:nvCxnSpPr>
        <p:spPr>
          <a:xfrm>
            <a:off x="1625599" y="1465298"/>
            <a:ext cx="10837335" cy="1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0" name="Google Shape;70;p1"/>
          <p:cNvCxnSpPr/>
          <p:nvPr/>
        </p:nvCxnSpPr>
        <p:spPr>
          <a:xfrm>
            <a:off x="1408853" y="1517226"/>
            <a:ext cx="7694508" cy="1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1" name="Google Shape;71;p1"/>
          <p:cNvSpPr txBox="1"/>
          <p:nvPr>
            <p:ph type="title"/>
          </p:nvPr>
        </p:nvSpPr>
        <p:spPr>
          <a:xfrm>
            <a:off x="1135338" y="2129629"/>
            <a:ext cx="10837335" cy="1732396"/>
          </a:xfrm>
          <a:prstGeom prst="rect">
            <a:avLst/>
          </a:prstGeom>
          <a:noFill/>
          <a:ln>
            <a:noFill/>
          </a:ln>
        </p:spPr>
        <p:txBody>
          <a:bodyPr anchorCtr="0" anchor="b" bIns="65000" lIns="65000" spcFirstLastPara="1" rIns="65000" wrap="square" tIns="650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3AD"/>
              </a:buClr>
              <a:buSzPts val="3800"/>
              <a:buFont typeface="Garamond"/>
              <a:buNone/>
            </a:pPr>
            <a:r>
              <a:rPr b="1" lang="en-US" sz="3420">
                <a:solidFill>
                  <a:srgbClr val="1E13AD"/>
                </a:solidFill>
                <a:latin typeface="Garamond"/>
                <a:ea typeface="Garamond"/>
                <a:cs typeface="Garamond"/>
                <a:sym typeface="Garamond"/>
              </a:rPr>
              <a:t>Customized Deep Learning Models for  </a:t>
            </a:r>
            <a:endParaRPr b="1" sz="3420">
              <a:solidFill>
                <a:srgbClr val="1E13AD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3AD"/>
              </a:buClr>
              <a:buSzPts val="3800"/>
              <a:buFont typeface="Garamond"/>
              <a:buNone/>
            </a:pPr>
            <a:r>
              <a:rPr b="1" lang="en-US" sz="3420">
                <a:solidFill>
                  <a:srgbClr val="1E13AD"/>
                </a:solidFill>
                <a:latin typeface="Garamond"/>
                <a:ea typeface="Garamond"/>
                <a:cs typeface="Garamond"/>
                <a:sym typeface="Garamond"/>
              </a:rPr>
              <a:t>Artificial Intelligence Surveillance</a:t>
            </a:r>
            <a:endParaRPr b="1" sz="3420">
              <a:solidFill>
                <a:srgbClr val="1E13A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3898857" y="4807410"/>
            <a:ext cx="5310295" cy="1746918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Defense Seminar</a:t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aramon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5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-5-2020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aramond"/>
              <a:buNone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Monday</a:t>
            </a:r>
            <a:endParaRPr b="0" i="0" sz="2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aramond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650239" y="6502400"/>
            <a:ext cx="4768428" cy="1423931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aramon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Supervised 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Garamond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  Dr. Phyu Phyu Htun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7586131" y="6502400"/>
            <a:ext cx="5103400" cy="1423931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aramond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Presented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Garamond"/>
              <a:buNone/>
            </a:pPr>
            <a:r>
              <a:rPr b="1" i="0" lang="en-US" sz="2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Aw Thura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(VI-McE-11)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"/>
          <p:cNvCxnSpPr/>
          <p:nvPr/>
        </p:nvCxnSpPr>
        <p:spPr>
          <a:xfrm>
            <a:off x="1625599" y="8778240"/>
            <a:ext cx="10837335" cy="1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6" name="Google Shape;76;p1"/>
          <p:cNvSpPr txBox="1"/>
          <p:nvPr>
            <p:ph idx="12" type="sldNum"/>
          </p:nvPr>
        </p:nvSpPr>
        <p:spPr>
          <a:xfrm>
            <a:off x="11861411" y="9114114"/>
            <a:ext cx="249310" cy="3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8"/>
          <p:cNvCxnSpPr/>
          <p:nvPr/>
        </p:nvCxnSpPr>
        <p:spPr>
          <a:xfrm>
            <a:off x="1625599" y="1465298"/>
            <a:ext cx="10837335" cy="1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5" name="Google Shape;215;p8"/>
          <p:cNvCxnSpPr/>
          <p:nvPr/>
        </p:nvCxnSpPr>
        <p:spPr>
          <a:xfrm>
            <a:off x="1408853" y="1517226"/>
            <a:ext cx="7694508" cy="1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216" name="Google Shape;2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46" y="216747"/>
            <a:ext cx="1083734" cy="14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8"/>
          <p:cNvSpPr txBox="1"/>
          <p:nvPr/>
        </p:nvSpPr>
        <p:spPr>
          <a:xfrm>
            <a:off x="650239" y="237070"/>
            <a:ext cx="11704322" cy="101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aramond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Thesis Roadmap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8"/>
          <p:cNvGrpSpPr/>
          <p:nvPr/>
        </p:nvGrpSpPr>
        <p:grpSpPr>
          <a:xfrm>
            <a:off x="8348001" y="2398968"/>
            <a:ext cx="4353148" cy="5816854"/>
            <a:chOff x="5636234" y="1189775"/>
            <a:chExt cx="3301784" cy="4024340"/>
          </a:xfrm>
        </p:grpSpPr>
        <p:sp>
          <p:nvSpPr>
            <p:cNvPr id="219" name="Google Shape;219;p8"/>
            <p:cNvSpPr/>
            <p:nvPr/>
          </p:nvSpPr>
          <p:spPr>
            <a:xfrm>
              <a:off x="5636234" y="1189775"/>
              <a:ext cx="3301784" cy="669000"/>
            </a:xfrm>
            <a:prstGeom prst="chevron">
              <a:avLst>
                <a:gd fmla="val 50000" name="adj"/>
              </a:avLst>
            </a:prstGeom>
            <a:solidFill>
              <a:srgbClr val="9E9E9E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0025" lIns="130025" spcFirstLastPara="1" rIns="130025" wrap="square" tIns="130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IoT integration</a:t>
              </a:r>
              <a:endParaRPr b="0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6025565" y="2160311"/>
              <a:ext cx="2521246" cy="305380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30025" lIns="130025" spcFirstLastPara="1" rIns="130025" wrap="square" tIns="130025">
              <a:noAutofit/>
            </a:bodyPr>
            <a:lstStyle/>
            <a:p>
              <a:pPr indent="-3810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Char char="●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Making the data real time compatible with a device</a:t>
              </a:r>
              <a:endParaRPr/>
            </a:p>
            <a:p>
              <a:pPr indent="-3810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Char char="●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storage in cloud</a:t>
              </a:r>
              <a:endParaRPr/>
            </a:p>
            <a:p>
              <a:pPr indent="-3810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Char char="●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Live monitoring via the network</a:t>
              </a:r>
              <a:endParaRPr/>
            </a:p>
            <a:p>
              <a:pPr indent="0" lvl="0" marL="76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286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1" name="Google Shape;221;p8"/>
          <p:cNvSpPr/>
          <p:nvPr/>
        </p:nvSpPr>
        <p:spPr>
          <a:xfrm>
            <a:off x="4714282" y="2400152"/>
            <a:ext cx="3972811" cy="951452"/>
          </a:xfrm>
          <a:prstGeom prst="chevron">
            <a:avLst>
              <a:gd fmla="val 50000" name="adj"/>
            </a:avLst>
          </a:prstGeom>
          <a:solidFill>
            <a:srgbClr val="6C6969"/>
          </a:solidFill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 Models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1008683" y="2398968"/>
            <a:ext cx="3972811" cy="951452"/>
          </a:xfrm>
          <a:prstGeom prst="chevron">
            <a:avLst>
              <a:gd fmla="val 50000" name="adj"/>
            </a:avLst>
          </a:prstGeom>
          <a:solidFill>
            <a:srgbClr val="363434"/>
          </a:solidFill>
          <a:ln>
            <a:noFill/>
          </a:ln>
        </p:spPr>
        <p:txBody>
          <a:bodyPr anchorCtr="0" anchor="ctr" bIns="130025" lIns="130025" spcFirstLastPara="1" rIns="130025" wrap="square" tIns="130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Model</a:t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1300481" y="3822350"/>
            <a:ext cx="3357236" cy="44140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0025" lIns="130025" spcFirstLastPara="1" rIns="130025" wrap="square" tIns="1300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appropriate model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(custom trained YOLO v4)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Gathering datasets for training 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the model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evaluation </a:t>
            </a:r>
            <a:endParaRPr/>
          </a:p>
        </p:txBody>
      </p:sp>
      <p:sp>
        <p:nvSpPr>
          <p:cNvPr id="224" name="Google Shape;224;p8"/>
          <p:cNvSpPr txBox="1"/>
          <p:nvPr/>
        </p:nvSpPr>
        <p:spPr>
          <a:xfrm>
            <a:off x="4981494" y="3806236"/>
            <a:ext cx="3705599" cy="44140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30025" lIns="130025" spcFirstLastPara="1" rIns="130025" wrap="square" tIns="1300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appropriate model (most likely deepSORT)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behavior prediction based on Region of Interest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tracking output data</a:t>
            </a:r>
            <a:endParaRPr/>
          </a:p>
          <a:p>
            <a: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8"/>
          <p:cNvSpPr txBox="1"/>
          <p:nvPr>
            <p:ph idx="12" type="sldNum"/>
          </p:nvPr>
        </p:nvSpPr>
        <p:spPr>
          <a:xfrm>
            <a:off x="11754850" y="9114114"/>
            <a:ext cx="355871" cy="3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9"/>
          <p:cNvCxnSpPr/>
          <p:nvPr/>
        </p:nvCxnSpPr>
        <p:spPr>
          <a:xfrm>
            <a:off x="1625599" y="1465298"/>
            <a:ext cx="10837335" cy="1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1" name="Google Shape;231;p9"/>
          <p:cNvCxnSpPr/>
          <p:nvPr/>
        </p:nvCxnSpPr>
        <p:spPr>
          <a:xfrm>
            <a:off x="1408853" y="1517226"/>
            <a:ext cx="7694508" cy="1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232" name="Google Shape;2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46" y="216747"/>
            <a:ext cx="1083734" cy="14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9"/>
          <p:cNvSpPr txBox="1"/>
          <p:nvPr/>
        </p:nvSpPr>
        <p:spPr>
          <a:xfrm>
            <a:off x="650239" y="237070"/>
            <a:ext cx="11704322" cy="101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aramond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Timeline and Milestones</a:t>
            </a:r>
            <a:endParaRPr b="1" i="0" sz="4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4" name="Google Shape;234;p9"/>
          <p:cNvSpPr txBox="1"/>
          <p:nvPr>
            <p:ph idx="12" type="sldNum"/>
          </p:nvPr>
        </p:nvSpPr>
        <p:spPr>
          <a:xfrm>
            <a:off x="11861411" y="9126574"/>
            <a:ext cx="493150" cy="37749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235" name="Google Shape;235;p9"/>
          <p:cNvGraphicFramePr/>
          <p:nvPr/>
        </p:nvGraphicFramePr>
        <p:xfrm>
          <a:off x="1010921" y="1951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{245BF9B3-B5DA-4E02-BB56-1519C1F9872A}</a:tableStyleId>
              </a:tblPr>
              <a:tblGrid>
                <a:gridCol w="4170675"/>
                <a:gridCol w="6929125"/>
              </a:tblGrid>
              <a:tr h="71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Duration</a:t>
                      </a:r>
                      <a:endParaRPr b="1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Tasks</a:t>
                      </a:r>
                      <a:endParaRPr b="1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May 1, 2020 - June 30, 2020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Developing and Testing Detection models</a:t>
                      </a:r>
                      <a:endParaRPr sz="2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July 1, 2020 - July 31, 2020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Developing and Testing Tracking models</a:t>
                      </a:r>
                      <a:endParaRPr sz="2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 1, 2020 - Aug 31, 2020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Behavior Prediction</a:t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 1, 2020 - Sep 31, 2020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7030A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IoT integration</a:t>
                      </a:r>
                      <a:endParaRPr b="1" sz="2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p10"/>
          <p:cNvCxnSpPr/>
          <p:nvPr/>
        </p:nvCxnSpPr>
        <p:spPr>
          <a:xfrm>
            <a:off x="1625599" y="1465298"/>
            <a:ext cx="10837335" cy="1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41" name="Google Shape;241;p10"/>
          <p:cNvCxnSpPr/>
          <p:nvPr/>
        </p:nvCxnSpPr>
        <p:spPr>
          <a:xfrm>
            <a:off x="1408853" y="1517226"/>
            <a:ext cx="7694508" cy="1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242" name="Google Shape;2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46" y="216746"/>
            <a:ext cx="1083734" cy="14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/>
        </p:nvSpPr>
        <p:spPr>
          <a:xfrm>
            <a:off x="650239" y="237067"/>
            <a:ext cx="11704322" cy="101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aramond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0"/>
          <p:cNvSpPr txBox="1"/>
          <p:nvPr>
            <p:ph idx="12" type="sldNum"/>
          </p:nvPr>
        </p:nvSpPr>
        <p:spPr>
          <a:xfrm>
            <a:off x="11754850" y="9114114"/>
            <a:ext cx="355871" cy="3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5" name="Google Shape;245;p10"/>
          <p:cNvSpPr txBox="1"/>
          <p:nvPr/>
        </p:nvSpPr>
        <p:spPr>
          <a:xfrm>
            <a:off x="3333877" y="4490850"/>
            <a:ext cx="6804035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Your Attention.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/>
        </p:nvSpPr>
        <p:spPr>
          <a:xfrm>
            <a:off x="650239" y="237067"/>
            <a:ext cx="11704322" cy="1018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aramond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Outline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2"/>
          <p:cNvCxnSpPr/>
          <p:nvPr/>
        </p:nvCxnSpPr>
        <p:spPr>
          <a:xfrm>
            <a:off x="1625599" y="1465298"/>
            <a:ext cx="10837335" cy="1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3" name="Google Shape;83;p2"/>
          <p:cNvCxnSpPr/>
          <p:nvPr/>
        </p:nvCxnSpPr>
        <p:spPr>
          <a:xfrm>
            <a:off x="1408853" y="1517226"/>
            <a:ext cx="7694508" cy="1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46" y="216747"/>
            <a:ext cx="1083734" cy="14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650300" y="2502750"/>
            <a:ext cx="11704200" cy="6507374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and Goals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System Overview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Thesis Roadmap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 and Milestones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82625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47650" lvl="0" marL="1082675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682625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47650" lvl="0" marL="1082675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6" name="Google Shape;86;p2"/>
          <p:cNvSpPr txBox="1"/>
          <p:nvPr>
            <p:ph idx="12" type="sldNum"/>
          </p:nvPr>
        </p:nvSpPr>
        <p:spPr>
          <a:xfrm>
            <a:off x="11861411" y="9114114"/>
            <a:ext cx="249310" cy="3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/>
        </p:nvSpPr>
        <p:spPr>
          <a:xfrm>
            <a:off x="650239" y="237067"/>
            <a:ext cx="11704322" cy="1018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aramond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3"/>
          <p:cNvCxnSpPr/>
          <p:nvPr/>
        </p:nvCxnSpPr>
        <p:spPr>
          <a:xfrm>
            <a:off x="1625599" y="1465298"/>
            <a:ext cx="10837335" cy="1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" name="Google Shape;93;p3"/>
          <p:cNvCxnSpPr/>
          <p:nvPr/>
        </p:nvCxnSpPr>
        <p:spPr>
          <a:xfrm>
            <a:off x="1408853" y="1517226"/>
            <a:ext cx="7694508" cy="1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46" y="216747"/>
            <a:ext cx="1083734" cy="14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>
            <p:ph idx="12" type="sldNum"/>
          </p:nvPr>
        </p:nvSpPr>
        <p:spPr>
          <a:xfrm>
            <a:off x="11861411" y="9114114"/>
            <a:ext cx="249310" cy="3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773127" y="2375946"/>
            <a:ext cx="6672701" cy="50017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A.I. Surveillance is increasingly being used to monitor public and private spaces throughout the world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applications include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road surveillance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recognition systems</a:t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policing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Facial recognition system is integrated successfully in immigration check points and offices in Myanmar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potential to implement smart road and security surveillance systems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urveillance Redefined: Advances in Vision AI Drive China's ..."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6194" y="5795317"/>
            <a:ext cx="4986723" cy="24063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nefits Of Installing CCTV Cameras In Your Office And How Much It ..." id="98" name="Google Shape;9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6194" y="2167784"/>
            <a:ext cx="4986723" cy="3325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650239" y="237067"/>
            <a:ext cx="11704322" cy="1018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aramond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4"/>
          <p:cNvCxnSpPr/>
          <p:nvPr/>
        </p:nvCxnSpPr>
        <p:spPr>
          <a:xfrm>
            <a:off x="1625599" y="1465298"/>
            <a:ext cx="10837335" cy="1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" name="Google Shape;105;p4"/>
          <p:cNvCxnSpPr/>
          <p:nvPr/>
        </p:nvCxnSpPr>
        <p:spPr>
          <a:xfrm>
            <a:off x="1408853" y="1517226"/>
            <a:ext cx="7694508" cy="1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46" y="216747"/>
            <a:ext cx="1083734" cy="14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>
            <p:ph idx="12" type="sldNum"/>
          </p:nvPr>
        </p:nvSpPr>
        <p:spPr>
          <a:xfrm>
            <a:off x="11861411" y="9114114"/>
            <a:ext cx="249310" cy="3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1672700" y="2363900"/>
            <a:ext cx="9659400" cy="26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Surveillance cameras are monitored manually and the officers usually have many cameras to cover.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CCTVs are left idle and it makes CCTV reviewing a time consuming process.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recorded data is also vulnerable if stored locally.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No escaping traffic offences with cameras installed | The Myanmar ..."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2700" y="5368082"/>
            <a:ext cx="4593999" cy="33361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DP MP urges increase in private security sector training | The ..." id="110" name="Google Shape;11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4266" y="5356161"/>
            <a:ext cx="4538908" cy="329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650239" y="237067"/>
            <a:ext cx="11704322" cy="1018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aramond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Literature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5"/>
          <p:cNvCxnSpPr/>
          <p:nvPr/>
        </p:nvCxnSpPr>
        <p:spPr>
          <a:xfrm>
            <a:off x="1625599" y="1465298"/>
            <a:ext cx="10837335" cy="1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7" name="Google Shape;117;p5"/>
          <p:cNvCxnSpPr/>
          <p:nvPr/>
        </p:nvCxnSpPr>
        <p:spPr>
          <a:xfrm>
            <a:off x="1408853" y="1517226"/>
            <a:ext cx="7694508" cy="1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46" y="216747"/>
            <a:ext cx="1083734" cy="14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11861411" y="9114114"/>
            <a:ext cx="249310" cy="3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1093304" y="1928191"/>
            <a:ext cx="10837335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Redmon, S. Divvala, R. Girshick, and A. Farhadi. You only look once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Unified, real-time object detection. (Redmond et al 2015)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J. Redmon and A. Farhadi. Yolo9000: Better, faster, stronger. (2016)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J. Redmon Ali Farhadi YOLOv3: An Incremental Improvement  (2018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Bochkovskiy  C.Y. Wang H.Y.M. Liao  YOLOv4: Optimal Speed and 	Accuracy of Object Detection (2020 April)</a:t>
            </a:r>
            <a:endParaRPr b="0" i="0" sz="24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/>
        </p:nvSpPr>
        <p:spPr>
          <a:xfrm>
            <a:off x="650239" y="15696"/>
            <a:ext cx="117042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aramond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Literature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1"/>
          <p:cNvCxnSpPr/>
          <p:nvPr/>
        </p:nvCxnSpPr>
        <p:spPr>
          <a:xfrm>
            <a:off x="1625599" y="1465298"/>
            <a:ext cx="108372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7" name="Google Shape;127;p11"/>
          <p:cNvCxnSpPr/>
          <p:nvPr/>
        </p:nvCxnSpPr>
        <p:spPr>
          <a:xfrm>
            <a:off x="1408853" y="1517226"/>
            <a:ext cx="76944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28" name="Google Shape;1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46" y="216747"/>
            <a:ext cx="1083734" cy="14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11861411" y="9114114"/>
            <a:ext cx="249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30" name="Google Shape;130;p11"/>
          <p:cNvGraphicFramePr/>
          <p:nvPr/>
        </p:nvGraphicFramePr>
        <p:xfrm>
          <a:off x="650239" y="19382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{245BF9B3-B5DA-4E02-BB56-1519C1F9872A}</a:tableStyleId>
              </a:tblPr>
              <a:tblGrid>
                <a:gridCol w="3901400"/>
                <a:gridCol w="3901400"/>
                <a:gridCol w="3901400"/>
              </a:tblGrid>
              <a:tr h="591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 &amp; Capabilities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Original YOLO (2015)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 convolutional layers, Divides the image into 7x7 grid cells. 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perform classification and localization on all 49 grid cells simultaneously.  </a:t>
                      </a:r>
                      <a:r>
                        <a:rPr b="1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</a:t>
                      </a: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score is </a:t>
                      </a:r>
                      <a:r>
                        <a:rPr b="1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63.4% </a:t>
                      </a:r>
                      <a:r>
                        <a:rPr b="0"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 with frame rate of 45 FPS.</a:t>
                      </a:r>
                      <a:endParaRPr b="1"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Each grid cell can only have one object, Thus, YOLO can detect only 49 max objects. 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Bad for small objects that appear in groups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Relatively high localization error.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v2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(2017)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 convolution layers, Detects over 9000 classes using </a:t>
                      </a: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Hierarchical classification</a:t>
                      </a:r>
                      <a:endParaRPr b="0" i="0" sz="2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 anchor boxes, Added batch normalization on all convolutional layers, </a:t>
                      </a: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2% improvement</a:t>
                      </a: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mAP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Computationally expensive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Still struggles with small clusters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/>
        </p:nvSpPr>
        <p:spPr>
          <a:xfrm>
            <a:off x="650239" y="15696"/>
            <a:ext cx="117042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aramond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Literature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27"/>
          <p:cNvCxnSpPr/>
          <p:nvPr/>
        </p:nvCxnSpPr>
        <p:spPr>
          <a:xfrm>
            <a:off x="1625599" y="1465298"/>
            <a:ext cx="108372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7" name="Google Shape;137;p27"/>
          <p:cNvCxnSpPr/>
          <p:nvPr/>
        </p:nvCxnSpPr>
        <p:spPr>
          <a:xfrm>
            <a:off x="1408853" y="1517226"/>
            <a:ext cx="76944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38" name="Google Shape;1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46" y="216747"/>
            <a:ext cx="1083734" cy="14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11861411" y="9114114"/>
            <a:ext cx="249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40" name="Google Shape;140;p27"/>
          <p:cNvGraphicFramePr/>
          <p:nvPr/>
        </p:nvGraphicFramePr>
        <p:xfrm>
          <a:off x="650239" y="19382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{245BF9B3-B5DA-4E02-BB56-1519C1F9872A}</a:tableStyleId>
              </a:tblPr>
              <a:tblGrid>
                <a:gridCol w="3901400"/>
                <a:gridCol w="3901400"/>
                <a:gridCol w="3901400"/>
              </a:tblGrid>
              <a:tr h="6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Features &amp; Capabilities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4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v3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(2018)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 convolutional layers,  enables multilabel prediction.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 shortcut connecters to achieve better performance on small objects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Worse performance on medium and larger size objects compared to YOLO 9000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Sometimes struggles to get the boxes perfectly aligned with the object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38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 v4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(2020 April)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53 conv layers, state of the art results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augmentation, which increases the generalization ability of the model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b="0" i="0" lang="en-US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 Spatial Pyramid Pooling to maintain aspect ratio of the image while pooling, results in better accuracy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7"/>
          <p:cNvCxnSpPr/>
          <p:nvPr/>
        </p:nvCxnSpPr>
        <p:spPr>
          <a:xfrm>
            <a:off x="1625599" y="1465298"/>
            <a:ext cx="10837335" cy="1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6" name="Google Shape;146;p7"/>
          <p:cNvCxnSpPr/>
          <p:nvPr/>
        </p:nvCxnSpPr>
        <p:spPr>
          <a:xfrm>
            <a:off x="1408853" y="1517226"/>
            <a:ext cx="7694508" cy="1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46" y="216747"/>
            <a:ext cx="1083734" cy="14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/>
        </p:nvSpPr>
        <p:spPr>
          <a:xfrm>
            <a:off x="650239" y="237067"/>
            <a:ext cx="11704322" cy="1018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aramond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Objectives &amp; Goals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1517300" y="2740869"/>
            <a:ext cx="9970200" cy="4563252"/>
          </a:xfrm>
          <a:prstGeom prst="rect">
            <a:avLst/>
          </a:prstGeom>
          <a:noFill/>
          <a:ln>
            <a:noFill/>
          </a:ln>
        </p:spPr>
        <p:txBody>
          <a:bodyPr anchorCtr="0" anchor="t" bIns="65000" lIns="65000" spcFirstLastPara="1" rIns="65000" wrap="square" tIns="650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and experiment customized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 v4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that can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various classes such as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pedestrians, types of vehicles,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them</a:t>
            </a: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 model with deepSORT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can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movement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detected objects and  to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suspicious behavior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the developed models for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time surveillance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detected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on cloud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 the data via network.</a:t>
            </a:r>
            <a:endParaRPr b="0" i="0" sz="24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11861411" y="9114114"/>
            <a:ext cx="249310" cy="3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6"/>
          <p:cNvCxnSpPr/>
          <p:nvPr/>
        </p:nvCxnSpPr>
        <p:spPr>
          <a:xfrm>
            <a:off x="1625599" y="1465298"/>
            <a:ext cx="10837335" cy="1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6" name="Google Shape;156;p6"/>
          <p:cNvCxnSpPr/>
          <p:nvPr/>
        </p:nvCxnSpPr>
        <p:spPr>
          <a:xfrm>
            <a:off x="1408853" y="1517226"/>
            <a:ext cx="7694508" cy="1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746" y="137234"/>
            <a:ext cx="1083734" cy="147289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650239" y="157554"/>
            <a:ext cx="11704322" cy="1018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aramond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System Overview</a:t>
            </a:r>
            <a:endParaRPr b="1" i="0" sz="44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3091069" y="3132995"/>
            <a:ext cx="1928192" cy="1033645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3101009" y="4933846"/>
            <a:ext cx="1928192" cy="117764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2962968" y="8160205"/>
            <a:ext cx="2204274" cy="1367903"/>
          </a:xfrm>
          <a:prstGeom prst="flowChartDecision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6521873" y="2242300"/>
            <a:ext cx="1928192" cy="10336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6574534" y="3708142"/>
            <a:ext cx="2006869" cy="1033645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9418504" y="5317684"/>
            <a:ext cx="1928192" cy="107079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6"/>
          <p:cNvCxnSpPr>
            <a:stCxn id="166" idx="2"/>
            <a:endCxn id="159" idx="0"/>
          </p:cNvCxnSpPr>
          <p:nvPr/>
        </p:nvCxnSpPr>
        <p:spPr>
          <a:xfrm>
            <a:off x="4055165" y="2554595"/>
            <a:ext cx="0" cy="5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7" name="Google Shape;167;p6"/>
          <p:cNvCxnSpPr>
            <a:stCxn id="159" idx="4"/>
            <a:endCxn id="160" idx="0"/>
          </p:cNvCxnSpPr>
          <p:nvPr/>
        </p:nvCxnSpPr>
        <p:spPr>
          <a:xfrm>
            <a:off x="4055165" y="4166640"/>
            <a:ext cx="9900" cy="76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8" name="Google Shape;168;p6"/>
          <p:cNvSpPr/>
          <p:nvPr/>
        </p:nvSpPr>
        <p:spPr>
          <a:xfrm>
            <a:off x="3101009" y="6629140"/>
            <a:ext cx="1928192" cy="1033645"/>
          </a:xfrm>
          <a:prstGeom prst="parallelogram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6"/>
          <p:cNvCxnSpPr>
            <a:stCxn id="160" idx="2"/>
            <a:endCxn id="168" idx="0"/>
          </p:cNvCxnSpPr>
          <p:nvPr/>
        </p:nvCxnSpPr>
        <p:spPr>
          <a:xfrm>
            <a:off x="4065105" y="6111489"/>
            <a:ext cx="0" cy="51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0" name="Google Shape;170;p6"/>
          <p:cNvCxnSpPr>
            <a:stCxn id="168" idx="4"/>
            <a:endCxn id="161" idx="0"/>
          </p:cNvCxnSpPr>
          <p:nvPr/>
        </p:nvCxnSpPr>
        <p:spPr>
          <a:xfrm>
            <a:off x="4065105" y="7662785"/>
            <a:ext cx="0" cy="49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1" name="Google Shape;171;p6"/>
          <p:cNvCxnSpPr>
            <a:stCxn id="161" idx="1"/>
          </p:cNvCxnSpPr>
          <p:nvPr/>
        </p:nvCxnSpPr>
        <p:spPr>
          <a:xfrm flipH="1">
            <a:off x="2008668" y="8844156"/>
            <a:ext cx="954300" cy="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6"/>
          <p:cNvCxnSpPr/>
          <p:nvPr/>
        </p:nvCxnSpPr>
        <p:spPr>
          <a:xfrm rot="10800000">
            <a:off x="1950626" y="4583157"/>
            <a:ext cx="37200" cy="43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6"/>
          <p:cNvCxnSpPr/>
          <p:nvPr/>
        </p:nvCxnSpPr>
        <p:spPr>
          <a:xfrm>
            <a:off x="5824330" y="2776655"/>
            <a:ext cx="7029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4" name="Google Shape;174;p6"/>
          <p:cNvCxnSpPr/>
          <p:nvPr/>
        </p:nvCxnSpPr>
        <p:spPr>
          <a:xfrm flipH="1" rot="10800000">
            <a:off x="5824330" y="2776655"/>
            <a:ext cx="20983" cy="61157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6"/>
          <p:cNvCxnSpPr>
            <a:stCxn id="161" idx="3"/>
          </p:cNvCxnSpPr>
          <p:nvPr/>
        </p:nvCxnSpPr>
        <p:spPr>
          <a:xfrm>
            <a:off x="5167242" y="8844156"/>
            <a:ext cx="678000" cy="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6"/>
          <p:cNvCxnSpPr>
            <a:stCxn id="164" idx="2"/>
            <a:endCxn id="177" idx="0"/>
          </p:cNvCxnSpPr>
          <p:nvPr/>
        </p:nvCxnSpPr>
        <p:spPr>
          <a:xfrm>
            <a:off x="10382600" y="6388482"/>
            <a:ext cx="6600" cy="39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8" name="Google Shape;178;p6"/>
          <p:cNvSpPr txBox="1"/>
          <p:nvPr/>
        </p:nvSpPr>
        <p:spPr>
          <a:xfrm>
            <a:off x="3473450" y="3380576"/>
            <a:ext cx="12299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Labelled Dataset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3331278" y="5030068"/>
            <a:ext cx="16995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Customized YOLO.v4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3440184" y="6805151"/>
            <a:ext cx="12299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Weights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3167549" y="8658740"/>
            <a:ext cx="192819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Satisfactory?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5928421" y="7615290"/>
            <a:ext cx="12299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1349655" y="6987131"/>
            <a:ext cx="12299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6813745" y="2268824"/>
            <a:ext cx="17799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Tracking model</a:t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7067012" y="3708142"/>
            <a:ext cx="17771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Tracking Data</a:t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9424965" y="6787833"/>
            <a:ext cx="1928192" cy="10336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9948259" y="5654252"/>
            <a:ext cx="12299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9734826" y="6967686"/>
            <a:ext cx="156208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Device</a:t>
            </a:r>
            <a:endParaRPr/>
          </a:p>
        </p:txBody>
      </p:sp>
      <p:cxnSp>
        <p:nvCxnSpPr>
          <p:cNvPr id="188" name="Google Shape;188;p6"/>
          <p:cNvCxnSpPr>
            <a:stCxn id="177" idx="2"/>
            <a:endCxn id="189" idx="0"/>
          </p:cNvCxnSpPr>
          <p:nvPr/>
        </p:nvCxnSpPr>
        <p:spPr>
          <a:xfrm flipH="1">
            <a:off x="10377061" y="7821478"/>
            <a:ext cx="12000" cy="52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0" name="Google Shape;190;p6"/>
          <p:cNvCxnSpPr/>
          <p:nvPr/>
        </p:nvCxnSpPr>
        <p:spPr>
          <a:xfrm>
            <a:off x="834886" y="1788125"/>
            <a:ext cx="0" cy="77399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1" name="Google Shape;191;p6"/>
          <p:cNvCxnSpPr/>
          <p:nvPr/>
        </p:nvCxnSpPr>
        <p:spPr>
          <a:xfrm>
            <a:off x="5540512" y="1761734"/>
            <a:ext cx="0" cy="77663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2" name="Google Shape;192;p6"/>
          <p:cNvCxnSpPr/>
          <p:nvPr/>
        </p:nvCxnSpPr>
        <p:spPr>
          <a:xfrm flipH="1" rot="10800000">
            <a:off x="834886" y="1692273"/>
            <a:ext cx="11519675" cy="6946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3" name="Google Shape;193;p6"/>
          <p:cNvCxnSpPr/>
          <p:nvPr/>
        </p:nvCxnSpPr>
        <p:spPr>
          <a:xfrm flipH="1" rot="10800000">
            <a:off x="815143" y="9519767"/>
            <a:ext cx="11539418" cy="6923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4" name="Google Shape;194;p6"/>
          <p:cNvCxnSpPr/>
          <p:nvPr/>
        </p:nvCxnSpPr>
        <p:spPr>
          <a:xfrm>
            <a:off x="12328056" y="1667907"/>
            <a:ext cx="26505" cy="78602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5" name="Google Shape;195;p6"/>
          <p:cNvSpPr/>
          <p:nvPr/>
        </p:nvSpPr>
        <p:spPr>
          <a:xfrm>
            <a:off x="6574956" y="5317683"/>
            <a:ext cx="1928192" cy="103364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6806587" y="5392623"/>
            <a:ext cx="16639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 prediction with ROI</a:t>
            </a:r>
            <a:endParaRPr/>
          </a:p>
        </p:txBody>
      </p:sp>
      <p:cxnSp>
        <p:nvCxnSpPr>
          <p:cNvPr id="197" name="Google Shape;197;p6"/>
          <p:cNvCxnSpPr/>
          <p:nvPr/>
        </p:nvCxnSpPr>
        <p:spPr>
          <a:xfrm flipH="1">
            <a:off x="7485969" y="4794276"/>
            <a:ext cx="12030" cy="52593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8" name="Google Shape;198;p6"/>
          <p:cNvCxnSpPr/>
          <p:nvPr/>
        </p:nvCxnSpPr>
        <p:spPr>
          <a:xfrm>
            <a:off x="7602267" y="3321824"/>
            <a:ext cx="20163" cy="375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9" name="Google Shape;199;p6"/>
          <p:cNvCxnSpPr>
            <a:endCxn id="164" idx="1"/>
          </p:cNvCxnSpPr>
          <p:nvPr/>
        </p:nvCxnSpPr>
        <p:spPr>
          <a:xfrm flipH="1" rot="10800000">
            <a:off x="8480404" y="5853083"/>
            <a:ext cx="938100" cy="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0" name="Google Shape;200;p6"/>
          <p:cNvCxnSpPr/>
          <p:nvPr/>
        </p:nvCxnSpPr>
        <p:spPr>
          <a:xfrm>
            <a:off x="8470570" y="4224964"/>
            <a:ext cx="190646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6"/>
          <p:cNvCxnSpPr>
            <a:endCxn id="164" idx="0"/>
          </p:cNvCxnSpPr>
          <p:nvPr/>
        </p:nvCxnSpPr>
        <p:spPr>
          <a:xfrm>
            <a:off x="10376900" y="4225084"/>
            <a:ext cx="5700" cy="109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2" name="Google Shape;202;p6"/>
          <p:cNvCxnSpPr/>
          <p:nvPr/>
        </p:nvCxnSpPr>
        <p:spPr>
          <a:xfrm>
            <a:off x="9071334" y="1727005"/>
            <a:ext cx="0" cy="77663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3" name="Google Shape;203;p6"/>
          <p:cNvSpPr txBox="1"/>
          <p:nvPr/>
        </p:nvSpPr>
        <p:spPr>
          <a:xfrm>
            <a:off x="6838753" y="8783480"/>
            <a:ext cx="147842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Tracking Model</a:t>
            </a:r>
            <a:endParaRPr/>
          </a:p>
        </p:txBody>
      </p:sp>
      <p:sp>
        <p:nvSpPr>
          <p:cNvPr id="204" name="Google Shape;204;p6"/>
          <p:cNvSpPr txBox="1"/>
          <p:nvPr/>
        </p:nvSpPr>
        <p:spPr>
          <a:xfrm>
            <a:off x="11682725" y="8783473"/>
            <a:ext cx="12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IOT</a:t>
            </a:r>
            <a:endParaRPr/>
          </a:p>
        </p:txBody>
      </p:sp>
      <p:sp>
        <p:nvSpPr>
          <p:cNvPr id="205" name="Google Shape;205;p6"/>
          <p:cNvSpPr txBox="1"/>
          <p:nvPr/>
        </p:nvSpPr>
        <p:spPr>
          <a:xfrm>
            <a:off x="895068" y="8883486"/>
            <a:ext cx="18467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Detection Model</a:t>
            </a:r>
            <a:endParaRPr/>
          </a:p>
        </p:txBody>
      </p:sp>
      <p:sp>
        <p:nvSpPr>
          <p:cNvPr id="206" name="Google Shape;206;p6"/>
          <p:cNvSpPr txBox="1"/>
          <p:nvPr>
            <p:ph idx="12" type="sldNum"/>
          </p:nvPr>
        </p:nvSpPr>
        <p:spPr>
          <a:xfrm>
            <a:off x="11754850" y="9114114"/>
            <a:ext cx="355871" cy="3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65000" lIns="65000" spcFirstLastPara="1" rIns="65000" wrap="square" tIns="650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07" name="Google Shape;207;p6"/>
          <p:cNvCxnSpPr/>
          <p:nvPr/>
        </p:nvCxnSpPr>
        <p:spPr>
          <a:xfrm flipH="1" rot="10800000">
            <a:off x="1974225" y="4565125"/>
            <a:ext cx="2091000" cy="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6"/>
          <p:cNvSpPr/>
          <p:nvPr/>
        </p:nvSpPr>
        <p:spPr>
          <a:xfrm>
            <a:off x="3396238" y="2000950"/>
            <a:ext cx="1317816" cy="596376"/>
          </a:xfrm>
          <a:prstGeom prst="flowChartTerminator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START</a:t>
            </a:r>
            <a:endParaRPr/>
          </a:p>
        </p:txBody>
      </p:sp>
      <p:sp>
        <p:nvSpPr>
          <p:cNvPr id="209" name="Google Shape;209;p6"/>
          <p:cNvSpPr/>
          <p:nvPr/>
        </p:nvSpPr>
        <p:spPr>
          <a:xfrm>
            <a:off x="9718113" y="8299488"/>
            <a:ext cx="1317816" cy="596376"/>
          </a:xfrm>
          <a:prstGeom prst="flowChartTerminator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</cp:coreProperties>
</file>