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4"/>
  </p:notesMasterIdLst>
  <p:sldIdLst>
    <p:sldId id="347" r:id="rId5"/>
    <p:sldId id="348" r:id="rId6"/>
    <p:sldId id="350" r:id="rId7"/>
    <p:sldId id="351" r:id="rId8"/>
    <p:sldId id="352" r:id="rId9"/>
    <p:sldId id="353" r:id="rId10"/>
    <p:sldId id="354" r:id="rId11"/>
    <p:sldId id="356" r:id="rId12"/>
    <p:sldId id="357" r:id="rId13"/>
    <p:sldId id="358" r:id="rId14"/>
    <p:sldId id="359" r:id="rId15"/>
    <p:sldId id="408" r:id="rId16"/>
    <p:sldId id="360" r:id="rId17"/>
    <p:sldId id="361" r:id="rId18"/>
    <p:sldId id="362" r:id="rId19"/>
    <p:sldId id="363" r:id="rId20"/>
    <p:sldId id="364" r:id="rId21"/>
    <p:sldId id="365" r:id="rId22"/>
    <p:sldId id="366" r:id="rId23"/>
    <p:sldId id="367" r:id="rId24"/>
    <p:sldId id="368" r:id="rId25"/>
    <p:sldId id="369" r:id="rId26"/>
    <p:sldId id="370" r:id="rId27"/>
    <p:sldId id="371" r:id="rId28"/>
    <p:sldId id="372" r:id="rId29"/>
    <p:sldId id="409" r:id="rId30"/>
    <p:sldId id="373" r:id="rId31"/>
    <p:sldId id="376" r:id="rId32"/>
    <p:sldId id="377" r:id="rId33"/>
    <p:sldId id="378" r:id="rId34"/>
    <p:sldId id="379" r:id="rId35"/>
    <p:sldId id="380" r:id="rId36"/>
    <p:sldId id="381" r:id="rId37"/>
    <p:sldId id="382" r:id="rId38"/>
    <p:sldId id="383" r:id="rId39"/>
    <p:sldId id="384" r:id="rId40"/>
    <p:sldId id="385" r:id="rId41"/>
    <p:sldId id="386" r:id="rId42"/>
    <p:sldId id="387" r:id="rId43"/>
    <p:sldId id="388" r:id="rId44"/>
    <p:sldId id="389" r:id="rId45"/>
    <p:sldId id="390" r:id="rId46"/>
    <p:sldId id="391" r:id="rId47"/>
    <p:sldId id="392" r:id="rId48"/>
    <p:sldId id="393" r:id="rId49"/>
    <p:sldId id="394" r:id="rId50"/>
    <p:sldId id="407" r:id="rId51"/>
    <p:sldId id="395" r:id="rId52"/>
    <p:sldId id="396" r:id="rId53"/>
    <p:sldId id="397" r:id="rId54"/>
    <p:sldId id="398" r:id="rId55"/>
    <p:sldId id="399" r:id="rId56"/>
    <p:sldId id="400" r:id="rId57"/>
    <p:sldId id="401" r:id="rId58"/>
    <p:sldId id="402" r:id="rId59"/>
    <p:sldId id="403" r:id="rId60"/>
    <p:sldId id="404" r:id="rId61"/>
    <p:sldId id="405" r:id="rId62"/>
    <p:sldId id="410"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6D0824-F45F-43A1-A167-DB04D529C45A}" v="1" dt="2022-12-07T03:46:11.229"/>
    <p1510:client id="{8859C99F-C09E-0000-A892-921DA3EA3CAC}" v="1" dt="2021-05-19T06:59:25.304"/>
    <p1510:client id="{A514F9CA-A5F0-4F7D-880A-0C08B2D06A8D}" v="2" dt="2023-11-26T15:54:56.175"/>
    <p1510:client id="{B275D713-673A-30F7-4D19-E52A294461CC}" v="2" dt="2023-11-25T15:11:10.620"/>
    <p1510:client id="{C7CBE82E-303E-4AA3-A17F-35FEA3C737AD}" v="2" dt="2022-12-06T10:51:33.801"/>
    <p1510:client id="{D658C99F-006A-0000-A892-91BD11D7F3EB}" v="1" dt="2021-05-19T06:58:27.245"/>
    <p1510:client id="{E1A1BF15-732D-58E6-8C36-1798CE87D299}" v="1" dt="2022-12-02T14:42:44.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69"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DIT KALRA - 70362019384" userId="S::udit.kalra84@svkmmumbai.onmicrosoft.com::d3971119-39af-4b46-971a-d9af5c8d2d44" providerId="AD" clId="Web-{8859C99F-C09E-0000-A892-921DA3EA3CAC}"/>
    <pc:docChg chg="modSld">
      <pc:chgData name="UDIT KALRA - 70362019384" userId="S::udit.kalra84@svkmmumbai.onmicrosoft.com::d3971119-39af-4b46-971a-d9af5c8d2d44" providerId="AD" clId="Web-{8859C99F-C09E-0000-A892-921DA3EA3CAC}" dt="2021-05-19T06:59:25.304" v="0"/>
      <pc:docMkLst>
        <pc:docMk/>
      </pc:docMkLst>
      <pc:sldChg chg="addSp">
        <pc:chgData name="UDIT KALRA - 70362019384" userId="S::udit.kalra84@svkmmumbai.onmicrosoft.com::d3971119-39af-4b46-971a-d9af5c8d2d44" providerId="AD" clId="Web-{8859C99F-C09E-0000-A892-921DA3EA3CAC}" dt="2021-05-19T06:59:25.304" v="0"/>
        <pc:sldMkLst>
          <pc:docMk/>
          <pc:sldMk cId="1205803562" sldId="414"/>
        </pc:sldMkLst>
        <pc:spChg chg="add">
          <ac:chgData name="UDIT KALRA - 70362019384" userId="S::udit.kalra84@svkmmumbai.onmicrosoft.com::d3971119-39af-4b46-971a-d9af5c8d2d44" providerId="AD" clId="Web-{8859C99F-C09E-0000-A892-921DA3EA3CAC}" dt="2021-05-19T06:59:25.304" v="0"/>
          <ac:spMkLst>
            <pc:docMk/>
            <pc:sldMk cId="1205803562" sldId="414"/>
            <ac:spMk id="12" creationId="{6B444B17-5403-4B4D-ACF9-4BC9C5D713BE}"/>
          </ac:spMkLst>
        </pc:spChg>
      </pc:sldChg>
    </pc:docChg>
  </pc:docChgLst>
  <pc:docChgLst>
    <pc:chgData name="TANMAY THAKAR - 70612300005" userId="S::tanmay.thakar005@nmims.in::99430da2-57c1-4546-a9a2-b3d76da610c5" providerId="AD" clId="Web-{A514F9CA-A5F0-4F7D-880A-0C08B2D06A8D}"/>
    <pc:docChg chg="sldOrd">
      <pc:chgData name="TANMAY THAKAR - 70612300005" userId="S::tanmay.thakar005@nmims.in::99430da2-57c1-4546-a9a2-b3d76da610c5" providerId="AD" clId="Web-{A514F9CA-A5F0-4F7D-880A-0C08B2D06A8D}" dt="2023-11-26T15:54:56.175" v="1"/>
      <pc:docMkLst>
        <pc:docMk/>
      </pc:docMkLst>
      <pc:sldChg chg="ord">
        <pc:chgData name="TANMAY THAKAR - 70612300005" userId="S::tanmay.thakar005@nmims.in::99430da2-57c1-4546-a9a2-b3d76da610c5" providerId="AD" clId="Web-{A514F9CA-A5F0-4F7D-880A-0C08B2D06A8D}" dt="2023-11-26T15:54:56.175" v="1"/>
        <pc:sldMkLst>
          <pc:docMk/>
          <pc:sldMk cId="1245655261" sldId="390"/>
        </pc:sldMkLst>
      </pc:sldChg>
    </pc:docChg>
  </pc:docChgLst>
  <pc:docChgLst>
    <pc:chgData name="MASRITA MANGALARAPU - 70612300053" userId="S::masrita.mangalarapu053@nmims.in::fa323180-2e8d-430d-8bb2-8d0ca31a20e5" providerId="AD" clId="Web-{B275D713-673A-30F7-4D19-E52A294461CC}"/>
    <pc:docChg chg="delSld modSld">
      <pc:chgData name="MASRITA MANGALARAPU - 70612300053" userId="S::masrita.mangalarapu053@nmims.in::fa323180-2e8d-430d-8bb2-8d0ca31a20e5" providerId="AD" clId="Web-{B275D713-673A-30F7-4D19-E52A294461CC}" dt="2023-11-25T15:11:10.620" v="1" actId="1076"/>
      <pc:docMkLst>
        <pc:docMk/>
      </pc:docMkLst>
      <pc:sldChg chg="del">
        <pc:chgData name="MASRITA MANGALARAPU - 70612300053" userId="S::masrita.mangalarapu053@nmims.in::fa323180-2e8d-430d-8bb2-8d0ca31a20e5" providerId="AD" clId="Web-{B275D713-673A-30F7-4D19-E52A294461CC}" dt="2023-11-25T11:00:06.931" v="0"/>
        <pc:sldMkLst>
          <pc:docMk/>
          <pc:sldMk cId="672027237" sldId="349"/>
        </pc:sldMkLst>
      </pc:sldChg>
      <pc:sldChg chg="modSp">
        <pc:chgData name="MASRITA MANGALARAPU - 70612300053" userId="S::masrita.mangalarapu053@nmims.in::fa323180-2e8d-430d-8bb2-8d0ca31a20e5" providerId="AD" clId="Web-{B275D713-673A-30F7-4D19-E52A294461CC}" dt="2023-11-25T15:11:10.620" v="1" actId="1076"/>
        <pc:sldMkLst>
          <pc:docMk/>
          <pc:sldMk cId="3691186722" sldId="410"/>
        </pc:sldMkLst>
        <pc:picChg chg="mod">
          <ac:chgData name="MASRITA MANGALARAPU - 70612300053" userId="S::masrita.mangalarapu053@nmims.in::fa323180-2e8d-430d-8bb2-8d0ca31a20e5" providerId="AD" clId="Web-{B275D713-673A-30F7-4D19-E52A294461CC}" dt="2023-11-25T15:11:10.620" v="1" actId="1076"/>
          <ac:picMkLst>
            <pc:docMk/>
            <pc:sldMk cId="3691186722" sldId="410"/>
            <ac:picMk id="4" creationId="{00000000-0000-0000-0000-000000000000}"/>
          </ac:picMkLst>
        </pc:picChg>
      </pc:sldChg>
    </pc:docChg>
  </pc:docChgLst>
  <pc:docChgLst>
    <pc:chgData name="UDIT KALRA - 70362019384" userId="S::udit.kalra84@svkmmumbai.onmicrosoft.com::d3971119-39af-4b46-971a-d9af5c8d2d44" providerId="AD" clId="Web-{D658C99F-006A-0000-A892-91BD11D7F3EB}"/>
    <pc:docChg chg="modSld">
      <pc:chgData name="UDIT KALRA - 70362019384" userId="S::udit.kalra84@svkmmumbai.onmicrosoft.com::d3971119-39af-4b46-971a-d9af5c8d2d44" providerId="AD" clId="Web-{D658C99F-006A-0000-A892-91BD11D7F3EB}" dt="2021-05-19T06:58:27.245" v="0"/>
      <pc:docMkLst>
        <pc:docMk/>
      </pc:docMkLst>
      <pc:sldChg chg="addSp">
        <pc:chgData name="UDIT KALRA - 70362019384" userId="S::udit.kalra84@svkmmumbai.onmicrosoft.com::d3971119-39af-4b46-971a-d9af5c8d2d44" providerId="AD" clId="Web-{D658C99F-006A-0000-A892-91BD11D7F3EB}" dt="2021-05-19T06:58:27.245" v="0"/>
        <pc:sldMkLst>
          <pc:docMk/>
          <pc:sldMk cId="155000619" sldId="411"/>
        </pc:sldMkLst>
        <pc:spChg chg="add">
          <ac:chgData name="UDIT KALRA - 70362019384" userId="S::udit.kalra84@svkmmumbai.onmicrosoft.com::d3971119-39af-4b46-971a-d9af5c8d2d44" providerId="AD" clId="Web-{D658C99F-006A-0000-A892-91BD11D7F3EB}" dt="2021-05-19T06:58:27.245" v="0"/>
          <ac:spMkLst>
            <pc:docMk/>
            <pc:sldMk cId="155000619" sldId="411"/>
            <ac:spMk id="3" creationId="{29D7B8BA-D224-4526-9CBD-07C48ED057AF}"/>
          </ac:spMkLst>
        </pc:spChg>
      </pc:sldChg>
    </pc:docChg>
  </pc:docChgLst>
  <pc:docChgLst>
    <pc:chgData name="YASH CHOWDHARI - 70612200025" userId="S::yash.chowdhari25@svkmmumbai.onmicrosoft.com::92775456-0d51-439f-838a-2ecd3ddfbc36" providerId="AD" clId="Web-{746D0824-F45F-43A1-A167-DB04D529C45A}"/>
    <pc:docChg chg="addSld">
      <pc:chgData name="YASH CHOWDHARI - 70612200025" userId="S::yash.chowdhari25@svkmmumbai.onmicrosoft.com::92775456-0d51-439f-838a-2ecd3ddfbc36" providerId="AD" clId="Web-{746D0824-F45F-43A1-A167-DB04D529C45A}" dt="2022-12-07T03:46:11.229" v="0"/>
      <pc:docMkLst>
        <pc:docMk/>
      </pc:docMkLst>
      <pc:sldChg chg="new">
        <pc:chgData name="YASH CHOWDHARI - 70612200025" userId="S::yash.chowdhari25@svkmmumbai.onmicrosoft.com::92775456-0d51-439f-838a-2ecd3ddfbc36" providerId="AD" clId="Web-{746D0824-F45F-43A1-A167-DB04D529C45A}" dt="2022-12-07T03:46:11.229" v="0"/>
        <pc:sldMkLst>
          <pc:docMk/>
          <pc:sldMk cId="1926291211" sldId="409"/>
        </pc:sldMkLst>
      </pc:sldChg>
    </pc:docChg>
  </pc:docChgLst>
  <pc:docChgLst>
    <pc:chgData name="ANAMICA GUPTA - 70612200019" userId="S::anamica.gupta19@svkmmumbai.onmicrosoft.com::6ad5748c-2ba6-4a1f-be0e-ba66f83e5657" providerId="AD" clId="Web-{C7CBE82E-303E-4AA3-A17F-35FEA3C737AD}"/>
    <pc:docChg chg="modSld">
      <pc:chgData name="ANAMICA GUPTA - 70612200019" userId="S::anamica.gupta19@svkmmumbai.onmicrosoft.com::6ad5748c-2ba6-4a1f-be0e-ba66f83e5657" providerId="AD" clId="Web-{C7CBE82E-303E-4AA3-A17F-35FEA3C737AD}" dt="2022-12-06T10:51:33.801" v="1" actId="1076"/>
      <pc:docMkLst>
        <pc:docMk/>
      </pc:docMkLst>
      <pc:sldChg chg="modSp">
        <pc:chgData name="ANAMICA GUPTA - 70612200019" userId="S::anamica.gupta19@svkmmumbai.onmicrosoft.com::6ad5748c-2ba6-4a1f-be0e-ba66f83e5657" providerId="AD" clId="Web-{C7CBE82E-303E-4AA3-A17F-35FEA3C737AD}" dt="2022-12-06T10:51:33.801" v="1" actId="1076"/>
        <pc:sldMkLst>
          <pc:docMk/>
          <pc:sldMk cId="52017215" sldId="399"/>
        </pc:sldMkLst>
        <pc:picChg chg="mod">
          <ac:chgData name="ANAMICA GUPTA - 70612200019" userId="S::anamica.gupta19@svkmmumbai.onmicrosoft.com::6ad5748c-2ba6-4a1f-be0e-ba66f83e5657" providerId="AD" clId="Web-{C7CBE82E-303E-4AA3-A17F-35FEA3C737AD}" dt="2022-12-06T10:51:33.801" v="1" actId="1076"/>
          <ac:picMkLst>
            <pc:docMk/>
            <pc:sldMk cId="52017215" sldId="399"/>
            <ac:picMk id="18435" creationId="{00000000-0000-0000-0000-000000000000}"/>
          </ac:picMkLst>
        </pc:picChg>
      </pc:sldChg>
    </pc:docChg>
  </pc:docChgLst>
  <pc:docChgLst>
    <pc:chgData name="AGHA AYAAN HYDER - 70612200054" userId="S::aghaayaan.hyder54@svkmmumbai.onmicrosoft.com::9c1c0d36-a651-41f3-aa8d-0de6f92350b4" providerId="AD" clId="Web-{E1A1BF15-732D-58E6-8C36-1798CE87D299}"/>
    <pc:docChg chg="addSld">
      <pc:chgData name="AGHA AYAAN HYDER - 70612200054" userId="S::aghaayaan.hyder54@svkmmumbai.onmicrosoft.com::9c1c0d36-a651-41f3-aa8d-0de6f92350b4" providerId="AD" clId="Web-{E1A1BF15-732D-58E6-8C36-1798CE87D299}" dt="2022-12-02T14:42:44.363" v="0"/>
      <pc:docMkLst>
        <pc:docMk/>
      </pc:docMkLst>
      <pc:sldChg chg="new">
        <pc:chgData name="AGHA AYAAN HYDER - 70612200054" userId="S::aghaayaan.hyder54@svkmmumbai.onmicrosoft.com::9c1c0d36-a651-41f3-aa8d-0de6f92350b4" providerId="AD" clId="Web-{E1A1BF15-732D-58E6-8C36-1798CE87D299}" dt="2022-12-02T14:42:44.363" v="0"/>
        <pc:sldMkLst>
          <pc:docMk/>
          <pc:sldMk cId="833548353" sldId="40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F21768-7EBE-4FF5-94D8-73C24DB4D123}" type="datetimeFigureOut">
              <a:rPr lang="en-US" smtClean="0"/>
              <a:t>11/26/2023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56C7CE-A95C-43F3-84EF-9E49F4BE40EC}" type="slidenum">
              <a:rPr lang="en-US" smtClean="0"/>
              <a:t>‹#›</a:t>
            </a:fld>
            <a:endParaRPr lang="en-US"/>
          </a:p>
        </p:txBody>
      </p:sp>
    </p:spTree>
    <p:extLst>
      <p:ext uri="{BB962C8B-B14F-4D97-AF65-F5344CB8AC3E}">
        <p14:creationId xmlns:p14="http://schemas.microsoft.com/office/powerpoint/2010/main" val="3894026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773EED9-86F1-41B0-ABDD-01E905EC3BDE}"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BC905-592F-461D-BE98-70228E87F98C}" type="slidenum">
              <a:rPr lang="en-US" smtClean="0"/>
              <a:t>‹#›</a:t>
            </a:fld>
            <a:endParaRPr lang="en-US"/>
          </a:p>
        </p:txBody>
      </p:sp>
    </p:spTree>
    <p:extLst>
      <p:ext uri="{BB962C8B-B14F-4D97-AF65-F5344CB8AC3E}">
        <p14:creationId xmlns:p14="http://schemas.microsoft.com/office/powerpoint/2010/main" val="569307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73EED9-86F1-41B0-ABDD-01E905EC3BDE}"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BC905-592F-461D-BE98-70228E87F98C}" type="slidenum">
              <a:rPr lang="en-US" smtClean="0"/>
              <a:t>‹#›</a:t>
            </a:fld>
            <a:endParaRPr lang="en-US"/>
          </a:p>
        </p:txBody>
      </p:sp>
    </p:spTree>
    <p:extLst>
      <p:ext uri="{BB962C8B-B14F-4D97-AF65-F5344CB8AC3E}">
        <p14:creationId xmlns:p14="http://schemas.microsoft.com/office/powerpoint/2010/main" val="452317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73EED9-86F1-41B0-ABDD-01E905EC3BDE}"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BC905-592F-461D-BE98-70228E87F98C}" type="slidenum">
              <a:rPr lang="en-US" smtClean="0"/>
              <a:t>‹#›</a:t>
            </a:fld>
            <a:endParaRPr lang="en-US"/>
          </a:p>
        </p:txBody>
      </p:sp>
    </p:spTree>
    <p:extLst>
      <p:ext uri="{BB962C8B-B14F-4D97-AF65-F5344CB8AC3E}">
        <p14:creationId xmlns:p14="http://schemas.microsoft.com/office/powerpoint/2010/main" val="2409747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73EED9-86F1-41B0-ABDD-01E905EC3BDE}"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BC905-592F-461D-BE98-70228E87F98C}" type="slidenum">
              <a:rPr lang="en-US" smtClean="0"/>
              <a:t>‹#›</a:t>
            </a:fld>
            <a:endParaRPr lang="en-US"/>
          </a:p>
        </p:txBody>
      </p:sp>
    </p:spTree>
    <p:extLst>
      <p:ext uri="{BB962C8B-B14F-4D97-AF65-F5344CB8AC3E}">
        <p14:creationId xmlns:p14="http://schemas.microsoft.com/office/powerpoint/2010/main" val="3475407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73EED9-86F1-41B0-ABDD-01E905EC3BDE}"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BC905-592F-461D-BE98-70228E87F98C}" type="slidenum">
              <a:rPr lang="en-US" smtClean="0"/>
              <a:t>‹#›</a:t>
            </a:fld>
            <a:endParaRPr lang="en-US"/>
          </a:p>
        </p:txBody>
      </p:sp>
    </p:spTree>
    <p:extLst>
      <p:ext uri="{BB962C8B-B14F-4D97-AF65-F5344CB8AC3E}">
        <p14:creationId xmlns:p14="http://schemas.microsoft.com/office/powerpoint/2010/main" val="274623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73EED9-86F1-41B0-ABDD-01E905EC3BDE}"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0BC905-592F-461D-BE98-70228E87F98C}" type="slidenum">
              <a:rPr lang="en-US" smtClean="0"/>
              <a:t>‹#›</a:t>
            </a:fld>
            <a:endParaRPr lang="en-US"/>
          </a:p>
        </p:txBody>
      </p:sp>
    </p:spTree>
    <p:extLst>
      <p:ext uri="{BB962C8B-B14F-4D97-AF65-F5344CB8AC3E}">
        <p14:creationId xmlns:p14="http://schemas.microsoft.com/office/powerpoint/2010/main" val="344049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773EED9-86F1-41B0-ABDD-01E905EC3BDE}" type="datetimeFigureOut">
              <a:rPr lang="en-US" smtClean="0"/>
              <a:t>11/26/2023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0BC905-592F-461D-BE98-70228E87F98C}" type="slidenum">
              <a:rPr lang="en-US" smtClean="0"/>
              <a:t>‹#›</a:t>
            </a:fld>
            <a:endParaRPr lang="en-US"/>
          </a:p>
        </p:txBody>
      </p:sp>
    </p:spTree>
    <p:extLst>
      <p:ext uri="{BB962C8B-B14F-4D97-AF65-F5344CB8AC3E}">
        <p14:creationId xmlns:p14="http://schemas.microsoft.com/office/powerpoint/2010/main" val="3424608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73EED9-86F1-41B0-ABDD-01E905EC3BDE}" type="datetimeFigureOut">
              <a:rPr lang="en-US" smtClean="0"/>
              <a:t>11/26/2023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0BC905-592F-461D-BE98-70228E87F98C}" type="slidenum">
              <a:rPr lang="en-US" smtClean="0"/>
              <a:t>‹#›</a:t>
            </a:fld>
            <a:endParaRPr lang="en-US"/>
          </a:p>
        </p:txBody>
      </p:sp>
    </p:spTree>
    <p:extLst>
      <p:ext uri="{BB962C8B-B14F-4D97-AF65-F5344CB8AC3E}">
        <p14:creationId xmlns:p14="http://schemas.microsoft.com/office/powerpoint/2010/main" val="203678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73EED9-86F1-41B0-ABDD-01E905EC3BDE}" type="datetimeFigureOut">
              <a:rPr lang="en-US" smtClean="0"/>
              <a:t>11/26/2023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0BC905-592F-461D-BE98-70228E87F98C}" type="slidenum">
              <a:rPr lang="en-US" smtClean="0"/>
              <a:t>‹#›</a:t>
            </a:fld>
            <a:endParaRPr lang="en-US"/>
          </a:p>
        </p:txBody>
      </p:sp>
    </p:spTree>
    <p:extLst>
      <p:ext uri="{BB962C8B-B14F-4D97-AF65-F5344CB8AC3E}">
        <p14:creationId xmlns:p14="http://schemas.microsoft.com/office/powerpoint/2010/main" val="3572398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73EED9-86F1-41B0-ABDD-01E905EC3BDE}"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0BC905-592F-461D-BE98-70228E87F98C}" type="slidenum">
              <a:rPr lang="en-US" smtClean="0"/>
              <a:t>‹#›</a:t>
            </a:fld>
            <a:endParaRPr lang="en-US"/>
          </a:p>
        </p:txBody>
      </p:sp>
    </p:spTree>
    <p:extLst>
      <p:ext uri="{BB962C8B-B14F-4D97-AF65-F5344CB8AC3E}">
        <p14:creationId xmlns:p14="http://schemas.microsoft.com/office/powerpoint/2010/main" val="4282476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73EED9-86F1-41B0-ABDD-01E905EC3BDE}"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0BC905-592F-461D-BE98-70228E87F98C}" type="slidenum">
              <a:rPr lang="en-US" smtClean="0"/>
              <a:t>‹#›</a:t>
            </a:fld>
            <a:endParaRPr lang="en-US"/>
          </a:p>
        </p:txBody>
      </p:sp>
    </p:spTree>
    <p:extLst>
      <p:ext uri="{BB962C8B-B14F-4D97-AF65-F5344CB8AC3E}">
        <p14:creationId xmlns:p14="http://schemas.microsoft.com/office/powerpoint/2010/main" val="3359533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73EED9-86F1-41B0-ABDD-01E905EC3BDE}" type="datetimeFigureOut">
              <a:rPr lang="en-US" smtClean="0"/>
              <a:t>11/26/2023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0BC905-592F-461D-BE98-70228E87F98C}" type="slidenum">
              <a:rPr lang="en-US" smtClean="0"/>
              <a:t>‹#›</a:t>
            </a:fld>
            <a:endParaRPr lang="en-US"/>
          </a:p>
        </p:txBody>
      </p:sp>
    </p:spTree>
    <p:extLst>
      <p:ext uri="{BB962C8B-B14F-4D97-AF65-F5344CB8AC3E}">
        <p14:creationId xmlns:p14="http://schemas.microsoft.com/office/powerpoint/2010/main" val="1764082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a:t>Shortest path algorithms</a:t>
            </a:r>
          </a:p>
        </p:txBody>
      </p:sp>
      <p:sp>
        <p:nvSpPr>
          <p:cNvPr id="3" name="Content Placeholder 2"/>
          <p:cNvSpPr>
            <a:spLocks noGrp="1"/>
          </p:cNvSpPr>
          <p:nvPr>
            <p:ph idx="1"/>
          </p:nvPr>
        </p:nvSpPr>
        <p:spPr>
          <a:xfrm>
            <a:off x="457200" y="838200"/>
            <a:ext cx="8229600" cy="5715000"/>
          </a:xfrm>
        </p:spPr>
        <p:txBody>
          <a:bodyPr/>
          <a:lstStyle/>
          <a:p>
            <a:r>
              <a:rPr lang="en-US"/>
              <a:t>Three different algorithms:</a:t>
            </a:r>
          </a:p>
          <a:p>
            <a:pPr lvl="1"/>
            <a:r>
              <a:rPr lang="en-US"/>
              <a:t>Minimum spanning tree:</a:t>
            </a:r>
          </a:p>
          <a:p>
            <a:pPr lvl="2"/>
            <a:r>
              <a:rPr lang="en-US"/>
              <a:t> Prim’s</a:t>
            </a:r>
          </a:p>
          <a:p>
            <a:pPr lvl="2"/>
            <a:r>
              <a:rPr lang="en-US"/>
              <a:t> </a:t>
            </a:r>
            <a:r>
              <a:rPr lang="en-US" err="1"/>
              <a:t>Kruskal’s</a:t>
            </a:r>
            <a:endParaRPr lang="en-US"/>
          </a:p>
          <a:p>
            <a:pPr lvl="1"/>
            <a:r>
              <a:rPr lang="en-US"/>
              <a:t>Dijkstra’s algorithm</a:t>
            </a:r>
          </a:p>
        </p:txBody>
      </p:sp>
    </p:spTree>
    <p:extLst>
      <p:ext uri="{BB962C8B-B14F-4D97-AF65-F5344CB8AC3E}">
        <p14:creationId xmlns:p14="http://schemas.microsoft.com/office/powerpoint/2010/main" val="804857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a:t>Prim’s algorithm</a:t>
            </a:r>
          </a:p>
        </p:txBody>
      </p:sp>
      <p:sp>
        <p:nvSpPr>
          <p:cNvPr id="3" name="Content Placeholder 2"/>
          <p:cNvSpPr>
            <a:spLocks noGrp="1"/>
          </p:cNvSpPr>
          <p:nvPr>
            <p:ph idx="1"/>
          </p:nvPr>
        </p:nvSpPr>
        <p:spPr>
          <a:xfrm>
            <a:off x="457200" y="838200"/>
            <a:ext cx="8229600" cy="5287963"/>
          </a:xfrm>
        </p:spPr>
        <p:txBody>
          <a:bodyPr>
            <a:normAutofit fontScale="92500" lnSpcReduction="20000"/>
          </a:bodyPr>
          <a:lstStyle/>
          <a:p>
            <a:pPr algn="just"/>
            <a:r>
              <a:rPr lang="en-US"/>
              <a:t>The algorithm maintains three sets of vertices which can be given as below:</a:t>
            </a:r>
          </a:p>
          <a:p>
            <a:pPr algn="just"/>
            <a:endParaRPr lang="en-US"/>
          </a:p>
          <a:p>
            <a:pPr algn="just"/>
            <a:r>
              <a:rPr lang="en-US" b="1" i="1"/>
              <a:t>Tree vertices </a:t>
            </a:r>
            <a:r>
              <a:rPr lang="en-US" err="1"/>
              <a:t>Vertices</a:t>
            </a:r>
            <a:r>
              <a:rPr lang="en-US"/>
              <a:t> that are a part of the minimum spanning tree T.</a:t>
            </a:r>
          </a:p>
          <a:p>
            <a:pPr algn="just"/>
            <a:endParaRPr lang="en-US"/>
          </a:p>
          <a:p>
            <a:pPr algn="just"/>
            <a:r>
              <a:rPr lang="en-US" b="1" i="1"/>
              <a:t>Fringe vertices </a:t>
            </a:r>
            <a:r>
              <a:rPr lang="en-US" err="1"/>
              <a:t>Vertices</a:t>
            </a:r>
            <a:r>
              <a:rPr lang="en-US"/>
              <a:t> that are currently not a part of T, but are adjacent to some tree vertex.</a:t>
            </a:r>
          </a:p>
          <a:p>
            <a:pPr algn="just"/>
            <a:endParaRPr lang="en-US"/>
          </a:p>
          <a:p>
            <a:pPr algn="just"/>
            <a:r>
              <a:rPr lang="en-US" b="1" i="1"/>
              <a:t>Unseen vertices </a:t>
            </a:r>
            <a:r>
              <a:rPr lang="en-US" err="1"/>
              <a:t>Vertices</a:t>
            </a:r>
            <a:r>
              <a:rPr lang="en-US"/>
              <a:t> that are neither tree vertices nor fringe vertices fall under this category.</a:t>
            </a:r>
          </a:p>
        </p:txBody>
      </p:sp>
    </p:spTree>
    <p:extLst>
      <p:ext uri="{BB962C8B-B14F-4D97-AF65-F5344CB8AC3E}">
        <p14:creationId xmlns:p14="http://schemas.microsoft.com/office/powerpoint/2010/main" val="911800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a:t>Prim’s algorithm</a:t>
            </a:r>
          </a:p>
        </p:txBody>
      </p:sp>
      <p:sp>
        <p:nvSpPr>
          <p:cNvPr id="3" name="Content Placeholder 2"/>
          <p:cNvSpPr>
            <a:spLocks noGrp="1"/>
          </p:cNvSpPr>
          <p:nvPr>
            <p:ph idx="1"/>
          </p:nvPr>
        </p:nvSpPr>
        <p:spPr>
          <a:xfrm>
            <a:off x="457200" y="838200"/>
            <a:ext cx="8229600" cy="5287963"/>
          </a:xfrm>
        </p:spPr>
        <p:txBody>
          <a:bodyPr>
            <a:normAutofit fontScale="85000" lnSpcReduction="10000"/>
          </a:bodyPr>
          <a:lstStyle/>
          <a:p>
            <a:pPr algn="just"/>
            <a:r>
              <a:rPr lang="en-US" sz="2800"/>
              <a:t>Step 1: Select a starting vertex</a:t>
            </a:r>
          </a:p>
          <a:p>
            <a:pPr algn="just"/>
            <a:endParaRPr lang="en-US" sz="2800"/>
          </a:p>
          <a:p>
            <a:pPr algn="just"/>
            <a:r>
              <a:rPr lang="en-US" sz="2800"/>
              <a:t>Step 2: Repeat Steps 3 and 4 until there are fringe vertices</a:t>
            </a:r>
          </a:p>
          <a:p>
            <a:pPr algn="just"/>
            <a:endParaRPr lang="en-US" sz="2800"/>
          </a:p>
          <a:p>
            <a:pPr algn="just"/>
            <a:r>
              <a:rPr lang="en-US" sz="2800"/>
              <a:t>Step 3: Select an edge e connecting the tree vertex and fringe vertex that has minimum weight</a:t>
            </a:r>
          </a:p>
          <a:p>
            <a:pPr algn="just"/>
            <a:endParaRPr lang="en-US" sz="2800"/>
          </a:p>
          <a:p>
            <a:pPr algn="just"/>
            <a:r>
              <a:rPr lang="en-US" sz="2800"/>
              <a:t>Step 4: Add the selected edge and the vertex to the minimum spanning tree T</a:t>
            </a:r>
          </a:p>
          <a:p>
            <a:pPr algn="just"/>
            <a:endParaRPr lang="en-US" sz="2800"/>
          </a:p>
          <a:p>
            <a:pPr algn="just"/>
            <a:r>
              <a:rPr lang="en-US" sz="2800"/>
              <a:t>[END OF LOOP]</a:t>
            </a:r>
          </a:p>
          <a:p>
            <a:pPr algn="just"/>
            <a:endParaRPr lang="en-US" sz="2800"/>
          </a:p>
          <a:p>
            <a:pPr algn="just"/>
            <a:r>
              <a:rPr lang="en-US" sz="2800"/>
              <a:t>Step 5: EXIT</a:t>
            </a:r>
          </a:p>
        </p:txBody>
      </p:sp>
    </p:spTree>
    <p:extLst>
      <p:ext uri="{BB962C8B-B14F-4D97-AF65-F5344CB8AC3E}">
        <p14:creationId xmlns:p14="http://schemas.microsoft.com/office/powerpoint/2010/main" val="2153161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8C08D-D9FB-C58F-5217-3A4478DCDF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93BB1C-9F33-258E-CC28-E3B673D5AFC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33548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a:t>Prim’s algorithm – constructing MST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762000"/>
            <a:ext cx="228600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75131" y="2495490"/>
            <a:ext cx="3734869" cy="400110"/>
          </a:xfrm>
          <a:prstGeom prst="rect">
            <a:avLst/>
          </a:prstGeom>
        </p:spPr>
        <p:txBody>
          <a:bodyPr wrap="none">
            <a:spAutoFit/>
          </a:bodyPr>
          <a:lstStyle/>
          <a:p>
            <a:r>
              <a:rPr lang="en-US" sz="2000" i="1"/>
              <a:t>Step 1: </a:t>
            </a:r>
            <a:r>
              <a:rPr lang="en-US" sz="2000"/>
              <a:t>Choose a starting vertex A.</a:t>
            </a:r>
          </a:p>
        </p:txBody>
      </p:sp>
      <p:sp>
        <p:nvSpPr>
          <p:cNvPr id="5" name="Rectangle 4"/>
          <p:cNvSpPr/>
          <p:nvPr/>
        </p:nvSpPr>
        <p:spPr>
          <a:xfrm>
            <a:off x="0" y="3019961"/>
            <a:ext cx="4572000" cy="1323439"/>
          </a:xfrm>
          <a:prstGeom prst="rect">
            <a:avLst/>
          </a:prstGeom>
        </p:spPr>
        <p:txBody>
          <a:bodyPr>
            <a:spAutoFit/>
          </a:bodyPr>
          <a:lstStyle/>
          <a:p>
            <a:pPr algn="just"/>
            <a:r>
              <a:rPr lang="en-US" sz="2000" i="1"/>
              <a:t>Step 2: </a:t>
            </a:r>
            <a:r>
              <a:rPr lang="en-US" sz="2000"/>
              <a:t>Add the fringe vertices (that are adjacent to A). The edges connecting the vertex and fringe vertices are shown with dotted lines.</a:t>
            </a: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5264436"/>
            <a:ext cx="1266825"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459699"/>
            <a:ext cx="762000"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4495800" y="838200"/>
            <a:ext cx="4572000" cy="2031325"/>
          </a:xfrm>
          <a:prstGeom prst="rect">
            <a:avLst/>
          </a:prstGeom>
        </p:spPr>
        <p:txBody>
          <a:bodyPr>
            <a:spAutoFit/>
          </a:bodyPr>
          <a:lstStyle/>
          <a:p>
            <a:pPr algn="just"/>
            <a:r>
              <a:rPr lang="en-US" i="1"/>
              <a:t>Step 3: </a:t>
            </a:r>
            <a:r>
              <a:rPr lang="en-US"/>
              <a:t>Select an edge connecting the tree vertex and the fringe vertex that has the minimum weight and add the selected edge and the vertex to the minimum spanning tree T. Since the edge connecting A and C has less weight, add C to the tree. Now C is not a fringe vertex but a tree vertex.</a:t>
            </a:r>
          </a:p>
        </p:txBody>
      </p:sp>
      <p:pic>
        <p:nvPicPr>
          <p:cNvPr id="512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0523" y="5264436"/>
            <a:ext cx="111442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600" y="5295900"/>
            <a:ext cx="1143000" cy="125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4724400" y="3048000"/>
            <a:ext cx="4572000" cy="646331"/>
          </a:xfrm>
          <a:prstGeom prst="rect">
            <a:avLst/>
          </a:prstGeom>
        </p:spPr>
        <p:txBody>
          <a:bodyPr>
            <a:spAutoFit/>
          </a:bodyPr>
          <a:lstStyle/>
          <a:p>
            <a:r>
              <a:rPr lang="en-US" i="1"/>
              <a:t>Step 4: </a:t>
            </a:r>
            <a:r>
              <a:rPr lang="en-US"/>
              <a:t>Add the fringe vertices (that are adjacent to C).</a:t>
            </a:r>
          </a:p>
        </p:txBody>
      </p:sp>
    </p:spTree>
    <p:extLst>
      <p:ext uri="{BB962C8B-B14F-4D97-AF65-F5344CB8AC3E}">
        <p14:creationId xmlns:p14="http://schemas.microsoft.com/office/powerpoint/2010/main" val="12058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125"/>
                                        </p:tgtEl>
                                        <p:attrNameLst>
                                          <p:attrName>style.visibility</p:attrName>
                                        </p:attrNameLst>
                                      </p:cBhvr>
                                      <p:to>
                                        <p:strVal val="visible"/>
                                      </p:to>
                                    </p:set>
                                    <p:anim calcmode="lin" valueType="num">
                                      <p:cBhvr additive="base">
                                        <p:cTn id="17" dur="500" fill="hold"/>
                                        <p:tgtEl>
                                          <p:spTgt spid="5125"/>
                                        </p:tgtEl>
                                        <p:attrNameLst>
                                          <p:attrName>ppt_x</p:attrName>
                                        </p:attrNameLst>
                                      </p:cBhvr>
                                      <p:tavLst>
                                        <p:tav tm="0">
                                          <p:val>
                                            <p:strVal val="#ppt_x"/>
                                          </p:val>
                                        </p:tav>
                                        <p:tav tm="100000">
                                          <p:val>
                                            <p:strVal val="#ppt_x"/>
                                          </p:val>
                                        </p:tav>
                                      </p:tavLst>
                                    </p:anim>
                                    <p:anim calcmode="lin" valueType="num">
                                      <p:cBhvr additive="base">
                                        <p:cTn id="18" dur="500" fill="hold"/>
                                        <p:tgtEl>
                                          <p:spTgt spid="512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124"/>
                                        </p:tgtEl>
                                        <p:attrNameLst>
                                          <p:attrName>style.visibility</p:attrName>
                                        </p:attrNameLst>
                                      </p:cBhvr>
                                      <p:to>
                                        <p:strVal val="visible"/>
                                      </p:to>
                                    </p:set>
                                    <p:anim calcmode="lin" valueType="num">
                                      <p:cBhvr additive="base">
                                        <p:cTn id="27" dur="500" fill="hold"/>
                                        <p:tgtEl>
                                          <p:spTgt spid="5124"/>
                                        </p:tgtEl>
                                        <p:attrNameLst>
                                          <p:attrName>ppt_x</p:attrName>
                                        </p:attrNameLst>
                                      </p:cBhvr>
                                      <p:tavLst>
                                        <p:tav tm="0">
                                          <p:val>
                                            <p:strVal val="#ppt_x"/>
                                          </p:val>
                                        </p:tav>
                                        <p:tav tm="100000">
                                          <p:val>
                                            <p:strVal val="#ppt_x"/>
                                          </p:val>
                                        </p:tav>
                                      </p:tavLst>
                                    </p:anim>
                                    <p:anim calcmode="lin" valueType="num">
                                      <p:cBhvr additive="base">
                                        <p:cTn id="28" dur="500" fill="hold"/>
                                        <p:tgtEl>
                                          <p:spTgt spid="512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126"/>
                                        </p:tgtEl>
                                        <p:attrNameLst>
                                          <p:attrName>style.visibility</p:attrName>
                                        </p:attrNameLst>
                                      </p:cBhvr>
                                      <p:to>
                                        <p:strVal val="visible"/>
                                      </p:to>
                                    </p:set>
                                    <p:anim calcmode="lin" valueType="num">
                                      <p:cBhvr additive="base">
                                        <p:cTn id="37" dur="500" fill="hold"/>
                                        <p:tgtEl>
                                          <p:spTgt spid="5126"/>
                                        </p:tgtEl>
                                        <p:attrNameLst>
                                          <p:attrName>ppt_x</p:attrName>
                                        </p:attrNameLst>
                                      </p:cBhvr>
                                      <p:tavLst>
                                        <p:tav tm="0">
                                          <p:val>
                                            <p:strVal val="#ppt_x"/>
                                          </p:val>
                                        </p:tav>
                                        <p:tav tm="100000">
                                          <p:val>
                                            <p:strVal val="#ppt_x"/>
                                          </p:val>
                                        </p:tav>
                                      </p:tavLst>
                                    </p:anim>
                                    <p:anim calcmode="lin" valueType="num">
                                      <p:cBhvr additive="base">
                                        <p:cTn id="38" dur="500" fill="hold"/>
                                        <p:tgtEl>
                                          <p:spTgt spid="512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127"/>
                                        </p:tgtEl>
                                        <p:attrNameLst>
                                          <p:attrName>style.visibility</p:attrName>
                                        </p:attrNameLst>
                                      </p:cBhvr>
                                      <p:to>
                                        <p:strVal val="visible"/>
                                      </p:to>
                                    </p:set>
                                    <p:anim calcmode="lin" valueType="num">
                                      <p:cBhvr additive="base">
                                        <p:cTn id="47" dur="500" fill="hold"/>
                                        <p:tgtEl>
                                          <p:spTgt spid="5127"/>
                                        </p:tgtEl>
                                        <p:attrNameLst>
                                          <p:attrName>ppt_x</p:attrName>
                                        </p:attrNameLst>
                                      </p:cBhvr>
                                      <p:tavLst>
                                        <p:tav tm="0">
                                          <p:val>
                                            <p:strVal val="#ppt_x"/>
                                          </p:val>
                                        </p:tav>
                                        <p:tav tm="100000">
                                          <p:val>
                                            <p:strVal val="#ppt_x"/>
                                          </p:val>
                                        </p:tav>
                                      </p:tavLst>
                                    </p:anim>
                                    <p:anim calcmode="lin" valueType="num">
                                      <p:cBhvr additive="base">
                                        <p:cTn id="48" dur="500" fill="hold"/>
                                        <p:tgtEl>
                                          <p:spTgt spid="51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a:t>Prim’s algorithm – constructing MST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762000"/>
            <a:ext cx="228600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3657600" y="843677"/>
            <a:ext cx="4572000" cy="1569660"/>
          </a:xfrm>
          <a:prstGeom prst="rect">
            <a:avLst/>
          </a:prstGeom>
        </p:spPr>
        <p:txBody>
          <a:bodyPr>
            <a:spAutoFit/>
          </a:bodyPr>
          <a:lstStyle/>
          <a:p>
            <a:pPr algn="just"/>
            <a:r>
              <a:rPr lang="en-US" sz="1600" i="1"/>
              <a:t>Step 5: </a:t>
            </a:r>
            <a:r>
              <a:rPr lang="en-US" sz="1600"/>
              <a:t>Select an edge connecting the tree vertex and the fringe vertex that has the minimum weight and add the selected edge and the vertex to the minimum spanning tree T. Since the edge connecting C and B has less weight, add B to the tree. Now B is not a fringe vertex but a tree vertex.</a:t>
            </a:r>
          </a:p>
        </p:txBody>
      </p:sp>
      <p:sp>
        <p:nvSpPr>
          <p:cNvPr id="8" name="Rectangle 7"/>
          <p:cNvSpPr/>
          <p:nvPr/>
        </p:nvSpPr>
        <p:spPr>
          <a:xfrm>
            <a:off x="3810000" y="2440333"/>
            <a:ext cx="4572000" cy="646331"/>
          </a:xfrm>
          <a:prstGeom prst="rect">
            <a:avLst/>
          </a:prstGeom>
        </p:spPr>
        <p:txBody>
          <a:bodyPr>
            <a:spAutoFit/>
          </a:bodyPr>
          <a:lstStyle/>
          <a:p>
            <a:r>
              <a:rPr lang="en-US" i="1"/>
              <a:t>Step 6: </a:t>
            </a:r>
            <a:r>
              <a:rPr lang="en-US"/>
              <a:t>Add the fringe vertices (that are adjacent to B).</a:t>
            </a:r>
          </a:p>
        </p:txBody>
      </p:sp>
      <p:sp>
        <p:nvSpPr>
          <p:cNvPr id="9" name="Rectangle 8"/>
          <p:cNvSpPr/>
          <p:nvPr/>
        </p:nvSpPr>
        <p:spPr>
          <a:xfrm>
            <a:off x="14990" y="3074075"/>
            <a:ext cx="4572000" cy="2031325"/>
          </a:xfrm>
          <a:prstGeom prst="rect">
            <a:avLst/>
          </a:prstGeom>
        </p:spPr>
        <p:txBody>
          <a:bodyPr>
            <a:spAutoFit/>
          </a:bodyPr>
          <a:lstStyle/>
          <a:p>
            <a:pPr algn="just"/>
            <a:r>
              <a:rPr lang="en-US" i="1"/>
              <a:t>Step 7: </a:t>
            </a:r>
            <a:r>
              <a:rPr lang="en-US"/>
              <a:t>Select an edge connecting the tree vertex and the fringe vertex that has the minimum weight and add the selected edge and the vertex to the minimum spanning tree T. Since the edge connecting B and D has less weight, add D to the tree. Now D is not a fringe vertex but a tree vertex.</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050" y="3218765"/>
            <a:ext cx="1181100"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6150" y="3085415"/>
            <a:ext cx="1847850"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3975" y="4706540"/>
            <a:ext cx="1619250"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4200" y="4706540"/>
            <a:ext cx="1714500"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14990" y="5253599"/>
            <a:ext cx="4572000" cy="1200329"/>
          </a:xfrm>
          <a:prstGeom prst="rect">
            <a:avLst/>
          </a:prstGeom>
        </p:spPr>
        <p:txBody>
          <a:bodyPr>
            <a:spAutoFit/>
          </a:bodyPr>
          <a:lstStyle/>
          <a:p>
            <a:pPr algn="just"/>
            <a:r>
              <a:rPr lang="en-US" i="1"/>
              <a:t>Step 8: </a:t>
            </a:r>
            <a:r>
              <a:rPr lang="en-US"/>
              <a:t>now node E is not connected, add it in the tree because a minimum spanning tree is one in which all the n nodes are connected with n–1 edges that have  minimum weight.</a:t>
            </a:r>
          </a:p>
        </p:txBody>
      </p:sp>
    </p:spTree>
    <p:extLst>
      <p:ext uri="{BB962C8B-B14F-4D97-AF65-F5344CB8AC3E}">
        <p14:creationId xmlns:p14="http://schemas.microsoft.com/office/powerpoint/2010/main" val="175828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146"/>
                                        </p:tgtEl>
                                        <p:attrNameLst>
                                          <p:attrName>style.visibility</p:attrName>
                                        </p:attrNameLst>
                                      </p:cBhvr>
                                      <p:to>
                                        <p:strVal val="visible"/>
                                      </p:to>
                                    </p:set>
                                    <p:anim calcmode="lin" valueType="num">
                                      <p:cBhvr additive="base">
                                        <p:cTn id="17" dur="500" fill="hold"/>
                                        <p:tgtEl>
                                          <p:spTgt spid="6146"/>
                                        </p:tgtEl>
                                        <p:attrNameLst>
                                          <p:attrName>ppt_x</p:attrName>
                                        </p:attrNameLst>
                                      </p:cBhvr>
                                      <p:tavLst>
                                        <p:tav tm="0">
                                          <p:val>
                                            <p:strVal val="#ppt_x"/>
                                          </p:val>
                                        </p:tav>
                                        <p:tav tm="100000">
                                          <p:val>
                                            <p:strVal val="#ppt_x"/>
                                          </p:val>
                                        </p:tav>
                                      </p:tavLst>
                                    </p:anim>
                                    <p:anim calcmode="lin" valueType="num">
                                      <p:cBhvr additive="base">
                                        <p:cTn id="1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147"/>
                                        </p:tgtEl>
                                        <p:attrNameLst>
                                          <p:attrName>style.visibility</p:attrName>
                                        </p:attrNameLst>
                                      </p:cBhvr>
                                      <p:to>
                                        <p:strVal val="visible"/>
                                      </p:to>
                                    </p:set>
                                    <p:anim calcmode="lin" valueType="num">
                                      <p:cBhvr additive="base">
                                        <p:cTn id="27" dur="500" fill="hold"/>
                                        <p:tgtEl>
                                          <p:spTgt spid="6147"/>
                                        </p:tgtEl>
                                        <p:attrNameLst>
                                          <p:attrName>ppt_x</p:attrName>
                                        </p:attrNameLst>
                                      </p:cBhvr>
                                      <p:tavLst>
                                        <p:tav tm="0">
                                          <p:val>
                                            <p:strVal val="#ppt_x"/>
                                          </p:val>
                                        </p:tav>
                                        <p:tav tm="100000">
                                          <p:val>
                                            <p:strVal val="#ppt_x"/>
                                          </p:val>
                                        </p:tav>
                                      </p:tavLst>
                                    </p:anim>
                                    <p:anim calcmode="lin" valueType="num">
                                      <p:cBhvr additive="base">
                                        <p:cTn id="28" dur="500" fill="hold"/>
                                        <p:tgtEl>
                                          <p:spTgt spid="614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148"/>
                                        </p:tgtEl>
                                        <p:attrNameLst>
                                          <p:attrName>style.visibility</p:attrName>
                                        </p:attrNameLst>
                                      </p:cBhvr>
                                      <p:to>
                                        <p:strVal val="visible"/>
                                      </p:to>
                                    </p:set>
                                    <p:anim calcmode="lin" valueType="num">
                                      <p:cBhvr additive="base">
                                        <p:cTn id="37" dur="500" fill="hold"/>
                                        <p:tgtEl>
                                          <p:spTgt spid="6148"/>
                                        </p:tgtEl>
                                        <p:attrNameLst>
                                          <p:attrName>ppt_x</p:attrName>
                                        </p:attrNameLst>
                                      </p:cBhvr>
                                      <p:tavLst>
                                        <p:tav tm="0">
                                          <p:val>
                                            <p:strVal val="#ppt_x"/>
                                          </p:val>
                                        </p:tav>
                                        <p:tav tm="100000">
                                          <p:val>
                                            <p:strVal val="#ppt_x"/>
                                          </p:val>
                                        </p:tav>
                                      </p:tavLst>
                                    </p:anim>
                                    <p:anim calcmode="lin" valueType="num">
                                      <p:cBhvr additive="base">
                                        <p:cTn id="38"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149"/>
                                        </p:tgtEl>
                                        <p:attrNameLst>
                                          <p:attrName>style.visibility</p:attrName>
                                        </p:attrNameLst>
                                      </p:cBhvr>
                                      <p:to>
                                        <p:strVal val="visible"/>
                                      </p:to>
                                    </p:set>
                                    <p:anim calcmode="lin" valueType="num">
                                      <p:cBhvr additive="base">
                                        <p:cTn id="47" dur="500" fill="hold"/>
                                        <p:tgtEl>
                                          <p:spTgt spid="6149"/>
                                        </p:tgtEl>
                                        <p:attrNameLst>
                                          <p:attrName>ppt_x</p:attrName>
                                        </p:attrNameLst>
                                      </p:cBhvr>
                                      <p:tavLst>
                                        <p:tav tm="0">
                                          <p:val>
                                            <p:strVal val="#ppt_x"/>
                                          </p:val>
                                        </p:tav>
                                        <p:tav tm="100000">
                                          <p:val>
                                            <p:strVal val="#ppt_x"/>
                                          </p:val>
                                        </p:tav>
                                      </p:tavLst>
                                    </p:anim>
                                    <p:anim calcmode="lin" valueType="num">
                                      <p:cBhvr additive="base">
                                        <p:cTn id="48" dur="500" fill="hold"/>
                                        <p:tgtEl>
                                          <p:spTgt spid="61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200"/>
              <a:t>Difference between Prim’s and </a:t>
            </a:r>
            <a:r>
              <a:rPr lang="en-US" sz="3200" err="1"/>
              <a:t>Kruskal’s</a:t>
            </a:r>
            <a:r>
              <a:rPr lang="en-US" sz="3200"/>
              <a:t> algorithm</a:t>
            </a:r>
          </a:p>
        </p:txBody>
      </p:sp>
      <p:graphicFrame>
        <p:nvGraphicFramePr>
          <p:cNvPr id="4" name="Table 3"/>
          <p:cNvGraphicFramePr>
            <a:graphicFrameLocks noGrp="1"/>
          </p:cNvGraphicFramePr>
          <p:nvPr>
            <p:extLst>
              <p:ext uri="{D42A27DB-BD31-4B8C-83A1-F6EECF244321}">
                <p14:modId xmlns:p14="http://schemas.microsoft.com/office/powerpoint/2010/main" val="2069622230"/>
              </p:ext>
            </p:extLst>
          </p:nvPr>
        </p:nvGraphicFramePr>
        <p:xfrm>
          <a:off x="152400" y="1397000"/>
          <a:ext cx="8686800" cy="3145790"/>
        </p:xfrm>
        <a:graphic>
          <a:graphicData uri="http://schemas.openxmlformats.org/drawingml/2006/table">
            <a:tbl>
              <a:tblPr firstRow="1" bandRow="1">
                <a:tableStyleId>{93296810-A885-4BE3-A3E7-6D5BEEA58F35}</a:tableStyleId>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584200">
                <a:tc>
                  <a:txBody>
                    <a:bodyPr/>
                    <a:lstStyle/>
                    <a:p>
                      <a:pPr algn="ctr"/>
                      <a:r>
                        <a:rPr lang="en-US" sz="2800"/>
                        <a:t>Prim’s Algorithm</a:t>
                      </a:r>
                    </a:p>
                  </a:txBody>
                  <a:tcPr/>
                </a:tc>
                <a:tc>
                  <a:txBody>
                    <a:bodyPr/>
                    <a:lstStyle/>
                    <a:p>
                      <a:pPr algn="ctr"/>
                      <a:r>
                        <a:rPr lang="en-US" sz="2800" err="1"/>
                        <a:t>Kruskal’s</a:t>
                      </a:r>
                      <a:r>
                        <a:rPr lang="en-US" sz="2800"/>
                        <a:t> Algorithm</a:t>
                      </a:r>
                    </a:p>
                  </a:txBody>
                  <a:tcPr/>
                </a:tc>
                <a:extLst>
                  <a:ext uri="{0D108BD9-81ED-4DB2-BD59-A6C34878D82A}">
                    <a16:rowId xmlns:a16="http://schemas.microsoft.com/office/drawing/2014/main" val="10000"/>
                  </a:ext>
                </a:extLst>
              </a:tr>
              <a:tr h="1098550">
                <a:tc>
                  <a:txBody>
                    <a:bodyPr/>
                    <a:lstStyle/>
                    <a:p>
                      <a:pPr algn="just"/>
                      <a:r>
                        <a:rPr lang="en-US"/>
                        <a:t>Greedy algorithm for</a:t>
                      </a:r>
                      <a:r>
                        <a:rPr lang="en-US" baseline="0"/>
                        <a:t> finding minimum spanning tree</a:t>
                      </a:r>
                      <a:endParaRPr lang="en-US"/>
                    </a:p>
                  </a:txBody>
                  <a:tcPr/>
                </a:tc>
                <a:tc>
                  <a:txBody>
                    <a:bodyPr/>
                    <a:lstStyle/>
                    <a:p>
                      <a:pPr algn="just"/>
                      <a:r>
                        <a:rPr lang="en-US"/>
                        <a:t>Greedy algorithm</a:t>
                      </a:r>
                      <a:r>
                        <a:rPr lang="en-US" baseline="0"/>
                        <a:t> for finding minimum spanning tree</a:t>
                      </a:r>
                      <a:endParaRPr lang="en-US"/>
                    </a:p>
                  </a:txBody>
                  <a:tcPr/>
                </a:tc>
                <a:extLst>
                  <a:ext uri="{0D108BD9-81ED-4DB2-BD59-A6C34878D82A}">
                    <a16:rowId xmlns:a16="http://schemas.microsoft.com/office/drawing/2014/main" val="10001"/>
                  </a:ext>
                </a:extLst>
              </a:tr>
              <a:tr h="1098550">
                <a:tc>
                  <a:txBody>
                    <a:bodyPr/>
                    <a:lstStyle/>
                    <a:p>
                      <a:pPr algn="just"/>
                      <a:r>
                        <a:rPr lang="en-US"/>
                        <a:t>Starting with a single vertex,</a:t>
                      </a:r>
                      <a:r>
                        <a:rPr lang="en-US" baseline="0"/>
                        <a:t> you always keep connected component. At every next step look at all edges from the current component to other vertices and find the smallest among them.</a:t>
                      </a:r>
                      <a:endParaRPr lang="en-US"/>
                    </a:p>
                  </a:txBody>
                  <a:tcPr/>
                </a:tc>
                <a:tc>
                  <a:txBody>
                    <a:bodyPr/>
                    <a:lstStyle/>
                    <a:p>
                      <a:pPr algn="just"/>
                      <a:r>
                        <a:rPr lang="en-US"/>
                        <a:t>Do not keep one connected</a:t>
                      </a:r>
                      <a:r>
                        <a:rPr lang="en-US" baseline="0"/>
                        <a:t> component but a forest. At each stage, look at globally smallest edge that does not create a cycle in the current forest. </a:t>
                      </a:r>
                      <a:endParaRPr lang="en-US"/>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49350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err="1"/>
              <a:t>Kruskal’s</a:t>
            </a:r>
            <a:r>
              <a:rPr lang="en-US"/>
              <a:t> algorithm</a:t>
            </a:r>
          </a:p>
        </p:txBody>
      </p:sp>
      <p:sp>
        <p:nvSpPr>
          <p:cNvPr id="3" name="Content Placeholder 2"/>
          <p:cNvSpPr>
            <a:spLocks noGrp="1"/>
          </p:cNvSpPr>
          <p:nvPr>
            <p:ph idx="1"/>
          </p:nvPr>
        </p:nvSpPr>
        <p:spPr>
          <a:xfrm>
            <a:off x="457200" y="990600"/>
            <a:ext cx="8229600" cy="5135563"/>
          </a:xfrm>
        </p:spPr>
        <p:txBody>
          <a:bodyPr>
            <a:normAutofit fontScale="92500" lnSpcReduction="20000"/>
          </a:bodyPr>
          <a:lstStyle/>
          <a:p>
            <a:pPr algn="just"/>
            <a:r>
              <a:rPr lang="en-US"/>
              <a:t>To find minimum spanning tree for a connected weighted graph.</a:t>
            </a:r>
          </a:p>
          <a:p>
            <a:pPr algn="just"/>
            <a:endParaRPr lang="en-US"/>
          </a:p>
          <a:p>
            <a:pPr algn="just"/>
            <a:r>
              <a:rPr lang="en-US"/>
              <a:t>The algorithm finds a subset of the edges that forms a tree that includes every vertex.</a:t>
            </a:r>
          </a:p>
          <a:p>
            <a:pPr algn="just"/>
            <a:endParaRPr lang="en-US"/>
          </a:p>
          <a:p>
            <a:pPr algn="just"/>
            <a:r>
              <a:rPr lang="en-US"/>
              <a:t>The total weight of all the edges in the tree is minimized.</a:t>
            </a:r>
          </a:p>
          <a:p>
            <a:pPr algn="just"/>
            <a:endParaRPr lang="en-US"/>
          </a:p>
          <a:p>
            <a:pPr algn="just"/>
            <a:r>
              <a:rPr lang="en-US"/>
              <a:t>Uses priority queue in which edges that have minimum weight takes a priority over any other edge in the graph.</a:t>
            </a:r>
          </a:p>
          <a:p>
            <a:pPr marL="0" indent="0" algn="just">
              <a:buNone/>
            </a:pPr>
            <a:endParaRPr lang="en-US"/>
          </a:p>
          <a:p>
            <a:pPr algn="just"/>
            <a:endParaRPr lang="en-US"/>
          </a:p>
          <a:p>
            <a:pPr algn="just"/>
            <a:endParaRPr lang="en-US"/>
          </a:p>
        </p:txBody>
      </p:sp>
    </p:spTree>
    <p:extLst>
      <p:ext uri="{BB962C8B-B14F-4D97-AF65-F5344CB8AC3E}">
        <p14:creationId xmlns:p14="http://schemas.microsoft.com/office/powerpoint/2010/main" val="1337768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a:t>Applying </a:t>
            </a:r>
            <a:r>
              <a:rPr lang="en-US" err="1"/>
              <a:t>Kruskal’s</a:t>
            </a:r>
            <a:r>
              <a:rPr lang="en-US"/>
              <a:t> algorithm</a:t>
            </a:r>
          </a:p>
        </p:txBody>
      </p:sp>
      <p:sp>
        <p:nvSpPr>
          <p:cNvPr id="3" name="Content Placeholder 2"/>
          <p:cNvSpPr>
            <a:spLocks noGrp="1"/>
          </p:cNvSpPr>
          <p:nvPr>
            <p:ph idx="1"/>
          </p:nvPr>
        </p:nvSpPr>
        <p:spPr>
          <a:xfrm>
            <a:off x="457200" y="990601"/>
            <a:ext cx="8229600" cy="1447799"/>
          </a:xfrm>
        </p:spPr>
        <p:txBody>
          <a:bodyPr>
            <a:normAutofit/>
          </a:bodyPr>
          <a:lstStyle/>
          <a:p>
            <a:pPr algn="just"/>
            <a:r>
              <a:rPr lang="en-US" sz="2400"/>
              <a:t>Initially we have, F – Forest,</a:t>
            </a:r>
          </a:p>
          <a:p>
            <a:pPr algn="just"/>
            <a:r>
              <a:rPr lang="en-US" sz="2400"/>
              <a:t>MST = { } </a:t>
            </a:r>
            <a:r>
              <a:rPr lang="en-US" sz="2400">
                <a:sym typeface="Wingdings" panose="05000000000000000000" pitchFamily="2" charset="2"/>
              </a:rPr>
              <a:t>empty initially</a:t>
            </a:r>
          </a:p>
          <a:p>
            <a:pPr algn="just"/>
            <a:r>
              <a:rPr lang="en-US" sz="2400">
                <a:sym typeface="Wingdings" panose="05000000000000000000" pitchFamily="2" charset="2"/>
              </a:rPr>
              <a:t>Q = priority queue</a:t>
            </a:r>
            <a:endParaRPr lang="en-US" sz="24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762000"/>
            <a:ext cx="28194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190500" y="3298554"/>
            <a:ext cx="7162800" cy="304800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2400"/>
              <a:t>Based on graph given,</a:t>
            </a:r>
          </a:p>
          <a:p>
            <a:pPr marL="0" indent="0" algn="just">
              <a:buNone/>
            </a:pPr>
            <a:r>
              <a:rPr lang="en-US" sz="2400"/>
              <a:t>F={{A},{B},{C},{D},{E},{F}}</a:t>
            </a:r>
          </a:p>
          <a:p>
            <a:pPr marL="0" indent="0" algn="just">
              <a:buNone/>
            </a:pPr>
            <a:r>
              <a:rPr lang="en-US" sz="2400"/>
              <a:t>MST = { }</a:t>
            </a:r>
          </a:p>
          <a:p>
            <a:pPr marL="0" indent="0" algn="just">
              <a:buNone/>
            </a:pPr>
            <a:r>
              <a:rPr lang="en-US" sz="2400"/>
              <a:t>Q= {(A,D),(E,F),(C,E),(E,D),(C,D),(D,F),(A,C),(A,B),(B,C))</a:t>
            </a:r>
          </a:p>
          <a:p>
            <a:pPr marL="0" indent="0" algn="just">
              <a:buNone/>
            </a:pPr>
            <a:endParaRPr lang="en-US" sz="2400"/>
          </a:p>
        </p:txBody>
      </p:sp>
    </p:spTree>
    <p:extLst>
      <p:ext uri="{BB962C8B-B14F-4D97-AF65-F5344CB8AC3E}">
        <p14:creationId xmlns:p14="http://schemas.microsoft.com/office/powerpoint/2010/main" val="2541272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a:t>Applying </a:t>
            </a:r>
            <a:r>
              <a:rPr lang="en-US" err="1"/>
              <a:t>Kruskal’s</a:t>
            </a:r>
            <a:r>
              <a:rPr lang="en-US"/>
              <a:t> algorithm</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762000"/>
            <a:ext cx="28194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190500" y="914401"/>
            <a:ext cx="7162800" cy="1905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2400"/>
              <a:t>Based on graph given,</a:t>
            </a:r>
          </a:p>
          <a:p>
            <a:pPr marL="0" indent="0" algn="just">
              <a:buNone/>
            </a:pPr>
            <a:r>
              <a:rPr lang="en-US" sz="2400"/>
              <a:t>F={{A},{B},{C},{D},{E},{F}}</a:t>
            </a:r>
          </a:p>
          <a:p>
            <a:pPr marL="0" indent="0" algn="just">
              <a:buNone/>
            </a:pPr>
            <a:r>
              <a:rPr lang="en-US" sz="2400"/>
              <a:t>MST = { }</a:t>
            </a:r>
          </a:p>
          <a:p>
            <a:pPr marL="0" indent="0" algn="just">
              <a:buNone/>
            </a:pPr>
            <a:r>
              <a:rPr lang="en-US" sz="2400"/>
              <a:t>Q= {(A,D),(E,F),(C,E),(E,D),(C,D),(D,F),(A,C),(A,B),(B,C))</a:t>
            </a:r>
          </a:p>
          <a:p>
            <a:pPr marL="0" indent="0" algn="just">
              <a:buNone/>
            </a:pPr>
            <a:endParaRPr lang="en-US" sz="2400"/>
          </a:p>
        </p:txBody>
      </p:sp>
      <p:sp>
        <p:nvSpPr>
          <p:cNvPr id="7" name="Content Placeholder 2"/>
          <p:cNvSpPr txBox="1">
            <a:spLocks/>
          </p:cNvSpPr>
          <p:nvPr/>
        </p:nvSpPr>
        <p:spPr>
          <a:xfrm>
            <a:off x="342900" y="3352800"/>
            <a:ext cx="7162800" cy="19050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i="1"/>
              <a:t>Step 1: </a:t>
            </a:r>
            <a:r>
              <a:rPr lang="en-US" sz="2400"/>
              <a:t>Remove the edge (A, D) from Q and make the following changes:</a:t>
            </a:r>
          </a:p>
          <a:p>
            <a:r>
              <a:rPr lang="en-US" sz="2400"/>
              <a:t>F = {{A, D}, {B}, {C}, {E}, {F}}</a:t>
            </a:r>
          </a:p>
          <a:p>
            <a:r>
              <a:rPr lang="en-US" sz="2400"/>
              <a:t>MST = {A, D}</a:t>
            </a:r>
          </a:p>
          <a:p>
            <a:r>
              <a:rPr lang="en-US" sz="2400"/>
              <a:t>Q = {(E, F), (C, E), (E, D), (C, D), (D, F), (A, C), (A, B), (B, C)}</a:t>
            </a:r>
          </a:p>
        </p:txBody>
      </p:sp>
    </p:spTree>
    <p:extLst>
      <p:ext uri="{BB962C8B-B14F-4D97-AF65-F5344CB8AC3E}">
        <p14:creationId xmlns:p14="http://schemas.microsoft.com/office/powerpoint/2010/main" val="4265088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a:t>Applying </a:t>
            </a:r>
            <a:r>
              <a:rPr lang="en-US" err="1"/>
              <a:t>Kruskal’s</a:t>
            </a:r>
            <a:r>
              <a:rPr lang="en-US"/>
              <a:t> algorithm</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762000"/>
            <a:ext cx="28194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0" y="990600"/>
            <a:ext cx="7162800" cy="19050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i="1"/>
              <a:t>Step 1: </a:t>
            </a:r>
            <a:r>
              <a:rPr lang="en-US" sz="2400"/>
              <a:t>Remove the edge (A, D) from Q and make the following changes:</a:t>
            </a:r>
          </a:p>
          <a:p>
            <a:r>
              <a:rPr lang="en-US" sz="2400"/>
              <a:t>F = {{A, D}, {B}, {C}, {E}, {F}}</a:t>
            </a:r>
          </a:p>
          <a:p>
            <a:r>
              <a:rPr lang="en-US" sz="2400"/>
              <a:t>MST = {A, D}</a:t>
            </a:r>
          </a:p>
          <a:p>
            <a:r>
              <a:rPr lang="en-US" sz="2400"/>
              <a:t>Q = {(E, F), (C, E), (E, D), (C, D), (D, F), (A, C), (A, B), (B, C)}</a:t>
            </a:r>
          </a:p>
        </p:txBody>
      </p:sp>
      <p:sp>
        <p:nvSpPr>
          <p:cNvPr id="6" name="Content Placeholder 2"/>
          <p:cNvSpPr txBox="1">
            <a:spLocks/>
          </p:cNvSpPr>
          <p:nvPr/>
        </p:nvSpPr>
        <p:spPr>
          <a:xfrm>
            <a:off x="152400" y="3886200"/>
            <a:ext cx="7162800" cy="19050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i="1"/>
              <a:t>Step 2: </a:t>
            </a:r>
            <a:r>
              <a:rPr lang="en-US" sz="2400"/>
              <a:t>Remove the edge (E, F) from Q and make the following changes:</a:t>
            </a:r>
          </a:p>
          <a:p>
            <a:r>
              <a:rPr lang="en-US" sz="2400"/>
              <a:t>F = {{A, D}, {B}, {C}, {E, F}}</a:t>
            </a:r>
          </a:p>
          <a:p>
            <a:r>
              <a:rPr lang="en-US" sz="2400"/>
              <a:t>MST = {(A, D), (E, F)}</a:t>
            </a:r>
          </a:p>
          <a:p>
            <a:r>
              <a:rPr lang="en-US" sz="2400"/>
              <a:t>Q = {(C, E), (E, D), (C, D), (D, F), (A, C), (A, B), (B, C)}</a:t>
            </a:r>
          </a:p>
        </p:txBody>
      </p:sp>
    </p:spTree>
    <p:extLst>
      <p:ext uri="{BB962C8B-B14F-4D97-AF65-F5344CB8AC3E}">
        <p14:creationId xmlns:p14="http://schemas.microsoft.com/office/powerpoint/2010/main" val="3160616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a:t>Minimum Spanning Trees</a:t>
            </a:r>
          </a:p>
        </p:txBody>
      </p:sp>
      <p:sp>
        <p:nvSpPr>
          <p:cNvPr id="3" name="Content Placeholder 2"/>
          <p:cNvSpPr>
            <a:spLocks noGrp="1"/>
          </p:cNvSpPr>
          <p:nvPr>
            <p:ph idx="1"/>
          </p:nvPr>
        </p:nvSpPr>
        <p:spPr>
          <a:xfrm>
            <a:off x="457200" y="838200"/>
            <a:ext cx="8229600" cy="5715000"/>
          </a:xfrm>
        </p:spPr>
        <p:txBody>
          <a:bodyPr>
            <a:normAutofit fontScale="85000" lnSpcReduction="10000"/>
          </a:bodyPr>
          <a:lstStyle/>
          <a:p>
            <a:pPr algn="just"/>
            <a:r>
              <a:rPr lang="en-US"/>
              <a:t>A spanning tree of a connected, undirected graph G is a sub-graph of G which is a tree that connects all the vertices together</a:t>
            </a:r>
          </a:p>
          <a:p>
            <a:pPr algn="just"/>
            <a:endParaRPr lang="en-US"/>
          </a:p>
          <a:p>
            <a:pPr algn="just"/>
            <a:r>
              <a:rPr lang="en-US"/>
              <a:t>A graph G can have many different spanning trees.</a:t>
            </a:r>
          </a:p>
          <a:p>
            <a:pPr algn="just"/>
            <a:endParaRPr lang="en-US"/>
          </a:p>
          <a:p>
            <a:pPr algn="just"/>
            <a:r>
              <a:rPr lang="en-US"/>
              <a:t>We can assign </a:t>
            </a:r>
            <a:r>
              <a:rPr lang="en-US" i="1"/>
              <a:t>weights </a:t>
            </a:r>
            <a:r>
              <a:rPr lang="en-US"/>
              <a:t>to each edge, and use it to assign a weight to a spanning tree by calculating the sum of the weights of the edges in that spanning tree</a:t>
            </a:r>
          </a:p>
          <a:p>
            <a:pPr algn="just"/>
            <a:endParaRPr lang="en-US"/>
          </a:p>
          <a:p>
            <a:pPr algn="just"/>
            <a:r>
              <a:rPr lang="en-US"/>
              <a:t>A </a:t>
            </a:r>
            <a:r>
              <a:rPr lang="en-US" i="1"/>
              <a:t>minimum spanning tree </a:t>
            </a:r>
            <a:r>
              <a:rPr lang="en-US"/>
              <a:t>(MST) is defined as a  spanning tree with weight less than or equal to the weight of every other spanning tree.</a:t>
            </a:r>
          </a:p>
        </p:txBody>
      </p:sp>
    </p:spTree>
    <p:extLst>
      <p:ext uri="{BB962C8B-B14F-4D97-AF65-F5344CB8AC3E}">
        <p14:creationId xmlns:p14="http://schemas.microsoft.com/office/powerpoint/2010/main" val="984515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a:t>Applying </a:t>
            </a:r>
            <a:r>
              <a:rPr lang="en-US" err="1"/>
              <a:t>Kruskal’s</a:t>
            </a:r>
            <a:r>
              <a:rPr lang="en-US"/>
              <a:t> algorithm</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762000"/>
            <a:ext cx="28194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152400" y="1066800"/>
            <a:ext cx="7162800" cy="19050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i="1"/>
              <a:t>Step 2: </a:t>
            </a:r>
            <a:r>
              <a:rPr lang="en-US" sz="2400"/>
              <a:t>Remove the edge (E, F) from Q and make the following changes:</a:t>
            </a:r>
          </a:p>
          <a:p>
            <a:r>
              <a:rPr lang="en-US" sz="2400"/>
              <a:t>F = {{A, D}, {B}, {C}, {E, F}}</a:t>
            </a:r>
          </a:p>
          <a:p>
            <a:r>
              <a:rPr lang="en-US" sz="2400"/>
              <a:t>MST = {(A, D), (E, F)}</a:t>
            </a:r>
          </a:p>
          <a:p>
            <a:r>
              <a:rPr lang="en-US" sz="2400"/>
              <a:t>Q = {(C, E), (E, D), (C, D), (D, F), (A, C), (A, B), (B, C)}</a:t>
            </a:r>
          </a:p>
        </p:txBody>
      </p:sp>
      <p:sp>
        <p:nvSpPr>
          <p:cNvPr id="8" name="Content Placeholder 2"/>
          <p:cNvSpPr txBox="1">
            <a:spLocks/>
          </p:cNvSpPr>
          <p:nvPr/>
        </p:nvSpPr>
        <p:spPr>
          <a:xfrm>
            <a:off x="304800" y="3810000"/>
            <a:ext cx="7162800" cy="19050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i="1"/>
              <a:t>Step 3: </a:t>
            </a:r>
            <a:r>
              <a:rPr lang="en-US" sz="2400"/>
              <a:t>Remove the edge (C, E) from Q and make the following changes:</a:t>
            </a:r>
          </a:p>
          <a:p>
            <a:r>
              <a:rPr lang="en-US" sz="2400"/>
              <a:t>F = {{A, D}, {B}, {C, E, F}}</a:t>
            </a:r>
          </a:p>
          <a:p>
            <a:r>
              <a:rPr lang="en-US" sz="2400"/>
              <a:t>MST = {(A, D), (C, E), (E, F)}</a:t>
            </a:r>
          </a:p>
          <a:p>
            <a:r>
              <a:rPr lang="pt-BR" sz="2400"/>
              <a:t>Q = {(E, D), (C, D), (D, F), (A, C), (A, B), (B, C)}</a:t>
            </a:r>
            <a:endParaRPr lang="en-US" sz="2400"/>
          </a:p>
        </p:txBody>
      </p:sp>
    </p:spTree>
    <p:extLst>
      <p:ext uri="{BB962C8B-B14F-4D97-AF65-F5344CB8AC3E}">
        <p14:creationId xmlns:p14="http://schemas.microsoft.com/office/powerpoint/2010/main" val="3175863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a:t>Applying </a:t>
            </a:r>
            <a:r>
              <a:rPr lang="en-US" err="1"/>
              <a:t>Kruskal’s</a:t>
            </a:r>
            <a:r>
              <a:rPr lang="en-US"/>
              <a:t> algorithm</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762000"/>
            <a:ext cx="28194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txBox="1">
            <a:spLocks/>
          </p:cNvSpPr>
          <p:nvPr/>
        </p:nvSpPr>
        <p:spPr>
          <a:xfrm>
            <a:off x="304800" y="990600"/>
            <a:ext cx="7162800" cy="19050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i="1"/>
              <a:t>Step 3: </a:t>
            </a:r>
            <a:r>
              <a:rPr lang="en-US" sz="2400"/>
              <a:t>Remove the edge (C, E) from Q and make the following changes:</a:t>
            </a:r>
          </a:p>
          <a:p>
            <a:r>
              <a:rPr lang="en-US" sz="2400"/>
              <a:t>F = {{A, D}, {B}, {C, E, F}}</a:t>
            </a:r>
          </a:p>
          <a:p>
            <a:r>
              <a:rPr lang="en-US" sz="2400"/>
              <a:t>MST = {(A, D), (C, E), (E, F)}</a:t>
            </a:r>
          </a:p>
          <a:p>
            <a:r>
              <a:rPr lang="pt-BR" sz="2400"/>
              <a:t>Q = {(E, D), (C, D), (D, F), (A, C), (A, B), (B, C)}</a:t>
            </a:r>
            <a:endParaRPr lang="en-US" sz="2400"/>
          </a:p>
        </p:txBody>
      </p:sp>
      <p:sp>
        <p:nvSpPr>
          <p:cNvPr id="7" name="Content Placeholder 2"/>
          <p:cNvSpPr txBox="1">
            <a:spLocks/>
          </p:cNvSpPr>
          <p:nvPr/>
        </p:nvSpPr>
        <p:spPr>
          <a:xfrm>
            <a:off x="228600" y="4114800"/>
            <a:ext cx="7162800" cy="19050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i="1"/>
              <a:t>Step 4: </a:t>
            </a:r>
            <a:r>
              <a:rPr lang="en-US" sz="2400"/>
              <a:t>Remove the edge (E, D) from Q and make the following changes:</a:t>
            </a:r>
          </a:p>
          <a:p>
            <a:r>
              <a:rPr lang="en-US" sz="2400"/>
              <a:t>F = {{A, C, D, E, F}, {B}}</a:t>
            </a:r>
          </a:p>
          <a:p>
            <a:r>
              <a:rPr lang="en-US" sz="2400"/>
              <a:t>MST = {(A, D), (C, E), (E, F), (E, D)}</a:t>
            </a:r>
          </a:p>
          <a:p>
            <a:r>
              <a:rPr lang="pt-BR" sz="2400"/>
              <a:t>Q = {(C, D), (D, F), (A, C), (A, B), (B, C)}</a:t>
            </a:r>
            <a:endParaRPr lang="en-US" sz="2400"/>
          </a:p>
        </p:txBody>
      </p:sp>
    </p:spTree>
    <p:extLst>
      <p:ext uri="{BB962C8B-B14F-4D97-AF65-F5344CB8AC3E}">
        <p14:creationId xmlns:p14="http://schemas.microsoft.com/office/powerpoint/2010/main" val="1123652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a:t>Applying </a:t>
            </a:r>
            <a:r>
              <a:rPr lang="en-US" err="1"/>
              <a:t>Kruskal’s</a:t>
            </a:r>
            <a:r>
              <a:rPr lang="en-US"/>
              <a:t> algorithm</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762000"/>
            <a:ext cx="28194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228600" y="990600"/>
            <a:ext cx="7162800" cy="19050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i="1"/>
              <a:t>Step 4: </a:t>
            </a:r>
            <a:r>
              <a:rPr lang="en-US" sz="2400"/>
              <a:t>Remove the edge (E, D) from Q and make the following changes:</a:t>
            </a:r>
          </a:p>
          <a:p>
            <a:r>
              <a:rPr lang="en-US" sz="2400"/>
              <a:t>F = {{A, C, D, E, F}, {B}}</a:t>
            </a:r>
          </a:p>
          <a:p>
            <a:r>
              <a:rPr lang="en-US" sz="2400"/>
              <a:t>MST = {(A, D), (C, E), (E, F), (E, D)}</a:t>
            </a:r>
          </a:p>
          <a:p>
            <a:r>
              <a:rPr lang="pt-BR" sz="2400"/>
              <a:t>Q = {(C, D), (D, F), (A, C), (A, B), (B, C)}</a:t>
            </a:r>
            <a:endParaRPr lang="en-US" sz="2400"/>
          </a:p>
        </p:txBody>
      </p:sp>
      <p:sp>
        <p:nvSpPr>
          <p:cNvPr id="6" name="Content Placeholder 2"/>
          <p:cNvSpPr txBox="1">
            <a:spLocks/>
          </p:cNvSpPr>
          <p:nvPr/>
        </p:nvSpPr>
        <p:spPr>
          <a:xfrm>
            <a:off x="304800" y="3962400"/>
            <a:ext cx="8610600" cy="190500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i="1"/>
              <a:t>Step 5: </a:t>
            </a:r>
            <a:r>
              <a:rPr lang="en-US" sz="2400"/>
              <a:t>Remove the edge (C, D) from Q. Note that this edge does not connect different trees, so simply discard this edge. Only an edge connecting (A, D, C, E, F) to B will be added to the MST. Therefore,</a:t>
            </a:r>
          </a:p>
          <a:p>
            <a:r>
              <a:rPr lang="en-US" sz="2400"/>
              <a:t>F = {{A, C, D, E, F}, {B}}</a:t>
            </a:r>
          </a:p>
          <a:p>
            <a:r>
              <a:rPr lang="en-US" sz="2400"/>
              <a:t>MST = {(A, D), (C, E), (E, F), (E, D)}</a:t>
            </a:r>
          </a:p>
          <a:p>
            <a:r>
              <a:rPr lang="pt-BR" sz="2400"/>
              <a:t>Q = {(D, F), (A, C), (A, B), (B, C)}</a:t>
            </a:r>
            <a:endParaRPr lang="en-US" sz="2400"/>
          </a:p>
          <a:p>
            <a:endParaRPr lang="en-US" sz="2400"/>
          </a:p>
        </p:txBody>
      </p:sp>
    </p:spTree>
    <p:extLst>
      <p:ext uri="{BB962C8B-B14F-4D97-AF65-F5344CB8AC3E}">
        <p14:creationId xmlns:p14="http://schemas.microsoft.com/office/powerpoint/2010/main" val="1396575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a:t>Applying </a:t>
            </a:r>
            <a:r>
              <a:rPr lang="en-US" err="1"/>
              <a:t>Kruskal’s</a:t>
            </a:r>
            <a:r>
              <a:rPr lang="en-US"/>
              <a:t> algorithm</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762000"/>
            <a:ext cx="28194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228600" y="990600"/>
            <a:ext cx="5867400" cy="190500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i="1"/>
              <a:t>Step 5: </a:t>
            </a:r>
            <a:r>
              <a:rPr lang="en-US" sz="2400"/>
              <a:t>Remove the edge (C, D) from Q. Note that this edge does not connect different trees, so simply discard this edge. Only an edge connecting (A, D, C, E, F) to B will be added to the MST. Therefore,</a:t>
            </a:r>
          </a:p>
          <a:p>
            <a:r>
              <a:rPr lang="en-US" sz="2400"/>
              <a:t>F = {{A, C, D, E, F}, {B}}</a:t>
            </a:r>
          </a:p>
          <a:p>
            <a:r>
              <a:rPr lang="en-US" sz="2400"/>
              <a:t>MST = {(A, D), (C, E), (E, F), (E, D)}</a:t>
            </a:r>
          </a:p>
          <a:p>
            <a:r>
              <a:rPr lang="pt-BR" sz="2400"/>
              <a:t>Q = {(D, F), (A, C), (A, B), (B, C)}</a:t>
            </a:r>
            <a:endParaRPr lang="en-US" sz="2400"/>
          </a:p>
          <a:p>
            <a:endParaRPr lang="en-US" sz="2400"/>
          </a:p>
        </p:txBody>
      </p:sp>
      <p:sp>
        <p:nvSpPr>
          <p:cNvPr id="3" name="Rectangle 2"/>
          <p:cNvSpPr/>
          <p:nvPr/>
        </p:nvSpPr>
        <p:spPr>
          <a:xfrm>
            <a:off x="381000" y="3358277"/>
            <a:ext cx="8153400" cy="1754326"/>
          </a:xfrm>
          <a:prstGeom prst="rect">
            <a:avLst/>
          </a:prstGeom>
        </p:spPr>
        <p:txBody>
          <a:bodyPr wrap="square">
            <a:spAutoFit/>
          </a:bodyPr>
          <a:lstStyle/>
          <a:p>
            <a:r>
              <a:rPr lang="en-US" i="1"/>
              <a:t>Step 6: </a:t>
            </a:r>
            <a:r>
              <a:rPr lang="en-US"/>
              <a:t>Remove the edge (D, F) from Q. Note that this edge does not connect different trees, so simply discard this edge. Only an edge connecting (A, D, C, E, F) to B will be added to the MST.</a:t>
            </a:r>
          </a:p>
          <a:p>
            <a:r>
              <a:rPr lang="en-US"/>
              <a:t>F = {{A, C, D, E, F}, {B}}</a:t>
            </a:r>
          </a:p>
          <a:p>
            <a:r>
              <a:rPr lang="en-US"/>
              <a:t>MST = {(A, D), (C, E), (E, F), (E, D)}</a:t>
            </a:r>
          </a:p>
          <a:p>
            <a:r>
              <a:rPr lang="pt-BR"/>
              <a:t>Q = {(A, C), (A, B), (B, C)}</a:t>
            </a:r>
            <a:endParaRPr lang="en-US"/>
          </a:p>
        </p:txBody>
      </p:sp>
    </p:spTree>
    <p:extLst>
      <p:ext uri="{BB962C8B-B14F-4D97-AF65-F5344CB8AC3E}">
        <p14:creationId xmlns:p14="http://schemas.microsoft.com/office/powerpoint/2010/main" val="925628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a:t>Applying </a:t>
            </a:r>
            <a:r>
              <a:rPr lang="en-US" err="1"/>
              <a:t>Kruskal’s</a:t>
            </a:r>
            <a:r>
              <a:rPr lang="en-US"/>
              <a:t> algorithm</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762000"/>
            <a:ext cx="28194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228600" y="1066800"/>
            <a:ext cx="5715000" cy="2031325"/>
          </a:xfrm>
          <a:prstGeom prst="rect">
            <a:avLst/>
          </a:prstGeom>
        </p:spPr>
        <p:txBody>
          <a:bodyPr wrap="square">
            <a:spAutoFit/>
          </a:bodyPr>
          <a:lstStyle/>
          <a:p>
            <a:r>
              <a:rPr lang="en-US" i="1"/>
              <a:t>Step 6: </a:t>
            </a:r>
            <a:r>
              <a:rPr lang="en-US"/>
              <a:t>Remove the edge (D, F) from Q. Note that this edge does not connect different trees, so simply discard this edge. Only an edge connecting (A, D, C, E, F) to B will be added to the MST.</a:t>
            </a:r>
          </a:p>
          <a:p>
            <a:r>
              <a:rPr lang="en-US"/>
              <a:t>F = {{A, C, D, E, F}, {B}}</a:t>
            </a:r>
          </a:p>
          <a:p>
            <a:r>
              <a:rPr lang="en-US"/>
              <a:t>MST = {(A, D), (C, E), (E, F), (E, D)}</a:t>
            </a:r>
          </a:p>
          <a:p>
            <a:r>
              <a:rPr lang="pt-BR"/>
              <a:t>Q = {(A, C), (A, B), (B, C)}</a:t>
            </a:r>
            <a:endParaRPr lang="en-US"/>
          </a:p>
        </p:txBody>
      </p:sp>
      <p:sp>
        <p:nvSpPr>
          <p:cNvPr id="4" name="Rectangle 3"/>
          <p:cNvSpPr/>
          <p:nvPr/>
        </p:nvSpPr>
        <p:spPr>
          <a:xfrm>
            <a:off x="152400" y="3510677"/>
            <a:ext cx="8610600" cy="1754326"/>
          </a:xfrm>
          <a:prstGeom prst="rect">
            <a:avLst/>
          </a:prstGeom>
        </p:spPr>
        <p:txBody>
          <a:bodyPr wrap="square">
            <a:spAutoFit/>
          </a:bodyPr>
          <a:lstStyle/>
          <a:p>
            <a:r>
              <a:rPr lang="en-US" i="1"/>
              <a:t>Step 7: </a:t>
            </a:r>
            <a:r>
              <a:rPr lang="en-US"/>
              <a:t>Remove the edge (A, C) from Q. Note that this edge does not connect different trees, so simply discard this edge. Only an edge connecting (A, D, C, E, F) to B will be added to the MST.</a:t>
            </a:r>
          </a:p>
          <a:p>
            <a:r>
              <a:rPr lang="en-US"/>
              <a:t>F = {{A, C, D, E, F}, {B}}</a:t>
            </a:r>
          </a:p>
          <a:p>
            <a:r>
              <a:rPr lang="en-US"/>
              <a:t>MST = {(A, D), (C, E), (E, F), (E, D)}</a:t>
            </a:r>
          </a:p>
          <a:p>
            <a:r>
              <a:rPr lang="en-US"/>
              <a:t>Q = {(A, B), (B, C)}</a:t>
            </a:r>
          </a:p>
        </p:txBody>
      </p:sp>
    </p:spTree>
    <p:extLst>
      <p:ext uri="{BB962C8B-B14F-4D97-AF65-F5344CB8AC3E}">
        <p14:creationId xmlns:p14="http://schemas.microsoft.com/office/powerpoint/2010/main" val="3768052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a:t>Applying </a:t>
            </a:r>
            <a:r>
              <a:rPr lang="en-US" err="1"/>
              <a:t>Kruskal’s</a:t>
            </a:r>
            <a:r>
              <a:rPr lang="en-US"/>
              <a:t> algorithm</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762000"/>
            <a:ext cx="28194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52400" y="1371600"/>
            <a:ext cx="5943600" cy="2031325"/>
          </a:xfrm>
          <a:prstGeom prst="rect">
            <a:avLst/>
          </a:prstGeom>
        </p:spPr>
        <p:txBody>
          <a:bodyPr wrap="square">
            <a:spAutoFit/>
          </a:bodyPr>
          <a:lstStyle/>
          <a:p>
            <a:r>
              <a:rPr lang="en-US" i="1"/>
              <a:t>Step 7: </a:t>
            </a:r>
            <a:r>
              <a:rPr lang="en-US"/>
              <a:t>Remove the edge (A, C) from Q. Note that this edge does not connect different trees, so simply discard this edge. Only an edge connecting (A, D, C, E, F) to B will be added to the MST.</a:t>
            </a:r>
          </a:p>
          <a:p>
            <a:r>
              <a:rPr lang="en-US"/>
              <a:t>F = {{A, C, D, E, F}, {B}}</a:t>
            </a:r>
          </a:p>
          <a:p>
            <a:r>
              <a:rPr lang="en-US"/>
              <a:t>MST = {(A, D), (C, E), (E, F), (E, D)}</a:t>
            </a:r>
          </a:p>
          <a:p>
            <a:r>
              <a:rPr lang="en-US"/>
              <a:t>Q = {(A, B), (B, C)}</a:t>
            </a:r>
          </a:p>
        </p:txBody>
      </p:sp>
      <p:sp>
        <p:nvSpPr>
          <p:cNvPr id="5" name="Rectangle 4"/>
          <p:cNvSpPr/>
          <p:nvPr/>
        </p:nvSpPr>
        <p:spPr>
          <a:xfrm>
            <a:off x="381000" y="3752166"/>
            <a:ext cx="4572000" cy="2031325"/>
          </a:xfrm>
          <a:prstGeom prst="rect">
            <a:avLst/>
          </a:prstGeom>
        </p:spPr>
        <p:txBody>
          <a:bodyPr>
            <a:spAutoFit/>
          </a:bodyPr>
          <a:lstStyle/>
          <a:p>
            <a:r>
              <a:rPr lang="en-US" i="1"/>
              <a:t>Step 8: </a:t>
            </a:r>
            <a:r>
              <a:rPr lang="en-US"/>
              <a:t>Remove the edge (A, B) from Q and make the following changes:</a:t>
            </a:r>
          </a:p>
          <a:p>
            <a:endParaRPr lang="en-US"/>
          </a:p>
          <a:p>
            <a:r>
              <a:rPr lang="en-US"/>
              <a:t>F = {A, B, C, D, E, F}</a:t>
            </a:r>
          </a:p>
          <a:p>
            <a:r>
              <a:rPr lang="en-US"/>
              <a:t>MST = {(A, D), (C, E), (E, F), (E, D), (A, B)}</a:t>
            </a:r>
          </a:p>
          <a:p>
            <a:r>
              <a:rPr lang="en-US"/>
              <a:t>Q = {(B, C)}</a:t>
            </a:r>
          </a:p>
          <a:p>
            <a:endParaRPr lang="en-US"/>
          </a:p>
        </p:txBody>
      </p:sp>
    </p:spTree>
    <p:extLst>
      <p:ext uri="{BB962C8B-B14F-4D97-AF65-F5344CB8AC3E}">
        <p14:creationId xmlns:p14="http://schemas.microsoft.com/office/powerpoint/2010/main" val="1031297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C0C1-3C23-8889-D506-306ECFFB756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1228D8D-5204-AB9C-6F5C-CD98C60BABA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26291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a:t>Applying </a:t>
            </a:r>
            <a:r>
              <a:rPr lang="en-US" err="1"/>
              <a:t>Kruskal’s</a:t>
            </a:r>
            <a:r>
              <a:rPr lang="en-US"/>
              <a:t> algorithm</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762000"/>
            <a:ext cx="28194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81000" y="990600"/>
            <a:ext cx="4572000" cy="2031325"/>
          </a:xfrm>
          <a:prstGeom prst="rect">
            <a:avLst/>
          </a:prstGeom>
        </p:spPr>
        <p:txBody>
          <a:bodyPr>
            <a:spAutoFit/>
          </a:bodyPr>
          <a:lstStyle/>
          <a:p>
            <a:r>
              <a:rPr lang="en-US" i="1"/>
              <a:t>Step 8: </a:t>
            </a:r>
            <a:r>
              <a:rPr lang="en-US"/>
              <a:t>Remove the edge (A, B) from Q and make the following changes:</a:t>
            </a:r>
          </a:p>
          <a:p>
            <a:endParaRPr lang="en-US"/>
          </a:p>
          <a:p>
            <a:r>
              <a:rPr lang="en-US"/>
              <a:t>F = {A, B, C, D, E, F}</a:t>
            </a:r>
          </a:p>
          <a:p>
            <a:r>
              <a:rPr lang="en-US"/>
              <a:t>MST = {(A, D), (C, E), (E, F), (E, D), (A, B)}</a:t>
            </a:r>
          </a:p>
          <a:p>
            <a:r>
              <a:rPr lang="en-US"/>
              <a:t>Q = {(B, C)}</a:t>
            </a:r>
          </a:p>
          <a:p>
            <a:endParaRPr lang="en-US"/>
          </a:p>
        </p:txBody>
      </p:sp>
      <p:sp>
        <p:nvSpPr>
          <p:cNvPr id="3" name="Rectangle 2"/>
          <p:cNvSpPr/>
          <p:nvPr/>
        </p:nvSpPr>
        <p:spPr>
          <a:xfrm>
            <a:off x="381000" y="3581400"/>
            <a:ext cx="4572000" cy="1200329"/>
          </a:xfrm>
          <a:prstGeom prst="rect">
            <a:avLst/>
          </a:prstGeom>
        </p:spPr>
        <p:txBody>
          <a:bodyPr>
            <a:spAutoFit/>
          </a:bodyPr>
          <a:lstStyle/>
          <a:p>
            <a:r>
              <a:rPr lang="en-US" i="1"/>
              <a:t>Step 9: </a:t>
            </a:r>
            <a:r>
              <a:rPr lang="en-US"/>
              <a:t>The algorithm continues until Q is empty. Since the entire forest has become one tree, all the remaining edges will simply be discarded. </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3605134"/>
            <a:ext cx="2667000" cy="21860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410980" y="4867870"/>
            <a:ext cx="4572000" cy="923330"/>
          </a:xfrm>
          <a:prstGeom prst="rect">
            <a:avLst/>
          </a:prstGeom>
        </p:spPr>
        <p:txBody>
          <a:bodyPr>
            <a:spAutoFit/>
          </a:bodyPr>
          <a:lstStyle/>
          <a:p>
            <a:r>
              <a:rPr lang="en-US"/>
              <a:t>F = {A, B, C, D, E, F}</a:t>
            </a:r>
          </a:p>
          <a:p>
            <a:r>
              <a:rPr lang="en-US"/>
              <a:t>MST = {(A, D), (C, E), (E, F), (E, D), (A, B)}</a:t>
            </a:r>
          </a:p>
          <a:p>
            <a:r>
              <a:rPr lang="en-US"/>
              <a:t>Q = {}</a:t>
            </a:r>
          </a:p>
        </p:txBody>
      </p:sp>
    </p:spTree>
    <p:extLst>
      <p:ext uri="{BB962C8B-B14F-4D97-AF65-F5344CB8AC3E}">
        <p14:creationId xmlns:p14="http://schemas.microsoft.com/office/powerpoint/2010/main" val="75240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4213" y="765175"/>
            <a:ext cx="7772400" cy="1143000"/>
          </a:xfrm>
        </p:spPr>
        <p:txBody>
          <a:bodyPr/>
          <a:lstStyle/>
          <a:p>
            <a:pPr algn="l" eaLnBrk="1" hangingPunct="1"/>
            <a:r>
              <a:rPr lang="en-GB" altLang="en-US" sz="2000"/>
              <a:t>A cable company want to connect five villages to their network     which currently extends to the market town of Avonford. What is the minimum length of cable needed?</a:t>
            </a:r>
            <a:endParaRPr lang="en-US" altLang="en-US" sz="2000"/>
          </a:p>
        </p:txBody>
      </p:sp>
      <p:sp>
        <p:nvSpPr>
          <p:cNvPr id="16387" name="Rectangle 3"/>
          <p:cNvSpPr>
            <a:spLocks noGrp="1" noChangeArrowheads="1"/>
          </p:cNvSpPr>
          <p:nvPr>
            <p:ph type="body" idx="1"/>
          </p:nvPr>
        </p:nvSpPr>
        <p:spPr/>
        <p:txBody>
          <a:bodyPr/>
          <a:lstStyle/>
          <a:p>
            <a:pPr eaLnBrk="1" hangingPunct="1"/>
            <a:endParaRPr lang="en-GB" altLang="en-US"/>
          </a:p>
          <a:p>
            <a:pPr eaLnBrk="1" hangingPunct="1"/>
            <a:endParaRPr lang="en-GB" altLang="en-US"/>
          </a:p>
          <a:p>
            <a:pPr eaLnBrk="1" hangingPunct="1"/>
            <a:endParaRPr lang="en-GB" altLang="en-US"/>
          </a:p>
          <a:p>
            <a:pPr eaLnBrk="1" hangingPunct="1"/>
            <a:endParaRPr lang="en-GB" altLang="en-US"/>
          </a:p>
          <a:p>
            <a:pPr eaLnBrk="1" hangingPunct="1"/>
            <a:endParaRPr lang="en-GB" altLang="en-US"/>
          </a:p>
          <a:p>
            <a:pPr eaLnBrk="1" hangingPunct="1"/>
            <a:endParaRPr lang="en-US" altLang="en-US"/>
          </a:p>
        </p:txBody>
      </p:sp>
      <p:grpSp>
        <p:nvGrpSpPr>
          <p:cNvPr id="2" name="Group 32"/>
          <p:cNvGrpSpPr>
            <a:grpSpLocks/>
          </p:cNvGrpSpPr>
          <p:nvPr/>
        </p:nvGrpSpPr>
        <p:grpSpPr bwMode="auto">
          <a:xfrm>
            <a:off x="684213" y="1989138"/>
            <a:ext cx="6923087" cy="4587875"/>
            <a:chOff x="431" y="1253"/>
            <a:chExt cx="4361" cy="2890"/>
          </a:xfrm>
        </p:grpSpPr>
        <p:sp>
          <p:nvSpPr>
            <p:cNvPr id="16390" name="Line 5"/>
            <p:cNvSpPr>
              <a:spLocks noChangeShapeType="1"/>
            </p:cNvSpPr>
            <p:nvPr/>
          </p:nvSpPr>
          <p:spPr bwMode="auto">
            <a:xfrm flipV="1">
              <a:off x="1081" y="1541"/>
              <a:ext cx="816" cy="1104"/>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16391" name="Line 6"/>
            <p:cNvSpPr>
              <a:spLocks noChangeShapeType="1"/>
            </p:cNvSpPr>
            <p:nvPr/>
          </p:nvSpPr>
          <p:spPr bwMode="auto">
            <a:xfrm>
              <a:off x="1897" y="1541"/>
              <a:ext cx="1344" cy="0"/>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en-US"/>
            </a:p>
          </p:txBody>
        </p:sp>
        <p:sp>
          <p:nvSpPr>
            <p:cNvPr id="16392" name="Line 7"/>
            <p:cNvSpPr>
              <a:spLocks noChangeShapeType="1"/>
            </p:cNvSpPr>
            <p:nvPr/>
          </p:nvSpPr>
          <p:spPr bwMode="auto">
            <a:xfrm>
              <a:off x="3241" y="1541"/>
              <a:ext cx="720" cy="1104"/>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en-US"/>
            </a:p>
          </p:txBody>
        </p:sp>
        <p:sp>
          <p:nvSpPr>
            <p:cNvPr id="16393" name="Line 8"/>
            <p:cNvSpPr>
              <a:spLocks noChangeShapeType="1"/>
            </p:cNvSpPr>
            <p:nvPr/>
          </p:nvSpPr>
          <p:spPr bwMode="auto">
            <a:xfrm>
              <a:off x="1081" y="2645"/>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4" name="Line 9"/>
            <p:cNvSpPr>
              <a:spLocks noChangeShapeType="1"/>
            </p:cNvSpPr>
            <p:nvPr/>
          </p:nvSpPr>
          <p:spPr bwMode="auto">
            <a:xfrm>
              <a:off x="2617" y="2645"/>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5" name="Line 10"/>
            <p:cNvSpPr>
              <a:spLocks noChangeShapeType="1"/>
            </p:cNvSpPr>
            <p:nvPr/>
          </p:nvSpPr>
          <p:spPr bwMode="auto">
            <a:xfrm>
              <a:off x="1897" y="1541"/>
              <a:ext cx="720" cy="1104"/>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en-US"/>
            </a:p>
          </p:txBody>
        </p:sp>
        <p:sp>
          <p:nvSpPr>
            <p:cNvPr id="16396" name="Line 11"/>
            <p:cNvSpPr>
              <a:spLocks noChangeShapeType="1"/>
            </p:cNvSpPr>
            <p:nvPr/>
          </p:nvSpPr>
          <p:spPr bwMode="auto">
            <a:xfrm flipV="1">
              <a:off x="2617" y="1541"/>
              <a:ext cx="624"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7" name="Line 12"/>
            <p:cNvSpPr>
              <a:spLocks noChangeShapeType="1"/>
            </p:cNvSpPr>
            <p:nvPr/>
          </p:nvSpPr>
          <p:spPr bwMode="auto">
            <a:xfrm>
              <a:off x="1081" y="2645"/>
              <a:ext cx="134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8" name="Line 13"/>
            <p:cNvSpPr>
              <a:spLocks noChangeShapeType="1"/>
            </p:cNvSpPr>
            <p:nvPr/>
          </p:nvSpPr>
          <p:spPr bwMode="auto">
            <a:xfrm flipV="1">
              <a:off x="2425" y="2645"/>
              <a:ext cx="192" cy="12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16399" name="Line 14"/>
            <p:cNvSpPr>
              <a:spLocks noChangeShapeType="1"/>
            </p:cNvSpPr>
            <p:nvPr/>
          </p:nvSpPr>
          <p:spPr bwMode="auto">
            <a:xfrm flipV="1">
              <a:off x="2425" y="2645"/>
              <a:ext cx="1536" cy="1200"/>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en-US"/>
            </a:p>
          </p:txBody>
        </p:sp>
        <p:sp>
          <p:nvSpPr>
            <p:cNvPr id="16400" name="Text Box 15"/>
            <p:cNvSpPr txBox="1">
              <a:spLocks noChangeArrowheads="1"/>
            </p:cNvSpPr>
            <p:nvPr/>
          </p:nvSpPr>
          <p:spPr bwMode="auto">
            <a:xfrm>
              <a:off x="431" y="2568"/>
              <a:ext cx="7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sz="2000">
                  <a:latin typeface="Arial" charset="0"/>
                </a:rPr>
                <a:t>Avonford</a:t>
              </a:r>
            </a:p>
          </p:txBody>
        </p:sp>
        <p:sp>
          <p:nvSpPr>
            <p:cNvPr id="16401" name="Text Box 16"/>
            <p:cNvSpPr txBox="1">
              <a:spLocks noChangeArrowheads="1"/>
            </p:cNvSpPr>
            <p:nvPr/>
          </p:nvSpPr>
          <p:spPr bwMode="auto">
            <a:xfrm>
              <a:off x="2562" y="2614"/>
              <a:ext cx="6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sz="2000">
                  <a:latin typeface="Arial" charset="0"/>
                </a:rPr>
                <a:t>Fingley</a:t>
              </a:r>
            </a:p>
          </p:txBody>
        </p:sp>
        <p:sp>
          <p:nvSpPr>
            <p:cNvPr id="16402" name="Text Box 17"/>
            <p:cNvSpPr txBox="1">
              <a:spLocks noChangeArrowheads="1"/>
            </p:cNvSpPr>
            <p:nvPr/>
          </p:nvSpPr>
          <p:spPr bwMode="auto">
            <a:xfrm>
              <a:off x="1202" y="1298"/>
              <a:ext cx="7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sz="2000">
                  <a:latin typeface="Arial" charset="0"/>
                </a:rPr>
                <a:t>Brinleigh</a:t>
              </a:r>
            </a:p>
          </p:txBody>
        </p:sp>
        <p:sp>
          <p:nvSpPr>
            <p:cNvPr id="16403" name="Text Box 18"/>
            <p:cNvSpPr txBox="1">
              <a:spLocks noChangeArrowheads="1"/>
            </p:cNvSpPr>
            <p:nvPr/>
          </p:nvSpPr>
          <p:spPr bwMode="auto">
            <a:xfrm>
              <a:off x="3198" y="1344"/>
              <a:ext cx="8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sz="2000">
                  <a:latin typeface="Arial" charset="0"/>
                </a:rPr>
                <a:t>Cornwell</a:t>
              </a:r>
            </a:p>
          </p:txBody>
        </p:sp>
        <p:sp>
          <p:nvSpPr>
            <p:cNvPr id="16404" name="Text Box 19"/>
            <p:cNvSpPr txBox="1">
              <a:spLocks noChangeArrowheads="1"/>
            </p:cNvSpPr>
            <p:nvPr/>
          </p:nvSpPr>
          <p:spPr bwMode="auto">
            <a:xfrm>
              <a:off x="3923" y="2568"/>
              <a:ext cx="8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sz="2000">
                  <a:latin typeface="Arial" charset="0"/>
                </a:rPr>
                <a:t>Donster</a:t>
              </a:r>
            </a:p>
          </p:txBody>
        </p:sp>
        <p:sp>
          <p:nvSpPr>
            <p:cNvPr id="16405" name="Text Box 20"/>
            <p:cNvSpPr txBox="1">
              <a:spLocks noChangeArrowheads="1"/>
            </p:cNvSpPr>
            <p:nvPr/>
          </p:nvSpPr>
          <p:spPr bwMode="auto">
            <a:xfrm>
              <a:off x="2281" y="3893"/>
              <a:ext cx="5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sz="2000">
                  <a:latin typeface="Arial" charset="0"/>
                </a:rPr>
                <a:t>Edan</a:t>
              </a:r>
            </a:p>
          </p:txBody>
        </p:sp>
        <p:sp>
          <p:nvSpPr>
            <p:cNvPr id="16406" name="Text Box 21"/>
            <p:cNvSpPr txBox="1">
              <a:spLocks noChangeArrowheads="1"/>
            </p:cNvSpPr>
            <p:nvPr/>
          </p:nvSpPr>
          <p:spPr bwMode="auto">
            <a:xfrm>
              <a:off x="3097" y="3317"/>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2</a:t>
              </a:r>
            </a:p>
          </p:txBody>
        </p:sp>
        <p:sp>
          <p:nvSpPr>
            <p:cNvPr id="16407" name="Text Box 22"/>
            <p:cNvSpPr txBox="1">
              <a:spLocks noChangeArrowheads="1"/>
            </p:cNvSpPr>
            <p:nvPr/>
          </p:nvSpPr>
          <p:spPr bwMode="auto">
            <a:xfrm>
              <a:off x="1705" y="2693"/>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7</a:t>
              </a:r>
            </a:p>
          </p:txBody>
        </p:sp>
        <p:sp>
          <p:nvSpPr>
            <p:cNvPr id="16408" name="Text Box 23"/>
            <p:cNvSpPr txBox="1">
              <a:spLocks noChangeArrowheads="1"/>
            </p:cNvSpPr>
            <p:nvPr/>
          </p:nvSpPr>
          <p:spPr bwMode="auto">
            <a:xfrm>
              <a:off x="1465" y="322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4</a:t>
              </a:r>
            </a:p>
          </p:txBody>
        </p:sp>
        <p:sp>
          <p:nvSpPr>
            <p:cNvPr id="16409" name="Text Box 24"/>
            <p:cNvSpPr txBox="1">
              <a:spLocks noChangeArrowheads="1"/>
            </p:cNvSpPr>
            <p:nvPr/>
          </p:nvSpPr>
          <p:spPr bwMode="auto">
            <a:xfrm>
              <a:off x="2521" y="3029"/>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5</a:t>
              </a:r>
            </a:p>
          </p:txBody>
        </p:sp>
        <p:sp>
          <p:nvSpPr>
            <p:cNvPr id="16410" name="Text Box 25"/>
            <p:cNvSpPr txBox="1">
              <a:spLocks noChangeArrowheads="1"/>
            </p:cNvSpPr>
            <p:nvPr/>
          </p:nvSpPr>
          <p:spPr bwMode="auto">
            <a:xfrm>
              <a:off x="1993" y="202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8</a:t>
              </a:r>
            </a:p>
          </p:txBody>
        </p:sp>
        <p:sp>
          <p:nvSpPr>
            <p:cNvPr id="16411" name="Text Box 26"/>
            <p:cNvSpPr txBox="1">
              <a:spLocks noChangeArrowheads="1"/>
            </p:cNvSpPr>
            <p:nvPr/>
          </p:nvSpPr>
          <p:spPr bwMode="auto">
            <a:xfrm>
              <a:off x="2953" y="1973"/>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6</a:t>
              </a:r>
            </a:p>
          </p:txBody>
        </p:sp>
        <p:sp>
          <p:nvSpPr>
            <p:cNvPr id="16412" name="Text Box 27"/>
            <p:cNvSpPr txBox="1">
              <a:spLocks noChangeArrowheads="1"/>
            </p:cNvSpPr>
            <p:nvPr/>
          </p:nvSpPr>
          <p:spPr bwMode="auto">
            <a:xfrm>
              <a:off x="3577" y="1877"/>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4</a:t>
              </a:r>
            </a:p>
          </p:txBody>
        </p:sp>
        <p:sp>
          <p:nvSpPr>
            <p:cNvPr id="16413" name="Text Box 28"/>
            <p:cNvSpPr txBox="1">
              <a:spLocks noChangeArrowheads="1"/>
            </p:cNvSpPr>
            <p:nvPr/>
          </p:nvSpPr>
          <p:spPr bwMode="auto">
            <a:xfrm>
              <a:off x="2425" y="1253"/>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5</a:t>
              </a:r>
            </a:p>
          </p:txBody>
        </p:sp>
        <p:sp>
          <p:nvSpPr>
            <p:cNvPr id="16414" name="Text Box 29"/>
            <p:cNvSpPr txBox="1">
              <a:spLocks noChangeArrowheads="1"/>
            </p:cNvSpPr>
            <p:nvPr/>
          </p:nvSpPr>
          <p:spPr bwMode="auto">
            <a:xfrm>
              <a:off x="1321" y="1733"/>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3</a:t>
              </a:r>
            </a:p>
          </p:txBody>
        </p:sp>
        <p:sp>
          <p:nvSpPr>
            <p:cNvPr id="16415" name="Text Box 30"/>
            <p:cNvSpPr txBox="1">
              <a:spLocks noChangeArrowheads="1"/>
            </p:cNvSpPr>
            <p:nvPr/>
          </p:nvSpPr>
          <p:spPr bwMode="auto">
            <a:xfrm>
              <a:off x="3049" y="2357"/>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8</a:t>
              </a:r>
            </a:p>
          </p:txBody>
        </p:sp>
      </p:grpSp>
      <p:sp>
        <p:nvSpPr>
          <p:cNvPr id="16389" name="Rectangle 31"/>
          <p:cNvSpPr>
            <a:spLocks noChangeArrowheads="1"/>
          </p:cNvSpPr>
          <p:nvPr/>
        </p:nvSpPr>
        <p:spPr bwMode="auto">
          <a:xfrm>
            <a:off x="395288" y="331788"/>
            <a:ext cx="1438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r>
              <a:rPr lang="en-GB" altLang="en-US" b="1">
                <a:solidFill>
                  <a:schemeClr val="tx2"/>
                </a:solidFill>
                <a:latin typeface="Arial" charset="0"/>
              </a:rPr>
              <a:t>Example</a:t>
            </a:r>
            <a:endParaRPr lang="en-US" altLang="en-US" b="1">
              <a:solidFill>
                <a:schemeClr val="tx2"/>
              </a:solidFill>
              <a:latin typeface="Arial" charset="0"/>
            </a:endParaRPr>
          </a:p>
        </p:txBody>
      </p:sp>
    </p:spTree>
    <p:extLst>
      <p:ext uri="{BB962C8B-B14F-4D97-AF65-F5344CB8AC3E}">
        <p14:creationId xmlns:p14="http://schemas.microsoft.com/office/powerpoint/2010/main" val="712226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fade">
                                      <p:cBhvr>
                                        <p:cTn id="7" dur="2000"/>
                                        <p:tgtEl>
                                          <p:spTgt spid="23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53" name="Text Box 29"/>
          <p:cNvSpPr txBox="1">
            <a:spLocks noChangeArrowheads="1"/>
          </p:cNvSpPr>
          <p:nvPr/>
        </p:nvSpPr>
        <p:spPr bwMode="auto">
          <a:xfrm>
            <a:off x="827088" y="765175"/>
            <a:ext cx="72723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sz="2000">
                <a:latin typeface="Verdana" charset="0"/>
              </a:rPr>
              <a:t>We model the situation as a network, then the problem is to find the minimum connector for the network</a:t>
            </a:r>
          </a:p>
        </p:txBody>
      </p:sp>
      <p:grpSp>
        <p:nvGrpSpPr>
          <p:cNvPr id="2" name="Group 59"/>
          <p:cNvGrpSpPr>
            <a:grpSpLocks/>
          </p:cNvGrpSpPr>
          <p:nvPr/>
        </p:nvGrpSpPr>
        <p:grpSpPr bwMode="auto">
          <a:xfrm>
            <a:off x="1408113" y="1989138"/>
            <a:ext cx="5132387" cy="4587875"/>
            <a:chOff x="887" y="1253"/>
            <a:chExt cx="3233" cy="2890"/>
          </a:xfrm>
        </p:grpSpPr>
        <p:sp>
          <p:nvSpPr>
            <p:cNvPr id="17412" name="Line 33"/>
            <p:cNvSpPr>
              <a:spLocks noChangeShapeType="1"/>
            </p:cNvSpPr>
            <p:nvPr/>
          </p:nvSpPr>
          <p:spPr bwMode="auto">
            <a:xfrm flipV="1">
              <a:off x="1081" y="1541"/>
              <a:ext cx="816" cy="1104"/>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17413" name="Line 34"/>
            <p:cNvSpPr>
              <a:spLocks noChangeShapeType="1"/>
            </p:cNvSpPr>
            <p:nvPr/>
          </p:nvSpPr>
          <p:spPr bwMode="auto">
            <a:xfrm>
              <a:off x="1897" y="1541"/>
              <a:ext cx="1344" cy="0"/>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en-US"/>
            </a:p>
          </p:txBody>
        </p:sp>
        <p:sp>
          <p:nvSpPr>
            <p:cNvPr id="17414" name="Line 35"/>
            <p:cNvSpPr>
              <a:spLocks noChangeShapeType="1"/>
            </p:cNvSpPr>
            <p:nvPr/>
          </p:nvSpPr>
          <p:spPr bwMode="auto">
            <a:xfrm>
              <a:off x="3241" y="1541"/>
              <a:ext cx="720" cy="1104"/>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en-US"/>
            </a:p>
          </p:txBody>
        </p:sp>
        <p:sp>
          <p:nvSpPr>
            <p:cNvPr id="17415" name="Line 36"/>
            <p:cNvSpPr>
              <a:spLocks noChangeShapeType="1"/>
            </p:cNvSpPr>
            <p:nvPr/>
          </p:nvSpPr>
          <p:spPr bwMode="auto">
            <a:xfrm>
              <a:off x="1081" y="2645"/>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6" name="Line 37"/>
            <p:cNvSpPr>
              <a:spLocks noChangeShapeType="1"/>
            </p:cNvSpPr>
            <p:nvPr/>
          </p:nvSpPr>
          <p:spPr bwMode="auto">
            <a:xfrm>
              <a:off x="2617" y="2645"/>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7" name="Line 38"/>
            <p:cNvSpPr>
              <a:spLocks noChangeShapeType="1"/>
            </p:cNvSpPr>
            <p:nvPr/>
          </p:nvSpPr>
          <p:spPr bwMode="auto">
            <a:xfrm>
              <a:off x="1897" y="1541"/>
              <a:ext cx="720" cy="1104"/>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en-US"/>
            </a:p>
          </p:txBody>
        </p:sp>
        <p:sp>
          <p:nvSpPr>
            <p:cNvPr id="17418" name="Line 39"/>
            <p:cNvSpPr>
              <a:spLocks noChangeShapeType="1"/>
            </p:cNvSpPr>
            <p:nvPr/>
          </p:nvSpPr>
          <p:spPr bwMode="auto">
            <a:xfrm flipV="1">
              <a:off x="2617" y="1541"/>
              <a:ext cx="624"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9" name="Line 40"/>
            <p:cNvSpPr>
              <a:spLocks noChangeShapeType="1"/>
            </p:cNvSpPr>
            <p:nvPr/>
          </p:nvSpPr>
          <p:spPr bwMode="auto">
            <a:xfrm>
              <a:off x="1081" y="2645"/>
              <a:ext cx="134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0" name="Line 41"/>
            <p:cNvSpPr>
              <a:spLocks noChangeShapeType="1"/>
            </p:cNvSpPr>
            <p:nvPr/>
          </p:nvSpPr>
          <p:spPr bwMode="auto">
            <a:xfrm flipV="1">
              <a:off x="2425" y="2645"/>
              <a:ext cx="192" cy="12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17421" name="Line 42"/>
            <p:cNvSpPr>
              <a:spLocks noChangeShapeType="1"/>
            </p:cNvSpPr>
            <p:nvPr/>
          </p:nvSpPr>
          <p:spPr bwMode="auto">
            <a:xfrm flipV="1">
              <a:off x="2425" y="2645"/>
              <a:ext cx="1536" cy="1200"/>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en-US"/>
            </a:p>
          </p:txBody>
        </p:sp>
        <p:sp>
          <p:nvSpPr>
            <p:cNvPr id="17422" name="Text Box 43"/>
            <p:cNvSpPr txBox="1">
              <a:spLocks noChangeArrowheads="1"/>
            </p:cNvSpPr>
            <p:nvPr/>
          </p:nvSpPr>
          <p:spPr bwMode="auto">
            <a:xfrm>
              <a:off x="887" y="2568"/>
              <a:ext cx="3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sz="2000">
                  <a:latin typeface="Arial" charset="0"/>
                </a:rPr>
                <a:t>A</a:t>
              </a:r>
            </a:p>
          </p:txBody>
        </p:sp>
        <p:sp>
          <p:nvSpPr>
            <p:cNvPr id="17423" name="Text Box 44"/>
            <p:cNvSpPr txBox="1">
              <a:spLocks noChangeArrowheads="1"/>
            </p:cNvSpPr>
            <p:nvPr/>
          </p:nvSpPr>
          <p:spPr bwMode="auto">
            <a:xfrm>
              <a:off x="2562" y="2614"/>
              <a:ext cx="2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sz="2000">
                  <a:latin typeface="Arial" charset="0"/>
                </a:rPr>
                <a:t>F</a:t>
              </a:r>
            </a:p>
          </p:txBody>
        </p:sp>
        <p:sp>
          <p:nvSpPr>
            <p:cNvPr id="17424" name="Text Box 45"/>
            <p:cNvSpPr txBox="1">
              <a:spLocks noChangeArrowheads="1"/>
            </p:cNvSpPr>
            <p:nvPr/>
          </p:nvSpPr>
          <p:spPr bwMode="auto">
            <a:xfrm>
              <a:off x="1714" y="1298"/>
              <a:ext cx="2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sz="2000">
                  <a:latin typeface="Arial" charset="0"/>
                </a:rPr>
                <a:t>B</a:t>
              </a:r>
            </a:p>
          </p:txBody>
        </p:sp>
        <p:sp>
          <p:nvSpPr>
            <p:cNvPr id="17425" name="Text Box 46"/>
            <p:cNvSpPr txBox="1">
              <a:spLocks noChangeArrowheads="1"/>
            </p:cNvSpPr>
            <p:nvPr/>
          </p:nvSpPr>
          <p:spPr bwMode="auto">
            <a:xfrm>
              <a:off x="3198" y="1344"/>
              <a:ext cx="2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sz="2000">
                  <a:latin typeface="Arial" charset="0"/>
                </a:rPr>
                <a:t>C</a:t>
              </a:r>
            </a:p>
          </p:txBody>
        </p:sp>
        <p:sp>
          <p:nvSpPr>
            <p:cNvPr id="17426" name="Text Box 47"/>
            <p:cNvSpPr txBox="1">
              <a:spLocks noChangeArrowheads="1"/>
            </p:cNvSpPr>
            <p:nvPr/>
          </p:nvSpPr>
          <p:spPr bwMode="auto">
            <a:xfrm>
              <a:off x="3923" y="2568"/>
              <a:ext cx="1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sz="2000">
                  <a:latin typeface="Arial" charset="0"/>
                </a:rPr>
                <a:t>D</a:t>
              </a:r>
            </a:p>
          </p:txBody>
        </p:sp>
        <p:sp>
          <p:nvSpPr>
            <p:cNvPr id="17427" name="Text Box 48"/>
            <p:cNvSpPr txBox="1">
              <a:spLocks noChangeArrowheads="1"/>
            </p:cNvSpPr>
            <p:nvPr/>
          </p:nvSpPr>
          <p:spPr bwMode="auto">
            <a:xfrm>
              <a:off x="2281" y="3893"/>
              <a:ext cx="2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sz="2000">
                  <a:latin typeface="Arial" charset="0"/>
                </a:rPr>
                <a:t>E</a:t>
              </a:r>
            </a:p>
          </p:txBody>
        </p:sp>
        <p:sp>
          <p:nvSpPr>
            <p:cNvPr id="17428" name="Text Box 49"/>
            <p:cNvSpPr txBox="1">
              <a:spLocks noChangeArrowheads="1"/>
            </p:cNvSpPr>
            <p:nvPr/>
          </p:nvSpPr>
          <p:spPr bwMode="auto">
            <a:xfrm>
              <a:off x="3097" y="3317"/>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2</a:t>
              </a:r>
            </a:p>
          </p:txBody>
        </p:sp>
        <p:sp>
          <p:nvSpPr>
            <p:cNvPr id="17429" name="Text Box 50"/>
            <p:cNvSpPr txBox="1">
              <a:spLocks noChangeArrowheads="1"/>
            </p:cNvSpPr>
            <p:nvPr/>
          </p:nvSpPr>
          <p:spPr bwMode="auto">
            <a:xfrm>
              <a:off x="1705" y="2693"/>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7</a:t>
              </a:r>
            </a:p>
          </p:txBody>
        </p:sp>
        <p:sp>
          <p:nvSpPr>
            <p:cNvPr id="17430" name="Text Box 51"/>
            <p:cNvSpPr txBox="1">
              <a:spLocks noChangeArrowheads="1"/>
            </p:cNvSpPr>
            <p:nvPr/>
          </p:nvSpPr>
          <p:spPr bwMode="auto">
            <a:xfrm>
              <a:off x="1465" y="322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4</a:t>
              </a:r>
            </a:p>
          </p:txBody>
        </p:sp>
        <p:sp>
          <p:nvSpPr>
            <p:cNvPr id="17431" name="Text Box 52"/>
            <p:cNvSpPr txBox="1">
              <a:spLocks noChangeArrowheads="1"/>
            </p:cNvSpPr>
            <p:nvPr/>
          </p:nvSpPr>
          <p:spPr bwMode="auto">
            <a:xfrm>
              <a:off x="2521" y="3029"/>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5</a:t>
              </a:r>
            </a:p>
          </p:txBody>
        </p:sp>
        <p:sp>
          <p:nvSpPr>
            <p:cNvPr id="17432" name="Text Box 53"/>
            <p:cNvSpPr txBox="1">
              <a:spLocks noChangeArrowheads="1"/>
            </p:cNvSpPr>
            <p:nvPr/>
          </p:nvSpPr>
          <p:spPr bwMode="auto">
            <a:xfrm>
              <a:off x="1993" y="202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8</a:t>
              </a:r>
            </a:p>
          </p:txBody>
        </p:sp>
        <p:sp>
          <p:nvSpPr>
            <p:cNvPr id="17433" name="Text Box 54"/>
            <p:cNvSpPr txBox="1">
              <a:spLocks noChangeArrowheads="1"/>
            </p:cNvSpPr>
            <p:nvPr/>
          </p:nvSpPr>
          <p:spPr bwMode="auto">
            <a:xfrm>
              <a:off x="2953" y="1973"/>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6</a:t>
              </a:r>
            </a:p>
          </p:txBody>
        </p:sp>
        <p:sp>
          <p:nvSpPr>
            <p:cNvPr id="17434" name="Text Box 55"/>
            <p:cNvSpPr txBox="1">
              <a:spLocks noChangeArrowheads="1"/>
            </p:cNvSpPr>
            <p:nvPr/>
          </p:nvSpPr>
          <p:spPr bwMode="auto">
            <a:xfrm>
              <a:off x="3577" y="1877"/>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4</a:t>
              </a:r>
            </a:p>
          </p:txBody>
        </p:sp>
        <p:sp>
          <p:nvSpPr>
            <p:cNvPr id="17435" name="Text Box 56"/>
            <p:cNvSpPr txBox="1">
              <a:spLocks noChangeArrowheads="1"/>
            </p:cNvSpPr>
            <p:nvPr/>
          </p:nvSpPr>
          <p:spPr bwMode="auto">
            <a:xfrm>
              <a:off x="2425" y="1253"/>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5</a:t>
              </a:r>
            </a:p>
          </p:txBody>
        </p:sp>
        <p:sp>
          <p:nvSpPr>
            <p:cNvPr id="17436" name="Text Box 57"/>
            <p:cNvSpPr txBox="1">
              <a:spLocks noChangeArrowheads="1"/>
            </p:cNvSpPr>
            <p:nvPr/>
          </p:nvSpPr>
          <p:spPr bwMode="auto">
            <a:xfrm>
              <a:off x="1321" y="1733"/>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3</a:t>
              </a:r>
            </a:p>
          </p:txBody>
        </p:sp>
        <p:sp>
          <p:nvSpPr>
            <p:cNvPr id="17437" name="Text Box 58"/>
            <p:cNvSpPr txBox="1">
              <a:spLocks noChangeArrowheads="1"/>
            </p:cNvSpPr>
            <p:nvPr/>
          </p:nvSpPr>
          <p:spPr bwMode="auto">
            <a:xfrm>
              <a:off x="3049" y="2357"/>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8</a:t>
              </a:r>
            </a:p>
          </p:txBody>
        </p:sp>
      </p:grpSp>
    </p:spTree>
    <p:extLst>
      <p:ext uri="{BB962C8B-B14F-4D97-AF65-F5344CB8AC3E}">
        <p14:creationId xmlns:p14="http://schemas.microsoft.com/office/powerpoint/2010/main" val="25060615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653"/>
                                        </p:tgtEl>
                                        <p:attrNameLst>
                                          <p:attrName>style.visibility</p:attrName>
                                        </p:attrNameLst>
                                      </p:cBhvr>
                                      <p:to>
                                        <p:strVal val="visible"/>
                                      </p:to>
                                    </p:set>
                                    <p:animEffect transition="in" filter="fade">
                                      <p:cBhvr>
                                        <p:cTn id="7" dur="1000"/>
                                        <p:tgtEl>
                                          <p:spTgt spid="266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53"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a:t>An Analogy</a:t>
            </a:r>
          </a:p>
        </p:txBody>
      </p:sp>
      <p:sp>
        <p:nvSpPr>
          <p:cNvPr id="3" name="Content Placeholder 2"/>
          <p:cNvSpPr>
            <a:spLocks noGrp="1"/>
          </p:cNvSpPr>
          <p:nvPr>
            <p:ph idx="1"/>
          </p:nvPr>
        </p:nvSpPr>
        <p:spPr>
          <a:xfrm>
            <a:off x="457200" y="838200"/>
            <a:ext cx="8229600" cy="5715000"/>
          </a:xfrm>
        </p:spPr>
        <p:txBody>
          <a:bodyPr>
            <a:normAutofit fontScale="85000" lnSpcReduction="20000"/>
          </a:bodyPr>
          <a:lstStyle/>
          <a:p>
            <a:pPr algn="just"/>
            <a:r>
              <a:rPr lang="en-US"/>
              <a:t>Take an analogy of a cable TV company laying cable in a new neighborhood. If it is restricted to bury the cable only along particular paths, then we can make a graph that represents the points that are connected by those paths. Some paths may be more expensive (due to their length or the depth at which the cable should be buried) than the others. We can represent these paths by edges with larger weights.</a:t>
            </a:r>
          </a:p>
          <a:p>
            <a:pPr algn="just"/>
            <a:endParaRPr lang="en-US"/>
          </a:p>
          <a:p>
            <a:pPr algn="just"/>
            <a:r>
              <a:rPr lang="en-US"/>
              <a:t>Therefore, a spanning tree for such a graph would be a subset of those paths that has no cycles but still connects to every house. Many distinct spanning trees can be obtained from this graph, but a minimum spanning tree would be the one with the lowest total cost.</a:t>
            </a:r>
          </a:p>
        </p:txBody>
      </p:sp>
    </p:spTree>
    <p:extLst>
      <p:ext uri="{BB962C8B-B14F-4D97-AF65-F5344CB8AC3E}">
        <p14:creationId xmlns:p14="http://schemas.microsoft.com/office/powerpoint/2010/main" val="260840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0"/>
          <p:cNvGrpSpPr>
            <a:grpSpLocks/>
          </p:cNvGrpSpPr>
          <p:nvPr/>
        </p:nvGrpSpPr>
        <p:grpSpPr bwMode="auto">
          <a:xfrm>
            <a:off x="468313" y="1700213"/>
            <a:ext cx="5486400" cy="4648200"/>
            <a:chOff x="864" y="576"/>
            <a:chExt cx="3456" cy="2928"/>
          </a:xfrm>
        </p:grpSpPr>
        <p:sp>
          <p:nvSpPr>
            <p:cNvPr id="18437" name="Line 2"/>
            <p:cNvSpPr>
              <a:spLocks noChangeShapeType="1"/>
            </p:cNvSpPr>
            <p:nvPr/>
          </p:nvSpPr>
          <p:spPr bwMode="auto">
            <a:xfrm flipV="1">
              <a:off x="1152" y="864"/>
              <a:ext cx="816"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8" name="Line 3"/>
            <p:cNvSpPr>
              <a:spLocks noChangeShapeType="1"/>
            </p:cNvSpPr>
            <p:nvPr/>
          </p:nvSpPr>
          <p:spPr bwMode="auto">
            <a:xfrm>
              <a:off x="1968" y="864"/>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9" name="Line 4"/>
            <p:cNvSpPr>
              <a:spLocks noChangeShapeType="1"/>
            </p:cNvSpPr>
            <p:nvPr/>
          </p:nvSpPr>
          <p:spPr bwMode="auto">
            <a:xfrm>
              <a:off x="3312" y="864"/>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0" name="Line 5"/>
            <p:cNvSpPr>
              <a:spLocks noChangeShapeType="1"/>
            </p:cNvSpPr>
            <p:nvPr/>
          </p:nvSpPr>
          <p:spPr bwMode="auto">
            <a:xfrm>
              <a:off x="1152" y="1968"/>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1" name="Line 6"/>
            <p:cNvSpPr>
              <a:spLocks noChangeShapeType="1"/>
            </p:cNvSpPr>
            <p:nvPr/>
          </p:nvSpPr>
          <p:spPr bwMode="auto">
            <a:xfrm>
              <a:off x="2688" y="1968"/>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2" name="Line 7"/>
            <p:cNvSpPr>
              <a:spLocks noChangeShapeType="1"/>
            </p:cNvSpPr>
            <p:nvPr/>
          </p:nvSpPr>
          <p:spPr bwMode="auto">
            <a:xfrm>
              <a:off x="1968" y="864"/>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3" name="Line 8"/>
            <p:cNvSpPr>
              <a:spLocks noChangeShapeType="1"/>
            </p:cNvSpPr>
            <p:nvPr/>
          </p:nvSpPr>
          <p:spPr bwMode="auto">
            <a:xfrm flipV="1">
              <a:off x="2688" y="864"/>
              <a:ext cx="624"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4" name="Line 9"/>
            <p:cNvSpPr>
              <a:spLocks noChangeShapeType="1"/>
            </p:cNvSpPr>
            <p:nvPr/>
          </p:nvSpPr>
          <p:spPr bwMode="auto">
            <a:xfrm>
              <a:off x="1152" y="1968"/>
              <a:ext cx="134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5" name="Line 10"/>
            <p:cNvSpPr>
              <a:spLocks noChangeShapeType="1"/>
            </p:cNvSpPr>
            <p:nvPr/>
          </p:nvSpPr>
          <p:spPr bwMode="auto">
            <a:xfrm flipV="1">
              <a:off x="2496" y="1968"/>
              <a:ext cx="192"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6" name="Line 11"/>
            <p:cNvSpPr>
              <a:spLocks noChangeShapeType="1"/>
            </p:cNvSpPr>
            <p:nvPr/>
          </p:nvSpPr>
          <p:spPr bwMode="auto">
            <a:xfrm flipV="1">
              <a:off x="2496" y="1968"/>
              <a:ext cx="1536"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7" name="Text Box 12"/>
            <p:cNvSpPr txBox="1">
              <a:spLocks noChangeArrowheads="1"/>
            </p:cNvSpPr>
            <p:nvPr/>
          </p:nvSpPr>
          <p:spPr bwMode="auto">
            <a:xfrm>
              <a:off x="864" y="187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A</a:t>
              </a:r>
            </a:p>
          </p:txBody>
        </p:sp>
        <p:sp>
          <p:nvSpPr>
            <p:cNvPr id="18448" name="Text Box 13"/>
            <p:cNvSpPr txBox="1">
              <a:spLocks noChangeArrowheads="1"/>
            </p:cNvSpPr>
            <p:nvPr/>
          </p:nvSpPr>
          <p:spPr bwMode="auto">
            <a:xfrm>
              <a:off x="2688" y="196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F</a:t>
              </a:r>
            </a:p>
          </p:txBody>
        </p:sp>
        <p:sp>
          <p:nvSpPr>
            <p:cNvPr id="18449" name="Text Box 14"/>
            <p:cNvSpPr txBox="1">
              <a:spLocks noChangeArrowheads="1"/>
            </p:cNvSpPr>
            <p:nvPr/>
          </p:nvSpPr>
          <p:spPr bwMode="auto">
            <a:xfrm>
              <a:off x="1728" y="57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B</a:t>
              </a:r>
            </a:p>
          </p:txBody>
        </p:sp>
        <p:sp>
          <p:nvSpPr>
            <p:cNvPr id="18450" name="Text Box 15"/>
            <p:cNvSpPr txBox="1">
              <a:spLocks noChangeArrowheads="1"/>
            </p:cNvSpPr>
            <p:nvPr/>
          </p:nvSpPr>
          <p:spPr bwMode="auto">
            <a:xfrm>
              <a:off x="3312" y="67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C</a:t>
              </a:r>
            </a:p>
          </p:txBody>
        </p:sp>
        <p:sp>
          <p:nvSpPr>
            <p:cNvPr id="18451" name="Text Box 16"/>
            <p:cNvSpPr txBox="1">
              <a:spLocks noChangeArrowheads="1"/>
            </p:cNvSpPr>
            <p:nvPr/>
          </p:nvSpPr>
          <p:spPr bwMode="auto">
            <a:xfrm>
              <a:off x="4032" y="192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D</a:t>
              </a:r>
            </a:p>
          </p:txBody>
        </p:sp>
        <p:sp>
          <p:nvSpPr>
            <p:cNvPr id="18452" name="Text Box 17"/>
            <p:cNvSpPr txBox="1">
              <a:spLocks noChangeArrowheads="1"/>
            </p:cNvSpPr>
            <p:nvPr/>
          </p:nvSpPr>
          <p:spPr bwMode="auto">
            <a:xfrm>
              <a:off x="2352" y="321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E</a:t>
              </a:r>
            </a:p>
          </p:txBody>
        </p:sp>
        <p:sp>
          <p:nvSpPr>
            <p:cNvPr id="18453" name="Text Box 18"/>
            <p:cNvSpPr txBox="1">
              <a:spLocks noChangeArrowheads="1"/>
            </p:cNvSpPr>
            <p:nvPr/>
          </p:nvSpPr>
          <p:spPr bwMode="auto">
            <a:xfrm>
              <a:off x="3168" y="264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2</a:t>
              </a:r>
            </a:p>
          </p:txBody>
        </p:sp>
        <p:sp>
          <p:nvSpPr>
            <p:cNvPr id="18454" name="Text Box 20"/>
            <p:cNvSpPr txBox="1">
              <a:spLocks noChangeArrowheads="1"/>
            </p:cNvSpPr>
            <p:nvPr/>
          </p:nvSpPr>
          <p:spPr bwMode="auto">
            <a:xfrm>
              <a:off x="1776" y="201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7</a:t>
              </a:r>
            </a:p>
          </p:txBody>
        </p:sp>
        <p:sp>
          <p:nvSpPr>
            <p:cNvPr id="18455" name="Text Box 21"/>
            <p:cNvSpPr txBox="1">
              <a:spLocks noChangeArrowheads="1"/>
            </p:cNvSpPr>
            <p:nvPr/>
          </p:nvSpPr>
          <p:spPr bwMode="auto">
            <a:xfrm>
              <a:off x="1536" y="254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4</a:t>
              </a:r>
            </a:p>
          </p:txBody>
        </p:sp>
        <p:sp>
          <p:nvSpPr>
            <p:cNvPr id="18456" name="Text Box 22"/>
            <p:cNvSpPr txBox="1">
              <a:spLocks noChangeArrowheads="1"/>
            </p:cNvSpPr>
            <p:nvPr/>
          </p:nvSpPr>
          <p:spPr bwMode="auto">
            <a:xfrm>
              <a:off x="2592" y="235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5</a:t>
              </a:r>
            </a:p>
          </p:txBody>
        </p:sp>
        <p:sp>
          <p:nvSpPr>
            <p:cNvPr id="18457" name="Text Box 23"/>
            <p:cNvSpPr txBox="1">
              <a:spLocks noChangeArrowheads="1"/>
            </p:cNvSpPr>
            <p:nvPr/>
          </p:nvSpPr>
          <p:spPr bwMode="auto">
            <a:xfrm>
              <a:off x="2064" y="134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8</a:t>
              </a:r>
            </a:p>
          </p:txBody>
        </p:sp>
        <p:sp>
          <p:nvSpPr>
            <p:cNvPr id="18458" name="Text Box 24"/>
            <p:cNvSpPr txBox="1">
              <a:spLocks noChangeArrowheads="1"/>
            </p:cNvSpPr>
            <p:nvPr/>
          </p:nvSpPr>
          <p:spPr bwMode="auto">
            <a:xfrm>
              <a:off x="3024" y="129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6</a:t>
              </a:r>
            </a:p>
          </p:txBody>
        </p:sp>
        <p:sp>
          <p:nvSpPr>
            <p:cNvPr id="18459" name="Text Box 25"/>
            <p:cNvSpPr txBox="1">
              <a:spLocks noChangeArrowheads="1"/>
            </p:cNvSpPr>
            <p:nvPr/>
          </p:nvSpPr>
          <p:spPr bwMode="auto">
            <a:xfrm>
              <a:off x="3648" y="120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4</a:t>
              </a:r>
            </a:p>
          </p:txBody>
        </p:sp>
        <p:sp>
          <p:nvSpPr>
            <p:cNvPr id="18460" name="Text Box 26"/>
            <p:cNvSpPr txBox="1">
              <a:spLocks noChangeArrowheads="1"/>
            </p:cNvSpPr>
            <p:nvPr/>
          </p:nvSpPr>
          <p:spPr bwMode="auto">
            <a:xfrm>
              <a:off x="2496" y="57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5</a:t>
              </a:r>
            </a:p>
          </p:txBody>
        </p:sp>
        <p:sp>
          <p:nvSpPr>
            <p:cNvPr id="18461" name="Text Box 27"/>
            <p:cNvSpPr txBox="1">
              <a:spLocks noChangeArrowheads="1"/>
            </p:cNvSpPr>
            <p:nvPr/>
          </p:nvSpPr>
          <p:spPr bwMode="auto">
            <a:xfrm>
              <a:off x="1392" y="105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3</a:t>
              </a:r>
            </a:p>
          </p:txBody>
        </p:sp>
        <p:sp>
          <p:nvSpPr>
            <p:cNvPr id="18462" name="Text Box 28"/>
            <p:cNvSpPr txBox="1">
              <a:spLocks noChangeArrowheads="1"/>
            </p:cNvSpPr>
            <p:nvPr/>
          </p:nvSpPr>
          <p:spPr bwMode="auto">
            <a:xfrm>
              <a:off x="3120" y="168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8</a:t>
              </a:r>
            </a:p>
          </p:txBody>
        </p:sp>
      </p:grpSp>
      <p:sp>
        <p:nvSpPr>
          <p:cNvPr id="4127" name="Text Box 31"/>
          <p:cNvSpPr txBox="1">
            <a:spLocks noChangeArrowheads="1"/>
          </p:cNvSpPr>
          <p:nvPr/>
        </p:nvSpPr>
        <p:spPr bwMode="auto">
          <a:xfrm>
            <a:off x="6011863" y="1125538"/>
            <a:ext cx="2665412"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r>
              <a:rPr lang="en-GB" altLang="en-US" sz="2000">
                <a:latin typeface="Arial" charset="0"/>
              </a:rPr>
              <a:t>List the edges in order of size:</a:t>
            </a:r>
          </a:p>
          <a:p>
            <a:pPr eaLnBrk="1" hangingPunct="1"/>
            <a:endParaRPr lang="en-GB" altLang="en-US" sz="2000">
              <a:latin typeface="Arial" charset="0"/>
            </a:endParaRPr>
          </a:p>
          <a:p>
            <a:pPr eaLnBrk="1" hangingPunct="1"/>
            <a:r>
              <a:rPr lang="en-GB" altLang="en-US" sz="2000">
                <a:latin typeface="Arial" charset="0"/>
              </a:rPr>
              <a:t>ED  2</a:t>
            </a:r>
          </a:p>
          <a:p>
            <a:pPr eaLnBrk="1" hangingPunct="1"/>
            <a:r>
              <a:rPr lang="en-GB" altLang="en-US" sz="2000">
                <a:latin typeface="Arial" charset="0"/>
              </a:rPr>
              <a:t>AB  3</a:t>
            </a:r>
          </a:p>
          <a:p>
            <a:pPr eaLnBrk="1" hangingPunct="1"/>
            <a:r>
              <a:rPr lang="en-GB" altLang="en-US" sz="2000">
                <a:latin typeface="Arial" charset="0"/>
              </a:rPr>
              <a:t>AE  4</a:t>
            </a:r>
          </a:p>
          <a:p>
            <a:pPr eaLnBrk="1" hangingPunct="1"/>
            <a:r>
              <a:rPr lang="en-GB" altLang="en-US" sz="2000">
                <a:latin typeface="Arial" charset="0"/>
              </a:rPr>
              <a:t>CD  4</a:t>
            </a:r>
          </a:p>
          <a:p>
            <a:pPr eaLnBrk="1" hangingPunct="1"/>
            <a:r>
              <a:rPr lang="en-GB" altLang="en-US" sz="2000">
                <a:latin typeface="Arial" charset="0"/>
              </a:rPr>
              <a:t>BC  5</a:t>
            </a:r>
          </a:p>
          <a:p>
            <a:pPr eaLnBrk="1" hangingPunct="1"/>
            <a:r>
              <a:rPr lang="en-GB" altLang="en-US" sz="2000">
                <a:latin typeface="Arial" charset="0"/>
              </a:rPr>
              <a:t>EF  5</a:t>
            </a:r>
          </a:p>
          <a:p>
            <a:pPr eaLnBrk="1" hangingPunct="1"/>
            <a:r>
              <a:rPr lang="en-GB" altLang="en-US" sz="2000">
                <a:latin typeface="Arial" charset="0"/>
              </a:rPr>
              <a:t>CF  6</a:t>
            </a:r>
          </a:p>
          <a:p>
            <a:pPr eaLnBrk="1" hangingPunct="1"/>
            <a:r>
              <a:rPr lang="en-GB" altLang="en-US" sz="2000">
                <a:latin typeface="Arial" charset="0"/>
              </a:rPr>
              <a:t>AF  7</a:t>
            </a:r>
          </a:p>
          <a:p>
            <a:pPr eaLnBrk="1" hangingPunct="1"/>
            <a:r>
              <a:rPr lang="en-GB" altLang="en-US" sz="2000">
                <a:latin typeface="Arial" charset="0"/>
              </a:rPr>
              <a:t>BF  8</a:t>
            </a:r>
          </a:p>
          <a:p>
            <a:pPr eaLnBrk="1" hangingPunct="1"/>
            <a:r>
              <a:rPr lang="en-GB" altLang="en-US" sz="2000">
                <a:latin typeface="Arial" charset="0"/>
              </a:rPr>
              <a:t>CF  8</a:t>
            </a:r>
          </a:p>
          <a:p>
            <a:pPr eaLnBrk="1" hangingPunct="1"/>
            <a:endParaRPr lang="en-US" altLang="en-US" sz="2000">
              <a:latin typeface="Arial" charset="0"/>
            </a:endParaRPr>
          </a:p>
        </p:txBody>
      </p:sp>
      <p:sp>
        <p:nvSpPr>
          <p:cNvPr id="4128" name="Text Box 32"/>
          <p:cNvSpPr txBox="1">
            <a:spLocks noChangeArrowheads="1"/>
          </p:cNvSpPr>
          <p:nvPr/>
        </p:nvSpPr>
        <p:spPr bwMode="auto">
          <a:xfrm>
            <a:off x="827088" y="476250"/>
            <a:ext cx="720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spcBef>
                <a:spcPct val="50000"/>
              </a:spcBef>
            </a:pPr>
            <a:r>
              <a:rPr lang="en-GB" altLang="en-US" b="1">
                <a:latin typeface="Arial" charset="0"/>
              </a:rPr>
              <a:t>Kruskal’s Algorithm</a:t>
            </a:r>
            <a:endParaRPr lang="en-US" altLang="en-US" b="1">
              <a:latin typeface="Arial" charset="0"/>
            </a:endParaRPr>
          </a:p>
        </p:txBody>
      </p:sp>
    </p:spTree>
    <p:extLst>
      <p:ext uri="{BB962C8B-B14F-4D97-AF65-F5344CB8AC3E}">
        <p14:creationId xmlns:p14="http://schemas.microsoft.com/office/powerpoint/2010/main" val="31550529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7" grpId="0"/>
      <p:bldP spid="412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6011863" y="1125538"/>
            <a:ext cx="2881312"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a:buFont typeface="Verdana" charset="0"/>
              <a:buNone/>
            </a:pPr>
            <a:r>
              <a:rPr lang="en-US" altLang="en-US">
                <a:latin typeface="Arial" charset="0"/>
              </a:rPr>
              <a:t>Select the shortest</a:t>
            </a:r>
          </a:p>
          <a:p>
            <a:pPr>
              <a:buFont typeface="Verdana" charset="0"/>
              <a:buNone/>
            </a:pPr>
            <a:r>
              <a:rPr lang="en-US" altLang="en-US">
                <a:latin typeface="Arial" charset="0"/>
              </a:rPr>
              <a:t>edge in the network</a:t>
            </a:r>
          </a:p>
          <a:p>
            <a:pPr eaLnBrk="1" hangingPunct="1"/>
            <a:endParaRPr lang="en-GB" altLang="en-US" sz="2000">
              <a:latin typeface="Arial" charset="0"/>
            </a:endParaRPr>
          </a:p>
          <a:p>
            <a:pPr eaLnBrk="1" hangingPunct="1"/>
            <a:r>
              <a:rPr lang="en-GB" altLang="en-US" sz="2000" b="1">
                <a:solidFill>
                  <a:srgbClr val="FF0000"/>
                </a:solidFill>
                <a:latin typeface="Arial" charset="0"/>
              </a:rPr>
              <a:t>ED  2</a:t>
            </a:r>
          </a:p>
          <a:p>
            <a:pPr eaLnBrk="1" hangingPunct="1"/>
            <a:endParaRPr lang="en-GB" altLang="en-US" sz="2000">
              <a:latin typeface="Arial" charset="0"/>
            </a:endParaRPr>
          </a:p>
          <a:p>
            <a:pPr eaLnBrk="1" hangingPunct="1"/>
            <a:endParaRPr lang="en-US" altLang="en-US" sz="2000">
              <a:latin typeface="Arial" charset="0"/>
            </a:endParaRPr>
          </a:p>
        </p:txBody>
      </p:sp>
      <p:sp>
        <p:nvSpPr>
          <p:cNvPr id="19459" name="Text Box 3"/>
          <p:cNvSpPr txBox="1">
            <a:spLocks noChangeArrowheads="1"/>
          </p:cNvSpPr>
          <p:nvPr/>
        </p:nvSpPr>
        <p:spPr bwMode="auto">
          <a:xfrm>
            <a:off x="827088" y="476250"/>
            <a:ext cx="720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spcBef>
                <a:spcPct val="50000"/>
              </a:spcBef>
            </a:pPr>
            <a:r>
              <a:rPr lang="en-GB" altLang="en-US" b="1">
                <a:latin typeface="Arial" charset="0"/>
              </a:rPr>
              <a:t>Kruskal’s Algorithm</a:t>
            </a:r>
            <a:endParaRPr lang="en-US" altLang="en-US" b="1">
              <a:latin typeface="Arial" charset="0"/>
            </a:endParaRPr>
          </a:p>
        </p:txBody>
      </p:sp>
      <p:grpSp>
        <p:nvGrpSpPr>
          <p:cNvPr id="19460" name="Group 5"/>
          <p:cNvGrpSpPr>
            <a:grpSpLocks/>
          </p:cNvGrpSpPr>
          <p:nvPr/>
        </p:nvGrpSpPr>
        <p:grpSpPr bwMode="auto">
          <a:xfrm>
            <a:off x="468313" y="1700213"/>
            <a:ext cx="5486400" cy="4648200"/>
            <a:chOff x="864" y="576"/>
            <a:chExt cx="3456" cy="2928"/>
          </a:xfrm>
        </p:grpSpPr>
        <p:sp>
          <p:nvSpPr>
            <p:cNvPr id="19462" name="Line 6"/>
            <p:cNvSpPr>
              <a:spLocks noChangeShapeType="1"/>
            </p:cNvSpPr>
            <p:nvPr/>
          </p:nvSpPr>
          <p:spPr bwMode="auto">
            <a:xfrm flipV="1">
              <a:off x="1152" y="864"/>
              <a:ext cx="816"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3" name="Line 7"/>
            <p:cNvSpPr>
              <a:spLocks noChangeShapeType="1"/>
            </p:cNvSpPr>
            <p:nvPr/>
          </p:nvSpPr>
          <p:spPr bwMode="auto">
            <a:xfrm>
              <a:off x="1968" y="864"/>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4" name="Line 8"/>
            <p:cNvSpPr>
              <a:spLocks noChangeShapeType="1"/>
            </p:cNvSpPr>
            <p:nvPr/>
          </p:nvSpPr>
          <p:spPr bwMode="auto">
            <a:xfrm>
              <a:off x="3312" y="864"/>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5" name="Line 9"/>
            <p:cNvSpPr>
              <a:spLocks noChangeShapeType="1"/>
            </p:cNvSpPr>
            <p:nvPr/>
          </p:nvSpPr>
          <p:spPr bwMode="auto">
            <a:xfrm>
              <a:off x="1152" y="1968"/>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6" name="Line 10"/>
            <p:cNvSpPr>
              <a:spLocks noChangeShapeType="1"/>
            </p:cNvSpPr>
            <p:nvPr/>
          </p:nvSpPr>
          <p:spPr bwMode="auto">
            <a:xfrm>
              <a:off x="2688" y="1968"/>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7" name="Line 11"/>
            <p:cNvSpPr>
              <a:spLocks noChangeShapeType="1"/>
            </p:cNvSpPr>
            <p:nvPr/>
          </p:nvSpPr>
          <p:spPr bwMode="auto">
            <a:xfrm>
              <a:off x="1968" y="864"/>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8" name="Line 12"/>
            <p:cNvSpPr>
              <a:spLocks noChangeShapeType="1"/>
            </p:cNvSpPr>
            <p:nvPr/>
          </p:nvSpPr>
          <p:spPr bwMode="auto">
            <a:xfrm flipV="1">
              <a:off x="2688" y="864"/>
              <a:ext cx="624"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9" name="Line 13"/>
            <p:cNvSpPr>
              <a:spLocks noChangeShapeType="1"/>
            </p:cNvSpPr>
            <p:nvPr/>
          </p:nvSpPr>
          <p:spPr bwMode="auto">
            <a:xfrm>
              <a:off x="1152" y="1968"/>
              <a:ext cx="134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0" name="Line 14"/>
            <p:cNvSpPr>
              <a:spLocks noChangeShapeType="1"/>
            </p:cNvSpPr>
            <p:nvPr/>
          </p:nvSpPr>
          <p:spPr bwMode="auto">
            <a:xfrm flipV="1">
              <a:off x="2496" y="1968"/>
              <a:ext cx="192"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1" name="Line 15"/>
            <p:cNvSpPr>
              <a:spLocks noChangeShapeType="1"/>
            </p:cNvSpPr>
            <p:nvPr/>
          </p:nvSpPr>
          <p:spPr bwMode="auto">
            <a:xfrm flipV="1">
              <a:off x="2496" y="1968"/>
              <a:ext cx="1536"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2" name="Text Box 16"/>
            <p:cNvSpPr txBox="1">
              <a:spLocks noChangeArrowheads="1"/>
            </p:cNvSpPr>
            <p:nvPr/>
          </p:nvSpPr>
          <p:spPr bwMode="auto">
            <a:xfrm>
              <a:off x="864" y="187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A</a:t>
              </a:r>
            </a:p>
          </p:txBody>
        </p:sp>
        <p:sp>
          <p:nvSpPr>
            <p:cNvPr id="19473" name="Text Box 17"/>
            <p:cNvSpPr txBox="1">
              <a:spLocks noChangeArrowheads="1"/>
            </p:cNvSpPr>
            <p:nvPr/>
          </p:nvSpPr>
          <p:spPr bwMode="auto">
            <a:xfrm>
              <a:off x="2688" y="196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F</a:t>
              </a:r>
            </a:p>
          </p:txBody>
        </p:sp>
        <p:sp>
          <p:nvSpPr>
            <p:cNvPr id="19474" name="Text Box 18"/>
            <p:cNvSpPr txBox="1">
              <a:spLocks noChangeArrowheads="1"/>
            </p:cNvSpPr>
            <p:nvPr/>
          </p:nvSpPr>
          <p:spPr bwMode="auto">
            <a:xfrm>
              <a:off x="1728" y="57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B</a:t>
              </a:r>
            </a:p>
          </p:txBody>
        </p:sp>
        <p:sp>
          <p:nvSpPr>
            <p:cNvPr id="19475" name="Text Box 19"/>
            <p:cNvSpPr txBox="1">
              <a:spLocks noChangeArrowheads="1"/>
            </p:cNvSpPr>
            <p:nvPr/>
          </p:nvSpPr>
          <p:spPr bwMode="auto">
            <a:xfrm>
              <a:off x="3312" y="67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C</a:t>
              </a:r>
            </a:p>
          </p:txBody>
        </p:sp>
        <p:sp>
          <p:nvSpPr>
            <p:cNvPr id="19476" name="Text Box 20"/>
            <p:cNvSpPr txBox="1">
              <a:spLocks noChangeArrowheads="1"/>
            </p:cNvSpPr>
            <p:nvPr/>
          </p:nvSpPr>
          <p:spPr bwMode="auto">
            <a:xfrm>
              <a:off x="4032" y="192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D</a:t>
              </a:r>
            </a:p>
          </p:txBody>
        </p:sp>
        <p:sp>
          <p:nvSpPr>
            <p:cNvPr id="19477" name="Text Box 21"/>
            <p:cNvSpPr txBox="1">
              <a:spLocks noChangeArrowheads="1"/>
            </p:cNvSpPr>
            <p:nvPr/>
          </p:nvSpPr>
          <p:spPr bwMode="auto">
            <a:xfrm>
              <a:off x="2352" y="321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E</a:t>
              </a:r>
            </a:p>
          </p:txBody>
        </p:sp>
        <p:sp>
          <p:nvSpPr>
            <p:cNvPr id="19478" name="Text Box 22"/>
            <p:cNvSpPr txBox="1">
              <a:spLocks noChangeArrowheads="1"/>
            </p:cNvSpPr>
            <p:nvPr/>
          </p:nvSpPr>
          <p:spPr bwMode="auto">
            <a:xfrm>
              <a:off x="3168" y="264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2</a:t>
              </a:r>
            </a:p>
          </p:txBody>
        </p:sp>
        <p:sp>
          <p:nvSpPr>
            <p:cNvPr id="19479" name="Text Box 23"/>
            <p:cNvSpPr txBox="1">
              <a:spLocks noChangeArrowheads="1"/>
            </p:cNvSpPr>
            <p:nvPr/>
          </p:nvSpPr>
          <p:spPr bwMode="auto">
            <a:xfrm>
              <a:off x="1776" y="201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7</a:t>
              </a:r>
            </a:p>
          </p:txBody>
        </p:sp>
        <p:sp>
          <p:nvSpPr>
            <p:cNvPr id="19480" name="Text Box 24"/>
            <p:cNvSpPr txBox="1">
              <a:spLocks noChangeArrowheads="1"/>
            </p:cNvSpPr>
            <p:nvPr/>
          </p:nvSpPr>
          <p:spPr bwMode="auto">
            <a:xfrm>
              <a:off x="1536" y="254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4</a:t>
              </a:r>
            </a:p>
          </p:txBody>
        </p:sp>
        <p:sp>
          <p:nvSpPr>
            <p:cNvPr id="19481" name="Text Box 25"/>
            <p:cNvSpPr txBox="1">
              <a:spLocks noChangeArrowheads="1"/>
            </p:cNvSpPr>
            <p:nvPr/>
          </p:nvSpPr>
          <p:spPr bwMode="auto">
            <a:xfrm>
              <a:off x="2592" y="235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5</a:t>
              </a:r>
            </a:p>
          </p:txBody>
        </p:sp>
        <p:sp>
          <p:nvSpPr>
            <p:cNvPr id="19482" name="Text Box 26"/>
            <p:cNvSpPr txBox="1">
              <a:spLocks noChangeArrowheads="1"/>
            </p:cNvSpPr>
            <p:nvPr/>
          </p:nvSpPr>
          <p:spPr bwMode="auto">
            <a:xfrm>
              <a:off x="2064" y="134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8</a:t>
              </a:r>
            </a:p>
          </p:txBody>
        </p:sp>
        <p:sp>
          <p:nvSpPr>
            <p:cNvPr id="19483" name="Text Box 27"/>
            <p:cNvSpPr txBox="1">
              <a:spLocks noChangeArrowheads="1"/>
            </p:cNvSpPr>
            <p:nvPr/>
          </p:nvSpPr>
          <p:spPr bwMode="auto">
            <a:xfrm>
              <a:off x="3024" y="129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6</a:t>
              </a:r>
            </a:p>
          </p:txBody>
        </p:sp>
        <p:sp>
          <p:nvSpPr>
            <p:cNvPr id="19484" name="Text Box 28"/>
            <p:cNvSpPr txBox="1">
              <a:spLocks noChangeArrowheads="1"/>
            </p:cNvSpPr>
            <p:nvPr/>
          </p:nvSpPr>
          <p:spPr bwMode="auto">
            <a:xfrm>
              <a:off x="3648" y="120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4</a:t>
              </a:r>
            </a:p>
          </p:txBody>
        </p:sp>
        <p:sp>
          <p:nvSpPr>
            <p:cNvPr id="19485" name="Text Box 29"/>
            <p:cNvSpPr txBox="1">
              <a:spLocks noChangeArrowheads="1"/>
            </p:cNvSpPr>
            <p:nvPr/>
          </p:nvSpPr>
          <p:spPr bwMode="auto">
            <a:xfrm>
              <a:off x="2496" y="57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5</a:t>
              </a:r>
            </a:p>
          </p:txBody>
        </p:sp>
        <p:sp>
          <p:nvSpPr>
            <p:cNvPr id="19486" name="Text Box 30"/>
            <p:cNvSpPr txBox="1">
              <a:spLocks noChangeArrowheads="1"/>
            </p:cNvSpPr>
            <p:nvPr/>
          </p:nvSpPr>
          <p:spPr bwMode="auto">
            <a:xfrm>
              <a:off x="1392" y="105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3</a:t>
              </a:r>
            </a:p>
          </p:txBody>
        </p:sp>
        <p:sp>
          <p:nvSpPr>
            <p:cNvPr id="19487" name="Text Box 31"/>
            <p:cNvSpPr txBox="1">
              <a:spLocks noChangeArrowheads="1"/>
            </p:cNvSpPr>
            <p:nvPr/>
          </p:nvSpPr>
          <p:spPr bwMode="auto">
            <a:xfrm>
              <a:off x="3120" y="168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8</a:t>
              </a:r>
            </a:p>
          </p:txBody>
        </p:sp>
      </p:grpSp>
      <p:sp>
        <p:nvSpPr>
          <p:cNvPr id="28704" name="Line 32"/>
          <p:cNvSpPr>
            <a:spLocks noChangeShapeType="1"/>
          </p:cNvSpPr>
          <p:nvPr/>
        </p:nvSpPr>
        <p:spPr bwMode="auto">
          <a:xfrm flipV="1">
            <a:off x="3059113" y="3933825"/>
            <a:ext cx="2438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2990261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6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7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2870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77" name="Text Box 29"/>
          <p:cNvSpPr txBox="1">
            <a:spLocks noChangeArrowheads="1"/>
          </p:cNvSpPr>
          <p:nvPr/>
        </p:nvSpPr>
        <p:spPr bwMode="auto">
          <a:xfrm>
            <a:off x="6011863" y="1125538"/>
            <a:ext cx="2881312"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a:buFont typeface="Verdana" charset="0"/>
              <a:buNone/>
            </a:pPr>
            <a:r>
              <a:rPr lang="en-US" altLang="en-US" sz="2000">
                <a:latin typeface="Arial" charset="0"/>
              </a:rPr>
              <a:t>Select the next shortest</a:t>
            </a:r>
          </a:p>
          <a:p>
            <a:pPr>
              <a:buFont typeface="Verdana" charset="0"/>
              <a:buNone/>
            </a:pPr>
            <a:r>
              <a:rPr lang="en-US" altLang="en-US" sz="2000">
                <a:latin typeface="Arial" charset="0"/>
              </a:rPr>
              <a:t>edge which does not</a:t>
            </a:r>
          </a:p>
          <a:p>
            <a:pPr>
              <a:buFont typeface="Verdana" charset="0"/>
              <a:buNone/>
            </a:pPr>
            <a:r>
              <a:rPr lang="en-US" altLang="en-US" sz="2000">
                <a:latin typeface="Arial" charset="0"/>
              </a:rPr>
              <a:t>create a cycle</a:t>
            </a:r>
          </a:p>
          <a:p>
            <a:pPr eaLnBrk="1" hangingPunct="1"/>
            <a:endParaRPr lang="en-GB" altLang="en-US" sz="2000">
              <a:latin typeface="Arial" charset="0"/>
            </a:endParaRPr>
          </a:p>
          <a:p>
            <a:pPr eaLnBrk="1" hangingPunct="1"/>
            <a:r>
              <a:rPr lang="en-GB" altLang="en-US" sz="2000" b="1">
                <a:latin typeface="Arial" charset="0"/>
              </a:rPr>
              <a:t>ED  2</a:t>
            </a:r>
          </a:p>
          <a:p>
            <a:pPr eaLnBrk="1" hangingPunct="1"/>
            <a:r>
              <a:rPr lang="en-GB" altLang="en-US" sz="2000" b="1">
                <a:solidFill>
                  <a:srgbClr val="FF0000"/>
                </a:solidFill>
                <a:latin typeface="Arial" charset="0"/>
              </a:rPr>
              <a:t>AB  3</a:t>
            </a:r>
          </a:p>
          <a:p>
            <a:pPr eaLnBrk="1" hangingPunct="1"/>
            <a:endParaRPr lang="en-GB" altLang="en-US" sz="2000" b="1">
              <a:latin typeface="Arial" charset="0"/>
            </a:endParaRPr>
          </a:p>
          <a:p>
            <a:pPr eaLnBrk="1" hangingPunct="1"/>
            <a:endParaRPr lang="en-GB" altLang="en-US" sz="2000">
              <a:latin typeface="Arial" charset="0"/>
            </a:endParaRPr>
          </a:p>
          <a:p>
            <a:pPr eaLnBrk="1" hangingPunct="1"/>
            <a:endParaRPr lang="en-US" altLang="en-US" sz="2000">
              <a:latin typeface="Arial" charset="0"/>
            </a:endParaRPr>
          </a:p>
        </p:txBody>
      </p:sp>
      <p:sp>
        <p:nvSpPr>
          <p:cNvPr id="20483" name="Text Box 30"/>
          <p:cNvSpPr txBox="1">
            <a:spLocks noChangeArrowheads="1"/>
          </p:cNvSpPr>
          <p:nvPr/>
        </p:nvSpPr>
        <p:spPr bwMode="auto">
          <a:xfrm>
            <a:off x="827088" y="476250"/>
            <a:ext cx="720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spcBef>
                <a:spcPct val="50000"/>
              </a:spcBef>
            </a:pPr>
            <a:r>
              <a:rPr lang="en-GB" altLang="en-US" b="1">
                <a:latin typeface="Arial" charset="0"/>
              </a:rPr>
              <a:t>Kruskal’s Algorithm</a:t>
            </a:r>
            <a:endParaRPr lang="en-US" altLang="en-US" b="1">
              <a:latin typeface="Arial" charset="0"/>
            </a:endParaRPr>
          </a:p>
        </p:txBody>
      </p:sp>
      <p:grpSp>
        <p:nvGrpSpPr>
          <p:cNvPr id="20484" name="Group 39"/>
          <p:cNvGrpSpPr>
            <a:grpSpLocks/>
          </p:cNvGrpSpPr>
          <p:nvPr/>
        </p:nvGrpSpPr>
        <p:grpSpPr bwMode="auto">
          <a:xfrm>
            <a:off x="468313" y="1700213"/>
            <a:ext cx="5486400" cy="4648200"/>
            <a:chOff x="295" y="1071"/>
            <a:chExt cx="3456" cy="2928"/>
          </a:xfrm>
        </p:grpSpPr>
        <p:grpSp>
          <p:nvGrpSpPr>
            <p:cNvPr id="20486" name="Group 38"/>
            <p:cNvGrpSpPr>
              <a:grpSpLocks/>
            </p:cNvGrpSpPr>
            <p:nvPr/>
          </p:nvGrpSpPr>
          <p:grpSpPr bwMode="auto">
            <a:xfrm>
              <a:off x="295" y="1071"/>
              <a:ext cx="3456" cy="2928"/>
              <a:chOff x="295" y="1071"/>
              <a:chExt cx="3456" cy="2928"/>
            </a:xfrm>
          </p:grpSpPr>
          <p:sp>
            <p:nvSpPr>
              <p:cNvPr id="20488" name="Line 3"/>
              <p:cNvSpPr>
                <a:spLocks noChangeShapeType="1"/>
              </p:cNvSpPr>
              <p:nvPr/>
            </p:nvSpPr>
            <p:spPr bwMode="auto">
              <a:xfrm flipV="1">
                <a:off x="583" y="1359"/>
                <a:ext cx="816"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9" name="Line 4"/>
              <p:cNvSpPr>
                <a:spLocks noChangeShapeType="1"/>
              </p:cNvSpPr>
              <p:nvPr/>
            </p:nvSpPr>
            <p:spPr bwMode="auto">
              <a:xfrm>
                <a:off x="1399" y="1359"/>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0" name="Line 5"/>
              <p:cNvSpPr>
                <a:spLocks noChangeShapeType="1"/>
              </p:cNvSpPr>
              <p:nvPr/>
            </p:nvSpPr>
            <p:spPr bwMode="auto">
              <a:xfrm>
                <a:off x="2743" y="1359"/>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1" name="Line 6"/>
              <p:cNvSpPr>
                <a:spLocks noChangeShapeType="1"/>
              </p:cNvSpPr>
              <p:nvPr/>
            </p:nvSpPr>
            <p:spPr bwMode="auto">
              <a:xfrm>
                <a:off x="583" y="2463"/>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2" name="Line 7"/>
              <p:cNvSpPr>
                <a:spLocks noChangeShapeType="1"/>
              </p:cNvSpPr>
              <p:nvPr/>
            </p:nvSpPr>
            <p:spPr bwMode="auto">
              <a:xfrm>
                <a:off x="2119" y="2463"/>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3" name="Line 8"/>
              <p:cNvSpPr>
                <a:spLocks noChangeShapeType="1"/>
              </p:cNvSpPr>
              <p:nvPr/>
            </p:nvSpPr>
            <p:spPr bwMode="auto">
              <a:xfrm>
                <a:off x="1399" y="1359"/>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4" name="Line 9"/>
              <p:cNvSpPr>
                <a:spLocks noChangeShapeType="1"/>
              </p:cNvSpPr>
              <p:nvPr/>
            </p:nvSpPr>
            <p:spPr bwMode="auto">
              <a:xfrm flipV="1">
                <a:off x="2119" y="1359"/>
                <a:ext cx="624"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5" name="Line 10"/>
              <p:cNvSpPr>
                <a:spLocks noChangeShapeType="1"/>
              </p:cNvSpPr>
              <p:nvPr/>
            </p:nvSpPr>
            <p:spPr bwMode="auto">
              <a:xfrm>
                <a:off x="583" y="2463"/>
                <a:ext cx="134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6" name="Line 11"/>
              <p:cNvSpPr>
                <a:spLocks noChangeShapeType="1"/>
              </p:cNvSpPr>
              <p:nvPr/>
            </p:nvSpPr>
            <p:spPr bwMode="auto">
              <a:xfrm flipV="1">
                <a:off x="1927" y="2463"/>
                <a:ext cx="192"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7" name="Line 12"/>
              <p:cNvSpPr>
                <a:spLocks noChangeShapeType="1"/>
              </p:cNvSpPr>
              <p:nvPr/>
            </p:nvSpPr>
            <p:spPr bwMode="auto">
              <a:xfrm flipV="1">
                <a:off x="1927" y="2463"/>
                <a:ext cx="1536"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8" name="Text Box 13"/>
              <p:cNvSpPr txBox="1">
                <a:spLocks noChangeArrowheads="1"/>
              </p:cNvSpPr>
              <p:nvPr/>
            </p:nvSpPr>
            <p:spPr bwMode="auto">
              <a:xfrm>
                <a:off x="295" y="2367"/>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A</a:t>
                </a:r>
              </a:p>
            </p:txBody>
          </p:sp>
          <p:sp>
            <p:nvSpPr>
              <p:cNvPr id="20499" name="Text Box 14"/>
              <p:cNvSpPr txBox="1">
                <a:spLocks noChangeArrowheads="1"/>
              </p:cNvSpPr>
              <p:nvPr/>
            </p:nvSpPr>
            <p:spPr bwMode="auto">
              <a:xfrm>
                <a:off x="2119" y="2463"/>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F</a:t>
                </a:r>
              </a:p>
            </p:txBody>
          </p:sp>
          <p:sp>
            <p:nvSpPr>
              <p:cNvPr id="20500" name="Text Box 15"/>
              <p:cNvSpPr txBox="1">
                <a:spLocks noChangeArrowheads="1"/>
              </p:cNvSpPr>
              <p:nvPr/>
            </p:nvSpPr>
            <p:spPr bwMode="auto">
              <a:xfrm>
                <a:off x="1159" y="107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B</a:t>
                </a:r>
              </a:p>
            </p:txBody>
          </p:sp>
          <p:sp>
            <p:nvSpPr>
              <p:cNvPr id="20501" name="Text Box 16"/>
              <p:cNvSpPr txBox="1">
                <a:spLocks noChangeArrowheads="1"/>
              </p:cNvSpPr>
              <p:nvPr/>
            </p:nvSpPr>
            <p:spPr bwMode="auto">
              <a:xfrm>
                <a:off x="2743" y="1167"/>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C</a:t>
                </a:r>
              </a:p>
            </p:txBody>
          </p:sp>
          <p:sp>
            <p:nvSpPr>
              <p:cNvPr id="20502" name="Text Box 17"/>
              <p:cNvSpPr txBox="1">
                <a:spLocks noChangeArrowheads="1"/>
              </p:cNvSpPr>
              <p:nvPr/>
            </p:nvSpPr>
            <p:spPr bwMode="auto">
              <a:xfrm>
                <a:off x="3463" y="2415"/>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D</a:t>
                </a:r>
              </a:p>
            </p:txBody>
          </p:sp>
          <p:sp>
            <p:nvSpPr>
              <p:cNvPr id="20503" name="Text Box 18"/>
              <p:cNvSpPr txBox="1">
                <a:spLocks noChangeArrowheads="1"/>
              </p:cNvSpPr>
              <p:nvPr/>
            </p:nvSpPr>
            <p:spPr bwMode="auto">
              <a:xfrm>
                <a:off x="1783" y="371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E</a:t>
                </a:r>
              </a:p>
            </p:txBody>
          </p:sp>
          <p:sp>
            <p:nvSpPr>
              <p:cNvPr id="20504" name="Text Box 19"/>
              <p:cNvSpPr txBox="1">
                <a:spLocks noChangeArrowheads="1"/>
              </p:cNvSpPr>
              <p:nvPr/>
            </p:nvSpPr>
            <p:spPr bwMode="auto">
              <a:xfrm>
                <a:off x="2599" y="3135"/>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2</a:t>
                </a:r>
              </a:p>
            </p:txBody>
          </p:sp>
          <p:sp>
            <p:nvSpPr>
              <p:cNvPr id="20505" name="Text Box 20"/>
              <p:cNvSpPr txBox="1">
                <a:spLocks noChangeArrowheads="1"/>
              </p:cNvSpPr>
              <p:nvPr/>
            </p:nvSpPr>
            <p:spPr bwMode="auto">
              <a:xfrm>
                <a:off x="1207" y="251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7</a:t>
                </a:r>
              </a:p>
            </p:txBody>
          </p:sp>
          <p:sp>
            <p:nvSpPr>
              <p:cNvPr id="20506" name="Text Box 21"/>
              <p:cNvSpPr txBox="1">
                <a:spLocks noChangeArrowheads="1"/>
              </p:cNvSpPr>
              <p:nvPr/>
            </p:nvSpPr>
            <p:spPr bwMode="auto">
              <a:xfrm>
                <a:off x="967" y="3039"/>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4</a:t>
                </a:r>
              </a:p>
            </p:txBody>
          </p:sp>
          <p:sp>
            <p:nvSpPr>
              <p:cNvPr id="20507" name="Text Box 22"/>
              <p:cNvSpPr txBox="1">
                <a:spLocks noChangeArrowheads="1"/>
              </p:cNvSpPr>
              <p:nvPr/>
            </p:nvSpPr>
            <p:spPr bwMode="auto">
              <a:xfrm>
                <a:off x="2023" y="2847"/>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5</a:t>
                </a:r>
              </a:p>
            </p:txBody>
          </p:sp>
          <p:sp>
            <p:nvSpPr>
              <p:cNvPr id="20508" name="Text Box 23"/>
              <p:cNvSpPr txBox="1">
                <a:spLocks noChangeArrowheads="1"/>
              </p:cNvSpPr>
              <p:nvPr/>
            </p:nvSpPr>
            <p:spPr bwMode="auto">
              <a:xfrm>
                <a:off x="1495" y="1839"/>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8</a:t>
                </a:r>
              </a:p>
            </p:txBody>
          </p:sp>
          <p:sp>
            <p:nvSpPr>
              <p:cNvPr id="20509" name="Text Box 24"/>
              <p:cNvSpPr txBox="1">
                <a:spLocks noChangeArrowheads="1"/>
              </p:cNvSpPr>
              <p:nvPr/>
            </p:nvSpPr>
            <p:spPr bwMode="auto">
              <a:xfrm>
                <a:off x="2455" y="179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6</a:t>
                </a:r>
              </a:p>
            </p:txBody>
          </p:sp>
          <p:sp>
            <p:nvSpPr>
              <p:cNvPr id="20510" name="Text Box 25"/>
              <p:cNvSpPr txBox="1">
                <a:spLocks noChangeArrowheads="1"/>
              </p:cNvSpPr>
              <p:nvPr/>
            </p:nvSpPr>
            <p:spPr bwMode="auto">
              <a:xfrm>
                <a:off x="3079" y="1695"/>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4</a:t>
                </a:r>
              </a:p>
            </p:txBody>
          </p:sp>
          <p:sp>
            <p:nvSpPr>
              <p:cNvPr id="20511" name="Text Box 26"/>
              <p:cNvSpPr txBox="1">
                <a:spLocks noChangeArrowheads="1"/>
              </p:cNvSpPr>
              <p:nvPr/>
            </p:nvSpPr>
            <p:spPr bwMode="auto">
              <a:xfrm>
                <a:off x="1927" y="107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5</a:t>
                </a:r>
              </a:p>
            </p:txBody>
          </p:sp>
          <p:sp>
            <p:nvSpPr>
              <p:cNvPr id="20512" name="Text Box 27"/>
              <p:cNvSpPr txBox="1">
                <a:spLocks noChangeArrowheads="1"/>
              </p:cNvSpPr>
              <p:nvPr/>
            </p:nvSpPr>
            <p:spPr bwMode="auto">
              <a:xfrm>
                <a:off x="823" y="155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3</a:t>
                </a:r>
              </a:p>
            </p:txBody>
          </p:sp>
          <p:sp>
            <p:nvSpPr>
              <p:cNvPr id="20513" name="Text Box 28"/>
              <p:cNvSpPr txBox="1">
                <a:spLocks noChangeArrowheads="1"/>
              </p:cNvSpPr>
              <p:nvPr/>
            </p:nvSpPr>
            <p:spPr bwMode="auto">
              <a:xfrm>
                <a:off x="2551" y="2175"/>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8</a:t>
                </a:r>
              </a:p>
            </p:txBody>
          </p:sp>
        </p:grpSp>
        <p:sp>
          <p:nvSpPr>
            <p:cNvPr id="20487" name="Line 33"/>
            <p:cNvSpPr>
              <a:spLocks noChangeShapeType="1"/>
            </p:cNvSpPr>
            <p:nvPr/>
          </p:nvSpPr>
          <p:spPr bwMode="auto">
            <a:xfrm flipV="1">
              <a:off x="1927" y="2478"/>
              <a:ext cx="1536" cy="12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7679" name="Line 31"/>
          <p:cNvSpPr>
            <a:spLocks noChangeShapeType="1"/>
          </p:cNvSpPr>
          <p:nvPr/>
        </p:nvSpPr>
        <p:spPr bwMode="auto">
          <a:xfrm flipV="1">
            <a:off x="908050" y="2146300"/>
            <a:ext cx="1312863" cy="17748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0961589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6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77" grpId="0"/>
      <p:bldP spid="2767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6011863" y="1125538"/>
            <a:ext cx="2881312"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a:buFont typeface="Verdana" charset="0"/>
              <a:buNone/>
            </a:pPr>
            <a:r>
              <a:rPr lang="en-US" altLang="en-US" sz="2000">
                <a:latin typeface="Arial" charset="0"/>
              </a:rPr>
              <a:t>Select the next shortest</a:t>
            </a:r>
          </a:p>
          <a:p>
            <a:pPr>
              <a:buFont typeface="Verdana" charset="0"/>
              <a:buNone/>
            </a:pPr>
            <a:r>
              <a:rPr lang="en-US" altLang="en-US" sz="2000">
                <a:latin typeface="Arial" charset="0"/>
              </a:rPr>
              <a:t>edge which does not</a:t>
            </a:r>
          </a:p>
          <a:p>
            <a:pPr>
              <a:buFont typeface="Verdana" charset="0"/>
              <a:buNone/>
            </a:pPr>
            <a:r>
              <a:rPr lang="en-US" altLang="en-US" sz="2000">
                <a:latin typeface="Arial" charset="0"/>
              </a:rPr>
              <a:t>create a cycle</a:t>
            </a:r>
          </a:p>
          <a:p>
            <a:pPr eaLnBrk="1" hangingPunct="1"/>
            <a:endParaRPr lang="en-GB" altLang="en-US" sz="2000">
              <a:latin typeface="Arial" charset="0"/>
            </a:endParaRPr>
          </a:p>
          <a:p>
            <a:pPr eaLnBrk="1" hangingPunct="1"/>
            <a:r>
              <a:rPr lang="en-GB" altLang="en-US" sz="2000" b="1">
                <a:latin typeface="Arial" charset="0"/>
              </a:rPr>
              <a:t>ED  2</a:t>
            </a:r>
          </a:p>
          <a:p>
            <a:pPr eaLnBrk="1" hangingPunct="1"/>
            <a:r>
              <a:rPr lang="en-GB" altLang="en-US" sz="2000" b="1">
                <a:latin typeface="Arial" charset="0"/>
              </a:rPr>
              <a:t>AB  3</a:t>
            </a:r>
          </a:p>
          <a:p>
            <a:pPr eaLnBrk="1" hangingPunct="1"/>
            <a:r>
              <a:rPr lang="en-GB" altLang="en-US" sz="2000" b="1">
                <a:solidFill>
                  <a:srgbClr val="FF0000"/>
                </a:solidFill>
                <a:latin typeface="Arial" charset="0"/>
              </a:rPr>
              <a:t>CD  4</a:t>
            </a:r>
            <a:r>
              <a:rPr lang="en-GB" altLang="en-US" sz="2000" b="1">
                <a:latin typeface="Arial" charset="0"/>
              </a:rPr>
              <a:t> (or AE  4)</a:t>
            </a:r>
          </a:p>
          <a:p>
            <a:pPr eaLnBrk="1" hangingPunct="1"/>
            <a:endParaRPr lang="en-GB" altLang="en-US" sz="2000" b="1">
              <a:latin typeface="Arial" charset="0"/>
            </a:endParaRPr>
          </a:p>
          <a:p>
            <a:pPr eaLnBrk="1" hangingPunct="1"/>
            <a:endParaRPr lang="en-GB" altLang="en-US" sz="2000">
              <a:latin typeface="Arial" charset="0"/>
            </a:endParaRPr>
          </a:p>
          <a:p>
            <a:pPr eaLnBrk="1" hangingPunct="1"/>
            <a:endParaRPr lang="en-US" altLang="en-US" sz="2000">
              <a:latin typeface="Arial" charset="0"/>
            </a:endParaRPr>
          </a:p>
        </p:txBody>
      </p:sp>
      <p:sp>
        <p:nvSpPr>
          <p:cNvPr id="21507" name="Text Box 3"/>
          <p:cNvSpPr txBox="1">
            <a:spLocks noChangeArrowheads="1"/>
          </p:cNvSpPr>
          <p:nvPr/>
        </p:nvSpPr>
        <p:spPr bwMode="auto">
          <a:xfrm>
            <a:off x="827088" y="476250"/>
            <a:ext cx="720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spcBef>
                <a:spcPct val="50000"/>
              </a:spcBef>
            </a:pPr>
            <a:r>
              <a:rPr lang="en-GB" altLang="en-US" b="1">
                <a:latin typeface="Arial" charset="0"/>
              </a:rPr>
              <a:t>Kruskal’s Algorithm</a:t>
            </a:r>
            <a:endParaRPr lang="en-US" altLang="en-US" b="1">
              <a:latin typeface="Arial" charset="0"/>
            </a:endParaRPr>
          </a:p>
        </p:txBody>
      </p:sp>
      <p:grpSp>
        <p:nvGrpSpPr>
          <p:cNvPr id="21508" name="Group 35"/>
          <p:cNvGrpSpPr>
            <a:grpSpLocks/>
          </p:cNvGrpSpPr>
          <p:nvPr/>
        </p:nvGrpSpPr>
        <p:grpSpPr bwMode="auto">
          <a:xfrm>
            <a:off x="468313" y="1700213"/>
            <a:ext cx="5486400" cy="4648200"/>
            <a:chOff x="295" y="1071"/>
            <a:chExt cx="3456" cy="2928"/>
          </a:xfrm>
        </p:grpSpPr>
        <p:sp>
          <p:nvSpPr>
            <p:cNvPr id="21510" name="Line 4"/>
            <p:cNvSpPr>
              <a:spLocks noChangeShapeType="1"/>
            </p:cNvSpPr>
            <p:nvPr/>
          </p:nvSpPr>
          <p:spPr bwMode="auto">
            <a:xfrm flipV="1">
              <a:off x="567" y="1344"/>
              <a:ext cx="816" cy="1109"/>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511" name="Group 34"/>
            <p:cNvGrpSpPr>
              <a:grpSpLocks/>
            </p:cNvGrpSpPr>
            <p:nvPr/>
          </p:nvGrpSpPr>
          <p:grpSpPr bwMode="auto">
            <a:xfrm>
              <a:off x="295" y="1071"/>
              <a:ext cx="3456" cy="2928"/>
              <a:chOff x="295" y="1071"/>
              <a:chExt cx="3456" cy="2928"/>
            </a:xfrm>
          </p:grpSpPr>
          <p:sp>
            <p:nvSpPr>
              <p:cNvPr id="21513" name="Line 8"/>
              <p:cNvSpPr>
                <a:spLocks noChangeShapeType="1"/>
              </p:cNvSpPr>
              <p:nvPr/>
            </p:nvSpPr>
            <p:spPr bwMode="auto">
              <a:xfrm>
                <a:off x="1399" y="1359"/>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4" name="Line 9"/>
              <p:cNvSpPr>
                <a:spLocks noChangeShapeType="1"/>
              </p:cNvSpPr>
              <p:nvPr/>
            </p:nvSpPr>
            <p:spPr bwMode="auto">
              <a:xfrm>
                <a:off x="2743" y="1359"/>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5" name="Line 10"/>
              <p:cNvSpPr>
                <a:spLocks noChangeShapeType="1"/>
              </p:cNvSpPr>
              <p:nvPr/>
            </p:nvSpPr>
            <p:spPr bwMode="auto">
              <a:xfrm>
                <a:off x="583" y="2463"/>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6" name="Line 11"/>
              <p:cNvSpPr>
                <a:spLocks noChangeShapeType="1"/>
              </p:cNvSpPr>
              <p:nvPr/>
            </p:nvSpPr>
            <p:spPr bwMode="auto">
              <a:xfrm>
                <a:off x="2119" y="2463"/>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7" name="Line 12"/>
              <p:cNvSpPr>
                <a:spLocks noChangeShapeType="1"/>
              </p:cNvSpPr>
              <p:nvPr/>
            </p:nvSpPr>
            <p:spPr bwMode="auto">
              <a:xfrm>
                <a:off x="1399" y="1359"/>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8" name="Line 13"/>
              <p:cNvSpPr>
                <a:spLocks noChangeShapeType="1"/>
              </p:cNvSpPr>
              <p:nvPr/>
            </p:nvSpPr>
            <p:spPr bwMode="auto">
              <a:xfrm flipV="1">
                <a:off x="2119" y="1359"/>
                <a:ext cx="624"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9" name="Line 14"/>
              <p:cNvSpPr>
                <a:spLocks noChangeShapeType="1"/>
              </p:cNvSpPr>
              <p:nvPr/>
            </p:nvSpPr>
            <p:spPr bwMode="auto">
              <a:xfrm>
                <a:off x="583" y="2463"/>
                <a:ext cx="134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0" name="Line 15"/>
              <p:cNvSpPr>
                <a:spLocks noChangeShapeType="1"/>
              </p:cNvSpPr>
              <p:nvPr/>
            </p:nvSpPr>
            <p:spPr bwMode="auto">
              <a:xfrm flipV="1">
                <a:off x="1927" y="2463"/>
                <a:ext cx="192"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1" name="Line 16"/>
              <p:cNvSpPr>
                <a:spLocks noChangeShapeType="1"/>
              </p:cNvSpPr>
              <p:nvPr/>
            </p:nvSpPr>
            <p:spPr bwMode="auto">
              <a:xfrm flipV="1">
                <a:off x="1927" y="2463"/>
                <a:ext cx="1536"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2" name="Text Box 17"/>
              <p:cNvSpPr txBox="1">
                <a:spLocks noChangeArrowheads="1"/>
              </p:cNvSpPr>
              <p:nvPr/>
            </p:nvSpPr>
            <p:spPr bwMode="auto">
              <a:xfrm>
                <a:off x="295" y="2367"/>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A</a:t>
                </a:r>
              </a:p>
            </p:txBody>
          </p:sp>
          <p:sp>
            <p:nvSpPr>
              <p:cNvPr id="21523" name="Text Box 18"/>
              <p:cNvSpPr txBox="1">
                <a:spLocks noChangeArrowheads="1"/>
              </p:cNvSpPr>
              <p:nvPr/>
            </p:nvSpPr>
            <p:spPr bwMode="auto">
              <a:xfrm>
                <a:off x="2119" y="2463"/>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F</a:t>
                </a:r>
              </a:p>
            </p:txBody>
          </p:sp>
          <p:sp>
            <p:nvSpPr>
              <p:cNvPr id="21524" name="Text Box 19"/>
              <p:cNvSpPr txBox="1">
                <a:spLocks noChangeArrowheads="1"/>
              </p:cNvSpPr>
              <p:nvPr/>
            </p:nvSpPr>
            <p:spPr bwMode="auto">
              <a:xfrm>
                <a:off x="1159" y="107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B</a:t>
                </a:r>
              </a:p>
            </p:txBody>
          </p:sp>
          <p:sp>
            <p:nvSpPr>
              <p:cNvPr id="21525" name="Text Box 20"/>
              <p:cNvSpPr txBox="1">
                <a:spLocks noChangeArrowheads="1"/>
              </p:cNvSpPr>
              <p:nvPr/>
            </p:nvSpPr>
            <p:spPr bwMode="auto">
              <a:xfrm>
                <a:off x="2743" y="1167"/>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C</a:t>
                </a:r>
              </a:p>
            </p:txBody>
          </p:sp>
          <p:sp>
            <p:nvSpPr>
              <p:cNvPr id="21526" name="Text Box 21"/>
              <p:cNvSpPr txBox="1">
                <a:spLocks noChangeArrowheads="1"/>
              </p:cNvSpPr>
              <p:nvPr/>
            </p:nvSpPr>
            <p:spPr bwMode="auto">
              <a:xfrm>
                <a:off x="3463" y="2415"/>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D</a:t>
                </a:r>
              </a:p>
            </p:txBody>
          </p:sp>
          <p:sp>
            <p:nvSpPr>
              <p:cNvPr id="21527" name="Text Box 22"/>
              <p:cNvSpPr txBox="1">
                <a:spLocks noChangeArrowheads="1"/>
              </p:cNvSpPr>
              <p:nvPr/>
            </p:nvSpPr>
            <p:spPr bwMode="auto">
              <a:xfrm>
                <a:off x="1783" y="371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E</a:t>
                </a:r>
              </a:p>
            </p:txBody>
          </p:sp>
          <p:sp>
            <p:nvSpPr>
              <p:cNvPr id="21528" name="Text Box 23"/>
              <p:cNvSpPr txBox="1">
                <a:spLocks noChangeArrowheads="1"/>
              </p:cNvSpPr>
              <p:nvPr/>
            </p:nvSpPr>
            <p:spPr bwMode="auto">
              <a:xfrm>
                <a:off x="2599" y="3135"/>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2</a:t>
                </a:r>
              </a:p>
            </p:txBody>
          </p:sp>
          <p:sp>
            <p:nvSpPr>
              <p:cNvPr id="21529" name="Text Box 24"/>
              <p:cNvSpPr txBox="1">
                <a:spLocks noChangeArrowheads="1"/>
              </p:cNvSpPr>
              <p:nvPr/>
            </p:nvSpPr>
            <p:spPr bwMode="auto">
              <a:xfrm>
                <a:off x="1207" y="251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7</a:t>
                </a:r>
              </a:p>
            </p:txBody>
          </p:sp>
          <p:sp>
            <p:nvSpPr>
              <p:cNvPr id="21530" name="Text Box 25"/>
              <p:cNvSpPr txBox="1">
                <a:spLocks noChangeArrowheads="1"/>
              </p:cNvSpPr>
              <p:nvPr/>
            </p:nvSpPr>
            <p:spPr bwMode="auto">
              <a:xfrm>
                <a:off x="967" y="3039"/>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4</a:t>
                </a:r>
              </a:p>
            </p:txBody>
          </p:sp>
          <p:sp>
            <p:nvSpPr>
              <p:cNvPr id="21531" name="Text Box 26"/>
              <p:cNvSpPr txBox="1">
                <a:spLocks noChangeArrowheads="1"/>
              </p:cNvSpPr>
              <p:nvPr/>
            </p:nvSpPr>
            <p:spPr bwMode="auto">
              <a:xfrm>
                <a:off x="2023" y="2847"/>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5</a:t>
                </a:r>
              </a:p>
            </p:txBody>
          </p:sp>
          <p:sp>
            <p:nvSpPr>
              <p:cNvPr id="21532" name="Text Box 27"/>
              <p:cNvSpPr txBox="1">
                <a:spLocks noChangeArrowheads="1"/>
              </p:cNvSpPr>
              <p:nvPr/>
            </p:nvSpPr>
            <p:spPr bwMode="auto">
              <a:xfrm>
                <a:off x="1495" y="1839"/>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8</a:t>
                </a:r>
              </a:p>
            </p:txBody>
          </p:sp>
          <p:sp>
            <p:nvSpPr>
              <p:cNvPr id="21533" name="Text Box 28"/>
              <p:cNvSpPr txBox="1">
                <a:spLocks noChangeArrowheads="1"/>
              </p:cNvSpPr>
              <p:nvPr/>
            </p:nvSpPr>
            <p:spPr bwMode="auto">
              <a:xfrm>
                <a:off x="2455" y="179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6</a:t>
                </a:r>
              </a:p>
            </p:txBody>
          </p:sp>
          <p:sp>
            <p:nvSpPr>
              <p:cNvPr id="21534" name="Text Box 29"/>
              <p:cNvSpPr txBox="1">
                <a:spLocks noChangeArrowheads="1"/>
              </p:cNvSpPr>
              <p:nvPr/>
            </p:nvSpPr>
            <p:spPr bwMode="auto">
              <a:xfrm>
                <a:off x="3079" y="1695"/>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4</a:t>
                </a:r>
              </a:p>
            </p:txBody>
          </p:sp>
          <p:sp>
            <p:nvSpPr>
              <p:cNvPr id="21535" name="Text Box 30"/>
              <p:cNvSpPr txBox="1">
                <a:spLocks noChangeArrowheads="1"/>
              </p:cNvSpPr>
              <p:nvPr/>
            </p:nvSpPr>
            <p:spPr bwMode="auto">
              <a:xfrm>
                <a:off x="1927" y="107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5</a:t>
                </a:r>
              </a:p>
            </p:txBody>
          </p:sp>
          <p:sp>
            <p:nvSpPr>
              <p:cNvPr id="21536" name="Text Box 31"/>
              <p:cNvSpPr txBox="1">
                <a:spLocks noChangeArrowheads="1"/>
              </p:cNvSpPr>
              <p:nvPr/>
            </p:nvSpPr>
            <p:spPr bwMode="auto">
              <a:xfrm>
                <a:off x="839" y="157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3</a:t>
                </a:r>
              </a:p>
            </p:txBody>
          </p:sp>
          <p:sp>
            <p:nvSpPr>
              <p:cNvPr id="21537" name="Text Box 32"/>
              <p:cNvSpPr txBox="1">
                <a:spLocks noChangeArrowheads="1"/>
              </p:cNvSpPr>
              <p:nvPr/>
            </p:nvSpPr>
            <p:spPr bwMode="auto">
              <a:xfrm>
                <a:off x="2551" y="2175"/>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8</a:t>
                </a:r>
              </a:p>
            </p:txBody>
          </p:sp>
        </p:grpSp>
        <p:sp>
          <p:nvSpPr>
            <p:cNvPr id="21512" name="Line 33"/>
            <p:cNvSpPr>
              <a:spLocks noChangeShapeType="1"/>
            </p:cNvSpPr>
            <p:nvPr/>
          </p:nvSpPr>
          <p:spPr bwMode="auto">
            <a:xfrm flipV="1">
              <a:off x="1927" y="2478"/>
              <a:ext cx="1536" cy="12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9732" name="Line 36"/>
          <p:cNvSpPr>
            <a:spLocks noChangeShapeType="1"/>
          </p:cNvSpPr>
          <p:nvPr/>
        </p:nvSpPr>
        <p:spPr bwMode="auto">
          <a:xfrm>
            <a:off x="4356100" y="2133600"/>
            <a:ext cx="1152525" cy="18002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170804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6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7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973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6011863" y="1125538"/>
            <a:ext cx="2881312"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a:buFont typeface="Verdana" charset="0"/>
              <a:buNone/>
            </a:pPr>
            <a:r>
              <a:rPr lang="en-US" altLang="en-US" sz="2000">
                <a:latin typeface="Arial" charset="0"/>
              </a:rPr>
              <a:t>Select the next shortest</a:t>
            </a:r>
          </a:p>
          <a:p>
            <a:pPr>
              <a:buFont typeface="Verdana" charset="0"/>
              <a:buNone/>
            </a:pPr>
            <a:r>
              <a:rPr lang="en-US" altLang="en-US" sz="2000">
                <a:latin typeface="Arial" charset="0"/>
              </a:rPr>
              <a:t>edge which does not</a:t>
            </a:r>
          </a:p>
          <a:p>
            <a:pPr>
              <a:buFont typeface="Verdana" charset="0"/>
              <a:buNone/>
            </a:pPr>
            <a:r>
              <a:rPr lang="en-US" altLang="en-US" sz="2000">
                <a:latin typeface="Arial" charset="0"/>
              </a:rPr>
              <a:t>create a cycle</a:t>
            </a:r>
          </a:p>
          <a:p>
            <a:pPr eaLnBrk="1" hangingPunct="1"/>
            <a:endParaRPr lang="en-GB" altLang="en-US" sz="2000">
              <a:latin typeface="Arial" charset="0"/>
            </a:endParaRPr>
          </a:p>
          <a:p>
            <a:pPr eaLnBrk="1" hangingPunct="1"/>
            <a:r>
              <a:rPr lang="en-GB" altLang="en-US" sz="2000" b="1">
                <a:latin typeface="Arial" charset="0"/>
              </a:rPr>
              <a:t>ED  2</a:t>
            </a:r>
          </a:p>
          <a:p>
            <a:pPr eaLnBrk="1" hangingPunct="1"/>
            <a:r>
              <a:rPr lang="en-GB" altLang="en-US" sz="2000" b="1">
                <a:latin typeface="Arial" charset="0"/>
              </a:rPr>
              <a:t>AB  3</a:t>
            </a:r>
          </a:p>
          <a:p>
            <a:pPr eaLnBrk="1" hangingPunct="1"/>
            <a:r>
              <a:rPr lang="en-GB" altLang="en-US" sz="2000" b="1">
                <a:latin typeface="Arial" charset="0"/>
              </a:rPr>
              <a:t>CD  4 </a:t>
            </a:r>
          </a:p>
          <a:p>
            <a:pPr eaLnBrk="1" hangingPunct="1"/>
            <a:r>
              <a:rPr lang="en-GB" altLang="en-US" sz="2000" b="1">
                <a:solidFill>
                  <a:srgbClr val="FF0000"/>
                </a:solidFill>
                <a:latin typeface="Arial" charset="0"/>
              </a:rPr>
              <a:t>AE  4</a:t>
            </a:r>
          </a:p>
          <a:p>
            <a:pPr eaLnBrk="1" hangingPunct="1"/>
            <a:endParaRPr lang="en-GB" altLang="en-US" sz="2000" b="1">
              <a:latin typeface="Arial" charset="0"/>
            </a:endParaRPr>
          </a:p>
          <a:p>
            <a:pPr eaLnBrk="1" hangingPunct="1"/>
            <a:endParaRPr lang="en-GB" altLang="en-US" sz="2000">
              <a:latin typeface="Arial" charset="0"/>
            </a:endParaRPr>
          </a:p>
          <a:p>
            <a:pPr eaLnBrk="1" hangingPunct="1"/>
            <a:endParaRPr lang="en-US" altLang="en-US" sz="2000">
              <a:latin typeface="Arial" charset="0"/>
            </a:endParaRPr>
          </a:p>
        </p:txBody>
      </p:sp>
      <p:sp>
        <p:nvSpPr>
          <p:cNvPr id="22531" name="Text Box 3"/>
          <p:cNvSpPr txBox="1">
            <a:spLocks noChangeArrowheads="1"/>
          </p:cNvSpPr>
          <p:nvPr/>
        </p:nvSpPr>
        <p:spPr bwMode="auto">
          <a:xfrm>
            <a:off x="827088" y="476250"/>
            <a:ext cx="720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spcBef>
                <a:spcPct val="50000"/>
              </a:spcBef>
            </a:pPr>
            <a:r>
              <a:rPr lang="en-GB" altLang="en-US" b="1">
                <a:latin typeface="Arial" charset="0"/>
              </a:rPr>
              <a:t>Kruskal’s Algorithm</a:t>
            </a:r>
            <a:endParaRPr lang="en-US" altLang="en-US" b="1">
              <a:latin typeface="Arial" charset="0"/>
            </a:endParaRPr>
          </a:p>
        </p:txBody>
      </p:sp>
      <p:grpSp>
        <p:nvGrpSpPr>
          <p:cNvPr id="22532" name="Group 34"/>
          <p:cNvGrpSpPr>
            <a:grpSpLocks/>
          </p:cNvGrpSpPr>
          <p:nvPr/>
        </p:nvGrpSpPr>
        <p:grpSpPr bwMode="auto">
          <a:xfrm>
            <a:off x="468313" y="1700213"/>
            <a:ext cx="5486400" cy="4648200"/>
            <a:chOff x="295" y="1071"/>
            <a:chExt cx="3456" cy="2928"/>
          </a:xfrm>
        </p:grpSpPr>
        <p:grpSp>
          <p:nvGrpSpPr>
            <p:cNvPr id="22534" name="Group 4"/>
            <p:cNvGrpSpPr>
              <a:grpSpLocks/>
            </p:cNvGrpSpPr>
            <p:nvPr/>
          </p:nvGrpSpPr>
          <p:grpSpPr bwMode="auto">
            <a:xfrm>
              <a:off x="295" y="1071"/>
              <a:ext cx="3456" cy="2928"/>
              <a:chOff x="295" y="1071"/>
              <a:chExt cx="3456" cy="2928"/>
            </a:xfrm>
          </p:grpSpPr>
          <p:sp>
            <p:nvSpPr>
              <p:cNvPr id="22536" name="Line 5"/>
              <p:cNvSpPr>
                <a:spLocks noChangeShapeType="1"/>
              </p:cNvSpPr>
              <p:nvPr/>
            </p:nvSpPr>
            <p:spPr bwMode="auto">
              <a:xfrm flipV="1">
                <a:off x="567" y="1344"/>
                <a:ext cx="816" cy="1109"/>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2537" name="Group 6"/>
              <p:cNvGrpSpPr>
                <a:grpSpLocks/>
              </p:cNvGrpSpPr>
              <p:nvPr/>
            </p:nvGrpSpPr>
            <p:grpSpPr bwMode="auto">
              <a:xfrm>
                <a:off x="295" y="1071"/>
                <a:ext cx="3456" cy="2928"/>
                <a:chOff x="295" y="1071"/>
                <a:chExt cx="3456" cy="2928"/>
              </a:xfrm>
            </p:grpSpPr>
            <p:sp>
              <p:nvSpPr>
                <p:cNvPr id="22539" name="Line 7"/>
                <p:cNvSpPr>
                  <a:spLocks noChangeShapeType="1"/>
                </p:cNvSpPr>
                <p:nvPr/>
              </p:nvSpPr>
              <p:spPr bwMode="auto">
                <a:xfrm>
                  <a:off x="1399" y="1359"/>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0" name="Line 8"/>
                <p:cNvSpPr>
                  <a:spLocks noChangeShapeType="1"/>
                </p:cNvSpPr>
                <p:nvPr/>
              </p:nvSpPr>
              <p:spPr bwMode="auto">
                <a:xfrm>
                  <a:off x="2743" y="1359"/>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1" name="Line 9"/>
                <p:cNvSpPr>
                  <a:spLocks noChangeShapeType="1"/>
                </p:cNvSpPr>
                <p:nvPr/>
              </p:nvSpPr>
              <p:spPr bwMode="auto">
                <a:xfrm>
                  <a:off x="583" y="2463"/>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2" name="Line 10"/>
                <p:cNvSpPr>
                  <a:spLocks noChangeShapeType="1"/>
                </p:cNvSpPr>
                <p:nvPr/>
              </p:nvSpPr>
              <p:spPr bwMode="auto">
                <a:xfrm>
                  <a:off x="2119" y="2463"/>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3" name="Line 11"/>
                <p:cNvSpPr>
                  <a:spLocks noChangeShapeType="1"/>
                </p:cNvSpPr>
                <p:nvPr/>
              </p:nvSpPr>
              <p:spPr bwMode="auto">
                <a:xfrm>
                  <a:off x="1399" y="1359"/>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4" name="Line 12"/>
                <p:cNvSpPr>
                  <a:spLocks noChangeShapeType="1"/>
                </p:cNvSpPr>
                <p:nvPr/>
              </p:nvSpPr>
              <p:spPr bwMode="auto">
                <a:xfrm flipV="1">
                  <a:off x="2119" y="1359"/>
                  <a:ext cx="624"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5" name="Line 13"/>
                <p:cNvSpPr>
                  <a:spLocks noChangeShapeType="1"/>
                </p:cNvSpPr>
                <p:nvPr/>
              </p:nvSpPr>
              <p:spPr bwMode="auto">
                <a:xfrm>
                  <a:off x="583" y="2463"/>
                  <a:ext cx="134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6" name="Line 14"/>
                <p:cNvSpPr>
                  <a:spLocks noChangeShapeType="1"/>
                </p:cNvSpPr>
                <p:nvPr/>
              </p:nvSpPr>
              <p:spPr bwMode="auto">
                <a:xfrm flipV="1">
                  <a:off x="1927" y="2463"/>
                  <a:ext cx="192"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7" name="Line 15"/>
                <p:cNvSpPr>
                  <a:spLocks noChangeShapeType="1"/>
                </p:cNvSpPr>
                <p:nvPr/>
              </p:nvSpPr>
              <p:spPr bwMode="auto">
                <a:xfrm flipV="1">
                  <a:off x="1927" y="2463"/>
                  <a:ext cx="1536"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8" name="Text Box 16"/>
                <p:cNvSpPr txBox="1">
                  <a:spLocks noChangeArrowheads="1"/>
                </p:cNvSpPr>
                <p:nvPr/>
              </p:nvSpPr>
              <p:spPr bwMode="auto">
                <a:xfrm>
                  <a:off x="295" y="2367"/>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A</a:t>
                  </a:r>
                </a:p>
              </p:txBody>
            </p:sp>
            <p:sp>
              <p:nvSpPr>
                <p:cNvPr id="22549" name="Text Box 17"/>
                <p:cNvSpPr txBox="1">
                  <a:spLocks noChangeArrowheads="1"/>
                </p:cNvSpPr>
                <p:nvPr/>
              </p:nvSpPr>
              <p:spPr bwMode="auto">
                <a:xfrm>
                  <a:off x="2119" y="2463"/>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F</a:t>
                  </a:r>
                </a:p>
              </p:txBody>
            </p:sp>
            <p:sp>
              <p:nvSpPr>
                <p:cNvPr id="22550" name="Text Box 18"/>
                <p:cNvSpPr txBox="1">
                  <a:spLocks noChangeArrowheads="1"/>
                </p:cNvSpPr>
                <p:nvPr/>
              </p:nvSpPr>
              <p:spPr bwMode="auto">
                <a:xfrm>
                  <a:off x="1159" y="107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B</a:t>
                  </a:r>
                </a:p>
              </p:txBody>
            </p:sp>
            <p:sp>
              <p:nvSpPr>
                <p:cNvPr id="22551" name="Text Box 19"/>
                <p:cNvSpPr txBox="1">
                  <a:spLocks noChangeArrowheads="1"/>
                </p:cNvSpPr>
                <p:nvPr/>
              </p:nvSpPr>
              <p:spPr bwMode="auto">
                <a:xfrm>
                  <a:off x="2743" y="1167"/>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C</a:t>
                  </a:r>
                </a:p>
              </p:txBody>
            </p:sp>
            <p:sp>
              <p:nvSpPr>
                <p:cNvPr id="22552" name="Text Box 20"/>
                <p:cNvSpPr txBox="1">
                  <a:spLocks noChangeArrowheads="1"/>
                </p:cNvSpPr>
                <p:nvPr/>
              </p:nvSpPr>
              <p:spPr bwMode="auto">
                <a:xfrm>
                  <a:off x="3463" y="2415"/>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D</a:t>
                  </a:r>
                </a:p>
              </p:txBody>
            </p:sp>
            <p:sp>
              <p:nvSpPr>
                <p:cNvPr id="22553" name="Text Box 21"/>
                <p:cNvSpPr txBox="1">
                  <a:spLocks noChangeArrowheads="1"/>
                </p:cNvSpPr>
                <p:nvPr/>
              </p:nvSpPr>
              <p:spPr bwMode="auto">
                <a:xfrm>
                  <a:off x="1783" y="371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E</a:t>
                  </a:r>
                </a:p>
              </p:txBody>
            </p:sp>
            <p:sp>
              <p:nvSpPr>
                <p:cNvPr id="22554" name="Text Box 22"/>
                <p:cNvSpPr txBox="1">
                  <a:spLocks noChangeArrowheads="1"/>
                </p:cNvSpPr>
                <p:nvPr/>
              </p:nvSpPr>
              <p:spPr bwMode="auto">
                <a:xfrm>
                  <a:off x="2599" y="3135"/>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2</a:t>
                  </a:r>
                </a:p>
              </p:txBody>
            </p:sp>
            <p:sp>
              <p:nvSpPr>
                <p:cNvPr id="22555" name="Text Box 23"/>
                <p:cNvSpPr txBox="1">
                  <a:spLocks noChangeArrowheads="1"/>
                </p:cNvSpPr>
                <p:nvPr/>
              </p:nvSpPr>
              <p:spPr bwMode="auto">
                <a:xfrm>
                  <a:off x="1207" y="251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7</a:t>
                  </a:r>
                </a:p>
              </p:txBody>
            </p:sp>
            <p:sp>
              <p:nvSpPr>
                <p:cNvPr id="22556" name="Text Box 24"/>
                <p:cNvSpPr txBox="1">
                  <a:spLocks noChangeArrowheads="1"/>
                </p:cNvSpPr>
                <p:nvPr/>
              </p:nvSpPr>
              <p:spPr bwMode="auto">
                <a:xfrm>
                  <a:off x="967" y="3039"/>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4</a:t>
                  </a:r>
                </a:p>
              </p:txBody>
            </p:sp>
            <p:sp>
              <p:nvSpPr>
                <p:cNvPr id="22557" name="Text Box 25"/>
                <p:cNvSpPr txBox="1">
                  <a:spLocks noChangeArrowheads="1"/>
                </p:cNvSpPr>
                <p:nvPr/>
              </p:nvSpPr>
              <p:spPr bwMode="auto">
                <a:xfrm>
                  <a:off x="2023" y="2847"/>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5</a:t>
                  </a:r>
                </a:p>
              </p:txBody>
            </p:sp>
            <p:sp>
              <p:nvSpPr>
                <p:cNvPr id="22558" name="Text Box 26"/>
                <p:cNvSpPr txBox="1">
                  <a:spLocks noChangeArrowheads="1"/>
                </p:cNvSpPr>
                <p:nvPr/>
              </p:nvSpPr>
              <p:spPr bwMode="auto">
                <a:xfrm>
                  <a:off x="1495" y="1839"/>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8</a:t>
                  </a:r>
                </a:p>
              </p:txBody>
            </p:sp>
            <p:sp>
              <p:nvSpPr>
                <p:cNvPr id="22559" name="Text Box 27"/>
                <p:cNvSpPr txBox="1">
                  <a:spLocks noChangeArrowheads="1"/>
                </p:cNvSpPr>
                <p:nvPr/>
              </p:nvSpPr>
              <p:spPr bwMode="auto">
                <a:xfrm>
                  <a:off x="2455" y="179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6</a:t>
                  </a:r>
                </a:p>
              </p:txBody>
            </p:sp>
            <p:sp>
              <p:nvSpPr>
                <p:cNvPr id="22560" name="Text Box 28"/>
                <p:cNvSpPr txBox="1">
                  <a:spLocks noChangeArrowheads="1"/>
                </p:cNvSpPr>
                <p:nvPr/>
              </p:nvSpPr>
              <p:spPr bwMode="auto">
                <a:xfrm>
                  <a:off x="3079" y="1695"/>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4</a:t>
                  </a:r>
                </a:p>
              </p:txBody>
            </p:sp>
            <p:sp>
              <p:nvSpPr>
                <p:cNvPr id="22561" name="Text Box 29"/>
                <p:cNvSpPr txBox="1">
                  <a:spLocks noChangeArrowheads="1"/>
                </p:cNvSpPr>
                <p:nvPr/>
              </p:nvSpPr>
              <p:spPr bwMode="auto">
                <a:xfrm>
                  <a:off x="1927" y="107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5</a:t>
                  </a:r>
                </a:p>
              </p:txBody>
            </p:sp>
            <p:sp>
              <p:nvSpPr>
                <p:cNvPr id="22562" name="Text Box 30"/>
                <p:cNvSpPr txBox="1">
                  <a:spLocks noChangeArrowheads="1"/>
                </p:cNvSpPr>
                <p:nvPr/>
              </p:nvSpPr>
              <p:spPr bwMode="auto">
                <a:xfrm>
                  <a:off x="839" y="157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3</a:t>
                  </a:r>
                </a:p>
              </p:txBody>
            </p:sp>
            <p:sp>
              <p:nvSpPr>
                <p:cNvPr id="22563" name="Text Box 31"/>
                <p:cNvSpPr txBox="1">
                  <a:spLocks noChangeArrowheads="1"/>
                </p:cNvSpPr>
                <p:nvPr/>
              </p:nvSpPr>
              <p:spPr bwMode="auto">
                <a:xfrm>
                  <a:off x="2551" y="2175"/>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8</a:t>
                  </a:r>
                </a:p>
              </p:txBody>
            </p:sp>
          </p:grpSp>
          <p:sp>
            <p:nvSpPr>
              <p:cNvPr id="22538" name="Line 32"/>
              <p:cNvSpPr>
                <a:spLocks noChangeShapeType="1"/>
              </p:cNvSpPr>
              <p:nvPr/>
            </p:nvSpPr>
            <p:spPr bwMode="auto">
              <a:xfrm flipV="1">
                <a:off x="1927" y="2478"/>
                <a:ext cx="1536" cy="12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2535" name="Line 33"/>
            <p:cNvSpPr>
              <a:spLocks noChangeShapeType="1"/>
            </p:cNvSpPr>
            <p:nvPr/>
          </p:nvSpPr>
          <p:spPr bwMode="auto">
            <a:xfrm>
              <a:off x="2744" y="1344"/>
              <a:ext cx="726" cy="1134"/>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0755" name="Line 35"/>
          <p:cNvSpPr>
            <a:spLocks noChangeShapeType="1"/>
          </p:cNvSpPr>
          <p:nvPr/>
        </p:nvSpPr>
        <p:spPr bwMode="auto">
          <a:xfrm>
            <a:off x="900113" y="3860800"/>
            <a:ext cx="2159000" cy="194468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8947969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07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P spid="3075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6011863" y="1125538"/>
            <a:ext cx="2881312"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a:buFont typeface="Verdana" charset="0"/>
              <a:buNone/>
            </a:pPr>
            <a:r>
              <a:rPr lang="en-US" altLang="en-US" sz="2000">
                <a:latin typeface="Arial" charset="0"/>
              </a:rPr>
              <a:t>Select the next shortest</a:t>
            </a:r>
          </a:p>
          <a:p>
            <a:pPr>
              <a:buFont typeface="Verdana" charset="0"/>
              <a:buNone/>
            </a:pPr>
            <a:r>
              <a:rPr lang="en-US" altLang="en-US" sz="2000">
                <a:latin typeface="Arial" charset="0"/>
              </a:rPr>
              <a:t>edge which does not</a:t>
            </a:r>
          </a:p>
          <a:p>
            <a:pPr>
              <a:buFont typeface="Verdana" charset="0"/>
              <a:buNone/>
            </a:pPr>
            <a:r>
              <a:rPr lang="en-US" altLang="en-US" sz="2000">
                <a:latin typeface="Arial" charset="0"/>
              </a:rPr>
              <a:t>create a cycle</a:t>
            </a:r>
          </a:p>
          <a:p>
            <a:pPr eaLnBrk="1" hangingPunct="1"/>
            <a:endParaRPr lang="en-GB" altLang="en-US" sz="2000">
              <a:latin typeface="Arial" charset="0"/>
            </a:endParaRPr>
          </a:p>
          <a:p>
            <a:pPr eaLnBrk="1" hangingPunct="1"/>
            <a:r>
              <a:rPr lang="en-GB" altLang="en-US" sz="2000" b="1">
                <a:latin typeface="Arial" charset="0"/>
              </a:rPr>
              <a:t>ED  2</a:t>
            </a:r>
          </a:p>
          <a:p>
            <a:pPr eaLnBrk="1" hangingPunct="1"/>
            <a:r>
              <a:rPr lang="en-GB" altLang="en-US" sz="2000" b="1">
                <a:latin typeface="Arial" charset="0"/>
              </a:rPr>
              <a:t>AB  3</a:t>
            </a:r>
          </a:p>
          <a:p>
            <a:pPr eaLnBrk="1" hangingPunct="1"/>
            <a:r>
              <a:rPr lang="en-GB" altLang="en-US" sz="2000" b="1">
                <a:latin typeface="Arial" charset="0"/>
              </a:rPr>
              <a:t>CD  4 </a:t>
            </a:r>
          </a:p>
          <a:p>
            <a:pPr eaLnBrk="1" hangingPunct="1"/>
            <a:r>
              <a:rPr lang="en-GB" altLang="en-US" sz="2000" b="1">
                <a:latin typeface="Arial" charset="0"/>
              </a:rPr>
              <a:t>AE  4</a:t>
            </a:r>
          </a:p>
          <a:p>
            <a:pPr eaLnBrk="1" hangingPunct="1"/>
            <a:r>
              <a:rPr lang="en-GB" altLang="en-US" sz="2000" b="1">
                <a:latin typeface="Arial" charset="0"/>
              </a:rPr>
              <a:t>BC  5 – forms a cycle</a:t>
            </a:r>
          </a:p>
          <a:p>
            <a:pPr eaLnBrk="1" hangingPunct="1"/>
            <a:r>
              <a:rPr lang="en-GB" altLang="en-US" sz="2000" b="1">
                <a:solidFill>
                  <a:srgbClr val="FF0000"/>
                </a:solidFill>
                <a:latin typeface="Arial" charset="0"/>
              </a:rPr>
              <a:t>EF  5</a:t>
            </a:r>
          </a:p>
          <a:p>
            <a:pPr eaLnBrk="1" hangingPunct="1"/>
            <a:endParaRPr lang="en-GB" altLang="en-US" sz="2000" b="1">
              <a:latin typeface="Arial" charset="0"/>
            </a:endParaRPr>
          </a:p>
          <a:p>
            <a:pPr eaLnBrk="1" hangingPunct="1"/>
            <a:endParaRPr lang="en-GB" altLang="en-US" sz="2000">
              <a:latin typeface="Arial" charset="0"/>
            </a:endParaRPr>
          </a:p>
          <a:p>
            <a:pPr eaLnBrk="1" hangingPunct="1"/>
            <a:endParaRPr lang="en-US" altLang="en-US" sz="2000">
              <a:latin typeface="Arial" charset="0"/>
            </a:endParaRPr>
          </a:p>
        </p:txBody>
      </p:sp>
      <p:sp>
        <p:nvSpPr>
          <p:cNvPr id="23555" name="Text Box 3"/>
          <p:cNvSpPr txBox="1">
            <a:spLocks noChangeArrowheads="1"/>
          </p:cNvSpPr>
          <p:nvPr/>
        </p:nvSpPr>
        <p:spPr bwMode="auto">
          <a:xfrm>
            <a:off x="827088" y="476250"/>
            <a:ext cx="720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spcBef>
                <a:spcPct val="50000"/>
              </a:spcBef>
            </a:pPr>
            <a:r>
              <a:rPr lang="en-GB" altLang="en-US" b="1">
                <a:latin typeface="Arial" charset="0"/>
              </a:rPr>
              <a:t>Kruskal’s Algorithm</a:t>
            </a:r>
            <a:endParaRPr lang="en-US" altLang="en-US" b="1">
              <a:latin typeface="Arial" charset="0"/>
            </a:endParaRPr>
          </a:p>
        </p:txBody>
      </p:sp>
      <p:grpSp>
        <p:nvGrpSpPr>
          <p:cNvPr id="23556" name="Group 36"/>
          <p:cNvGrpSpPr>
            <a:grpSpLocks/>
          </p:cNvGrpSpPr>
          <p:nvPr/>
        </p:nvGrpSpPr>
        <p:grpSpPr bwMode="auto">
          <a:xfrm>
            <a:off x="468313" y="1700213"/>
            <a:ext cx="5486400" cy="4648200"/>
            <a:chOff x="295" y="1071"/>
            <a:chExt cx="3456" cy="2928"/>
          </a:xfrm>
        </p:grpSpPr>
        <p:grpSp>
          <p:nvGrpSpPr>
            <p:cNvPr id="23558" name="Group 4"/>
            <p:cNvGrpSpPr>
              <a:grpSpLocks/>
            </p:cNvGrpSpPr>
            <p:nvPr/>
          </p:nvGrpSpPr>
          <p:grpSpPr bwMode="auto">
            <a:xfrm>
              <a:off x="295" y="1071"/>
              <a:ext cx="3456" cy="2928"/>
              <a:chOff x="295" y="1071"/>
              <a:chExt cx="3456" cy="2928"/>
            </a:xfrm>
          </p:grpSpPr>
          <p:grpSp>
            <p:nvGrpSpPr>
              <p:cNvPr id="23560" name="Group 5"/>
              <p:cNvGrpSpPr>
                <a:grpSpLocks/>
              </p:cNvGrpSpPr>
              <p:nvPr/>
            </p:nvGrpSpPr>
            <p:grpSpPr bwMode="auto">
              <a:xfrm>
                <a:off x="295" y="1071"/>
                <a:ext cx="3456" cy="2928"/>
                <a:chOff x="295" y="1071"/>
                <a:chExt cx="3456" cy="2928"/>
              </a:xfrm>
            </p:grpSpPr>
            <p:sp>
              <p:nvSpPr>
                <p:cNvPr id="23562" name="Line 6"/>
                <p:cNvSpPr>
                  <a:spLocks noChangeShapeType="1"/>
                </p:cNvSpPr>
                <p:nvPr/>
              </p:nvSpPr>
              <p:spPr bwMode="auto">
                <a:xfrm flipV="1">
                  <a:off x="567" y="1344"/>
                  <a:ext cx="816" cy="1109"/>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3563" name="Group 7"/>
                <p:cNvGrpSpPr>
                  <a:grpSpLocks/>
                </p:cNvGrpSpPr>
                <p:nvPr/>
              </p:nvGrpSpPr>
              <p:grpSpPr bwMode="auto">
                <a:xfrm>
                  <a:off x="295" y="1071"/>
                  <a:ext cx="3456" cy="2928"/>
                  <a:chOff x="295" y="1071"/>
                  <a:chExt cx="3456" cy="2928"/>
                </a:xfrm>
              </p:grpSpPr>
              <p:sp>
                <p:nvSpPr>
                  <p:cNvPr id="23565" name="Line 8"/>
                  <p:cNvSpPr>
                    <a:spLocks noChangeShapeType="1"/>
                  </p:cNvSpPr>
                  <p:nvPr/>
                </p:nvSpPr>
                <p:spPr bwMode="auto">
                  <a:xfrm>
                    <a:off x="1399" y="1359"/>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6" name="Line 9"/>
                  <p:cNvSpPr>
                    <a:spLocks noChangeShapeType="1"/>
                  </p:cNvSpPr>
                  <p:nvPr/>
                </p:nvSpPr>
                <p:spPr bwMode="auto">
                  <a:xfrm>
                    <a:off x="2743" y="1359"/>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7" name="Line 10"/>
                  <p:cNvSpPr>
                    <a:spLocks noChangeShapeType="1"/>
                  </p:cNvSpPr>
                  <p:nvPr/>
                </p:nvSpPr>
                <p:spPr bwMode="auto">
                  <a:xfrm>
                    <a:off x="583" y="2463"/>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8" name="Line 11"/>
                  <p:cNvSpPr>
                    <a:spLocks noChangeShapeType="1"/>
                  </p:cNvSpPr>
                  <p:nvPr/>
                </p:nvSpPr>
                <p:spPr bwMode="auto">
                  <a:xfrm>
                    <a:off x="2119" y="2463"/>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9" name="Line 12"/>
                  <p:cNvSpPr>
                    <a:spLocks noChangeShapeType="1"/>
                  </p:cNvSpPr>
                  <p:nvPr/>
                </p:nvSpPr>
                <p:spPr bwMode="auto">
                  <a:xfrm>
                    <a:off x="1399" y="1359"/>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0" name="Line 13"/>
                  <p:cNvSpPr>
                    <a:spLocks noChangeShapeType="1"/>
                  </p:cNvSpPr>
                  <p:nvPr/>
                </p:nvSpPr>
                <p:spPr bwMode="auto">
                  <a:xfrm flipV="1">
                    <a:off x="2119" y="1359"/>
                    <a:ext cx="624"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1" name="Line 14"/>
                  <p:cNvSpPr>
                    <a:spLocks noChangeShapeType="1"/>
                  </p:cNvSpPr>
                  <p:nvPr/>
                </p:nvSpPr>
                <p:spPr bwMode="auto">
                  <a:xfrm>
                    <a:off x="583" y="2463"/>
                    <a:ext cx="134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2" name="Line 15"/>
                  <p:cNvSpPr>
                    <a:spLocks noChangeShapeType="1"/>
                  </p:cNvSpPr>
                  <p:nvPr/>
                </p:nvSpPr>
                <p:spPr bwMode="auto">
                  <a:xfrm flipV="1">
                    <a:off x="1927" y="2463"/>
                    <a:ext cx="192"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3" name="Line 16"/>
                  <p:cNvSpPr>
                    <a:spLocks noChangeShapeType="1"/>
                  </p:cNvSpPr>
                  <p:nvPr/>
                </p:nvSpPr>
                <p:spPr bwMode="auto">
                  <a:xfrm flipV="1">
                    <a:off x="1927" y="2463"/>
                    <a:ext cx="1536"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4" name="Text Box 17"/>
                  <p:cNvSpPr txBox="1">
                    <a:spLocks noChangeArrowheads="1"/>
                  </p:cNvSpPr>
                  <p:nvPr/>
                </p:nvSpPr>
                <p:spPr bwMode="auto">
                  <a:xfrm>
                    <a:off x="295" y="2367"/>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A</a:t>
                    </a:r>
                  </a:p>
                </p:txBody>
              </p:sp>
              <p:sp>
                <p:nvSpPr>
                  <p:cNvPr id="23575" name="Text Box 18"/>
                  <p:cNvSpPr txBox="1">
                    <a:spLocks noChangeArrowheads="1"/>
                  </p:cNvSpPr>
                  <p:nvPr/>
                </p:nvSpPr>
                <p:spPr bwMode="auto">
                  <a:xfrm>
                    <a:off x="2119" y="2463"/>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F</a:t>
                    </a:r>
                  </a:p>
                </p:txBody>
              </p:sp>
              <p:sp>
                <p:nvSpPr>
                  <p:cNvPr id="23576" name="Text Box 19"/>
                  <p:cNvSpPr txBox="1">
                    <a:spLocks noChangeArrowheads="1"/>
                  </p:cNvSpPr>
                  <p:nvPr/>
                </p:nvSpPr>
                <p:spPr bwMode="auto">
                  <a:xfrm>
                    <a:off x="1159" y="107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B</a:t>
                    </a:r>
                  </a:p>
                </p:txBody>
              </p:sp>
              <p:sp>
                <p:nvSpPr>
                  <p:cNvPr id="23577" name="Text Box 20"/>
                  <p:cNvSpPr txBox="1">
                    <a:spLocks noChangeArrowheads="1"/>
                  </p:cNvSpPr>
                  <p:nvPr/>
                </p:nvSpPr>
                <p:spPr bwMode="auto">
                  <a:xfrm>
                    <a:off x="2743" y="1167"/>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C</a:t>
                    </a:r>
                  </a:p>
                </p:txBody>
              </p:sp>
              <p:sp>
                <p:nvSpPr>
                  <p:cNvPr id="23578" name="Text Box 21"/>
                  <p:cNvSpPr txBox="1">
                    <a:spLocks noChangeArrowheads="1"/>
                  </p:cNvSpPr>
                  <p:nvPr/>
                </p:nvSpPr>
                <p:spPr bwMode="auto">
                  <a:xfrm>
                    <a:off x="3463" y="2415"/>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D</a:t>
                    </a:r>
                  </a:p>
                </p:txBody>
              </p:sp>
              <p:sp>
                <p:nvSpPr>
                  <p:cNvPr id="23579" name="Text Box 22"/>
                  <p:cNvSpPr txBox="1">
                    <a:spLocks noChangeArrowheads="1"/>
                  </p:cNvSpPr>
                  <p:nvPr/>
                </p:nvSpPr>
                <p:spPr bwMode="auto">
                  <a:xfrm>
                    <a:off x="1783" y="371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E</a:t>
                    </a:r>
                  </a:p>
                </p:txBody>
              </p:sp>
              <p:sp>
                <p:nvSpPr>
                  <p:cNvPr id="23580" name="Text Box 23"/>
                  <p:cNvSpPr txBox="1">
                    <a:spLocks noChangeArrowheads="1"/>
                  </p:cNvSpPr>
                  <p:nvPr/>
                </p:nvSpPr>
                <p:spPr bwMode="auto">
                  <a:xfrm>
                    <a:off x="2599" y="3135"/>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2</a:t>
                    </a:r>
                  </a:p>
                </p:txBody>
              </p:sp>
              <p:sp>
                <p:nvSpPr>
                  <p:cNvPr id="23581" name="Text Box 24"/>
                  <p:cNvSpPr txBox="1">
                    <a:spLocks noChangeArrowheads="1"/>
                  </p:cNvSpPr>
                  <p:nvPr/>
                </p:nvSpPr>
                <p:spPr bwMode="auto">
                  <a:xfrm>
                    <a:off x="1207" y="251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7</a:t>
                    </a:r>
                  </a:p>
                </p:txBody>
              </p:sp>
              <p:sp>
                <p:nvSpPr>
                  <p:cNvPr id="23582" name="Text Box 25"/>
                  <p:cNvSpPr txBox="1">
                    <a:spLocks noChangeArrowheads="1"/>
                  </p:cNvSpPr>
                  <p:nvPr/>
                </p:nvSpPr>
                <p:spPr bwMode="auto">
                  <a:xfrm>
                    <a:off x="967" y="3039"/>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4</a:t>
                    </a:r>
                  </a:p>
                </p:txBody>
              </p:sp>
              <p:sp>
                <p:nvSpPr>
                  <p:cNvPr id="23583" name="Text Box 26"/>
                  <p:cNvSpPr txBox="1">
                    <a:spLocks noChangeArrowheads="1"/>
                  </p:cNvSpPr>
                  <p:nvPr/>
                </p:nvSpPr>
                <p:spPr bwMode="auto">
                  <a:xfrm>
                    <a:off x="2023" y="2847"/>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5</a:t>
                    </a:r>
                  </a:p>
                </p:txBody>
              </p:sp>
              <p:sp>
                <p:nvSpPr>
                  <p:cNvPr id="23584" name="Text Box 27"/>
                  <p:cNvSpPr txBox="1">
                    <a:spLocks noChangeArrowheads="1"/>
                  </p:cNvSpPr>
                  <p:nvPr/>
                </p:nvSpPr>
                <p:spPr bwMode="auto">
                  <a:xfrm>
                    <a:off x="1495" y="1839"/>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8</a:t>
                    </a:r>
                  </a:p>
                </p:txBody>
              </p:sp>
              <p:sp>
                <p:nvSpPr>
                  <p:cNvPr id="23585" name="Text Box 28"/>
                  <p:cNvSpPr txBox="1">
                    <a:spLocks noChangeArrowheads="1"/>
                  </p:cNvSpPr>
                  <p:nvPr/>
                </p:nvSpPr>
                <p:spPr bwMode="auto">
                  <a:xfrm>
                    <a:off x="2455" y="179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6</a:t>
                    </a:r>
                  </a:p>
                </p:txBody>
              </p:sp>
              <p:sp>
                <p:nvSpPr>
                  <p:cNvPr id="23586" name="Text Box 29"/>
                  <p:cNvSpPr txBox="1">
                    <a:spLocks noChangeArrowheads="1"/>
                  </p:cNvSpPr>
                  <p:nvPr/>
                </p:nvSpPr>
                <p:spPr bwMode="auto">
                  <a:xfrm>
                    <a:off x="3079" y="1695"/>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4</a:t>
                    </a:r>
                  </a:p>
                </p:txBody>
              </p:sp>
              <p:sp>
                <p:nvSpPr>
                  <p:cNvPr id="23587" name="Text Box 30"/>
                  <p:cNvSpPr txBox="1">
                    <a:spLocks noChangeArrowheads="1"/>
                  </p:cNvSpPr>
                  <p:nvPr/>
                </p:nvSpPr>
                <p:spPr bwMode="auto">
                  <a:xfrm>
                    <a:off x="1927" y="107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5</a:t>
                    </a:r>
                  </a:p>
                </p:txBody>
              </p:sp>
              <p:sp>
                <p:nvSpPr>
                  <p:cNvPr id="23588" name="Text Box 31"/>
                  <p:cNvSpPr txBox="1">
                    <a:spLocks noChangeArrowheads="1"/>
                  </p:cNvSpPr>
                  <p:nvPr/>
                </p:nvSpPr>
                <p:spPr bwMode="auto">
                  <a:xfrm>
                    <a:off x="839" y="157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3</a:t>
                    </a:r>
                  </a:p>
                </p:txBody>
              </p:sp>
              <p:sp>
                <p:nvSpPr>
                  <p:cNvPr id="23589" name="Text Box 32"/>
                  <p:cNvSpPr txBox="1">
                    <a:spLocks noChangeArrowheads="1"/>
                  </p:cNvSpPr>
                  <p:nvPr/>
                </p:nvSpPr>
                <p:spPr bwMode="auto">
                  <a:xfrm>
                    <a:off x="2551" y="2175"/>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8</a:t>
                    </a:r>
                  </a:p>
                </p:txBody>
              </p:sp>
            </p:grpSp>
            <p:sp>
              <p:nvSpPr>
                <p:cNvPr id="23564" name="Line 33"/>
                <p:cNvSpPr>
                  <a:spLocks noChangeShapeType="1"/>
                </p:cNvSpPr>
                <p:nvPr/>
              </p:nvSpPr>
              <p:spPr bwMode="auto">
                <a:xfrm flipV="1">
                  <a:off x="1927" y="2478"/>
                  <a:ext cx="1536" cy="12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561" name="Line 34"/>
              <p:cNvSpPr>
                <a:spLocks noChangeShapeType="1"/>
              </p:cNvSpPr>
              <p:nvPr/>
            </p:nvSpPr>
            <p:spPr bwMode="auto">
              <a:xfrm>
                <a:off x="2744" y="1344"/>
                <a:ext cx="726" cy="1134"/>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559" name="Line 35"/>
            <p:cNvSpPr>
              <a:spLocks noChangeShapeType="1"/>
            </p:cNvSpPr>
            <p:nvPr/>
          </p:nvSpPr>
          <p:spPr bwMode="auto">
            <a:xfrm>
              <a:off x="567" y="2432"/>
              <a:ext cx="1360" cy="122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1781" name="Line 37"/>
          <p:cNvSpPr>
            <a:spLocks noChangeShapeType="1"/>
          </p:cNvSpPr>
          <p:nvPr/>
        </p:nvSpPr>
        <p:spPr bwMode="auto">
          <a:xfrm flipH="1">
            <a:off x="3059113" y="3933825"/>
            <a:ext cx="288925" cy="187166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765875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7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3178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6011863" y="1125538"/>
            <a:ext cx="2881312"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a:buFont typeface="Times New Roman" charset="0"/>
              <a:buNone/>
            </a:pPr>
            <a:r>
              <a:rPr lang="en-US" altLang="en-US" sz="2000">
                <a:latin typeface="Arial" charset="0"/>
              </a:rPr>
              <a:t>All vertices have been</a:t>
            </a:r>
          </a:p>
          <a:p>
            <a:pPr>
              <a:buFont typeface="Times New Roman" charset="0"/>
              <a:buNone/>
            </a:pPr>
            <a:r>
              <a:rPr lang="en-US" altLang="en-US" sz="2000">
                <a:latin typeface="Arial" charset="0"/>
              </a:rPr>
              <a:t>connected.</a:t>
            </a:r>
          </a:p>
          <a:p>
            <a:pPr>
              <a:buFont typeface="Times New Roman" charset="0"/>
              <a:buNone/>
            </a:pPr>
            <a:endParaRPr lang="en-GB" altLang="en-US" sz="2000">
              <a:latin typeface="Arial" charset="0"/>
            </a:endParaRPr>
          </a:p>
          <a:p>
            <a:pPr>
              <a:buFont typeface="Times New Roman" charset="0"/>
              <a:buNone/>
            </a:pPr>
            <a:r>
              <a:rPr lang="en-GB" altLang="en-US" sz="2000">
                <a:latin typeface="Arial" charset="0"/>
              </a:rPr>
              <a:t>The solution is</a:t>
            </a:r>
            <a:endParaRPr lang="en-US" altLang="en-US" sz="2000">
              <a:latin typeface="Arial" charset="0"/>
            </a:endParaRPr>
          </a:p>
          <a:p>
            <a:pPr>
              <a:buFont typeface="Verdana" charset="0"/>
              <a:buNone/>
            </a:pPr>
            <a:endParaRPr lang="en-GB" altLang="en-US" sz="2000">
              <a:latin typeface="Arial" charset="0"/>
            </a:endParaRPr>
          </a:p>
          <a:p>
            <a:pPr eaLnBrk="1" hangingPunct="1"/>
            <a:r>
              <a:rPr lang="en-GB" altLang="en-US" sz="2000" b="1">
                <a:latin typeface="Arial" charset="0"/>
              </a:rPr>
              <a:t>ED  2</a:t>
            </a:r>
          </a:p>
          <a:p>
            <a:pPr eaLnBrk="1" hangingPunct="1"/>
            <a:r>
              <a:rPr lang="en-GB" altLang="en-US" sz="2000" b="1">
                <a:latin typeface="Arial" charset="0"/>
              </a:rPr>
              <a:t>AB  3</a:t>
            </a:r>
          </a:p>
          <a:p>
            <a:pPr eaLnBrk="1" hangingPunct="1"/>
            <a:r>
              <a:rPr lang="en-GB" altLang="en-US" sz="2000" b="1">
                <a:latin typeface="Arial" charset="0"/>
              </a:rPr>
              <a:t>CD  4 </a:t>
            </a:r>
          </a:p>
          <a:p>
            <a:pPr eaLnBrk="1" hangingPunct="1"/>
            <a:r>
              <a:rPr lang="en-GB" altLang="en-US" sz="2000" b="1">
                <a:latin typeface="Arial" charset="0"/>
              </a:rPr>
              <a:t>AE  4</a:t>
            </a:r>
          </a:p>
          <a:p>
            <a:pPr eaLnBrk="1" hangingPunct="1"/>
            <a:r>
              <a:rPr lang="en-GB" altLang="en-US" sz="2000" b="1">
                <a:latin typeface="Arial" charset="0"/>
              </a:rPr>
              <a:t>EF  5</a:t>
            </a:r>
          </a:p>
          <a:p>
            <a:pPr eaLnBrk="1" hangingPunct="1"/>
            <a:endParaRPr lang="en-GB" altLang="en-US" sz="2000" b="1">
              <a:latin typeface="Arial" charset="0"/>
            </a:endParaRPr>
          </a:p>
          <a:p>
            <a:pPr eaLnBrk="1" hangingPunct="1"/>
            <a:endParaRPr lang="en-GB" altLang="en-US" sz="2000">
              <a:latin typeface="Arial" charset="0"/>
            </a:endParaRPr>
          </a:p>
          <a:p>
            <a:pPr eaLnBrk="1" hangingPunct="1"/>
            <a:r>
              <a:rPr lang="en-GB" altLang="en-US" sz="2000">
                <a:latin typeface="Arial" charset="0"/>
              </a:rPr>
              <a:t>Total weight of tree: 18</a:t>
            </a:r>
          </a:p>
          <a:p>
            <a:pPr eaLnBrk="1" hangingPunct="1"/>
            <a:endParaRPr lang="en-US" altLang="en-US" sz="2000">
              <a:latin typeface="Arial" charset="0"/>
            </a:endParaRPr>
          </a:p>
        </p:txBody>
      </p:sp>
      <p:sp>
        <p:nvSpPr>
          <p:cNvPr id="24579" name="Text Box 3"/>
          <p:cNvSpPr txBox="1">
            <a:spLocks noChangeArrowheads="1"/>
          </p:cNvSpPr>
          <p:nvPr/>
        </p:nvSpPr>
        <p:spPr bwMode="auto">
          <a:xfrm>
            <a:off x="827088" y="476250"/>
            <a:ext cx="720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spcBef>
                <a:spcPct val="50000"/>
              </a:spcBef>
            </a:pPr>
            <a:r>
              <a:rPr lang="en-GB" altLang="en-US" b="1">
                <a:latin typeface="Arial" charset="0"/>
              </a:rPr>
              <a:t>Kruskal’s Algorithm</a:t>
            </a:r>
            <a:endParaRPr lang="en-US" altLang="en-US" b="1">
              <a:latin typeface="Arial" charset="0"/>
            </a:endParaRPr>
          </a:p>
        </p:txBody>
      </p:sp>
      <p:grpSp>
        <p:nvGrpSpPr>
          <p:cNvPr id="24580" name="Group 38"/>
          <p:cNvGrpSpPr>
            <a:grpSpLocks/>
          </p:cNvGrpSpPr>
          <p:nvPr/>
        </p:nvGrpSpPr>
        <p:grpSpPr bwMode="auto">
          <a:xfrm>
            <a:off x="468313" y="1700213"/>
            <a:ext cx="5486400" cy="4648200"/>
            <a:chOff x="295" y="1071"/>
            <a:chExt cx="3456" cy="2928"/>
          </a:xfrm>
        </p:grpSpPr>
        <p:grpSp>
          <p:nvGrpSpPr>
            <p:cNvPr id="24581" name="Group 4"/>
            <p:cNvGrpSpPr>
              <a:grpSpLocks/>
            </p:cNvGrpSpPr>
            <p:nvPr/>
          </p:nvGrpSpPr>
          <p:grpSpPr bwMode="auto">
            <a:xfrm>
              <a:off x="295" y="1071"/>
              <a:ext cx="3456" cy="2928"/>
              <a:chOff x="295" y="1071"/>
              <a:chExt cx="3456" cy="2928"/>
            </a:xfrm>
          </p:grpSpPr>
          <p:grpSp>
            <p:nvGrpSpPr>
              <p:cNvPr id="24583" name="Group 5"/>
              <p:cNvGrpSpPr>
                <a:grpSpLocks/>
              </p:cNvGrpSpPr>
              <p:nvPr/>
            </p:nvGrpSpPr>
            <p:grpSpPr bwMode="auto">
              <a:xfrm>
                <a:off x="295" y="1071"/>
                <a:ext cx="3456" cy="2928"/>
                <a:chOff x="295" y="1071"/>
                <a:chExt cx="3456" cy="2928"/>
              </a:xfrm>
            </p:grpSpPr>
            <p:grpSp>
              <p:nvGrpSpPr>
                <p:cNvPr id="24585" name="Group 6"/>
                <p:cNvGrpSpPr>
                  <a:grpSpLocks/>
                </p:cNvGrpSpPr>
                <p:nvPr/>
              </p:nvGrpSpPr>
              <p:grpSpPr bwMode="auto">
                <a:xfrm>
                  <a:off x="295" y="1071"/>
                  <a:ext cx="3456" cy="2928"/>
                  <a:chOff x="295" y="1071"/>
                  <a:chExt cx="3456" cy="2928"/>
                </a:xfrm>
              </p:grpSpPr>
              <p:sp>
                <p:nvSpPr>
                  <p:cNvPr id="24587" name="Line 7"/>
                  <p:cNvSpPr>
                    <a:spLocks noChangeShapeType="1"/>
                  </p:cNvSpPr>
                  <p:nvPr/>
                </p:nvSpPr>
                <p:spPr bwMode="auto">
                  <a:xfrm flipV="1">
                    <a:off x="567" y="1344"/>
                    <a:ext cx="816" cy="1109"/>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4588" name="Group 8"/>
                  <p:cNvGrpSpPr>
                    <a:grpSpLocks/>
                  </p:cNvGrpSpPr>
                  <p:nvPr/>
                </p:nvGrpSpPr>
                <p:grpSpPr bwMode="auto">
                  <a:xfrm>
                    <a:off x="295" y="1071"/>
                    <a:ext cx="3456" cy="2928"/>
                    <a:chOff x="295" y="1071"/>
                    <a:chExt cx="3456" cy="2928"/>
                  </a:xfrm>
                </p:grpSpPr>
                <p:sp>
                  <p:nvSpPr>
                    <p:cNvPr id="24590" name="Line 9"/>
                    <p:cNvSpPr>
                      <a:spLocks noChangeShapeType="1"/>
                    </p:cNvSpPr>
                    <p:nvPr/>
                  </p:nvSpPr>
                  <p:spPr bwMode="auto">
                    <a:xfrm>
                      <a:off x="1399" y="1359"/>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1" name="Line 10"/>
                    <p:cNvSpPr>
                      <a:spLocks noChangeShapeType="1"/>
                    </p:cNvSpPr>
                    <p:nvPr/>
                  </p:nvSpPr>
                  <p:spPr bwMode="auto">
                    <a:xfrm>
                      <a:off x="2743" y="1359"/>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2" name="Line 11"/>
                    <p:cNvSpPr>
                      <a:spLocks noChangeShapeType="1"/>
                    </p:cNvSpPr>
                    <p:nvPr/>
                  </p:nvSpPr>
                  <p:spPr bwMode="auto">
                    <a:xfrm>
                      <a:off x="583" y="2463"/>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3" name="Line 12"/>
                    <p:cNvSpPr>
                      <a:spLocks noChangeShapeType="1"/>
                    </p:cNvSpPr>
                    <p:nvPr/>
                  </p:nvSpPr>
                  <p:spPr bwMode="auto">
                    <a:xfrm>
                      <a:off x="2119" y="2463"/>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4" name="Line 13"/>
                    <p:cNvSpPr>
                      <a:spLocks noChangeShapeType="1"/>
                    </p:cNvSpPr>
                    <p:nvPr/>
                  </p:nvSpPr>
                  <p:spPr bwMode="auto">
                    <a:xfrm>
                      <a:off x="1399" y="1359"/>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5" name="Line 14"/>
                    <p:cNvSpPr>
                      <a:spLocks noChangeShapeType="1"/>
                    </p:cNvSpPr>
                    <p:nvPr/>
                  </p:nvSpPr>
                  <p:spPr bwMode="auto">
                    <a:xfrm flipV="1">
                      <a:off x="2119" y="1359"/>
                      <a:ext cx="624"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6" name="Line 15"/>
                    <p:cNvSpPr>
                      <a:spLocks noChangeShapeType="1"/>
                    </p:cNvSpPr>
                    <p:nvPr/>
                  </p:nvSpPr>
                  <p:spPr bwMode="auto">
                    <a:xfrm>
                      <a:off x="583" y="2463"/>
                      <a:ext cx="134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7" name="Line 16"/>
                    <p:cNvSpPr>
                      <a:spLocks noChangeShapeType="1"/>
                    </p:cNvSpPr>
                    <p:nvPr/>
                  </p:nvSpPr>
                  <p:spPr bwMode="auto">
                    <a:xfrm flipV="1">
                      <a:off x="1927" y="2463"/>
                      <a:ext cx="192"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8" name="Line 17"/>
                    <p:cNvSpPr>
                      <a:spLocks noChangeShapeType="1"/>
                    </p:cNvSpPr>
                    <p:nvPr/>
                  </p:nvSpPr>
                  <p:spPr bwMode="auto">
                    <a:xfrm flipV="1">
                      <a:off x="1927" y="2463"/>
                      <a:ext cx="1536"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9" name="Text Box 18"/>
                    <p:cNvSpPr txBox="1">
                      <a:spLocks noChangeArrowheads="1"/>
                    </p:cNvSpPr>
                    <p:nvPr/>
                  </p:nvSpPr>
                  <p:spPr bwMode="auto">
                    <a:xfrm>
                      <a:off x="295" y="2367"/>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A</a:t>
                      </a:r>
                    </a:p>
                  </p:txBody>
                </p:sp>
                <p:sp>
                  <p:nvSpPr>
                    <p:cNvPr id="24600" name="Text Box 19"/>
                    <p:cNvSpPr txBox="1">
                      <a:spLocks noChangeArrowheads="1"/>
                    </p:cNvSpPr>
                    <p:nvPr/>
                  </p:nvSpPr>
                  <p:spPr bwMode="auto">
                    <a:xfrm>
                      <a:off x="2119" y="2463"/>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F</a:t>
                      </a:r>
                    </a:p>
                  </p:txBody>
                </p:sp>
                <p:sp>
                  <p:nvSpPr>
                    <p:cNvPr id="24601" name="Text Box 20"/>
                    <p:cNvSpPr txBox="1">
                      <a:spLocks noChangeArrowheads="1"/>
                    </p:cNvSpPr>
                    <p:nvPr/>
                  </p:nvSpPr>
                  <p:spPr bwMode="auto">
                    <a:xfrm>
                      <a:off x="1159" y="107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B</a:t>
                      </a:r>
                    </a:p>
                  </p:txBody>
                </p:sp>
                <p:sp>
                  <p:nvSpPr>
                    <p:cNvPr id="24602" name="Text Box 21"/>
                    <p:cNvSpPr txBox="1">
                      <a:spLocks noChangeArrowheads="1"/>
                    </p:cNvSpPr>
                    <p:nvPr/>
                  </p:nvSpPr>
                  <p:spPr bwMode="auto">
                    <a:xfrm>
                      <a:off x="2743" y="1167"/>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C</a:t>
                      </a:r>
                    </a:p>
                  </p:txBody>
                </p:sp>
                <p:sp>
                  <p:nvSpPr>
                    <p:cNvPr id="24603" name="Text Box 22"/>
                    <p:cNvSpPr txBox="1">
                      <a:spLocks noChangeArrowheads="1"/>
                    </p:cNvSpPr>
                    <p:nvPr/>
                  </p:nvSpPr>
                  <p:spPr bwMode="auto">
                    <a:xfrm>
                      <a:off x="3463" y="2415"/>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D</a:t>
                      </a:r>
                    </a:p>
                  </p:txBody>
                </p:sp>
                <p:sp>
                  <p:nvSpPr>
                    <p:cNvPr id="24604" name="Text Box 23"/>
                    <p:cNvSpPr txBox="1">
                      <a:spLocks noChangeArrowheads="1"/>
                    </p:cNvSpPr>
                    <p:nvPr/>
                  </p:nvSpPr>
                  <p:spPr bwMode="auto">
                    <a:xfrm>
                      <a:off x="1783" y="371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E</a:t>
                      </a:r>
                    </a:p>
                  </p:txBody>
                </p:sp>
                <p:sp>
                  <p:nvSpPr>
                    <p:cNvPr id="24605" name="Text Box 24"/>
                    <p:cNvSpPr txBox="1">
                      <a:spLocks noChangeArrowheads="1"/>
                    </p:cNvSpPr>
                    <p:nvPr/>
                  </p:nvSpPr>
                  <p:spPr bwMode="auto">
                    <a:xfrm>
                      <a:off x="2599" y="3135"/>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2</a:t>
                      </a:r>
                    </a:p>
                  </p:txBody>
                </p:sp>
                <p:sp>
                  <p:nvSpPr>
                    <p:cNvPr id="24606" name="Text Box 25"/>
                    <p:cNvSpPr txBox="1">
                      <a:spLocks noChangeArrowheads="1"/>
                    </p:cNvSpPr>
                    <p:nvPr/>
                  </p:nvSpPr>
                  <p:spPr bwMode="auto">
                    <a:xfrm>
                      <a:off x="1207" y="251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7</a:t>
                      </a:r>
                    </a:p>
                  </p:txBody>
                </p:sp>
                <p:sp>
                  <p:nvSpPr>
                    <p:cNvPr id="24607" name="Text Box 26"/>
                    <p:cNvSpPr txBox="1">
                      <a:spLocks noChangeArrowheads="1"/>
                    </p:cNvSpPr>
                    <p:nvPr/>
                  </p:nvSpPr>
                  <p:spPr bwMode="auto">
                    <a:xfrm>
                      <a:off x="967" y="3039"/>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4</a:t>
                      </a:r>
                    </a:p>
                  </p:txBody>
                </p:sp>
                <p:sp>
                  <p:nvSpPr>
                    <p:cNvPr id="24608" name="Text Box 27"/>
                    <p:cNvSpPr txBox="1">
                      <a:spLocks noChangeArrowheads="1"/>
                    </p:cNvSpPr>
                    <p:nvPr/>
                  </p:nvSpPr>
                  <p:spPr bwMode="auto">
                    <a:xfrm>
                      <a:off x="2023" y="2847"/>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5</a:t>
                      </a:r>
                    </a:p>
                  </p:txBody>
                </p:sp>
                <p:sp>
                  <p:nvSpPr>
                    <p:cNvPr id="24609" name="Text Box 28"/>
                    <p:cNvSpPr txBox="1">
                      <a:spLocks noChangeArrowheads="1"/>
                    </p:cNvSpPr>
                    <p:nvPr/>
                  </p:nvSpPr>
                  <p:spPr bwMode="auto">
                    <a:xfrm>
                      <a:off x="1495" y="1839"/>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8</a:t>
                      </a:r>
                    </a:p>
                  </p:txBody>
                </p:sp>
                <p:sp>
                  <p:nvSpPr>
                    <p:cNvPr id="24610" name="Text Box 29"/>
                    <p:cNvSpPr txBox="1">
                      <a:spLocks noChangeArrowheads="1"/>
                    </p:cNvSpPr>
                    <p:nvPr/>
                  </p:nvSpPr>
                  <p:spPr bwMode="auto">
                    <a:xfrm>
                      <a:off x="2455" y="179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6</a:t>
                      </a:r>
                    </a:p>
                  </p:txBody>
                </p:sp>
                <p:sp>
                  <p:nvSpPr>
                    <p:cNvPr id="24611" name="Text Box 30"/>
                    <p:cNvSpPr txBox="1">
                      <a:spLocks noChangeArrowheads="1"/>
                    </p:cNvSpPr>
                    <p:nvPr/>
                  </p:nvSpPr>
                  <p:spPr bwMode="auto">
                    <a:xfrm>
                      <a:off x="3079" y="1695"/>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4</a:t>
                      </a:r>
                    </a:p>
                  </p:txBody>
                </p:sp>
                <p:sp>
                  <p:nvSpPr>
                    <p:cNvPr id="24612" name="Text Box 31"/>
                    <p:cNvSpPr txBox="1">
                      <a:spLocks noChangeArrowheads="1"/>
                    </p:cNvSpPr>
                    <p:nvPr/>
                  </p:nvSpPr>
                  <p:spPr bwMode="auto">
                    <a:xfrm>
                      <a:off x="1927" y="107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5</a:t>
                      </a:r>
                    </a:p>
                  </p:txBody>
                </p:sp>
                <p:sp>
                  <p:nvSpPr>
                    <p:cNvPr id="24613" name="Text Box 32"/>
                    <p:cNvSpPr txBox="1">
                      <a:spLocks noChangeArrowheads="1"/>
                    </p:cNvSpPr>
                    <p:nvPr/>
                  </p:nvSpPr>
                  <p:spPr bwMode="auto">
                    <a:xfrm>
                      <a:off x="839" y="157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3</a:t>
                      </a:r>
                    </a:p>
                  </p:txBody>
                </p:sp>
                <p:sp>
                  <p:nvSpPr>
                    <p:cNvPr id="24614" name="Text Box 33"/>
                    <p:cNvSpPr txBox="1">
                      <a:spLocks noChangeArrowheads="1"/>
                    </p:cNvSpPr>
                    <p:nvPr/>
                  </p:nvSpPr>
                  <p:spPr bwMode="auto">
                    <a:xfrm>
                      <a:off x="2551" y="2175"/>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8</a:t>
                      </a:r>
                    </a:p>
                  </p:txBody>
                </p:sp>
              </p:grpSp>
              <p:sp>
                <p:nvSpPr>
                  <p:cNvPr id="24589" name="Line 34"/>
                  <p:cNvSpPr>
                    <a:spLocks noChangeShapeType="1"/>
                  </p:cNvSpPr>
                  <p:nvPr/>
                </p:nvSpPr>
                <p:spPr bwMode="auto">
                  <a:xfrm flipV="1">
                    <a:off x="1927" y="2478"/>
                    <a:ext cx="1536" cy="12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4586" name="Line 35"/>
                <p:cNvSpPr>
                  <a:spLocks noChangeShapeType="1"/>
                </p:cNvSpPr>
                <p:nvPr/>
              </p:nvSpPr>
              <p:spPr bwMode="auto">
                <a:xfrm>
                  <a:off x="2744" y="1344"/>
                  <a:ext cx="726" cy="1134"/>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4584" name="Line 36"/>
              <p:cNvSpPr>
                <a:spLocks noChangeShapeType="1"/>
              </p:cNvSpPr>
              <p:nvPr/>
            </p:nvSpPr>
            <p:spPr bwMode="auto">
              <a:xfrm>
                <a:off x="567" y="2432"/>
                <a:ext cx="1360" cy="122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4582" name="Line 37"/>
            <p:cNvSpPr>
              <a:spLocks noChangeShapeType="1"/>
            </p:cNvSpPr>
            <p:nvPr/>
          </p:nvSpPr>
          <p:spPr bwMode="auto">
            <a:xfrm flipH="1">
              <a:off x="1927" y="2478"/>
              <a:ext cx="182" cy="1179"/>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4610071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27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2"/>
          <p:cNvGrpSpPr>
            <a:grpSpLocks/>
          </p:cNvGrpSpPr>
          <p:nvPr/>
        </p:nvGrpSpPr>
        <p:grpSpPr bwMode="auto">
          <a:xfrm>
            <a:off x="468313" y="1700213"/>
            <a:ext cx="5486400" cy="4648200"/>
            <a:chOff x="864" y="576"/>
            <a:chExt cx="3456" cy="2928"/>
          </a:xfrm>
        </p:grpSpPr>
        <p:sp>
          <p:nvSpPr>
            <p:cNvPr id="25606" name="Line 3"/>
            <p:cNvSpPr>
              <a:spLocks noChangeShapeType="1"/>
            </p:cNvSpPr>
            <p:nvPr/>
          </p:nvSpPr>
          <p:spPr bwMode="auto">
            <a:xfrm flipV="1">
              <a:off x="1152" y="864"/>
              <a:ext cx="816"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7" name="Line 4"/>
            <p:cNvSpPr>
              <a:spLocks noChangeShapeType="1"/>
            </p:cNvSpPr>
            <p:nvPr/>
          </p:nvSpPr>
          <p:spPr bwMode="auto">
            <a:xfrm>
              <a:off x="1968" y="864"/>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8" name="Line 5"/>
            <p:cNvSpPr>
              <a:spLocks noChangeShapeType="1"/>
            </p:cNvSpPr>
            <p:nvPr/>
          </p:nvSpPr>
          <p:spPr bwMode="auto">
            <a:xfrm>
              <a:off x="3312" y="864"/>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9" name="Line 6"/>
            <p:cNvSpPr>
              <a:spLocks noChangeShapeType="1"/>
            </p:cNvSpPr>
            <p:nvPr/>
          </p:nvSpPr>
          <p:spPr bwMode="auto">
            <a:xfrm>
              <a:off x="1152" y="1968"/>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0" name="Line 7"/>
            <p:cNvSpPr>
              <a:spLocks noChangeShapeType="1"/>
            </p:cNvSpPr>
            <p:nvPr/>
          </p:nvSpPr>
          <p:spPr bwMode="auto">
            <a:xfrm>
              <a:off x="2688" y="1968"/>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1" name="Line 8"/>
            <p:cNvSpPr>
              <a:spLocks noChangeShapeType="1"/>
            </p:cNvSpPr>
            <p:nvPr/>
          </p:nvSpPr>
          <p:spPr bwMode="auto">
            <a:xfrm>
              <a:off x="1968" y="864"/>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2" name="Line 9"/>
            <p:cNvSpPr>
              <a:spLocks noChangeShapeType="1"/>
            </p:cNvSpPr>
            <p:nvPr/>
          </p:nvSpPr>
          <p:spPr bwMode="auto">
            <a:xfrm flipV="1">
              <a:off x="2688" y="864"/>
              <a:ext cx="624"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3" name="Line 10"/>
            <p:cNvSpPr>
              <a:spLocks noChangeShapeType="1"/>
            </p:cNvSpPr>
            <p:nvPr/>
          </p:nvSpPr>
          <p:spPr bwMode="auto">
            <a:xfrm>
              <a:off x="1152" y="1968"/>
              <a:ext cx="134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4" name="Line 11"/>
            <p:cNvSpPr>
              <a:spLocks noChangeShapeType="1"/>
            </p:cNvSpPr>
            <p:nvPr/>
          </p:nvSpPr>
          <p:spPr bwMode="auto">
            <a:xfrm flipV="1">
              <a:off x="2496" y="1968"/>
              <a:ext cx="192"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5" name="Line 12"/>
            <p:cNvSpPr>
              <a:spLocks noChangeShapeType="1"/>
            </p:cNvSpPr>
            <p:nvPr/>
          </p:nvSpPr>
          <p:spPr bwMode="auto">
            <a:xfrm flipV="1">
              <a:off x="2496" y="1968"/>
              <a:ext cx="1536"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6" name="Text Box 13"/>
            <p:cNvSpPr txBox="1">
              <a:spLocks noChangeArrowheads="1"/>
            </p:cNvSpPr>
            <p:nvPr/>
          </p:nvSpPr>
          <p:spPr bwMode="auto">
            <a:xfrm>
              <a:off x="864" y="187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A</a:t>
              </a:r>
            </a:p>
          </p:txBody>
        </p:sp>
        <p:sp>
          <p:nvSpPr>
            <p:cNvPr id="25617" name="Text Box 14"/>
            <p:cNvSpPr txBox="1">
              <a:spLocks noChangeArrowheads="1"/>
            </p:cNvSpPr>
            <p:nvPr/>
          </p:nvSpPr>
          <p:spPr bwMode="auto">
            <a:xfrm>
              <a:off x="2688" y="196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F</a:t>
              </a:r>
            </a:p>
          </p:txBody>
        </p:sp>
        <p:sp>
          <p:nvSpPr>
            <p:cNvPr id="25618" name="Text Box 15"/>
            <p:cNvSpPr txBox="1">
              <a:spLocks noChangeArrowheads="1"/>
            </p:cNvSpPr>
            <p:nvPr/>
          </p:nvSpPr>
          <p:spPr bwMode="auto">
            <a:xfrm>
              <a:off x="1728" y="57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B</a:t>
              </a:r>
            </a:p>
          </p:txBody>
        </p:sp>
        <p:sp>
          <p:nvSpPr>
            <p:cNvPr id="25619" name="Text Box 16"/>
            <p:cNvSpPr txBox="1">
              <a:spLocks noChangeArrowheads="1"/>
            </p:cNvSpPr>
            <p:nvPr/>
          </p:nvSpPr>
          <p:spPr bwMode="auto">
            <a:xfrm>
              <a:off x="3312" y="67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C</a:t>
              </a:r>
            </a:p>
          </p:txBody>
        </p:sp>
        <p:sp>
          <p:nvSpPr>
            <p:cNvPr id="25620" name="Text Box 17"/>
            <p:cNvSpPr txBox="1">
              <a:spLocks noChangeArrowheads="1"/>
            </p:cNvSpPr>
            <p:nvPr/>
          </p:nvSpPr>
          <p:spPr bwMode="auto">
            <a:xfrm>
              <a:off x="4032" y="192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D</a:t>
              </a:r>
            </a:p>
          </p:txBody>
        </p:sp>
        <p:sp>
          <p:nvSpPr>
            <p:cNvPr id="25621" name="Text Box 18"/>
            <p:cNvSpPr txBox="1">
              <a:spLocks noChangeArrowheads="1"/>
            </p:cNvSpPr>
            <p:nvPr/>
          </p:nvSpPr>
          <p:spPr bwMode="auto">
            <a:xfrm>
              <a:off x="2352" y="321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E</a:t>
              </a:r>
            </a:p>
          </p:txBody>
        </p:sp>
        <p:sp>
          <p:nvSpPr>
            <p:cNvPr id="25622" name="Text Box 19"/>
            <p:cNvSpPr txBox="1">
              <a:spLocks noChangeArrowheads="1"/>
            </p:cNvSpPr>
            <p:nvPr/>
          </p:nvSpPr>
          <p:spPr bwMode="auto">
            <a:xfrm>
              <a:off x="3168" y="264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2</a:t>
              </a:r>
            </a:p>
          </p:txBody>
        </p:sp>
        <p:sp>
          <p:nvSpPr>
            <p:cNvPr id="25623" name="Text Box 20"/>
            <p:cNvSpPr txBox="1">
              <a:spLocks noChangeArrowheads="1"/>
            </p:cNvSpPr>
            <p:nvPr/>
          </p:nvSpPr>
          <p:spPr bwMode="auto">
            <a:xfrm>
              <a:off x="1776" y="201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7</a:t>
              </a:r>
            </a:p>
          </p:txBody>
        </p:sp>
        <p:sp>
          <p:nvSpPr>
            <p:cNvPr id="25624" name="Text Box 21"/>
            <p:cNvSpPr txBox="1">
              <a:spLocks noChangeArrowheads="1"/>
            </p:cNvSpPr>
            <p:nvPr/>
          </p:nvSpPr>
          <p:spPr bwMode="auto">
            <a:xfrm>
              <a:off x="1536" y="254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4</a:t>
              </a:r>
            </a:p>
          </p:txBody>
        </p:sp>
        <p:sp>
          <p:nvSpPr>
            <p:cNvPr id="25625" name="Text Box 22"/>
            <p:cNvSpPr txBox="1">
              <a:spLocks noChangeArrowheads="1"/>
            </p:cNvSpPr>
            <p:nvPr/>
          </p:nvSpPr>
          <p:spPr bwMode="auto">
            <a:xfrm>
              <a:off x="2592" y="235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5</a:t>
              </a:r>
            </a:p>
          </p:txBody>
        </p:sp>
        <p:sp>
          <p:nvSpPr>
            <p:cNvPr id="25626" name="Text Box 23"/>
            <p:cNvSpPr txBox="1">
              <a:spLocks noChangeArrowheads="1"/>
            </p:cNvSpPr>
            <p:nvPr/>
          </p:nvSpPr>
          <p:spPr bwMode="auto">
            <a:xfrm>
              <a:off x="2064" y="134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8</a:t>
              </a:r>
            </a:p>
          </p:txBody>
        </p:sp>
        <p:sp>
          <p:nvSpPr>
            <p:cNvPr id="25627" name="Text Box 24"/>
            <p:cNvSpPr txBox="1">
              <a:spLocks noChangeArrowheads="1"/>
            </p:cNvSpPr>
            <p:nvPr/>
          </p:nvSpPr>
          <p:spPr bwMode="auto">
            <a:xfrm>
              <a:off x="3024" y="129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6</a:t>
              </a:r>
            </a:p>
          </p:txBody>
        </p:sp>
        <p:sp>
          <p:nvSpPr>
            <p:cNvPr id="25628" name="Text Box 25"/>
            <p:cNvSpPr txBox="1">
              <a:spLocks noChangeArrowheads="1"/>
            </p:cNvSpPr>
            <p:nvPr/>
          </p:nvSpPr>
          <p:spPr bwMode="auto">
            <a:xfrm>
              <a:off x="3648" y="120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4</a:t>
              </a:r>
            </a:p>
          </p:txBody>
        </p:sp>
        <p:sp>
          <p:nvSpPr>
            <p:cNvPr id="25629" name="Text Box 26"/>
            <p:cNvSpPr txBox="1">
              <a:spLocks noChangeArrowheads="1"/>
            </p:cNvSpPr>
            <p:nvPr/>
          </p:nvSpPr>
          <p:spPr bwMode="auto">
            <a:xfrm>
              <a:off x="2496" y="57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5</a:t>
              </a:r>
            </a:p>
          </p:txBody>
        </p:sp>
        <p:sp>
          <p:nvSpPr>
            <p:cNvPr id="25630" name="Text Box 27"/>
            <p:cNvSpPr txBox="1">
              <a:spLocks noChangeArrowheads="1"/>
            </p:cNvSpPr>
            <p:nvPr/>
          </p:nvSpPr>
          <p:spPr bwMode="auto">
            <a:xfrm>
              <a:off x="1392" y="105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3</a:t>
              </a:r>
            </a:p>
          </p:txBody>
        </p:sp>
        <p:sp>
          <p:nvSpPr>
            <p:cNvPr id="25631" name="Text Box 28"/>
            <p:cNvSpPr txBox="1">
              <a:spLocks noChangeArrowheads="1"/>
            </p:cNvSpPr>
            <p:nvPr/>
          </p:nvSpPr>
          <p:spPr bwMode="auto">
            <a:xfrm>
              <a:off x="3120" y="168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8</a:t>
              </a:r>
            </a:p>
          </p:txBody>
        </p:sp>
      </p:grpSp>
      <p:sp>
        <p:nvSpPr>
          <p:cNvPr id="33821" name="Text Box 29"/>
          <p:cNvSpPr txBox="1">
            <a:spLocks noChangeArrowheads="1"/>
          </p:cNvSpPr>
          <p:nvPr/>
        </p:nvSpPr>
        <p:spPr bwMode="auto">
          <a:xfrm>
            <a:off x="6011863" y="1125538"/>
            <a:ext cx="2665412"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r>
              <a:rPr lang="en-US" altLang="en-US" sz="2000">
                <a:latin typeface="Arial" charset="0"/>
              </a:rPr>
              <a:t>Select any vertex</a:t>
            </a:r>
          </a:p>
          <a:p>
            <a:pPr eaLnBrk="1" hangingPunct="1"/>
            <a:endParaRPr lang="en-GB" altLang="en-US" sz="2000">
              <a:latin typeface="Arial" charset="0"/>
            </a:endParaRPr>
          </a:p>
          <a:p>
            <a:pPr eaLnBrk="1" hangingPunct="1"/>
            <a:r>
              <a:rPr lang="en-GB" altLang="en-US" sz="2000">
                <a:latin typeface="Arial" charset="0"/>
              </a:rPr>
              <a:t>A</a:t>
            </a:r>
          </a:p>
          <a:p>
            <a:pPr eaLnBrk="1" hangingPunct="1"/>
            <a:endParaRPr lang="en-US" altLang="en-US" sz="2000">
              <a:latin typeface="Arial" charset="0"/>
            </a:endParaRPr>
          </a:p>
          <a:p>
            <a:pPr eaLnBrk="1" hangingPunct="1"/>
            <a:r>
              <a:rPr lang="en-US" altLang="en-US" sz="2000">
                <a:latin typeface="Arial" charset="0"/>
              </a:rPr>
              <a:t>Select the shortest edge connected to that vertex</a:t>
            </a:r>
          </a:p>
          <a:p>
            <a:pPr eaLnBrk="1" hangingPunct="1"/>
            <a:endParaRPr lang="en-GB" altLang="en-US" sz="2000">
              <a:latin typeface="Arial" charset="0"/>
            </a:endParaRPr>
          </a:p>
          <a:p>
            <a:pPr eaLnBrk="1" hangingPunct="1"/>
            <a:r>
              <a:rPr lang="en-GB" altLang="en-US" sz="2000">
                <a:solidFill>
                  <a:srgbClr val="FF0000"/>
                </a:solidFill>
                <a:latin typeface="Arial" charset="0"/>
              </a:rPr>
              <a:t>AB  3</a:t>
            </a:r>
          </a:p>
          <a:p>
            <a:pPr eaLnBrk="1" hangingPunct="1"/>
            <a:endParaRPr lang="en-GB" altLang="en-US" sz="2000">
              <a:latin typeface="Arial" charset="0"/>
            </a:endParaRPr>
          </a:p>
          <a:p>
            <a:pPr eaLnBrk="1" hangingPunct="1"/>
            <a:endParaRPr lang="en-GB" altLang="en-US" sz="2000">
              <a:latin typeface="Arial" charset="0"/>
            </a:endParaRPr>
          </a:p>
          <a:p>
            <a:pPr eaLnBrk="1" hangingPunct="1"/>
            <a:endParaRPr lang="en-US" altLang="en-US" sz="2000">
              <a:latin typeface="Arial" charset="0"/>
            </a:endParaRPr>
          </a:p>
        </p:txBody>
      </p:sp>
      <p:sp>
        <p:nvSpPr>
          <p:cNvPr id="25604" name="Text Box 30"/>
          <p:cNvSpPr txBox="1">
            <a:spLocks noChangeArrowheads="1"/>
          </p:cNvSpPr>
          <p:nvPr/>
        </p:nvSpPr>
        <p:spPr bwMode="auto">
          <a:xfrm>
            <a:off x="827088" y="476250"/>
            <a:ext cx="720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spcBef>
                <a:spcPct val="50000"/>
              </a:spcBef>
            </a:pPr>
            <a:r>
              <a:rPr lang="en-GB" altLang="en-US" b="1">
                <a:latin typeface="Arial" charset="0"/>
              </a:rPr>
              <a:t>Prim’s Algorithm</a:t>
            </a:r>
            <a:endParaRPr lang="en-US" altLang="en-US" b="1">
              <a:latin typeface="Arial" charset="0"/>
            </a:endParaRPr>
          </a:p>
        </p:txBody>
      </p:sp>
      <p:sp>
        <p:nvSpPr>
          <p:cNvPr id="33823" name="Line 31"/>
          <p:cNvSpPr>
            <a:spLocks noChangeShapeType="1"/>
          </p:cNvSpPr>
          <p:nvPr/>
        </p:nvSpPr>
        <p:spPr bwMode="auto">
          <a:xfrm flipV="1">
            <a:off x="925513" y="2159000"/>
            <a:ext cx="1279525" cy="1724025"/>
          </a:xfrm>
          <a:prstGeom prst="line">
            <a:avLst/>
          </a:prstGeom>
          <a:noFill/>
          <a:ln w="38100">
            <a:solidFill>
              <a:srgbClr val="FF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5918059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8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8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21" grpId="0"/>
      <p:bldP spid="3382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2"/>
          <p:cNvGrpSpPr>
            <a:grpSpLocks/>
          </p:cNvGrpSpPr>
          <p:nvPr/>
        </p:nvGrpSpPr>
        <p:grpSpPr bwMode="auto">
          <a:xfrm>
            <a:off x="468313" y="1700213"/>
            <a:ext cx="5486400" cy="4648200"/>
            <a:chOff x="864" y="576"/>
            <a:chExt cx="3456" cy="2928"/>
          </a:xfrm>
        </p:grpSpPr>
        <p:sp>
          <p:nvSpPr>
            <p:cNvPr id="26631" name="Line 3"/>
            <p:cNvSpPr>
              <a:spLocks noChangeShapeType="1"/>
            </p:cNvSpPr>
            <p:nvPr/>
          </p:nvSpPr>
          <p:spPr bwMode="auto">
            <a:xfrm flipV="1">
              <a:off x="1152" y="864"/>
              <a:ext cx="816"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2" name="Line 4"/>
            <p:cNvSpPr>
              <a:spLocks noChangeShapeType="1"/>
            </p:cNvSpPr>
            <p:nvPr/>
          </p:nvSpPr>
          <p:spPr bwMode="auto">
            <a:xfrm>
              <a:off x="1968" y="864"/>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3" name="Line 5"/>
            <p:cNvSpPr>
              <a:spLocks noChangeShapeType="1"/>
            </p:cNvSpPr>
            <p:nvPr/>
          </p:nvSpPr>
          <p:spPr bwMode="auto">
            <a:xfrm>
              <a:off x="3312" y="864"/>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4" name="Line 6"/>
            <p:cNvSpPr>
              <a:spLocks noChangeShapeType="1"/>
            </p:cNvSpPr>
            <p:nvPr/>
          </p:nvSpPr>
          <p:spPr bwMode="auto">
            <a:xfrm>
              <a:off x="1152" y="1968"/>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5" name="Line 7"/>
            <p:cNvSpPr>
              <a:spLocks noChangeShapeType="1"/>
            </p:cNvSpPr>
            <p:nvPr/>
          </p:nvSpPr>
          <p:spPr bwMode="auto">
            <a:xfrm>
              <a:off x="2688" y="1968"/>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6" name="Line 8"/>
            <p:cNvSpPr>
              <a:spLocks noChangeShapeType="1"/>
            </p:cNvSpPr>
            <p:nvPr/>
          </p:nvSpPr>
          <p:spPr bwMode="auto">
            <a:xfrm>
              <a:off x="1968" y="864"/>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7" name="Line 9"/>
            <p:cNvSpPr>
              <a:spLocks noChangeShapeType="1"/>
            </p:cNvSpPr>
            <p:nvPr/>
          </p:nvSpPr>
          <p:spPr bwMode="auto">
            <a:xfrm flipV="1">
              <a:off x="2688" y="864"/>
              <a:ext cx="624"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8" name="Line 10"/>
            <p:cNvSpPr>
              <a:spLocks noChangeShapeType="1"/>
            </p:cNvSpPr>
            <p:nvPr/>
          </p:nvSpPr>
          <p:spPr bwMode="auto">
            <a:xfrm>
              <a:off x="1152" y="1968"/>
              <a:ext cx="134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9" name="Line 11"/>
            <p:cNvSpPr>
              <a:spLocks noChangeShapeType="1"/>
            </p:cNvSpPr>
            <p:nvPr/>
          </p:nvSpPr>
          <p:spPr bwMode="auto">
            <a:xfrm flipV="1">
              <a:off x="2496" y="1968"/>
              <a:ext cx="192"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0" name="Line 12"/>
            <p:cNvSpPr>
              <a:spLocks noChangeShapeType="1"/>
            </p:cNvSpPr>
            <p:nvPr/>
          </p:nvSpPr>
          <p:spPr bwMode="auto">
            <a:xfrm flipV="1">
              <a:off x="2496" y="1968"/>
              <a:ext cx="1536"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1" name="Text Box 13"/>
            <p:cNvSpPr txBox="1">
              <a:spLocks noChangeArrowheads="1"/>
            </p:cNvSpPr>
            <p:nvPr/>
          </p:nvSpPr>
          <p:spPr bwMode="auto">
            <a:xfrm>
              <a:off x="864" y="187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A</a:t>
              </a:r>
            </a:p>
          </p:txBody>
        </p:sp>
        <p:sp>
          <p:nvSpPr>
            <p:cNvPr id="26642" name="Text Box 14"/>
            <p:cNvSpPr txBox="1">
              <a:spLocks noChangeArrowheads="1"/>
            </p:cNvSpPr>
            <p:nvPr/>
          </p:nvSpPr>
          <p:spPr bwMode="auto">
            <a:xfrm>
              <a:off x="2688" y="196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F</a:t>
              </a:r>
            </a:p>
          </p:txBody>
        </p:sp>
        <p:sp>
          <p:nvSpPr>
            <p:cNvPr id="26643" name="Text Box 15"/>
            <p:cNvSpPr txBox="1">
              <a:spLocks noChangeArrowheads="1"/>
            </p:cNvSpPr>
            <p:nvPr/>
          </p:nvSpPr>
          <p:spPr bwMode="auto">
            <a:xfrm>
              <a:off x="1728" y="57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B</a:t>
              </a:r>
            </a:p>
          </p:txBody>
        </p:sp>
        <p:sp>
          <p:nvSpPr>
            <p:cNvPr id="26644" name="Text Box 16"/>
            <p:cNvSpPr txBox="1">
              <a:spLocks noChangeArrowheads="1"/>
            </p:cNvSpPr>
            <p:nvPr/>
          </p:nvSpPr>
          <p:spPr bwMode="auto">
            <a:xfrm>
              <a:off x="3312" y="67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C</a:t>
              </a:r>
            </a:p>
          </p:txBody>
        </p:sp>
        <p:sp>
          <p:nvSpPr>
            <p:cNvPr id="26645" name="Text Box 17"/>
            <p:cNvSpPr txBox="1">
              <a:spLocks noChangeArrowheads="1"/>
            </p:cNvSpPr>
            <p:nvPr/>
          </p:nvSpPr>
          <p:spPr bwMode="auto">
            <a:xfrm>
              <a:off x="4032" y="192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D</a:t>
              </a:r>
            </a:p>
          </p:txBody>
        </p:sp>
        <p:sp>
          <p:nvSpPr>
            <p:cNvPr id="26646" name="Text Box 18"/>
            <p:cNvSpPr txBox="1">
              <a:spLocks noChangeArrowheads="1"/>
            </p:cNvSpPr>
            <p:nvPr/>
          </p:nvSpPr>
          <p:spPr bwMode="auto">
            <a:xfrm>
              <a:off x="2352" y="321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E</a:t>
              </a:r>
            </a:p>
          </p:txBody>
        </p:sp>
        <p:sp>
          <p:nvSpPr>
            <p:cNvPr id="26647" name="Text Box 19"/>
            <p:cNvSpPr txBox="1">
              <a:spLocks noChangeArrowheads="1"/>
            </p:cNvSpPr>
            <p:nvPr/>
          </p:nvSpPr>
          <p:spPr bwMode="auto">
            <a:xfrm>
              <a:off x="3168" y="264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2</a:t>
              </a:r>
            </a:p>
          </p:txBody>
        </p:sp>
        <p:sp>
          <p:nvSpPr>
            <p:cNvPr id="26648" name="Text Box 20"/>
            <p:cNvSpPr txBox="1">
              <a:spLocks noChangeArrowheads="1"/>
            </p:cNvSpPr>
            <p:nvPr/>
          </p:nvSpPr>
          <p:spPr bwMode="auto">
            <a:xfrm>
              <a:off x="1776" y="201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7</a:t>
              </a:r>
            </a:p>
          </p:txBody>
        </p:sp>
        <p:sp>
          <p:nvSpPr>
            <p:cNvPr id="26649" name="Text Box 21"/>
            <p:cNvSpPr txBox="1">
              <a:spLocks noChangeArrowheads="1"/>
            </p:cNvSpPr>
            <p:nvPr/>
          </p:nvSpPr>
          <p:spPr bwMode="auto">
            <a:xfrm>
              <a:off x="1536" y="254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4</a:t>
              </a:r>
            </a:p>
          </p:txBody>
        </p:sp>
        <p:sp>
          <p:nvSpPr>
            <p:cNvPr id="26650" name="Text Box 22"/>
            <p:cNvSpPr txBox="1">
              <a:spLocks noChangeArrowheads="1"/>
            </p:cNvSpPr>
            <p:nvPr/>
          </p:nvSpPr>
          <p:spPr bwMode="auto">
            <a:xfrm>
              <a:off x="2592" y="235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5</a:t>
              </a:r>
            </a:p>
          </p:txBody>
        </p:sp>
        <p:sp>
          <p:nvSpPr>
            <p:cNvPr id="26651" name="Text Box 23"/>
            <p:cNvSpPr txBox="1">
              <a:spLocks noChangeArrowheads="1"/>
            </p:cNvSpPr>
            <p:nvPr/>
          </p:nvSpPr>
          <p:spPr bwMode="auto">
            <a:xfrm>
              <a:off x="2064" y="134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8</a:t>
              </a:r>
            </a:p>
          </p:txBody>
        </p:sp>
        <p:sp>
          <p:nvSpPr>
            <p:cNvPr id="26652" name="Text Box 24"/>
            <p:cNvSpPr txBox="1">
              <a:spLocks noChangeArrowheads="1"/>
            </p:cNvSpPr>
            <p:nvPr/>
          </p:nvSpPr>
          <p:spPr bwMode="auto">
            <a:xfrm>
              <a:off x="3024" y="129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6</a:t>
              </a:r>
            </a:p>
          </p:txBody>
        </p:sp>
        <p:sp>
          <p:nvSpPr>
            <p:cNvPr id="26653" name="Text Box 25"/>
            <p:cNvSpPr txBox="1">
              <a:spLocks noChangeArrowheads="1"/>
            </p:cNvSpPr>
            <p:nvPr/>
          </p:nvSpPr>
          <p:spPr bwMode="auto">
            <a:xfrm>
              <a:off x="3648" y="120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4</a:t>
              </a:r>
            </a:p>
          </p:txBody>
        </p:sp>
        <p:sp>
          <p:nvSpPr>
            <p:cNvPr id="26654" name="Text Box 26"/>
            <p:cNvSpPr txBox="1">
              <a:spLocks noChangeArrowheads="1"/>
            </p:cNvSpPr>
            <p:nvPr/>
          </p:nvSpPr>
          <p:spPr bwMode="auto">
            <a:xfrm>
              <a:off x="2496" y="57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5</a:t>
              </a:r>
            </a:p>
          </p:txBody>
        </p:sp>
        <p:sp>
          <p:nvSpPr>
            <p:cNvPr id="26655" name="Text Box 27"/>
            <p:cNvSpPr txBox="1">
              <a:spLocks noChangeArrowheads="1"/>
            </p:cNvSpPr>
            <p:nvPr/>
          </p:nvSpPr>
          <p:spPr bwMode="auto">
            <a:xfrm>
              <a:off x="1392" y="105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3</a:t>
              </a:r>
            </a:p>
          </p:txBody>
        </p:sp>
        <p:sp>
          <p:nvSpPr>
            <p:cNvPr id="26656" name="Text Box 28"/>
            <p:cNvSpPr txBox="1">
              <a:spLocks noChangeArrowheads="1"/>
            </p:cNvSpPr>
            <p:nvPr/>
          </p:nvSpPr>
          <p:spPr bwMode="auto">
            <a:xfrm>
              <a:off x="3120" y="168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8</a:t>
              </a:r>
            </a:p>
          </p:txBody>
        </p:sp>
      </p:grpSp>
      <p:sp>
        <p:nvSpPr>
          <p:cNvPr id="34845" name="Text Box 29"/>
          <p:cNvSpPr txBox="1">
            <a:spLocks noChangeArrowheads="1"/>
          </p:cNvSpPr>
          <p:nvPr/>
        </p:nvSpPr>
        <p:spPr bwMode="auto">
          <a:xfrm>
            <a:off x="6011863" y="1125538"/>
            <a:ext cx="2665412"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a:buFont typeface="Verdana" charset="0"/>
              <a:buNone/>
            </a:pPr>
            <a:r>
              <a:rPr lang="en-US" altLang="en-US" sz="2000">
                <a:latin typeface="Arial" charset="0"/>
              </a:rPr>
              <a:t>Select the shortest</a:t>
            </a:r>
          </a:p>
          <a:p>
            <a:pPr>
              <a:buFont typeface="Verdana" charset="0"/>
              <a:buNone/>
            </a:pPr>
            <a:r>
              <a:rPr lang="en-US" altLang="en-US" sz="2000">
                <a:latin typeface="Arial" charset="0"/>
              </a:rPr>
              <a:t>edge connected to </a:t>
            </a:r>
          </a:p>
          <a:p>
            <a:pPr>
              <a:buFont typeface="Verdana" charset="0"/>
              <a:buNone/>
            </a:pPr>
            <a:r>
              <a:rPr lang="en-US" altLang="en-US" sz="2000">
                <a:latin typeface="Arial" charset="0"/>
              </a:rPr>
              <a:t>any vertex already </a:t>
            </a:r>
          </a:p>
          <a:p>
            <a:pPr>
              <a:buFont typeface="Verdana" charset="0"/>
              <a:buNone/>
            </a:pPr>
            <a:r>
              <a:rPr lang="en-US" altLang="en-US" sz="2000">
                <a:latin typeface="Arial" charset="0"/>
              </a:rPr>
              <a:t>connected.</a:t>
            </a:r>
          </a:p>
          <a:p>
            <a:pPr>
              <a:buFont typeface="Verdana" charset="0"/>
              <a:buNone/>
            </a:pPr>
            <a:endParaRPr lang="en-GB" altLang="en-US" sz="2000">
              <a:latin typeface="Arial" charset="0"/>
            </a:endParaRPr>
          </a:p>
          <a:p>
            <a:pPr>
              <a:buFont typeface="Verdana" charset="0"/>
              <a:buNone/>
            </a:pPr>
            <a:r>
              <a:rPr lang="en-GB" altLang="en-US" sz="2000">
                <a:solidFill>
                  <a:srgbClr val="FF0000"/>
                </a:solidFill>
                <a:latin typeface="Arial" charset="0"/>
              </a:rPr>
              <a:t>AE  4</a:t>
            </a:r>
            <a:endParaRPr lang="en-US" altLang="en-US" sz="2000">
              <a:solidFill>
                <a:srgbClr val="FF0000"/>
              </a:solidFill>
              <a:latin typeface="Arial" charset="0"/>
            </a:endParaRPr>
          </a:p>
          <a:p>
            <a:pPr eaLnBrk="1" hangingPunct="1"/>
            <a:endParaRPr lang="en-GB" altLang="en-US" sz="2000">
              <a:latin typeface="Arial" charset="0"/>
            </a:endParaRPr>
          </a:p>
          <a:p>
            <a:pPr eaLnBrk="1" hangingPunct="1"/>
            <a:endParaRPr lang="en-GB" altLang="en-US" sz="2000">
              <a:latin typeface="Arial" charset="0"/>
            </a:endParaRPr>
          </a:p>
          <a:p>
            <a:pPr eaLnBrk="1" hangingPunct="1"/>
            <a:endParaRPr lang="en-US" altLang="en-US" sz="2000">
              <a:latin typeface="Arial" charset="0"/>
            </a:endParaRPr>
          </a:p>
        </p:txBody>
      </p:sp>
      <p:sp>
        <p:nvSpPr>
          <p:cNvPr id="26628" name="Text Box 30"/>
          <p:cNvSpPr txBox="1">
            <a:spLocks noChangeArrowheads="1"/>
          </p:cNvSpPr>
          <p:nvPr/>
        </p:nvSpPr>
        <p:spPr bwMode="auto">
          <a:xfrm>
            <a:off x="827088" y="476250"/>
            <a:ext cx="720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spcBef>
                <a:spcPct val="50000"/>
              </a:spcBef>
            </a:pPr>
            <a:r>
              <a:rPr lang="en-GB" altLang="en-US" b="1">
                <a:latin typeface="Arial" charset="0"/>
              </a:rPr>
              <a:t>Prim’s Algorithm</a:t>
            </a:r>
            <a:endParaRPr lang="en-US" altLang="en-US" b="1">
              <a:latin typeface="Arial" charset="0"/>
            </a:endParaRPr>
          </a:p>
        </p:txBody>
      </p:sp>
      <p:sp>
        <p:nvSpPr>
          <p:cNvPr id="26629" name="Line 34"/>
          <p:cNvSpPr>
            <a:spLocks noChangeShapeType="1"/>
          </p:cNvSpPr>
          <p:nvPr/>
        </p:nvSpPr>
        <p:spPr bwMode="auto">
          <a:xfrm flipV="1">
            <a:off x="925513" y="2159000"/>
            <a:ext cx="1279525" cy="1724025"/>
          </a:xfrm>
          <a:prstGeom prst="line">
            <a:avLst/>
          </a:prstGeom>
          <a:noFill/>
          <a:ln w="38100">
            <a:solidFill>
              <a:schemeClr val="accent2"/>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34849" name="Line 33"/>
          <p:cNvSpPr>
            <a:spLocks noChangeShapeType="1"/>
          </p:cNvSpPr>
          <p:nvPr/>
        </p:nvSpPr>
        <p:spPr bwMode="auto">
          <a:xfrm>
            <a:off x="925513" y="3886200"/>
            <a:ext cx="2133600" cy="1919288"/>
          </a:xfrm>
          <a:prstGeom prst="line">
            <a:avLst/>
          </a:prstGeom>
          <a:noFill/>
          <a:ln w="38100">
            <a:solidFill>
              <a:srgbClr val="FF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2152537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8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45" grpId="0"/>
      <p:bldP spid="3484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6011863" y="1125538"/>
            <a:ext cx="2665412"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a:buFont typeface="Verdana" charset="0"/>
              <a:buNone/>
            </a:pPr>
            <a:r>
              <a:rPr lang="en-US" altLang="en-US" sz="2000">
                <a:latin typeface="Arial" charset="0"/>
              </a:rPr>
              <a:t>Select the shortest</a:t>
            </a:r>
          </a:p>
          <a:p>
            <a:pPr>
              <a:buFont typeface="Verdana" charset="0"/>
              <a:buNone/>
            </a:pPr>
            <a:r>
              <a:rPr lang="en-US" altLang="en-US" sz="2000">
                <a:latin typeface="Arial" charset="0"/>
              </a:rPr>
              <a:t>edge connected to </a:t>
            </a:r>
          </a:p>
          <a:p>
            <a:pPr>
              <a:buFont typeface="Verdana" charset="0"/>
              <a:buNone/>
            </a:pPr>
            <a:r>
              <a:rPr lang="en-US" altLang="en-US" sz="2000">
                <a:latin typeface="Arial" charset="0"/>
              </a:rPr>
              <a:t>any vertex already </a:t>
            </a:r>
          </a:p>
          <a:p>
            <a:pPr>
              <a:buFont typeface="Verdana" charset="0"/>
              <a:buNone/>
            </a:pPr>
            <a:r>
              <a:rPr lang="en-US" altLang="en-US" sz="2000">
                <a:latin typeface="Arial" charset="0"/>
              </a:rPr>
              <a:t>connected.</a:t>
            </a:r>
          </a:p>
          <a:p>
            <a:pPr>
              <a:buFont typeface="Verdana" charset="0"/>
              <a:buNone/>
            </a:pPr>
            <a:endParaRPr lang="en-GB" altLang="en-US" sz="2000">
              <a:latin typeface="Arial" charset="0"/>
            </a:endParaRPr>
          </a:p>
          <a:p>
            <a:pPr>
              <a:buFont typeface="Verdana" charset="0"/>
              <a:buNone/>
            </a:pPr>
            <a:r>
              <a:rPr lang="en-GB" altLang="en-US" sz="2000">
                <a:solidFill>
                  <a:srgbClr val="FF0000"/>
                </a:solidFill>
                <a:latin typeface="Arial" charset="0"/>
              </a:rPr>
              <a:t>ED  2</a:t>
            </a:r>
            <a:endParaRPr lang="en-US" altLang="en-US" sz="2000">
              <a:solidFill>
                <a:srgbClr val="FF0000"/>
              </a:solidFill>
              <a:latin typeface="Arial" charset="0"/>
            </a:endParaRPr>
          </a:p>
          <a:p>
            <a:pPr eaLnBrk="1" hangingPunct="1"/>
            <a:endParaRPr lang="en-GB" altLang="en-US" sz="2000">
              <a:latin typeface="Arial" charset="0"/>
            </a:endParaRPr>
          </a:p>
          <a:p>
            <a:pPr eaLnBrk="1" hangingPunct="1"/>
            <a:endParaRPr lang="en-GB" altLang="en-US" sz="2000">
              <a:latin typeface="Arial" charset="0"/>
            </a:endParaRPr>
          </a:p>
          <a:p>
            <a:pPr eaLnBrk="1" hangingPunct="1"/>
            <a:endParaRPr lang="en-US" altLang="en-US" sz="2000">
              <a:latin typeface="Arial" charset="0"/>
            </a:endParaRPr>
          </a:p>
        </p:txBody>
      </p:sp>
      <p:sp>
        <p:nvSpPr>
          <p:cNvPr id="27651" name="Text Box 3"/>
          <p:cNvSpPr txBox="1">
            <a:spLocks noChangeArrowheads="1"/>
          </p:cNvSpPr>
          <p:nvPr/>
        </p:nvSpPr>
        <p:spPr bwMode="auto">
          <a:xfrm>
            <a:off x="827088" y="476250"/>
            <a:ext cx="720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spcBef>
                <a:spcPct val="50000"/>
              </a:spcBef>
            </a:pPr>
            <a:r>
              <a:rPr lang="en-GB" altLang="en-US" b="1">
                <a:latin typeface="Arial" charset="0"/>
              </a:rPr>
              <a:t>Prim’s Algorithm</a:t>
            </a:r>
            <a:endParaRPr lang="en-US" altLang="en-US" b="1">
              <a:latin typeface="Arial" charset="0"/>
            </a:endParaRPr>
          </a:p>
        </p:txBody>
      </p:sp>
      <p:grpSp>
        <p:nvGrpSpPr>
          <p:cNvPr id="27652" name="Group 5"/>
          <p:cNvGrpSpPr>
            <a:grpSpLocks/>
          </p:cNvGrpSpPr>
          <p:nvPr/>
        </p:nvGrpSpPr>
        <p:grpSpPr bwMode="auto">
          <a:xfrm>
            <a:off x="468313" y="1700213"/>
            <a:ext cx="5486400" cy="4648200"/>
            <a:chOff x="864" y="576"/>
            <a:chExt cx="3456" cy="2928"/>
          </a:xfrm>
        </p:grpSpPr>
        <p:sp>
          <p:nvSpPr>
            <p:cNvPr id="27656" name="Line 6"/>
            <p:cNvSpPr>
              <a:spLocks noChangeShapeType="1"/>
            </p:cNvSpPr>
            <p:nvPr/>
          </p:nvSpPr>
          <p:spPr bwMode="auto">
            <a:xfrm flipV="1">
              <a:off x="1152" y="864"/>
              <a:ext cx="816"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7" name="Line 7"/>
            <p:cNvSpPr>
              <a:spLocks noChangeShapeType="1"/>
            </p:cNvSpPr>
            <p:nvPr/>
          </p:nvSpPr>
          <p:spPr bwMode="auto">
            <a:xfrm>
              <a:off x="1968" y="864"/>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8" name="Line 8"/>
            <p:cNvSpPr>
              <a:spLocks noChangeShapeType="1"/>
            </p:cNvSpPr>
            <p:nvPr/>
          </p:nvSpPr>
          <p:spPr bwMode="auto">
            <a:xfrm>
              <a:off x="3312" y="864"/>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9" name="Line 9"/>
            <p:cNvSpPr>
              <a:spLocks noChangeShapeType="1"/>
            </p:cNvSpPr>
            <p:nvPr/>
          </p:nvSpPr>
          <p:spPr bwMode="auto">
            <a:xfrm>
              <a:off x="1152" y="1968"/>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0" name="Line 10"/>
            <p:cNvSpPr>
              <a:spLocks noChangeShapeType="1"/>
            </p:cNvSpPr>
            <p:nvPr/>
          </p:nvSpPr>
          <p:spPr bwMode="auto">
            <a:xfrm>
              <a:off x="2688" y="1968"/>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1" name="Line 11"/>
            <p:cNvSpPr>
              <a:spLocks noChangeShapeType="1"/>
            </p:cNvSpPr>
            <p:nvPr/>
          </p:nvSpPr>
          <p:spPr bwMode="auto">
            <a:xfrm>
              <a:off x="1968" y="864"/>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2" name="Line 12"/>
            <p:cNvSpPr>
              <a:spLocks noChangeShapeType="1"/>
            </p:cNvSpPr>
            <p:nvPr/>
          </p:nvSpPr>
          <p:spPr bwMode="auto">
            <a:xfrm flipV="1">
              <a:off x="2688" y="864"/>
              <a:ext cx="624"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3" name="Line 13"/>
            <p:cNvSpPr>
              <a:spLocks noChangeShapeType="1"/>
            </p:cNvSpPr>
            <p:nvPr/>
          </p:nvSpPr>
          <p:spPr bwMode="auto">
            <a:xfrm>
              <a:off x="1152" y="1968"/>
              <a:ext cx="134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4" name="Line 14"/>
            <p:cNvSpPr>
              <a:spLocks noChangeShapeType="1"/>
            </p:cNvSpPr>
            <p:nvPr/>
          </p:nvSpPr>
          <p:spPr bwMode="auto">
            <a:xfrm flipV="1">
              <a:off x="2496" y="1968"/>
              <a:ext cx="192"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5" name="Line 15"/>
            <p:cNvSpPr>
              <a:spLocks noChangeShapeType="1"/>
            </p:cNvSpPr>
            <p:nvPr/>
          </p:nvSpPr>
          <p:spPr bwMode="auto">
            <a:xfrm flipV="1">
              <a:off x="2496" y="1968"/>
              <a:ext cx="1536"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6" name="Text Box 16"/>
            <p:cNvSpPr txBox="1">
              <a:spLocks noChangeArrowheads="1"/>
            </p:cNvSpPr>
            <p:nvPr/>
          </p:nvSpPr>
          <p:spPr bwMode="auto">
            <a:xfrm>
              <a:off x="864" y="187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A</a:t>
              </a:r>
            </a:p>
          </p:txBody>
        </p:sp>
        <p:sp>
          <p:nvSpPr>
            <p:cNvPr id="27667" name="Text Box 17"/>
            <p:cNvSpPr txBox="1">
              <a:spLocks noChangeArrowheads="1"/>
            </p:cNvSpPr>
            <p:nvPr/>
          </p:nvSpPr>
          <p:spPr bwMode="auto">
            <a:xfrm>
              <a:off x="2688" y="196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F</a:t>
              </a:r>
            </a:p>
          </p:txBody>
        </p:sp>
        <p:sp>
          <p:nvSpPr>
            <p:cNvPr id="27668" name="Text Box 18"/>
            <p:cNvSpPr txBox="1">
              <a:spLocks noChangeArrowheads="1"/>
            </p:cNvSpPr>
            <p:nvPr/>
          </p:nvSpPr>
          <p:spPr bwMode="auto">
            <a:xfrm>
              <a:off x="1728" y="57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B</a:t>
              </a:r>
            </a:p>
          </p:txBody>
        </p:sp>
        <p:sp>
          <p:nvSpPr>
            <p:cNvPr id="27669" name="Text Box 19"/>
            <p:cNvSpPr txBox="1">
              <a:spLocks noChangeArrowheads="1"/>
            </p:cNvSpPr>
            <p:nvPr/>
          </p:nvSpPr>
          <p:spPr bwMode="auto">
            <a:xfrm>
              <a:off x="3312" y="67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C</a:t>
              </a:r>
            </a:p>
          </p:txBody>
        </p:sp>
        <p:sp>
          <p:nvSpPr>
            <p:cNvPr id="27670" name="Text Box 20"/>
            <p:cNvSpPr txBox="1">
              <a:spLocks noChangeArrowheads="1"/>
            </p:cNvSpPr>
            <p:nvPr/>
          </p:nvSpPr>
          <p:spPr bwMode="auto">
            <a:xfrm>
              <a:off x="4032" y="192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D</a:t>
              </a:r>
            </a:p>
          </p:txBody>
        </p:sp>
        <p:sp>
          <p:nvSpPr>
            <p:cNvPr id="27671" name="Text Box 21"/>
            <p:cNvSpPr txBox="1">
              <a:spLocks noChangeArrowheads="1"/>
            </p:cNvSpPr>
            <p:nvPr/>
          </p:nvSpPr>
          <p:spPr bwMode="auto">
            <a:xfrm>
              <a:off x="2352" y="321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E</a:t>
              </a:r>
            </a:p>
          </p:txBody>
        </p:sp>
        <p:sp>
          <p:nvSpPr>
            <p:cNvPr id="27672" name="Text Box 22"/>
            <p:cNvSpPr txBox="1">
              <a:spLocks noChangeArrowheads="1"/>
            </p:cNvSpPr>
            <p:nvPr/>
          </p:nvSpPr>
          <p:spPr bwMode="auto">
            <a:xfrm>
              <a:off x="3168" y="264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2</a:t>
              </a:r>
            </a:p>
          </p:txBody>
        </p:sp>
        <p:sp>
          <p:nvSpPr>
            <p:cNvPr id="27673" name="Text Box 23"/>
            <p:cNvSpPr txBox="1">
              <a:spLocks noChangeArrowheads="1"/>
            </p:cNvSpPr>
            <p:nvPr/>
          </p:nvSpPr>
          <p:spPr bwMode="auto">
            <a:xfrm>
              <a:off x="1776" y="201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7</a:t>
              </a:r>
            </a:p>
          </p:txBody>
        </p:sp>
        <p:sp>
          <p:nvSpPr>
            <p:cNvPr id="27674" name="Text Box 24"/>
            <p:cNvSpPr txBox="1">
              <a:spLocks noChangeArrowheads="1"/>
            </p:cNvSpPr>
            <p:nvPr/>
          </p:nvSpPr>
          <p:spPr bwMode="auto">
            <a:xfrm>
              <a:off x="1536" y="254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4</a:t>
              </a:r>
            </a:p>
          </p:txBody>
        </p:sp>
        <p:sp>
          <p:nvSpPr>
            <p:cNvPr id="27675" name="Text Box 25"/>
            <p:cNvSpPr txBox="1">
              <a:spLocks noChangeArrowheads="1"/>
            </p:cNvSpPr>
            <p:nvPr/>
          </p:nvSpPr>
          <p:spPr bwMode="auto">
            <a:xfrm>
              <a:off x="2592" y="235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5</a:t>
              </a:r>
            </a:p>
          </p:txBody>
        </p:sp>
        <p:sp>
          <p:nvSpPr>
            <p:cNvPr id="27676" name="Text Box 26"/>
            <p:cNvSpPr txBox="1">
              <a:spLocks noChangeArrowheads="1"/>
            </p:cNvSpPr>
            <p:nvPr/>
          </p:nvSpPr>
          <p:spPr bwMode="auto">
            <a:xfrm>
              <a:off x="2064" y="134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8</a:t>
              </a:r>
            </a:p>
          </p:txBody>
        </p:sp>
        <p:sp>
          <p:nvSpPr>
            <p:cNvPr id="27677" name="Text Box 27"/>
            <p:cNvSpPr txBox="1">
              <a:spLocks noChangeArrowheads="1"/>
            </p:cNvSpPr>
            <p:nvPr/>
          </p:nvSpPr>
          <p:spPr bwMode="auto">
            <a:xfrm>
              <a:off x="3024" y="129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6</a:t>
              </a:r>
            </a:p>
          </p:txBody>
        </p:sp>
        <p:sp>
          <p:nvSpPr>
            <p:cNvPr id="27678" name="Text Box 28"/>
            <p:cNvSpPr txBox="1">
              <a:spLocks noChangeArrowheads="1"/>
            </p:cNvSpPr>
            <p:nvPr/>
          </p:nvSpPr>
          <p:spPr bwMode="auto">
            <a:xfrm>
              <a:off x="3648" y="120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4</a:t>
              </a:r>
            </a:p>
          </p:txBody>
        </p:sp>
        <p:sp>
          <p:nvSpPr>
            <p:cNvPr id="27679" name="Text Box 29"/>
            <p:cNvSpPr txBox="1">
              <a:spLocks noChangeArrowheads="1"/>
            </p:cNvSpPr>
            <p:nvPr/>
          </p:nvSpPr>
          <p:spPr bwMode="auto">
            <a:xfrm>
              <a:off x="2496" y="57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5</a:t>
              </a:r>
            </a:p>
          </p:txBody>
        </p:sp>
        <p:sp>
          <p:nvSpPr>
            <p:cNvPr id="27680" name="Text Box 30"/>
            <p:cNvSpPr txBox="1">
              <a:spLocks noChangeArrowheads="1"/>
            </p:cNvSpPr>
            <p:nvPr/>
          </p:nvSpPr>
          <p:spPr bwMode="auto">
            <a:xfrm>
              <a:off x="1392" y="105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3</a:t>
              </a:r>
            </a:p>
          </p:txBody>
        </p:sp>
        <p:sp>
          <p:nvSpPr>
            <p:cNvPr id="27681" name="Text Box 31"/>
            <p:cNvSpPr txBox="1">
              <a:spLocks noChangeArrowheads="1"/>
            </p:cNvSpPr>
            <p:nvPr/>
          </p:nvSpPr>
          <p:spPr bwMode="auto">
            <a:xfrm>
              <a:off x="3120" y="168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8</a:t>
              </a:r>
            </a:p>
          </p:txBody>
        </p:sp>
      </p:grpSp>
      <p:sp>
        <p:nvSpPr>
          <p:cNvPr id="27653" name="Line 36"/>
          <p:cNvSpPr>
            <a:spLocks noChangeShapeType="1"/>
          </p:cNvSpPr>
          <p:nvPr/>
        </p:nvSpPr>
        <p:spPr bwMode="auto">
          <a:xfrm flipV="1">
            <a:off x="925513" y="2159000"/>
            <a:ext cx="1279525" cy="1724025"/>
          </a:xfrm>
          <a:prstGeom prst="line">
            <a:avLst/>
          </a:prstGeom>
          <a:noFill/>
          <a:ln w="38100">
            <a:solidFill>
              <a:schemeClr val="accent2"/>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27654" name="Line 37"/>
          <p:cNvSpPr>
            <a:spLocks noChangeShapeType="1"/>
          </p:cNvSpPr>
          <p:nvPr/>
        </p:nvSpPr>
        <p:spPr bwMode="auto">
          <a:xfrm>
            <a:off x="925513" y="3886200"/>
            <a:ext cx="2133600" cy="1919288"/>
          </a:xfrm>
          <a:prstGeom prst="line">
            <a:avLst/>
          </a:prstGeom>
          <a:noFill/>
          <a:ln w="38100">
            <a:solidFill>
              <a:schemeClr val="accent2"/>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35875" name="Line 35"/>
          <p:cNvSpPr>
            <a:spLocks noChangeShapeType="1"/>
          </p:cNvSpPr>
          <p:nvPr/>
        </p:nvSpPr>
        <p:spPr bwMode="auto">
          <a:xfrm flipV="1">
            <a:off x="3059113" y="3908425"/>
            <a:ext cx="2452687" cy="1897063"/>
          </a:xfrm>
          <a:prstGeom prst="line">
            <a:avLst/>
          </a:prstGeom>
          <a:noFill/>
          <a:ln w="38100">
            <a:solidFill>
              <a:srgbClr val="FF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247497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8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7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a:t>Properties</a:t>
            </a:r>
          </a:p>
        </p:txBody>
      </p:sp>
      <p:sp>
        <p:nvSpPr>
          <p:cNvPr id="3" name="Content Placeholder 2"/>
          <p:cNvSpPr>
            <a:spLocks noGrp="1"/>
          </p:cNvSpPr>
          <p:nvPr>
            <p:ph idx="1"/>
          </p:nvPr>
        </p:nvSpPr>
        <p:spPr>
          <a:xfrm>
            <a:off x="457200" y="838200"/>
            <a:ext cx="8229600" cy="5715000"/>
          </a:xfrm>
        </p:spPr>
        <p:txBody>
          <a:bodyPr>
            <a:normAutofit/>
          </a:bodyPr>
          <a:lstStyle/>
          <a:p>
            <a:pPr algn="just"/>
            <a:r>
              <a:rPr lang="en-US" b="1" i="1"/>
              <a:t>Possible multiplicity </a:t>
            </a:r>
            <a:r>
              <a:rPr lang="en-US"/>
              <a:t>There can be multiple minimum spanning trees of the same weight. Particularly, if all the weights are the same, then every spanning tree will be minimum.</a:t>
            </a:r>
          </a:p>
          <a:p>
            <a:pPr algn="just"/>
            <a:endParaRPr lang="en-US"/>
          </a:p>
          <a:p>
            <a:pPr algn="just"/>
            <a:r>
              <a:rPr lang="en-US" b="1" i="1"/>
              <a:t>Uniqueness </a:t>
            </a:r>
            <a:r>
              <a:rPr lang="en-US"/>
              <a:t>When each edge in the graph is assigned a different weight, then there will be only one unique minimum spanning tree.</a:t>
            </a:r>
          </a:p>
        </p:txBody>
      </p:sp>
    </p:spTree>
    <p:extLst>
      <p:ext uri="{BB962C8B-B14F-4D97-AF65-F5344CB8AC3E}">
        <p14:creationId xmlns:p14="http://schemas.microsoft.com/office/powerpoint/2010/main" val="24498832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6011863" y="1125538"/>
            <a:ext cx="2665412"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a:buFont typeface="Verdana" charset="0"/>
              <a:buNone/>
            </a:pPr>
            <a:r>
              <a:rPr lang="en-US" altLang="en-US" sz="2000">
                <a:latin typeface="Arial" charset="0"/>
              </a:rPr>
              <a:t>Select the shortest</a:t>
            </a:r>
          </a:p>
          <a:p>
            <a:pPr>
              <a:buFont typeface="Verdana" charset="0"/>
              <a:buNone/>
            </a:pPr>
            <a:r>
              <a:rPr lang="en-US" altLang="en-US" sz="2000">
                <a:latin typeface="Arial" charset="0"/>
              </a:rPr>
              <a:t>edge connected to </a:t>
            </a:r>
          </a:p>
          <a:p>
            <a:pPr>
              <a:buFont typeface="Verdana" charset="0"/>
              <a:buNone/>
            </a:pPr>
            <a:r>
              <a:rPr lang="en-US" altLang="en-US" sz="2000">
                <a:latin typeface="Arial" charset="0"/>
              </a:rPr>
              <a:t>any vertex already </a:t>
            </a:r>
          </a:p>
          <a:p>
            <a:pPr>
              <a:buFont typeface="Verdana" charset="0"/>
              <a:buNone/>
            </a:pPr>
            <a:r>
              <a:rPr lang="en-US" altLang="en-US" sz="2000">
                <a:latin typeface="Arial" charset="0"/>
              </a:rPr>
              <a:t>connected.</a:t>
            </a:r>
          </a:p>
          <a:p>
            <a:pPr>
              <a:buFont typeface="Verdana" charset="0"/>
              <a:buNone/>
            </a:pPr>
            <a:endParaRPr lang="en-GB" altLang="en-US" sz="2000">
              <a:latin typeface="Arial" charset="0"/>
            </a:endParaRPr>
          </a:p>
          <a:p>
            <a:pPr>
              <a:buFont typeface="Verdana" charset="0"/>
              <a:buNone/>
            </a:pPr>
            <a:r>
              <a:rPr lang="en-GB" altLang="en-US" sz="2000">
                <a:solidFill>
                  <a:srgbClr val="FF0000"/>
                </a:solidFill>
                <a:latin typeface="Arial" charset="0"/>
              </a:rPr>
              <a:t>DC  4</a:t>
            </a:r>
            <a:endParaRPr lang="en-US" altLang="en-US" sz="2000">
              <a:solidFill>
                <a:srgbClr val="FF0000"/>
              </a:solidFill>
              <a:latin typeface="Arial" charset="0"/>
            </a:endParaRPr>
          </a:p>
          <a:p>
            <a:pPr eaLnBrk="1" hangingPunct="1"/>
            <a:endParaRPr lang="en-GB" altLang="en-US" sz="2000">
              <a:latin typeface="Arial" charset="0"/>
            </a:endParaRPr>
          </a:p>
          <a:p>
            <a:pPr eaLnBrk="1" hangingPunct="1"/>
            <a:endParaRPr lang="en-GB" altLang="en-US" sz="2000">
              <a:latin typeface="Arial" charset="0"/>
            </a:endParaRPr>
          </a:p>
          <a:p>
            <a:pPr eaLnBrk="1" hangingPunct="1"/>
            <a:endParaRPr lang="en-US" altLang="en-US" sz="2000">
              <a:latin typeface="Arial" charset="0"/>
            </a:endParaRPr>
          </a:p>
        </p:txBody>
      </p:sp>
      <p:sp>
        <p:nvSpPr>
          <p:cNvPr id="28675" name="Text Box 3"/>
          <p:cNvSpPr txBox="1">
            <a:spLocks noChangeArrowheads="1"/>
          </p:cNvSpPr>
          <p:nvPr/>
        </p:nvSpPr>
        <p:spPr bwMode="auto">
          <a:xfrm>
            <a:off x="827088" y="476250"/>
            <a:ext cx="720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spcBef>
                <a:spcPct val="50000"/>
              </a:spcBef>
            </a:pPr>
            <a:r>
              <a:rPr lang="en-GB" altLang="en-US" b="1">
                <a:latin typeface="Arial" charset="0"/>
              </a:rPr>
              <a:t>Prim’s Algorithm</a:t>
            </a:r>
            <a:endParaRPr lang="en-US" altLang="en-US" b="1">
              <a:latin typeface="Arial" charset="0"/>
            </a:endParaRPr>
          </a:p>
        </p:txBody>
      </p:sp>
      <p:grpSp>
        <p:nvGrpSpPr>
          <p:cNvPr id="28676" name="Group 6"/>
          <p:cNvGrpSpPr>
            <a:grpSpLocks/>
          </p:cNvGrpSpPr>
          <p:nvPr/>
        </p:nvGrpSpPr>
        <p:grpSpPr bwMode="auto">
          <a:xfrm>
            <a:off x="468313" y="1700213"/>
            <a:ext cx="5486400" cy="4648200"/>
            <a:chOff x="864" y="576"/>
            <a:chExt cx="3456" cy="2928"/>
          </a:xfrm>
        </p:grpSpPr>
        <p:sp>
          <p:nvSpPr>
            <p:cNvPr id="28681" name="Line 7"/>
            <p:cNvSpPr>
              <a:spLocks noChangeShapeType="1"/>
            </p:cNvSpPr>
            <p:nvPr/>
          </p:nvSpPr>
          <p:spPr bwMode="auto">
            <a:xfrm flipV="1">
              <a:off x="1152" y="864"/>
              <a:ext cx="816"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2" name="Line 8"/>
            <p:cNvSpPr>
              <a:spLocks noChangeShapeType="1"/>
            </p:cNvSpPr>
            <p:nvPr/>
          </p:nvSpPr>
          <p:spPr bwMode="auto">
            <a:xfrm>
              <a:off x="1968" y="864"/>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3" name="Line 9"/>
            <p:cNvSpPr>
              <a:spLocks noChangeShapeType="1"/>
            </p:cNvSpPr>
            <p:nvPr/>
          </p:nvSpPr>
          <p:spPr bwMode="auto">
            <a:xfrm>
              <a:off x="3312" y="864"/>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4" name="Line 10"/>
            <p:cNvSpPr>
              <a:spLocks noChangeShapeType="1"/>
            </p:cNvSpPr>
            <p:nvPr/>
          </p:nvSpPr>
          <p:spPr bwMode="auto">
            <a:xfrm>
              <a:off x="1152" y="1968"/>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5" name="Line 11"/>
            <p:cNvSpPr>
              <a:spLocks noChangeShapeType="1"/>
            </p:cNvSpPr>
            <p:nvPr/>
          </p:nvSpPr>
          <p:spPr bwMode="auto">
            <a:xfrm>
              <a:off x="2688" y="1968"/>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6" name="Line 12"/>
            <p:cNvSpPr>
              <a:spLocks noChangeShapeType="1"/>
            </p:cNvSpPr>
            <p:nvPr/>
          </p:nvSpPr>
          <p:spPr bwMode="auto">
            <a:xfrm>
              <a:off x="1968" y="864"/>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7" name="Line 13"/>
            <p:cNvSpPr>
              <a:spLocks noChangeShapeType="1"/>
            </p:cNvSpPr>
            <p:nvPr/>
          </p:nvSpPr>
          <p:spPr bwMode="auto">
            <a:xfrm flipV="1">
              <a:off x="2688" y="864"/>
              <a:ext cx="624"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8" name="Line 14"/>
            <p:cNvSpPr>
              <a:spLocks noChangeShapeType="1"/>
            </p:cNvSpPr>
            <p:nvPr/>
          </p:nvSpPr>
          <p:spPr bwMode="auto">
            <a:xfrm>
              <a:off x="1152" y="1968"/>
              <a:ext cx="134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9" name="Line 15"/>
            <p:cNvSpPr>
              <a:spLocks noChangeShapeType="1"/>
            </p:cNvSpPr>
            <p:nvPr/>
          </p:nvSpPr>
          <p:spPr bwMode="auto">
            <a:xfrm flipV="1">
              <a:off x="2496" y="1968"/>
              <a:ext cx="192"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0" name="Line 16"/>
            <p:cNvSpPr>
              <a:spLocks noChangeShapeType="1"/>
            </p:cNvSpPr>
            <p:nvPr/>
          </p:nvSpPr>
          <p:spPr bwMode="auto">
            <a:xfrm flipV="1">
              <a:off x="2496" y="1968"/>
              <a:ext cx="1536"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1" name="Text Box 17"/>
            <p:cNvSpPr txBox="1">
              <a:spLocks noChangeArrowheads="1"/>
            </p:cNvSpPr>
            <p:nvPr/>
          </p:nvSpPr>
          <p:spPr bwMode="auto">
            <a:xfrm>
              <a:off x="864" y="187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A</a:t>
              </a:r>
            </a:p>
          </p:txBody>
        </p:sp>
        <p:sp>
          <p:nvSpPr>
            <p:cNvPr id="28692" name="Text Box 18"/>
            <p:cNvSpPr txBox="1">
              <a:spLocks noChangeArrowheads="1"/>
            </p:cNvSpPr>
            <p:nvPr/>
          </p:nvSpPr>
          <p:spPr bwMode="auto">
            <a:xfrm>
              <a:off x="2688" y="196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F</a:t>
              </a:r>
            </a:p>
          </p:txBody>
        </p:sp>
        <p:sp>
          <p:nvSpPr>
            <p:cNvPr id="28693" name="Text Box 19"/>
            <p:cNvSpPr txBox="1">
              <a:spLocks noChangeArrowheads="1"/>
            </p:cNvSpPr>
            <p:nvPr/>
          </p:nvSpPr>
          <p:spPr bwMode="auto">
            <a:xfrm>
              <a:off x="1728" y="57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B</a:t>
              </a:r>
            </a:p>
          </p:txBody>
        </p:sp>
        <p:sp>
          <p:nvSpPr>
            <p:cNvPr id="28694" name="Text Box 20"/>
            <p:cNvSpPr txBox="1">
              <a:spLocks noChangeArrowheads="1"/>
            </p:cNvSpPr>
            <p:nvPr/>
          </p:nvSpPr>
          <p:spPr bwMode="auto">
            <a:xfrm>
              <a:off x="3312" y="67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C</a:t>
              </a:r>
            </a:p>
          </p:txBody>
        </p:sp>
        <p:sp>
          <p:nvSpPr>
            <p:cNvPr id="28695" name="Text Box 21"/>
            <p:cNvSpPr txBox="1">
              <a:spLocks noChangeArrowheads="1"/>
            </p:cNvSpPr>
            <p:nvPr/>
          </p:nvSpPr>
          <p:spPr bwMode="auto">
            <a:xfrm>
              <a:off x="4032" y="192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D</a:t>
              </a:r>
            </a:p>
          </p:txBody>
        </p:sp>
        <p:sp>
          <p:nvSpPr>
            <p:cNvPr id="28696" name="Text Box 22"/>
            <p:cNvSpPr txBox="1">
              <a:spLocks noChangeArrowheads="1"/>
            </p:cNvSpPr>
            <p:nvPr/>
          </p:nvSpPr>
          <p:spPr bwMode="auto">
            <a:xfrm>
              <a:off x="2352" y="321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E</a:t>
              </a:r>
            </a:p>
          </p:txBody>
        </p:sp>
        <p:sp>
          <p:nvSpPr>
            <p:cNvPr id="28697" name="Text Box 23"/>
            <p:cNvSpPr txBox="1">
              <a:spLocks noChangeArrowheads="1"/>
            </p:cNvSpPr>
            <p:nvPr/>
          </p:nvSpPr>
          <p:spPr bwMode="auto">
            <a:xfrm>
              <a:off x="3168" y="264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2</a:t>
              </a:r>
            </a:p>
          </p:txBody>
        </p:sp>
        <p:sp>
          <p:nvSpPr>
            <p:cNvPr id="28698" name="Text Box 24"/>
            <p:cNvSpPr txBox="1">
              <a:spLocks noChangeArrowheads="1"/>
            </p:cNvSpPr>
            <p:nvPr/>
          </p:nvSpPr>
          <p:spPr bwMode="auto">
            <a:xfrm>
              <a:off x="1776" y="201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7</a:t>
              </a:r>
            </a:p>
          </p:txBody>
        </p:sp>
        <p:sp>
          <p:nvSpPr>
            <p:cNvPr id="28699" name="Text Box 25"/>
            <p:cNvSpPr txBox="1">
              <a:spLocks noChangeArrowheads="1"/>
            </p:cNvSpPr>
            <p:nvPr/>
          </p:nvSpPr>
          <p:spPr bwMode="auto">
            <a:xfrm>
              <a:off x="1536" y="254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4</a:t>
              </a:r>
            </a:p>
          </p:txBody>
        </p:sp>
        <p:sp>
          <p:nvSpPr>
            <p:cNvPr id="28700" name="Text Box 26"/>
            <p:cNvSpPr txBox="1">
              <a:spLocks noChangeArrowheads="1"/>
            </p:cNvSpPr>
            <p:nvPr/>
          </p:nvSpPr>
          <p:spPr bwMode="auto">
            <a:xfrm>
              <a:off x="2592" y="235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5</a:t>
              </a:r>
            </a:p>
          </p:txBody>
        </p:sp>
        <p:sp>
          <p:nvSpPr>
            <p:cNvPr id="28701" name="Text Box 27"/>
            <p:cNvSpPr txBox="1">
              <a:spLocks noChangeArrowheads="1"/>
            </p:cNvSpPr>
            <p:nvPr/>
          </p:nvSpPr>
          <p:spPr bwMode="auto">
            <a:xfrm>
              <a:off x="2064" y="134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8</a:t>
              </a:r>
            </a:p>
          </p:txBody>
        </p:sp>
        <p:sp>
          <p:nvSpPr>
            <p:cNvPr id="28702" name="Text Box 28"/>
            <p:cNvSpPr txBox="1">
              <a:spLocks noChangeArrowheads="1"/>
            </p:cNvSpPr>
            <p:nvPr/>
          </p:nvSpPr>
          <p:spPr bwMode="auto">
            <a:xfrm>
              <a:off x="3024" y="129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6</a:t>
              </a:r>
            </a:p>
          </p:txBody>
        </p:sp>
        <p:sp>
          <p:nvSpPr>
            <p:cNvPr id="28703" name="Text Box 29"/>
            <p:cNvSpPr txBox="1">
              <a:spLocks noChangeArrowheads="1"/>
            </p:cNvSpPr>
            <p:nvPr/>
          </p:nvSpPr>
          <p:spPr bwMode="auto">
            <a:xfrm>
              <a:off x="3648" y="120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4</a:t>
              </a:r>
            </a:p>
          </p:txBody>
        </p:sp>
        <p:sp>
          <p:nvSpPr>
            <p:cNvPr id="28704" name="Text Box 30"/>
            <p:cNvSpPr txBox="1">
              <a:spLocks noChangeArrowheads="1"/>
            </p:cNvSpPr>
            <p:nvPr/>
          </p:nvSpPr>
          <p:spPr bwMode="auto">
            <a:xfrm>
              <a:off x="2496" y="57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5</a:t>
              </a:r>
            </a:p>
          </p:txBody>
        </p:sp>
        <p:sp>
          <p:nvSpPr>
            <p:cNvPr id="28705" name="Text Box 31"/>
            <p:cNvSpPr txBox="1">
              <a:spLocks noChangeArrowheads="1"/>
            </p:cNvSpPr>
            <p:nvPr/>
          </p:nvSpPr>
          <p:spPr bwMode="auto">
            <a:xfrm>
              <a:off x="1392" y="105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3</a:t>
              </a:r>
            </a:p>
          </p:txBody>
        </p:sp>
        <p:sp>
          <p:nvSpPr>
            <p:cNvPr id="28706" name="Text Box 32"/>
            <p:cNvSpPr txBox="1">
              <a:spLocks noChangeArrowheads="1"/>
            </p:cNvSpPr>
            <p:nvPr/>
          </p:nvSpPr>
          <p:spPr bwMode="auto">
            <a:xfrm>
              <a:off x="3120" y="168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8</a:t>
              </a:r>
            </a:p>
          </p:txBody>
        </p:sp>
      </p:grpSp>
      <p:sp>
        <p:nvSpPr>
          <p:cNvPr id="28677" name="Line 38"/>
          <p:cNvSpPr>
            <a:spLocks noChangeShapeType="1"/>
          </p:cNvSpPr>
          <p:nvPr/>
        </p:nvSpPr>
        <p:spPr bwMode="auto">
          <a:xfrm flipV="1">
            <a:off x="925513" y="2159000"/>
            <a:ext cx="1279525" cy="1724025"/>
          </a:xfrm>
          <a:prstGeom prst="line">
            <a:avLst/>
          </a:prstGeom>
          <a:noFill/>
          <a:ln w="38100">
            <a:solidFill>
              <a:schemeClr val="accent2"/>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28678" name="Line 39"/>
          <p:cNvSpPr>
            <a:spLocks noChangeShapeType="1"/>
          </p:cNvSpPr>
          <p:nvPr/>
        </p:nvSpPr>
        <p:spPr bwMode="auto">
          <a:xfrm>
            <a:off x="925513" y="3886200"/>
            <a:ext cx="2133600" cy="1919288"/>
          </a:xfrm>
          <a:prstGeom prst="line">
            <a:avLst/>
          </a:prstGeom>
          <a:noFill/>
          <a:ln w="38100">
            <a:solidFill>
              <a:schemeClr val="accent2"/>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28679" name="Line 40"/>
          <p:cNvSpPr>
            <a:spLocks noChangeShapeType="1"/>
          </p:cNvSpPr>
          <p:nvPr/>
        </p:nvSpPr>
        <p:spPr bwMode="auto">
          <a:xfrm flipV="1">
            <a:off x="3059113" y="3908425"/>
            <a:ext cx="2452687" cy="1897063"/>
          </a:xfrm>
          <a:prstGeom prst="line">
            <a:avLst/>
          </a:prstGeom>
          <a:noFill/>
          <a:ln w="38100">
            <a:solidFill>
              <a:schemeClr val="accent2"/>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36901" name="Line 37"/>
          <p:cNvSpPr>
            <a:spLocks noChangeShapeType="1"/>
          </p:cNvSpPr>
          <p:nvPr/>
        </p:nvSpPr>
        <p:spPr bwMode="auto">
          <a:xfrm flipH="1" flipV="1">
            <a:off x="4356100" y="2133600"/>
            <a:ext cx="1155700" cy="1778000"/>
          </a:xfrm>
          <a:prstGeom prst="line">
            <a:avLst/>
          </a:prstGeom>
          <a:noFill/>
          <a:ln w="38100">
            <a:solidFill>
              <a:srgbClr val="FF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3393064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8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9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P spid="3690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6011863" y="1125538"/>
            <a:ext cx="2665412"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a:buFont typeface="Verdana" charset="0"/>
              <a:buNone/>
            </a:pPr>
            <a:r>
              <a:rPr lang="en-US" altLang="en-US" sz="2000">
                <a:latin typeface="Arial" charset="0"/>
              </a:rPr>
              <a:t>Select the shortest</a:t>
            </a:r>
          </a:p>
          <a:p>
            <a:pPr>
              <a:buFont typeface="Verdana" charset="0"/>
              <a:buNone/>
            </a:pPr>
            <a:r>
              <a:rPr lang="en-US" altLang="en-US" sz="2000">
                <a:latin typeface="Arial" charset="0"/>
              </a:rPr>
              <a:t>edge connected to </a:t>
            </a:r>
          </a:p>
          <a:p>
            <a:pPr>
              <a:buFont typeface="Verdana" charset="0"/>
              <a:buNone/>
            </a:pPr>
            <a:r>
              <a:rPr lang="en-US" altLang="en-US" sz="2000">
                <a:latin typeface="Arial" charset="0"/>
              </a:rPr>
              <a:t>any vertex already </a:t>
            </a:r>
          </a:p>
          <a:p>
            <a:pPr>
              <a:buFont typeface="Verdana" charset="0"/>
              <a:buNone/>
            </a:pPr>
            <a:r>
              <a:rPr lang="en-US" altLang="en-US" sz="2000">
                <a:latin typeface="Arial" charset="0"/>
              </a:rPr>
              <a:t>connected.</a:t>
            </a:r>
            <a:endParaRPr lang="en-GB" altLang="en-US" sz="2000">
              <a:latin typeface="Arial" charset="0"/>
            </a:endParaRPr>
          </a:p>
          <a:p>
            <a:pPr>
              <a:buFont typeface="Verdana" charset="0"/>
              <a:buNone/>
            </a:pPr>
            <a:endParaRPr lang="en-GB" altLang="en-US" sz="2000">
              <a:latin typeface="Arial" charset="0"/>
            </a:endParaRPr>
          </a:p>
          <a:p>
            <a:pPr>
              <a:buFont typeface="Verdana" charset="0"/>
              <a:buNone/>
            </a:pPr>
            <a:r>
              <a:rPr lang="en-GB" altLang="en-US" sz="2000">
                <a:solidFill>
                  <a:srgbClr val="FF0000"/>
                </a:solidFill>
                <a:latin typeface="Arial" charset="0"/>
              </a:rPr>
              <a:t>EF  5</a:t>
            </a:r>
            <a:r>
              <a:rPr lang="en-GB" altLang="en-US" sz="2000">
                <a:latin typeface="Arial" charset="0"/>
              </a:rPr>
              <a:t>  </a:t>
            </a:r>
            <a:endParaRPr lang="en-US" altLang="en-US" sz="2000">
              <a:latin typeface="Arial" charset="0"/>
            </a:endParaRPr>
          </a:p>
          <a:p>
            <a:pPr eaLnBrk="1" hangingPunct="1"/>
            <a:endParaRPr lang="en-GB" altLang="en-US" sz="2000">
              <a:latin typeface="Arial" charset="0"/>
            </a:endParaRPr>
          </a:p>
          <a:p>
            <a:pPr eaLnBrk="1" hangingPunct="1"/>
            <a:endParaRPr lang="en-GB" altLang="en-US" sz="2000">
              <a:latin typeface="Arial" charset="0"/>
            </a:endParaRPr>
          </a:p>
          <a:p>
            <a:pPr eaLnBrk="1" hangingPunct="1"/>
            <a:endParaRPr lang="en-US" altLang="en-US" sz="2000">
              <a:latin typeface="Arial" charset="0"/>
            </a:endParaRPr>
          </a:p>
        </p:txBody>
      </p:sp>
      <p:sp>
        <p:nvSpPr>
          <p:cNvPr id="29699" name="Text Box 3"/>
          <p:cNvSpPr txBox="1">
            <a:spLocks noChangeArrowheads="1"/>
          </p:cNvSpPr>
          <p:nvPr/>
        </p:nvSpPr>
        <p:spPr bwMode="auto">
          <a:xfrm>
            <a:off x="827088" y="476250"/>
            <a:ext cx="720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spcBef>
                <a:spcPct val="50000"/>
              </a:spcBef>
            </a:pPr>
            <a:r>
              <a:rPr lang="en-GB" altLang="en-US" b="1">
                <a:latin typeface="Arial" charset="0"/>
              </a:rPr>
              <a:t>Prim’s Algorithm</a:t>
            </a:r>
            <a:endParaRPr lang="en-US" altLang="en-US" b="1">
              <a:latin typeface="Arial" charset="0"/>
            </a:endParaRPr>
          </a:p>
        </p:txBody>
      </p:sp>
      <p:grpSp>
        <p:nvGrpSpPr>
          <p:cNvPr id="29700" name="Group 7"/>
          <p:cNvGrpSpPr>
            <a:grpSpLocks/>
          </p:cNvGrpSpPr>
          <p:nvPr/>
        </p:nvGrpSpPr>
        <p:grpSpPr bwMode="auto">
          <a:xfrm>
            <a:off x="468313" y="1700213"/>
            <a:ext cx="5486400" cy="4648200"/>
            <a:chOff x="864" y="576"/>
            <a:chExt cx="3456" cy="2928"/>
          </a:xfrm>
        </p:grpSpPr>
        <p:sp>
          <p:nvSpPr>
            <p:cNvPr id="29706" name="Line 8"/>
            <p:cNvSpPr>
              <a:spLocks noChangeShapeType="1"/>
            </p:cNvSpPr>
            <p:nvPr/>
          </p:nvSpPr>
          <p:spPr bwMode="auto">
            <a:xfrm flipV="1">
              <a:off x="1152" y="864"/>
              <a:ext cx="816"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7" name="Line 9"/>
            <p:cNvSpPr>
              <a:spLocks noChangeShapeType="1"/>
            </p:cNvSpPr>
            <p:nvPr/>
          </p:nvSpPr>
          <p:spPr bwMode="auto">
            <a:xfrm>
              <a:off x="1968" y="864"/>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8" name="Line 10"/>
            <p:cNvSpPr>
              <a:spLocks noChangeShapeType="1"/>
            </p:cNvSpPr>
            <p:nvPr/>
          </p:nvSpPr>
          <p:spPr bwMode="auto">
            <a:xfrm>
              <a:off x="3312" y="864"/>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9" name="Line 11"/>
            <p:cNvSpPr>
              <a:spLocks noChangeShapeType="1"/>
            </p:cNvSpPr>
            <p:nvPr/>
          </p:nvSpPr>
          <p:spPr bwMode="auto">
            <a:xfrm>
              <a:off x="1152" y="1968"/>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0" name="Line 12"/>
            <p:cNvSpPr>
              <a:spLocks noChangeShapeType="1"/>
            </p:cNvSpPr>
            <p:nvPr/>
          </p:nvSpPr>
          <p:spPr bwMode="auto">
            <a:xfrm>
              <a:off x="2688" y="1968"/>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1" name="Line 13"/>
            <p:cNvSpPr>
              <a:spLocks noChangeShapeType="1"/>
            </p:cNvSpPr>
            <p:nvPr/>
          </p:nvSpPr>
          <p:spPr bwMode="auto">
            <a:xfrm>
              <a:off x="1968" y="864"/>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2" name="Line 14"/>
            <p:cNvSpPr>
              <a:spLocks noChangeShapeType="1"/>
            </p:cNvSpPr>
            <p:nvPr/>
          </p:nvSpPr>
          <p:spPr bwMode="auto">
            <a:xfrm flipV="1">
              <a:off x="2688" y="864"/>
              <a:ext cx="624"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3" name="Line 15"/>
            <p:cNvSpPr>
              <a:spLocks noChangeShapeType="1"/>
            </p:cNvSpPr>
            <p:nvPr/>
          </p:nvSpPr>
          <p:spPr bwMode="auto">
            <a:xfrm>
              <a:off x="1152" y="1968"/>
              <a:ext cx="134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4" name="Line 16"/>
            <p:cNvSpPr>
              <a:spLocks noChangeShapeType="1"/>
            </p:cNvSpPr>
            <p:nvPr/>
          </p:nvSpPr>
          <p:spPr bwMode="auto">
            <a:xfrm flipV="1">
              <a:off x="2496" y="1968"/>
              <a:ext cx="192"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5" name="Line 17"/>
            <p:cNvSpPr>
              <a:spLocks noChangeShapeType="1"/>
            </p:cNvSpPr>
            <p:nvPr/>
          </p:nvSpPr>
          <p:spPr bwMode="auto">
            <a:xfrm flipV="1">
              <a:off x="2496" y="1968"/>
              <a:ext cx="1536"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6" name="Text Box 18"/>
            <p:cNvSpPr txBox="1">
              <a:spLocks noChangeArrowheads="1"/>
            </p:cNvSpPr>
            <p:nvPr/>
          </p:nvSpPr>
          <p:spPr bwMode="auto">
            <a:xfrm>
              <a:off x="864" y="187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A</a:t>
              </a:r>
            </a:p>
          </p:txBody>
        </p:sp>
        <p:sp>
          <p:nvSpPr>
            <p:cNvPr id="29717" name="Text Box 19"/>
            <p:cNvSpPr txBox="1">
              <a:spLocks noChangeArrowheads="1"/>
            </p:cNvSpPr>
            <p:nvPr/>
          </p:nvSpPr>
          <p:spPr bwMode="auto">
            <a:xfrm>
              <a:off x="2688" y="196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F</a:t>
              </a:r>
            </a:p>
          </p:txBody>
        </p:sp>
        <p:sp>
          <p:nvSpPr>
            <p:cNvPr id="29718" name="Text Box 20"/>
            <p:cNvSpPr txBox="1">
              <a:spLocks noChangeArrowheads="1"/>
            </p:cNvSpPr>
            <p:nvPr/>
          </p:nvSpPr>
          <p:spPr bwMode="auto">
            <a:xfrm>
              <a:off x="1728" y="57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B</a:t>
              </a:r>
            </a:p>
          </p:txBody>
        </p:sp>
        <p:sp>
          <p:nvSpPr>
            <p:cNvPr id="29719" name="Text Box 21"/>
            <p:cNvSpPr txBox="1">
              <a:spLocks noChangeArrowheads="1"/>
            </p:cNvSpPr>
            <p:nvPr/>
          </p:nvSpPr>
          <p:spPr bwMode="auto">
            <a:xfrm>
              <a:off x="3312" y="67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C</a:t>
              </a:r>
            </a:p>
          </p:txBody>
        </p:sp>
        <p:sp>
          <p:nvSpPr>
            <p:cNvPr id="29720" name="Text Box 22"/>
            <p:cNvSpPr txBox="1">
              <a:spLocks noChangeArrowheads="1"/>
            </p:cNvSpPr>
            <p:nvPr/>
          </p:nvSpPr>
          <p:spPr bwMode="auto">
            <a:xfrm>
              <a:off x="4032" y="192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D</a:t>
              </a:r>
            </a:p>
          </p:txBody>
        </p:sp>
        <p:sp>
          <p:nvSpPr>
            <p:cNvPr id="29721" name="Text Box 23"/>
            <p:cNvSpPr txBox="1">
              <a:spLocks noChangeArrowheads="1"/>
            </p:cNvSpPr>
            <p:nvPr/>
          </p:nvSpPr>
          <p:spPr bwMode="auto">
            <a:xfrm>
              <a:off x="2352" y="321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E</a:t>
              </a:r>
            </a:p>
          </p:txBody>
        </p:sp>
        <p:sp>
          <p:nvSpPr>
            <p:cNvPr id="29722" name="Text Box 24"/>
            <p:cNvSpPr txBox="1">
              <a:spLocks noChangeArrowheads="1"/>
            </p:cNvSpPr>
            <p:nvPr/>
          </p:nvSpPr>
          <p:spPr bwMode="auto">
            <a:xfrm>
              <a:off x="3168" y="264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2</a:t>
              </a:r>
            </a:p>
          </p:txBody>
        </p:sp>
        <p:sp>
          <p:nvSpPr>
            <p:cNvPr id="29723" name="Text Box 25"/>
            <p:cNvSpPr txBox="1">
              <a:spLocks noChangeArrowheads="1"/>
            </p:cNvSpPr>
            <p:nvPr/>
          </p:nvSpPr>
          <p:spPr bwMode="auto">
            <a:xfrm>
              <a:off x="1776" y="201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7</a:t>
              </a:r>
            </a:p>
          </p:txBody>
        </p:sp>
        <p:sp>
          <p:nvSpPr>
            <p:cNvPr id="29724" name="Text Box 26"/>
            <p:cNvSpPr txBox="1">
              <a:spLocks noChangeArrowheads="1"/>
            </p:cNvSpPr>
            <p:nvPr/>
          </p:nvSpPr>
          <p:spPr bwMode="auto">
            <a:xfrm>
              <a:off x="1536" y="254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4</a:t>
              </a:r>
            </a:p>
          </p:txBody>
        </p:sp>
        <p:sp>
          <p:nvSpPr>
            <p:cNvPr id="29725" name="Text Box 27"/>
            <p:cNvSpPr txBox="1">
              <a:spLocks noChangeArrowheads="1"/>
            </p:cNvSpPr>
            <p:nvPr/>
          </p:nvSpPr>
          <p:spPr bwMode="auto">
            <a:xfrm>
              <a:off x="2592" y="235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5</a:t>
              </a:r>
            </a:p>
          </p:txBody>
        </p:sp>
        <p:sp>
          <p:nvSpPr>
            <p:cNvPr id="29726" name="Text Box 28"/>
            <p:cNvSpPr txBox="1">
              <a:spLocks noChangeArrowheads="1"/>
            </p:cNvSpPr>
            <p:nvPr/>
          </p:nvSpPr>
          <p:spPr bwMode="auto">
            <a:xfrm>
              <a:off x="2064" y="134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8</a:t>
              </a:r>
            </a:p>
          </p:txBody>
        </p:sp>
        <p:sp>
          <p:nvSpPr>
            <p:cNvPr id="29727" name="Text Box 29"/>
            <p:cNvSpPr txBox="1">
              <a:spLocks noChangeArrowheads="1"/>
            </p:cNvSpPr>
            <p:nvPr/>
          </p:nvSpPr>
          <p:spPr bwMode="auto">
            <a:xfrm>
              <a:off x="3024" y="129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6</a:t>
              </a:r>
            </a:p>
          </p:txBody>
        </p:sp>
        <p:sp>
          <p:nvSpPr>
            <p:cNvPr id="29728" name="Text Box 30"/>
            <p:cNvSpPr txBox="1">
              <a:spLocks noChangeArrowheads="1"/>
            </p:cNvSpPr>
            <p:nvPr/>
          </p:nvSpPr>
          <p:spPr bwMode="auto">
            <a:xfrm>
              <a:off x="3648" y="120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4</a:t>
              </a:r>
            </a:p>
          </p:txBody>
        </p:sp>
        <p:sp>
          <p:nvSpPr>
            <p:cNvPr id="29729" name="Text Box 31"/>
            <p:cNvSpPr txBox="1">
              <a:spLocks noChangeArrowheads="1"/>
            </p:cNvSpPr>
            <p:nvPr/>
          </p:nvSpPr>
          <p:spPr bwMode="auto">
            <a:xfrm>
              <a:off x="2496" y="57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5</a:t>
              </a:r>
            </a:p>
          </p:txBody>
        </p:sp>
        <p:sp>
          <p:nvSpPr>
            <p:cNvPr id="29730" name="Text Box 32"/>
            <p:cNvSpPr txBox="1">
              <a:spLocks noChangeArrowheads="1"/>
            </p:cNvSpPr>
            <p:nvPr/>
          </p:nvSpPr>
          <p:spPr bwMode="auto">
            <a:xfrm>
              <a:off x="1392" y="105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3</a:t>
              </a:r>
            </a:p>
          </p:txBody>
        </p:sp>
        <p:sp>
          <p:nvSpPr>
            <p:cNvPr id="29731" name="Text Box 33"/>
            <p:cNvSpPr txBox="1">
              <a:spLocks noChangeArrowheads="1"/>
            </p:cNvSpPr>
            <p:nvPr/>
          </p:nvSpPr>
          <p:spPr bwMode="auto">
            <a:xfrm>
              <a:off x="3120" y="168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8</a:t>
              </a:r>
            </a:p>
          </p:txBody>
        </p:sp>
      </p:grpSp>
      <p:sp>
        <p:nvSpPr>
          <p:cNvPr id="29701" name="Line 40"/>
          <p:cNvSpPr>
            <a:spLocks noChangeShapeType="1"/>
          </p:cNvSpPr>
          <p:nvPr/>
        </p:nvSpPr>
        <p:spPr bwMode="auto">
          <a:xfrm flipV="1">
            <a:off x="925513" y="2159000"/>
            <a:ext cx="1279525" cy="1724025"/>
          </a:xfrm>
          <a:prstGeom prst="line">
            <a:avLst/>
          </a:prstGeom>
          <a:noFill/>
          <a:ln w="38100">
            <a:solidFill>
              <a:schemeClr val="accent2"/>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29702" name="Line 41"/>
          <p:cNvSpPr>
            <a:spLocks noChangeShapeType="1"/>
          </p:cNvSpPr>
          <p:nvPr/>
        </p:nvSpPr>
        <p:spPr bwMode="auto">
          <a:xfrm>
            <a:off x="925513" y="3886200"/>
            <a:ext cx="2133600" cy="1919288"/>
          </a:xfrm>
          <a:prstGeom prst="line">
            <a:avLst/>
          </a:prstGeom>
          <a:noFill/>
          <a:ln w="38100">
            <a:solidFill>
              <a:schemeClr val="accent2"/>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29703" name="Line 42"/>
          <p:cNvSpPr>
            <a:spLocks noChangeShapeType="1"/>
          </p:cNvSpPr>
          <p:nvPr/>
        </p:nvSpPr>
        <p:spPr bwMode="auto">
          <a:xfrm flipV="1">
            <a:off x="3059113" y="3908425"/>
            <a:ext cx="2452687" cy="1897063"/>
          </a:xfrm>
          <a:prstGeom prst="line">
            <a:avLst/>
          </a:prstGeom>
          <a:noFill/>
          <a:ln w="38100">
            <a:solidFill>
              <a:schemeClr val="accent2"/>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29704" name="Line 43"/>
          <p:cNvSpPr>
            <a:spLocks noChangeShapeType="1"/>
          </p:cNvSpPr>
          <p:nvPr/>
        </p:nvSpPr>
        <p:spPr bwMode="auto">
          <a:xfrm flipH="1" flipV="1">
            <a:off x="4356100" y="2133600"/>
            <a:ext cx="1155700" cy="1778000"/>
          </a:xfrm>
          <a:prstGeom prst="line">
            <a:avLst/>
          </a:prstGeom>
          <a:noFill/>
          <a:ln w="38100">
            <a:solidFill>
              <a:schemeClr val="accent2"/>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37927" name="Line 39"/>
          <p:cNvSpPr>
            <a:spLocks noChangeShapeType="1"/>
          </p:cNvSpPr>
          <p:nvPr/>
        </p:nvSpPr>
        <p:spPr bwMode="auto">
          <a:xfrm flipV="1">
            <a:off x="3059113" y="3921125"/>
            <a:ext cx="301625" cy="1884363"/>
          </a:xfrm>
          <a:prstGeom prst="line">
            <a:avLst/>
          </a:prstGeom>
          <a:noFill/>
          <a:ln w="38100">
            <a:solidFill>
              <a:srgbClr val="FF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9779187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8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p:bldP spid="3792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3"/>
          <p:cNvSpPr txBox="1">
            <a:spLocks noChangeArrowheads="1"/>
          </p:cNvSpPr>
          <p:nvPr/>
        </p:nvSpPr>
        <p:spPr bwMode="auto">
          <a:xfrm>
            <a:off x="827088" y="476250"/>
            <a:ext cx="720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spcBef>
                <a:spcPct val="50000"/>
              </a:spcBef>
            </a:pPr>
            <a:r>
              <a:rPr lang="en-GB" altLang="en-US" b="1">
                <a:latin typeface="Arial" charset="0"/>
              </a:rPr>
              <a:t>Prim’s Algorithm</a:t>
            </a:r>
            <a:endParaRPr lang="en-US" altLang="en-US" b="1">
              <a:latin typeface="Arial" charset="0"/>
            </a:endParaRPr>
          </a:p>
        </p:txBody>
      </p:sp>
      <p:grpSp>
        <p:nvGrpSpPr>
          <p:cNvPr id="30723" name="Group 8"/>
          <p:cNvGrpSpPr>
            <a:grpSpLocks/>
          </p:cNvGrpSpPr>
          <p:nvPr/>
        </p:nvGrpSpPr>
        <p:grpSpPr bwMode="auto">
          <a:xfrm>
            <a:off x="468313" y="1700213"/>
            <a:ext cx="5486400" cy="4648200"/>
            <a:chOff x="864" y="576"/>
            <a:chExt cx="3456" cy="2928"/>
          </a:xfrm>
        </p:grpSpPr>
        <p:sp>
          <p:nvSpPr>
            <p:cNvPr id="30730" name="Line 9"/>
            <p:cNvSpPr>
              <a:spLocks noChangeShapeType="1"/>
            </p:cNvSpPr>
            <p:nvPr/>
          </p:nvSpPr>
          <p:spPr bwMode="auto">
            <a:xfrm flipV="1">
              <a:off x="1152" y="864"/>
              <a:ext cx="816"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1" name="Line 10"/>
            <p:cNvSpPr>
              <a:spLocks noChangeShapeType="1"/>
            </p:cNvSpPr>
            <p:nvPr/>
          </p:nvSpPr>
          <p:spPr bwMode="auto">
            <a:xfrm>
              <a:off x="1968" y="864"/>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2" name="Line 11"/>
            <p:cNvSpPr>
              <a:spLocks noChangeShapeType="1"/>
            </p:cNvSpPr>
            <p:nvPr/>
          </p:nvSpPr>
          <p:spPr bwMode="auto">
            <a:xfrm>
              <a:off x="3312" y="864"/>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3" name="Line 12"/>
            <p:cNvSpPr>
              <a:spLocks noChangeShapeType="1"/>
            </p:cNvSpPr>
            <p:nvPr/>
          </p:nvSpPr>
          <p:spPr bwMode="auto">
            <a:xfrm>
              <a:off x="1152" y="1968"/>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4" name="Line 13"/>
            <p:cNvSpPr>
              <a:spLocks noChangeShapeType="1"/>
            </p:cNvSpPr>
            <p:nvPr/>
          </p:nvSpPr>
          <p:spPr bwMode="auto">
            <a:xfrm>
              <a:off x="2688" y="1968"/>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5" name="Line 14"/>
            <p:cNvSpPr>
              <a:spLocks noChangeShapeType="1"/>
            </p:cNvSpPr>
            <p:nvPr/>
          </p:nvSpPr>
          <p:spPr bwMode="auto">
            <a:xfrm>
              <a:off x="1968" y="864"/>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6" name="Line 15"/>
            <p:cNvSpPr>
              <a:spLocks noChangeShapeType="1"/>
            </p:cNvSpPr>
            <p:nvPr/>
          </p:nvSpPr>
          <p:spPr bwMode="auto">
            <a:xfrm flipV="1">
              <a:off x="2688" y="864"/>
              <a:ext cx="624"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7" name="Line 16"/>
            <p:cNvSpPr>
              <a:spLocks noChangeShapeType="1"/>
            </p:cNvSpPr>
            <p:nvPr/>
          </p:nvSpPr>
          <p:spPr bwMode="auto">
            <a:xfrm>
              <a:off x="1152" y="1968"/>
              <a:ext cx="134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8" name="Line 17"/>
            <p:cNvSpPr>
              <a:spLocks noChangeShapeType="1"/>
            </p:cNvSpPr>
            <p:nvPr/>
          </p:nvSpPr>
          <p:spPr bwMode="auto">
            <a:xfrm flipV="1">
              <a:off x="2496" y="1968"/>
              <a:ext cx="192"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9" name="Line 18"/>
            <p:cNvSpPr>
              <a:spLocks noChangeShapeType="1"/>
            </p:cNvSpPr>
            <p:nvPr/>
          </p:nvSpPr>
          <p:spPr bwMode="auto">
            <a:xfrm flipV="1">
              <a:off x="2496" y="1968"/>
              <a:ext cx="1536"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40" name="Text Box 19"/>
            <p:cNvSpPr txBox="1">
              <a:spLocks noChangeArrowheads="1"/>
            </p:cNvSpPr>
            <p:nvPr/>
          </p:nvSpPr>
          <p:spPr bwMode="auto">
            <a:xfrm>
              <a:off x="864" y="187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A</a:t>
              </a:r>
            </a:p>
          </p:txBody>
        </p:sp>
        <p:sp>
          <p:nvSpPr>
            <p:cNvPr id="30741" name="Text Box 20"/>
            <p:cNvSpPr txBox="1">
              <a:spLocks noChangeArrowheads="1"/>
            </p:cNvSpPr>
            <p:nvPr/>
          </p:nvSpPr>
          <p:spPr bwMode="auto">
            <a:xfrm>
              <a:off x="2688" y="196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F</a:t>
              </a:r>
            </a:p>
          </p:txBody>
        </p:sp>
        <p:sp>
          <p:nvSpPr>
            <p:cNvPr id="30742" name="Text Box 21"/>
            <p:cNvSpPr txBox="1">
              <a:spLocks noChangeArrowheads="1"/>
            </p:cNvSpPr>
            <p:nvPr/>
          </p:nvSpPr>
          <p:spPr bwMode="auto">
            <a:xfrm>
              <a:off x="1728" y="57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B</a:t>
              </a:r>
            </a:p>
          </p:txBody>
        </p:sp>
        <p:sp>
          <p:nvSpPr>
            <p:cNvPr id="30743" name="Text Box 22"/>
            <p:cNvSpPr txBox="1">
              <a:spLocks noChangeArrowheads="1"/>
            </p:cNvSpPr>
            <p:nvPr/>
          </p:nvSpPr>
          <p:spPr bwMode="auto">
            <a:xfrm>
              <a:off x="3312" y="67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C</a:t>
              </a:r>
            </a:p>
          </p:txBody>
        </p:sp>
        <p:sp>
          <p:nvSpPr>
            <p:cNvPr id="30744" name="Text Box 23"/>
            <p:cNvSpPr txBox="1">
              <a:spLocks noChangeArrowheads="1"/>
            </p:cNvSpPr>
            <p:nvPr/>
          </p:nvSpPr>
          <p:spPr bwMode="auto">
            <a:xfrm>
              <a:off x="4032" y="192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D</a:t>
              </a:r>
            </a:p>
          </p:txBody>
        </p:sp>
        <p:sp>
          <p:nvSpPr>
            <p:cNvPr id="30745" name="Text Box 24"/>
            <p:cNvSpPr txBox="1">
              <a:spLocks noChangeArrowheads="1"/>
            </p:cNvSpPr>
            <p:nvPr/>
          </p:nvSpPr>
          <p:spPr bwMode="auto">
            <a:xfrm>
              <a:off x="2352" y="321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E</a:t>
              </a:r>
            </a:p>
          </p:txBody>
        </p:sp>
        <p:sp>
          <p:nvSpPr>
            <p:cNvPr id="30746" name="Text Box 25"/>
            <p:cNvSpPr txBox="1">
              <a:spLocks noChangeArrowheads="1"/>
            </p:cNvSpPr>
            <p:nvPr/>
          </p:nvSpPr>
          <p:spPr bwMode="auto">
            <a:xfrm>
              <a:off x="3168" y="264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2</a:t>
              </a:r>
            </a:p>
          </p:txBody>
        </p:sp>
        <p:sp>
          <p:nvSpPr>
            <p:cNvPr id="30747" name="Text Box 26"/>
            <p:cNvSpPr txBox="1">
              <a:spLocks noChangeArrowheads="1"/>
            </p:cNvSpPr>
            <p:nvPr/>
          </p:nvSpPr>
          <p:spPr bwMode="auto">
            <a:xfrm>
              <a:off x="1776" y="201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7</a:t>
              </a:r>
            </a:p>
          </p:txBody>
        </p:sp>
        <p:sp>
          <p:nvSpPr>
            <p:cNvPr id="30748" name="Text Box 27"/>
            <p:cNvSpPr txBox="1">
              <a:spLocks noChangeArrowheads="1"/>
            </p:cNvSpPr>
            <p:nvPr/>
          </p:nvSpPr>
          <p:spPr bwMode="auto">
            <a:xfrm>
              <a:off x="1536" y="254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4</a:t>
              </a:r>
            </a:p>
          </p:txBody>
        </p:sp>
        <p:sp>
          <p:nvSpPr>
            <p:cNvPr id="30749" name="Text Box 28"/>
            <p:cNvSpPr txBox="1">
              <a:spLocks noChangeArrowheads="1"/>
            </p:cNvSpPr>
            <p:nvPr/>
          </p:nvSpPr>
          <p:spPr bwMode="auto">
            <a:xfrm>
              <a:off x="2592" y="235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5</a:t>
              </a:r>
            </a:p>
          </p:txBody>
        </p:sp>
        <p:sp>
          <p:nvSpPr>
            <p:cNvPr id="30750" name="Text Box 29"/>
            <p:cNvSpPr txBox="1">
              <a:spLocks noChangeArrowheads="1"/>
            </p:cNvSpPr>
            <p:nvPr/>
          </p:nvSpPr>
          <p:spPr bwMode="auto">
            <a:xfrm>
              <a:off x="2064" y="134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8</a:t>
              </a:r>
            </a:p>
          </p:txBody>
        </p:sp>
        <p:sp>
          <p:nvSpPr>
            <p:cNvPr id="30751" name="Text Box 30"/>
            <p:cNvSpPr txBox="1">
              <a:spLocks noChangeArrowheads="1"/>
            </p:cNvSpPr>
            <p:nvPr/>
          </p:nvSpPr>
          <p:spPr bwMode="auto">
            <a:xfrm>
              <a:off x="3024" y="129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6</a:t>
              </a:r>
            </a:p>
          </p:txBody>
        </p:sp>
        <p:sp>
          <p:nvSpPr>
            <p:cNvPr id="30752" name="Text Box 31"/>
            <p:cNvSpPr txBox="1">
              <a:spLocks noChangeArrowheads="1"/>
            </p:cNvSpPr>
            <p:nvPr/>
          </p:nvSpPr>
          <p:spPr bwMode="auto">
            <a:xfrm>
              <a:off x="3648" y="120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4</a:t>
              </a:r>
            </a:p>
          </p:txBody>
        </p:sp>
        <p:sp>
          <p:nvSpPr>
            <p:cNvPr id="30753" name="Text Box 32"/>
            <p:cNvSpPr txBox="1">
              <a:spLocks noChangeArrowheads="1"/>
            </p:cNvSpPr>
            <p:nvPr/>
          </p:nvSpPr>
          <p:spPr bwMode="auto">
            <a:xfrm>
              <a:off x="2496" y="57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5</a:t>
              </a:r>
            </a:p>
          </p:txBody>
        </p:sp>
        <p:sp>
          <p:nvSpPr>
            <p:cNvPr id="30754" name="Text Box 33"/>
            <p:cNvSpPr txBox="1">
              <a:spLocks noChangeArrowheads="1"/>
            </p:cNvSpPr>
            <p:nvPr/>
          </p:nvSpPr>
          <p:spPr bwMode="auto">
            <a:xfrm>
              <a:off x="1392" y="105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3</a:t>
              </a:r>
            </a:p>
          </p:txBody>
        </p:sp>
        <p:sp>
          <p:nvSpPr>
            <p:cNvPr id="30755" name="Text Box 34"/>
            <p:cNvSpPr txBox="1">
              <a:spLocks noChangeArrowheads="1"/>
            </p:cNvSpPr>
            <p:nvPr/>
          </p:nvSpPr>
          <p:spPr bwMode="auto">
            <a:xfrm>
              <a:off x="3120" y="168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t>8</a:t>
              </a:r>
            </a:p>
          </p:txBody>
        </p:sp>
      </p:grpSp>
      <p:sp>
        <p:nvSpPr>
          <p:cNvPr id="38953" name="Text Box 41"/>
          <p:cNvSpPr txBox="1">
            <a:spLocks noChangeArrowheads="1"/>
          </p:cNvSpPr>
          <p:nvPr/>
        </p:nvSpPr>
        <p:spPr bwMode="auto">
          <a:xfrm>
            <a:off x="6011863" y="1125538"/>
            <a:ext cx="2881312"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a:buFont typeface="Times New Roman" charset="0"/>
              <a:buNone/>
            </a:pPr>
            <a:r>
              <a:rPr lang="en-US" altLang="en-US" sz="2000">
                <a:latin typeface="Arial" charset="0"/>
              </a:rPr>
              <a:t>All vertices have been</a:t>
            </a:r>
          </a:p>
          <a:p>
            <a:pPr>
              <a:buFont typeface="Times New Roman" charset="0"/>
              <a:buNone/>
            </a:pPr>
            <a:r>
              <a:rPr lang="en-US" altLang="en-US" sz="2000">
                <a:latin typeface="Arial" charset="0"/>
              </a:rPr>
              <a:t>connected.</a:t>
            </a:r>
          </a:p>
          <a:p>
            <a:pPr>
              <a:buFont typeface="Times New Roman" charset="0"/>
              <a:buNone/>
            </a:pPr>
            <a:endParaRPr lang="en-GB" altLang="en-US" sz="2000">
              <a:latin typeface="Arial" charset="0"/>
            </a:endParaRPr>
          </a:p>
          <a:p>
            <a:pPr>
              <a:buFont typeface="Times New Roman" charset="0"/>
              <a:buNone/>
            </a:pPr>
            <a:r>
              <a:rPr lang="en-GB" altLang="en-US" sz="2000">
                <a:latin typeface="Arial" charset="0"/>
              </a:rPr>
              <a:t>The solution is</a:t>
            </a:r>
            <a:endParaRPr lang="en-US" altLang="en-US" sz="2000">
              <a:latin typeface="Arial" charset="0"/>
            </a:endParaRPr>
          </a:p>
          <a:p>
            <a:pPr>
              <a:buFont typeface="Verdana" charset="0"/>
              <a:buNone/>
            </a:pPr>
            <a:endParaRPr lang="en-GB" altLang="en-US" sz="2000">
              <a:latin typeface="Arial" charset="0"/>
            </a:endParaRPr>
          </a:p>
          <a:p>
            <a:pPr eaLnBrk="1" hangingPunct="1"/>
            <a:r>
              <a:rPr lang="en-GB" altLang="en-US" sz="2000" b="1">
                <a:latin typeface="Arial" charset="0"/>
              </a:rPr>
              <a:t>AB 3</a:t>
            </a:r>
          </a:p>
          <a:p>
            <a:pPr eaLnBrk="1" hangingPunct="1"/>
            <a:r>
              <a:rPr lang="en-GB" altLang="en-US" sz="2000" b="1">
                <a:latin typeface="Arial" charset="0"/>
              </a:rPr>
              <a:t>AE 4</a:t>
            </a:r>
          </a:p>
          <a:p>
            <a:pPr eaLnBrk="1" hangingPunct="1"/>
            <a:r>
              <a:rPr lang="en-GB" altLang="en-US" sz="2000" b="1">
                <a:latin typeface="Arial" charset="0"/>
              </a:rPr>
              <a:t>ED 2</a:t>
            </a:r>
          </a:p>
          <a:p>
            <a:pPr eaLnBrk="1" hangingPunct="1"/>
            <a:r>
              <a:rPr lang="en-GB" altLang="en-US" sz="2000" b="1">
                <a:latin typeface="Arial" charset="0"/>
              </a:rPr>
              <a:t>DC 4</a:t>
            </a:r>
          </a:p>
          <a:p>
            <a:pPr eaLnBrk="1" hangingPunct="1"/>
            <a:r>
              <a:rPr lang="en-GB" altLang="en-US" sz="2000" b="1">
                <a:latin typeface="Arial" charset="0"/>
              </a:rPr>
              <a:t>EF 5</a:t>
            </a:r>
          </a:p>
          <a:p>
            <a:pPr eaLnBrk="1" hangingPunct="1"/>
            <a:endParaRPr lang="en-GB" altLang="en-US" sz="2000" b="1">
              <a:latin typeface="Arial" charset="0"/>
            </a:endParaRPr>
          </a:p>
          <a:p>
            <a:pPr eaLnBrk="1" hangingPunct="1"/>
            <a:endParaRPr lang="en-GB" altLang="en-US" sz="2000">
              <a:latin typeface="Arial" charset="0"/>
            </a:endParaRPr>
          </a:p>
          <a:p>
            <a:pPr eaLnBrk="1" hangingPunct="1"/>
            <a:r>
              <a:rPr lang="en-GB" altLang="en-US" sz="2000">
                <a:latin typeface="Arial" charset="0"/>
              </a:rPr>
              <a:t>Total weight of tree: 18</a:t>
            </a:r>
          </a:p>
          <a:p>
            <a:pPr eaLnBrk="1" hangingPunct="1"/>
            <a:endParaRPr lang="en-US" altLang="en-US" sz="2000">
              <a:latin typeface="Arial" charset="0"/>
            </a:endParaRPr>
          </a:p>
        </p:txBody>
      </p:sp>
      <p:sp>
        <p:nvSpPr>
          <p:cNvPr id="30725" name="Line 42"/>
          <p:cNvSpPr>
            <a:spLocks noChangeShapeType="1"/>
          </p:cNvSpPr>
          <p:nvPr/>
        </p:nvSpPr>
        <p:spPr bwMode="auto">
          <a:xfrm flipV="1">
            <a:off x="925513" y="2159000"/>
            <a:ext cx="1279525" cy="1724025"/>
          </a:xfrm>
          <a:prstGeom prst="line">
            <a:avLst/>
          </a:prstGeom>
          <a:noFill/>
          <a:ln w="38100">
            <a:solidFill>
              <a:schemeClr val="accent2"/>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30726" name="Line 43"/>
          <p:cNvSpPr>
            <a:spLocks noChangeShapeType="1"/>
          </p:cNvSpPr>
          <p:nvPr/>
        </p:nvSpPr>
        <p:spPr bwMode="auto">
          <a:xfrm>
            <a:off x="925513" y="3886200"/>
            <a:ext cx="2133600" cy="1919288"/>
          </a:xfrm>
          <a:prstGeom prst="line">
            <a:avLst/>
          </a:prstGeom>
          <a:noFill/>
          <a:ln w="38100">
            <a:solidFill>
              <a:schemeClr val="accent2"/>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30727" name="Line 44"/>
          <p:cNvSpPr>
            <a:spLocks noChangeShapeType="1"/>
          </p:cNvSpPr>
          <p:nvPr/>
        </p:nvSpPr>
        <p:spPr bwMode="auto">
          <a:xfrm flipV="1">
            <a:off x="3059113" y="3908425"/>
            <a:ext cx="2452687" cy="1897063"/>
          </a:xfrm>
          <a:prstGeom prst="line">
            <a:avLst/>
          </a:prstGeom>
          <a:noFill/>
          <a:ln w="38100">
            <a:solidFill>
              <a:schemeClr val="accent2"/>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30728" name="Line 45"/>
          <p:cNvSpPr>
            <a:spLocks noChangeShapeType="1"/>
          </p:cNvSpPr>
          <p:nvPr/>
        </p:nvSpPr>
        <p:spPr bwMode="auto">
          <a:xfrm flipH="1" flipV="1">
            <a:off x="4356100" y="2133600"/>
            <a:ext cx="1155700" cy="1778000"/>
          </a:xfrm>
          <a:prstGeom prst="line">
            <a:avLst/>
          </a:prstGeom>
          <a:noFill/>
          <a:ln w="38100">
            <a:solidFill>
              <a:schemeClr val="accent2"/>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30729" name="Line 46"/>
          <p:cNvSpPr>
            <a:spLocks noChangeShapeType="1"/>
          </p:cNvSpPr>
          <p:nvPr/>
        </p:nvSpPr>
        <p:spPr bwMode="auto">
          <a:xfrm flipV="1">
            <a:off x="3059113" y="3921125"/>
            <a:ext cx="301625" cy="1884363"/>
          </a:xfrm>
          <a:prstGeom prst="line">
            <a:avLst/>
          </a:prstGeom>
          <a:noFill/>
          <a:ln w="38100">
            <a:solidFill>
              <a:schemeClr val="accent2"/>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2456552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89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5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609600" y="1371600"/>
            <a:ext cx="8093075"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buFontTx/>
              <a:buChar char="•"/>
            </a:pPr>
            <a:r>
              <a:rPr lang="en-GB" altLang="en-US">
                <a:latin typeface="Verdana" charset="0"/>
              </a:rPr>
              <a:t>Both algorithms will always give solutions with the same length.</a:t>
            </a:r>
          </a:p>
          <a:p>
            <a:pPr eaLnBrk="1" hangingPunct="1"/>
            <a:endParaRPr lang="en-GB" altLang="en-US">
              <a:latin typeface="Verdana" charset="0"/>
            </a:endParaRPr>
          </a:p>
          <a:p>
            <a:pPr eaLnBrk="1" hangingPunct="1">
              <a:buFontTx/>
              <a:buChar char="•"/>
            </a:pPr>
            <a:r>
              <a:rPr lang="en-GB" altLang="en-US">
                <a:latin typeface="Verdana" charset="0"/>
              </a:rPr>
              <a:t>They will usually select edges in a different order – you must show this in your workings.</a:t>
            </a:r>
          </a:p>
          <a:p>
            <a:pPr eaLnBrk="1" hangingPunct="1"/>
            <a:endParaRPr lang="en-GB" altLang="en-US">
              <a:latin typeface="Verdana" charset="0"/>
            </a:endParaRPr>
          </a:p>
          <a:p>
            <a:pPr eaLnBrk="1" hangingPunct="1">
              <a:buFontTx/>
              <a:buChar char="•"/>
            </a:pPr>
            <a:r>
              <a:rPr lang="en-GB" altLang="en-US">
                <a:latin typeface="Verdana" charset="0"/>
              </a:rPr>
              <a:t>Occasionally they will use different edges – this may happen when you have to choose between edges with the same length. In this case there is more than one minimum connector for the network.</a:t>
            </a:r>
          </a:p>
        </p:txBody>
      </p:sp>
      <p:sp>
        <p:nvSpPr>
          <p:cNvPr id="31747" name="Text Box 3"/>
          <p:cNvSpPr txBox="1">
            <a:spLocks noChangeArrowheads="1"/>
          </p:cNvSpPr>
          <p:nvPr/>
        </p:nvSpPr>
        <p:spPr bwMode="auto">
          <a:xfrm>
            <a:off x="914400" y="3810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GB" altLang="en-US">
                <a:latin typeface="Verdana" charset="0"/>
              </a:rPr>
              <a:t>Some points to note</a:t>
            </a:r>
          </a:p>
        </p:txBody>
      </p:sp>
    </p:spTree>
    <p:extLst>
      <p:ext uri="{BB962C8B-B14F-4D97-AF65-F5344CB8AC3E}">
        <p14:creationId xmlns:p14="http://schemas.microsoft.com/office/powerpoint/2010/main" val="11317319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222885" y="274320"/>
            <a:ext cx="8698230" cy="822960"/>
          </a:xfrm>
        </p:spPr>
        <p:txBody>
          <a:bodyPr lIns="0" tIns="0" rIns="0" bIns="0" anchor="t"/>
          <a:lstStyle/>
          <a:p>
            <a:pPr>
              <a:lnSpc>
                <a:spcPct val="95000"/>
              </a:lnSpc>
              <a:defRPr/>
            </a:pPr>
            <a:r>
              <a:rPr lang="en-US" sz="3900" b="1">
                <a:solidFill>
                  <a:srgbClr val="0B5394"/>
                </a:solidFill>
                <a:latin typeface="Arial" charset="0"/>
              </a:rPr>
              <a:t>Edsger Wybe Dijkstra</a:t>
            </a:r>
          </a:p>
        </p:txBody>
      </p:sp>
      <p:sp>
        <p:nvSpPr>
          <p:cNvPr id="10243" name="Rectangle 2"/>
          <p:cNvSpPr>
            <a:spLocks noGrp="1" noChangeArrowheads="1"/>
          </p:cNvSpPr>
          <p:nvPr>
            <p:ph sz="quarter" idx="1"/>
          </p:nvPr>
        </p:nvSpPr>
        <p:spPr>
          <a:xfrm>
            <a:off x="240030" y="1291590"/>
            <a:ext cx="8703945" cy="4940618"/>
          </a:xfrm>
        </p:spPr>
        <p:txBody>
          <a:bodyPr lIns="0" tIns="0" rIns="0" bIns="0">
            <a:noAutofit/>
          </a:bodyPr>
          <a:lstStyle/>
          <a:p>
            <a:pPr marL="0" indent="0">
              <a:lnSpc>
                <a:spcPct val="95000"/>
              </a:lnSpc>
              <a:spcBef>
                <a:spcPct val="0"/>
              </a:spcBef>
              <a:buNone/>
            </a:pPr>
            <a:r>
              <a:rPr lang="en-US" altLang="en-US" sz="2400">
                <a:solidFill>
                  <a:srgbClr val="444444"/>
                </a:solidFill>
                <a:latin typeface="Arial" charset="0"/>
              </a:rPr>
              <a:t>- May 11, 1930 – August 6, 2002</a:t>
            </a:r>
            <a:endParaRPr lang="en-US" altLang="en-US" sz="2400"/>
          </a:p>
          <a:p>
            <a:pPr marL="0" indent="0">
              <a:lnSpc>
                <a:spcPct val="95000"/>
              </a:lnSpc>
              <a:spcBef>
                <a:spcPct val="0"/>
              </a:spcBef>
              <a:buNone/>
            </a:pPr>
            <a:r>
              <a:rPr lang="en-US" altLang="en-US" sz="2400">
                <a:solidFill>
                  <a:srgbClr val="444444"/>
                </a:solidFill>
                <a:latin typeface="Arial" charset="0"/>
              </a:rPr>
              <a:t> </a:t>
            </a:r>
            <a:endParaRPr lang="en-US" altLang="en-US" sz="2400"/>
          </a:p>
          <a:p>
            <a:pPr marL="0" indent="0">
              <a:lnSpc>
                <a:spcPct val="95000"/>
              </a:lnSpc>
              <a:spcBef>
                <a:spcPct val="0"/>
              </a:spcBef>
              <a:buNone/>
            </a:pPr>
            <a:r>
              <a:rPr lang="en-US" altLang="en-US" sz="2400">
                <a:solidFill>
                  <a:srgbClr val="444444"/>
                </a:solidFill>
                <a:latin typeface="Arial" charset="0"/>
              </a:rPr>
              <a:t>- Received the 1972 A. M. Turing Award, widely considered the most prestigious award in computer science.  </a:t>
            </a:r>
            <a:endParaRPr lang="en-US" altLang="en-US" sz="2400"/>
          </a:p>
          <a:p>
            <a:pPr marL="0" indent="0">
              <a:lnSpc>
                <a:spcPct val="95000"/>
              </a:lnSpc>
              <a:spcBef>
                <a:spcPct val="0"/>
              </a:spcBef>
              <a:buNone/>
            </a:pPr>
            <a:endParaRPr lang="en-US" altLang="en-US" sz="2400">
              <a:solidFill>
                <a:srgbClr val="444444"/>
              </a:solidFill>
              <a:latin typeface="Arial" charset="0"/>
            </a:endParaRPr>
          </a:p>
          <a:p>
            <a:pPr marL="0" indent="0">
              <a:lnSpc>
                <a:spcPct val="95000"/>
              </a:lnSpc>
              <a:spcBef>
                <a:spcPct val="0"/>
              </a:spcBef>
              <a:buNone/>
            </a:pPr>
            <a:r>
              <a:rPr lang="en-US" altLang="en-US" sz="2400">
                <a:solidFill>
                  <a:srgbClr val="444444"/>
                </a:solidFill>
                <a:latin typeface="Arial" charset="0"/>
              </a:rPr>
              <a:t>- The Schlumberger Centennial Chair of Computer Sciences at The University of Texas at Austin from 1984 until 2000</a:t>
            </a:r>
            <a:endParaRPr lang="en-US" altLang="en-US" sz="2400"/>
          </a:p>
          <a:p>
            <a:pPr marL="0" indent="0">
              <a:lnSpc>
                <a:spcPct val="95000"/>
              </a:lnSpc>
              <a:spcBef>
                <a:spcPct val="0"/>
              </a:spcBef>
              <a:buNone/>
            </a:pPr>
            <a:r>
              <a:rPr lang="en-US" altLang="en-US" sz="2400">
                <a:solidFill>
                  <a:srgbClr val="444444"/>
                </a:solidFill>
                <a:latin typeface="Arial" charset="0"/>
              </a:rPr>
              <a:t> </a:t>
            </a:r>
            <a:endParaRPr lang="en-US" altLang="en-US" sz="2400"/>
          </a:p>
          <a:p>
            <a:pPr marL="0" indent="0">
              <a:lnSpc>
                <a:spcPct val="95000"/>
              </a:lnSpc>
              <a:spcBef>
                <a:spcPct val="0"/>
              </a:spcBef>
              <a:buNone/>
            </a:pPr>
            <a:r>
              <a:rPr lang="en-US" altLang="en-US" sz="2400">
                <a:solidFill>
                  <a:srgbClr val="444444"/>
                </a:solidFill>
                <a:latin typeface="Arial" charset="0"/>
              </a:rPr>
              <a:t>- Made a strong case against use of the GOTO statement in programming languages and helped lead to its deprecation.</a:t>
            </a:r>
            <a:endParaRPr lang="en-US" altLang="en-US" sz="2400"/>
          </a:p>
          <a:p>
            <a:pPr marL="0" indent="0">
              <a:lnSpc>
                <a:spcPct val="95000"/>
              </a:lnSpc>
              <a:spcBef>
                <a:spcPct val="0"/>
              </a:spcBef>
              <a:buNone/>
            </a:pPr>
            <a:r>
              <a:rPr lang="en-US" altLang="en-US" sz="2400">
                <a:solidFill>
                  <a:srgbClr val="444444"/>
                </a:solidFill>
                <a:latin typeface="Arial" charset="0"/>
              </a:rPr>
              <a:t> </a:t>
            </a:r>
            <a:endParaRPr lang="en-US" altLang="en-US" sz="2400"/>
          </a:p>
          <a:p>
            <a:pPr marL="0" indent="0">
              <a:lnSpc>
                <a:spcPct val="95000"/>
              </a:lnSpc>
              <a:spcBef>
                <a:spcPct val="0"/>
              </a:spcBef>
              <a:buNone/>
            </a:pPr>
            <a:r>
              <a:rPr lang="en-US" altLang="en-US" sz="2400">
                <a:solidFill>
                  <a:srgbClr val="444444"/>
                </a:solidFill>
                <a:latin typeface="Arial" charset="0"/>
              </a:rPr>
              <a:t>- Known for his many essays on programming.</a:t>
            </a:r>
            <a:endParaRPr lang="en-US" altLang="en-US" sz="2400"/>
          </a:p>
          <a:p>
            <a:pPr marL="0" indent="0">
              <a:lnSpc>
                <a:spcPct val="95000"/>
              </a:lnSpc>
              <a:spcBef>
                <a:spcPct val="0"/>
              </a:spcBef>
              <a:buNone/>
            </a:pPr>
            <a:endParaRPr lang="en-US" altLang="en-US" sz="2400">
              <a:solidFill>
                <a:srgbClr val="444444"/>
              </a:solidFill>
              <a:latin typeface="Arial" charset="0"/>
            </a:endParaRPr>
          </a:p>
          <a:p>
            <a:pPr marL="0" indent="0">
              <a:lnSpc>
                <a:spcPct val="95000"/>
              </a:lnSpc>
              <a:spcBef>
                <a:spcPct val="0"/>
              </a:spcBef>
              <a:buNone/>
            </a:pPr>
            <a:endParaRPr lang="en-US" altLang="en-US" sz="2400">
              <a:solidFill>
                <a:srgbClr val="444444"/>
              </a:solidFill>
              <a:latin typeface="Arial" charset="0"/>
            </a:endParaRPr>
          </a:p>
          <a:p>
            <a:pPr marL="0" indent="0">
              <a:lnSpc>
                <a:spcPct val="95000"/>
              </a:lnSpc>
              <a:spcBef>
                <a:spcPct val="0"/>
              </a:spcBef>
              <a:buNone/>
            </a:pPr>
            <a:endParaRPr lang="en-US" altLang="en-US" sz="2400">
              <a:solidFill>
                <a:srgbClr val="444444"/>
              </a:solidFill>
              <a:latin typeface="Arial" charset="0"/>
            </a:endParaRPr>
          </a:p>
          <a:p>
            <a:pPr marL="0" indent="0">
              <a:lnSpc>
                <a:spcPct val="95000"/>
              </a:lnSpc>
              <a:spcBef>
                <a:spcPct val="0"/>
              </a:spcBef>
              <a:buNone/>
            </a:pPr>
            <a:endParaRPr lang="en-US" altLang="en-US" sz="2400">
              <a:solidFill>
                <a:srgbClr val="444444"/>
              </a:solidFill>
              <a:latin typeface="Arial" charset="0"/>
            </a:endParaRPr>
          </a:p>
        </p:txBody>
      </p:sp>
    </p:spTree>
    <p:extLst>
      <p:ext uri="{BB962C8B-B14F-4D97-AF65-F5344CB8AC3E}">
        <p14:creationId xmlns:p14="http://schemas.microsoft.com/office/powerpoint/2010/main" val="6157090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222885" y="274320"/>
            <a:ext cx="8698230" cy="822960"/>
          </a:xfrm>
        </p:spPr>
        <p:txBody>
          <a:bodyPr lIns="0" tIns="0" rIns="0" bIns="0" anchor="t">
            <a:normAutofit fontScale="90000"/>
          </a:bodyPr>
          <a:lstStyle/>
          <a:p>
            <a:pPr>
              <a:lnSpc>
                <a:spcPct val="95000"/>
              </a:lnSpc>
              <a:defRPr/>
            </a:pPr>
            <a:r>
              <a:rPr lang="en-US" sz="3900" b="1">
                <a:solidFill>
                  <a:srgbClr val="3B62AF"/>
                </a:solidFill>
                <a:latin typeface="Arial" charset="0"/>
              </a:rPr>
              <a:t>Single-Source Shortest Path Problem </a:t>
            </a:r>
          </a:p>
        </p:txBody>
      </p:sp>
      <p:sp>
        <p:nvSpPr>
          <p:cNvPr id="11267" name="Rectangle 2"/>
          <p:cNvSpPr>
            <a:spLocks noGrp="1" noChangeArrowheads="1"/>
          </p:cNvSpPr>
          <p:nvPr>
            <p:ph sz="quarter" idx="1"/>
          </p:nvPr>
        </p:nvSpPr>
        <p:spPr>
          <a:xfrm>
            <a:off x="320040" y="1440180"/>
            <a:ext cx="8698230" cy="4937760"/>
          </a:xfrm>
        </p:spPr>
        <p:txBody>
          <a:bodyPr lIns="0" tIns="0" rIns="0" bIns="0"/>
          <a:lstStyle/>
          <a:p>
            <a:pPr marL="0" indent="0">
              <a:lnSpc>
                <a:spcPct val="95000"/>
              </a:lnSpc>
              <a:spcBef>
                <a:spcPct val="0"/>
              </a:spcBef>
              <a:buNone/>
            </a:pPr>
            <a:r>
              <a:rPr lang="en-US" altLang="en-US" b="1" u="sng">
                <a:solidFill>
                  <a:srgbClr val="444444"/>
                </a:solidFill>
                <a:latin typeface="Arial" charset="0"/>
              </a:rPr>
              <a:t>Single-Source Shortest Path Problem</a:t>
            </a:r>
            <a:r>
              <a:rPr lang="en-US" altLang="en-US" b="1">
                <a:solidFill>
                  <a:srgbClr val="444444"/>
                </a:solidFill>
                <a:latin typeface="Arial" charset="0"/>
              </a:rPr>
              <a:t> </a:t>
            </a:r>
            <a:r>
              <a:rPr lang="en-US" altLang="en-US">
                <a:solidFill>
                  <a:srgbClr val="444444"/>
                </a:solidFill>
                <a:latin typeface="Arial" charset="0"/>
              </a:rPr>
              <a:t>- The problem of finding shortest paths from a source vertex </a:t>
            </a:r>
            <a:r>
              <a:rPr lang="en-US" altLang="en-US" i="1">
                <a:solidFill>
                  <a:srgbClr val="444444"/>
                </a:solidFill>
                <a:latin typeface="Arial" charset="0"/>
              </a:rPr>
              <a:t>v</a:t>
            </a:r>
            <a:r>
              <a:rPr lang="en-US" altLang="en-US">
                <a:solidFill>
                  <a:srgbClr val="444444"/>
                </a:solidFill>
                <a:latin typeface="Arial" charset="0"/>
              </a:rPr>
              <a:t> to all other vertices in the graph.</a:t>
            </a:r>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1722" y="3086100"/>
            <a:ext cx="3807618" cy="2516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10676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222885" y="274320"/>
            <a:ext cx="8698230" cy="822960"/>
          </a:xfrm>
        </p:spPr>
        <p:txBody>
          <a:bodyPr lIns="0" tIns="0" rIns="0" bIns="0" anchor="t"/>
          <a:lstStyle/>
          <a:p>
            <a:pPr>
              <a:lnSpc>
                <a:spcPct val="95000"/>
              </a:lnSpc>
              <a:defRPr/>
            </a:pPr>
            <a:r>
              <a:rPr lang="en-US" sz="3900" b="1">
                <a:solidFill>
                  <a:srgbClr val="3B62AF"/>
                </a:solidFill>
                <a:latin typeface="Arial" charset="0"/>
              </a:rPr>
              <a:t>Dijkstra's algorithm </a:t>
            </a:r>
          </a:p>
        </p:txBody>
      </p:sp>
      <p:sp>
        <p:nvSpPr>
          <p:cNvPr id="12291" name="Rectangle 2"/>
          <p:cNvSpPr>
            <a:spLocks noGrp="1" noChangeArrowheads="1"/>
          </p:cNvSpPr>
          <p:nvPr>
            <p:ph sz="quarter" idx="1"/>
          </p:nvPr>
        </p:nvSpPr>
        <p:spPr>
          <a:xfrm>
            <a:off x="220028" y="1171575"/>
            <a:ext cx="8398193" cy="4939189"/>
          </a:xfrm>
        </p:spPr>
        <p:txBody>
          <a:bodyPr lIns="0" tIns="0" rIns="0" bIns="0">
            <a:normAutofit lnSpcReduction="10000"/>
          </a:bodyPr>
          <a:lstStyle/>
          <a:p>
            <a:pPr marL="0" indent="0">
              <a:lnSpc>
                <a:spcPct val="95000"/>
              </a:lnSpc>
              <a:spcBef>
                <a:spcPct val="0"/>
              </a:spcBef>
              <a:buNone/>
            </a:pPr>
            <a:r>
              <a:rPr lang="en-US" altLang="en-US" b="1" u="sng" err="1">
                <a:solidFill>
                  <a:srgbClr val="444444"/>
                </a:solidFill>
                <a:latin typeface="Arial" charset="0"/>
              </a:rPr>
              <a:t>Dijkstra's</a:t>
            </a:r>
            <a:r>
              <a:rPr lang="en-US" altLang="en-US" b="1" u="sng">
                <a:solidFill>
                  <a:srgbClr val="444444"/>
                </a:solidFill>
                <a:latin typeface="Arial" charset="0"/>
              </a:rPr>
              <a:t> algorithm</a:t>
            </a:r>
            <a:r>
              <a:rPr lang="en-US" altLang="en-US" b="1">
                <a:solidFill>
                  <a:srgbClr val="444444"/>
                </a:solidFill>
                <a:latin typeface="Arial" charset="0"/>
              </a:rPr>
              <a:t> </a:t>
            </a:r>
            <a:r>
              <a:rPr lang="en-US" altLang="en-US">
                <a:solidFill>
                  <a:srgbClr val="444444"/>
                </a:solidFill>
                <a:latin typeface="Arial" charset="0"/>
              </a:rPr>
              <a:t>-</a:t>
            </a:r>
            <a:r>
              <a:rPr lang="en-US" altLang="en-US" b="1">
                <a:solidFill>
                  <a:srgbClr val="444444"/>
                </a:solidFill>
                <a:latin typeface="Arial" charset="0"/>
              </a:rPr>
              <a:t> </a:t>
            </a:r>
            <a:r>
              <a:rPr lang="en-US" altLang="en-US">
                <a:solidFill>
                  <a:srgbClr val="444444"/>
                </a:solidFill>
                <a:latin typeface="Arial" charset="0"/>
              </a:rPr>
              <a:t>is a solution to the single-source shortest path problem in graph theory. </a:t>
            </a:r>
            <a:endParaRPr lang="en-US" altLang="en-US"/>
          </a:p>
          <a:p>
            <a:pPr marL="0" indent="0">
              <a:lnSpc>
                <a:spcPct val="95000"/>
              </a:lnSpc>
              <a:spcBef>
                <a:spcPct val="0"/>
              </a:spcBef>
              <a:buNone/>
            </a:pPr>
            <a:r>
              <a:rPr lang="en-US" altLang="en-US">
                <a:solidFill>
                  <a:srgbClr val="444444"/>
                </a:solidFill>
                <a:latin typeface="Arial" charset="0"/>
              </a:rPr>
              <a:t> </a:t>
            </a:r>
            <a:endParaRPr lang="en-US" altLang="en-US"/>
          </a:p>
          <a:p>
            <a:pPr marL="0" indent="0">
              <a:lnSpc>
                <a:spcPct val="95000"/>
              </a:lnSpc>
              <a:spcBef>
                <a:spcPct val="0"/>
              </a:spcBef>
              <a:buNone/>
            </a:pPr>
            <a:r>
              <a:rPr lang="en-US" altLang="en-US">
                <a:solidFill>
                  <a:srgbClr val="990000"/>
                </a:solidFill>
                <a:latin typeface="Arial" charset="0"/>
              </a:rPr>
              <a:t>Input:</a:t>
            </a:r>
            <a:r>
              <a:rPr lang="en-US" altLang="en-US">
                <a:solidFill>
                  <a:srgbClr val="444444"/>
                </a:solidFill>
                <a:latin typeface="Arial" charset="0"/>
              </a:rPr>
              <a:t> Weighted graph G={E,V} and source vertex </a:t>
            </a:r>
            <a:r>
              <a:rPr lang="en-US" altLang="en-US" i="1" err="1">
                <a:solidFill>
                  <a:srgbClr val="444444"/>
                </a:solidFill>
                <a:latin typeface="Arial" charset="0"/>
              </a:rPr>
              <a:t>v</a:t>
            </a:r>
            <a:r>
              <a:rPr lang="en-US" altLang="en-US" err="1">
                <a:latin typeface="Constantia" pitchFamily="18" charset="0"/>
              </a:rPr>
              <a:t>∈</a:t>
            </a:r>
            <a:r>
              <a:rPr lang="en-US" altLang="en-US" err="1">
                <a:solidFill>
                  <a:srgbClr val="444444"/>
                </a:solidFill>
                <a:latin typeface="Arial" charset="0"/>
              </a:rPr>
              <a:t>V</a:t>
            </a:r>
            <a:r>
              <a:rPr lang="en-US" altLang="en-US">
                <a:solidFill>
                  <a:srgbClr val="444444"/>
                </a:solidFill>
                <a:latin typeface="Arial" charset="0"/>
              </a:rPr>
              <a:t>, such that all edge weights are nonnegative</a:t>
            </a:r>
            <a:endParaRPr lang="en-US" altLang="en-US"/>
          </a:p>
          <a:p>
            <a:pPr marL="0" indent="0">
              <a:lnSpc>
                <a:spcPct val="95000"/>
              </a:lnSpc>
              <a:spcBef>
                <a:spcPct val="0"/>
              </a:spcBef>
              <a:buNone/>
            </a:pPr>
            <a:r>
              <a:rPr lang="en-US" altLang="en-US">
                <a:solidFill>
                  <a:srgbClr val="444444"/>
                </a:solidFill>
                <a:latin typeface="Arial" charset="0"/>
              </a:rPr>
              <a:t> </a:t>
            </a:r>
            <a:endParaRPr lang="en-US" altLang="en-US"/>
          </a:p>
          <a:p>
            <a:pPr marL="0" indent="0">
              <a:lnSpc>
                <a:spcPct val="95000"/>
              </a:lnSpc>
              <a:spcBef>
                <a:spcPct val="0"/>
              </a:spcBef>
              <a:buNone/>
            </a:pPr>
            <a:r>
              <a:rPr lang="en-US" altLang="en-US">
                <a:solidFill>
                  <a:srgbClr val="990000"/>
                </a:solidFill>
                <a:latin typeface="Arial" charset="0"/>
              </a:rPr>
              <a:t>Output:</a:t>
            </a:r>
            <a:r>
              <a:rPr lang="en-US" altLang="en-US">
                <a:solidFill>
                  <a:srgbClr val="444444"/>
                </a:solidFill>
                <a:latin typeface="Arial" charset="0"/>
              </a:rPr>
              <a:t> Lengths of shortest paths (or the shortest paths themselves) from a given source vertex</a:t>
            </a:r>
            <a:r>
              <a:rPr lang="en-US" altLang="en-US" i="1">
                <a:solidFill>
                  <a:srgbClr val="444444"/>
                </a:solidFill>
                <a:latin typeface="Arial" charset="0"/>
              </a:rPr>
              <a:t> </a:t>
            </a:r>
            <a:r>
              <a:rPr lang="en-US" altLang="en-US" i="1" err="1">
                <a:solidFill>
                  <a:srgbClr val="444444"/>
                </a:solidFill>
                <a:latin typeface="Arial" charset="0"/>
              </a:rPr>
              <a:t>v</a:t>
            </a:r>
            <a:r>
              <a:rPr lang="en-US" altLang="en-US" err="1">
                <a:latin typeface="Constantia" pitchFamily="18" charset="0"/>
              </a:rPr>
              <a:t>∈</a:t>
            </a:r>
            <a:r>
              <a:rPr lang="en-US" altLang="en-US" err="1">
                <a:solidFill>
                  <a:srgbClr val="444444"/>
                </a:solidFill>
                <a:latin typeface="Arial" charset="0"/>
              </a:rPr>
              <a:t>V</a:t>
            </a:r>
            <a:r>
              <a:rPr lang="en-US" altLang="en-US">
                <a:solidFill>
                  <a:srgbClr val="444444"/>
                </a:solidFill>
                <a:latin typeface="Arial" charset="0"/>
              </a:rPr>
              <a:t>  to all other vertices</a:t>
            </a:r>
            <a:endParaRPr lang="en-US" altLang="en-US"/>
          </a:p>
          <a:p>
            <a:pPr marL="0" indent="0">
              <a:lnSpc>
                <a:spcPct val="95000"/>
              </a:lnSpc>
              <a:spcBef>
                <a:spcPct val="0"/>
              </a:spcBef>
              <a:buNone/>
            </a:pPr>
            <a:endParaRPr lang="en-US" altLang="en-US" b="1">
              <a:solidFill>
                <a:srgbClr val="444444"/>
              </a:solidFill>
              <a:latin typeface="Arial" charset="0"/>
            </a:endParaRPr>
          </a:p>
          <a:p>
            <a:pPr marL="0" indent="0">
              <a:lnSpc>
                <a:spcPct val="95000"/>
              </a:lnSpc>
              <a:spcBef>
                <a:spcPct val="0"/>
              </a:spcBef>
              <a:buNone/>
            </a:pPr>
            <a:endParaRPr lang="en-US" altLang="en-US" b="1" u="sng">
              <a:solidFill>
                <a:srgbClr val="444444"/>
              </a:solidFill>
              <a:latin typeface="Arial" charset="0"/>
            </a:endParaRPr>
          </a:p>
        </p:txBody>
      </p:sp>
    </p:spTree>
    <p:extLst>
      <p:ext uri="{BB962C8B-B14F-4D97-AF65-F5344CB8AC3E}">
        <p14:creationId xmlns:p14="http://schemas.microsoft.com/office/powerpoint/2010/main" val="24804265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Applications of </a:t>
            </a:r>
            <a:r>
              <a:rPr lang="en-US" err="1"/>
              <a:t>Dijkstra’s</a:t>
            </a:r>
            <a:r>
              <a:rPr lang="en-US"/>
              <a:t> algorithm</a:t>
            </a:r>
          </a:p>
        </p:txBody>
      </p:sp>
      <p:sp>
        <p:nvSpPr>
          <p:cNvPr id="3" name="Content Placeholder 2"/>
          <p:cNvSpPr>
            <a:spLocks noGrp="1"/>
          </p:cNvSpPr>
          <p:nvPr>
            <p:ph idx="1"/>
          </p:nvPr>
        </p:nvSpPr>
        <p:spPr/>
        <p:txBody>
          <a:bodyPr/>
          <a:lstStyle/>
          <a:p>
            <a:r>
              <a:rPr lang="en-US"/>
              <a:t>It is used in Google maps</a:t>
            </a:r>
          </a:p>
          <a:p>
            <a:r>
              <a:rPr lang="en-US"/>
              <a:t>It is used in finding shortest path</a:t>
            </a:r>
          </a:p>
          <a:p>
            <a:r>
              <a:rPr lang="en-US"/>
              <a:t>It is used in IP routing to find the open shortest path first.</a:t>
            </a:r>
          </a:p>
          <a:p>
            <a:r>
              <a:rPr lang="en-US"/>
              <a:t>It is used in telephone networks.</a:t>
            </a:r>
          </a:p>
        </p:txBody>
      </p:sp>
    </p:spTree>
    <p:extLst>
      <p:ext uri="{BB962C8B-B14F-4D97-AF65-F5344CB8AC3E}">
        <p14:creationId xmlns:p14="http://schemas.microsoft.com/office/powerpoint/2010/main" val="28436476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222885" y="274320"/>
            <a:ext cx="8698230" cy="822960"/>
          </a:xfrm>
        </p:spPr>
        <p:txBody>
          <a:bodyPr lIns="0" tIns="0" rIns="0" bIns="0" anchor="t"/>
          <a:lstStyle/>
          <a:p>
            <a:pPr>
              <a:lnSpc>
                <a:spcPct val="95000"/>
              </a:lnSpc>
              <a:defRPr/>
            </a:pPr>
            <a:r>
              <a:rPr lang="en-US" sz="3900">
                <a:solidFill>
                  <a:srgbClr val="3B62AF"/>
                </a:solidFill>
                <a:latin typeface="Arial" charset="0"/>
              </a:rPr>
              <a:t>Dijkstra Animated Example</a:t>
            </a:r>
          </a:p>
        </p:txBody>
      </p:sp>
      <p:pic>
        <p:nvPicPr>
          <p:cNvPr id="1433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62990"/>
            <a:ext cx="8229600" cy="4697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569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222885" y="274320"/>
            <a:ext cx="8698230" cy="822960"/>
          </a:xfrm>
        </p:spPr>
        <p:txBody>
          <a:bodyPr lIns="0" tIns="0" rIns="0" bIns="0" anchor="t"/>
          <a:lstStyle/>
          <a:p>
            <a:pPr>
              <a:lnSpc>
                <a:spcPct val="95000"/>
              </a:lnSpc>
              <a:defRPr/>
            </a:pPr>
            <a:r>
              <a:rPr lang="en-US" sz="3900">
                <a:solidFill>
                  <a:srgbClr val="3B62AF"/>
                </a:solidFill>
                <a:latin typeface="Arial" charset="0"/>
              </a:rPr>
              <a:t>Dijkstra Animated Example</a:t>
            </a:r>
          </a:p>
        </p:txBody>
      </p:sp>
      <p:pic>
        <p:nvPicPr>
          <p:cNvPr id="1536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 y="754380"/>
            <a:ext cx="7912418" cy="4089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504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a:t>Properties</a:t>
            </a:r>
          </a:p>
        </p:txBody>
      </p:sp>
      <p:sp>
        <p:nvSpPr>
          <p:cNvPr id="3" name="Content Placeholder 2"/>
          <p:cNvSpPr>
            <a:spLocks noGrp="1"/>
          </p:cNvSpPr>
          <p:nvPr>
            <p:ph idx="1"/>
          </p:nvPr>
        </p:nvSpPr>
        <p:spPr>
          <a:xfrm>
            <a:off x="457200" y="838200"/>
            <a:ext cx="8229600" cy="5715000"/>
          </a:xfrm>
        </p:spPr>
        <p:txBody>
          <a:bodyPr>
            <a:normAutofit/>
          </a:bodyPr>
          <a:lstStyle/>
          <a:p>
            <a:pPr algn="just"/>
            <a:r>
              <a:rPr lang="en-US" b="1" i="1"/>
              <a:t>Minimum-cost </a:t>
            </a:r>
            <a:r>
              <a:rPr lang="en-US" b="1" i="1" err="1"/>
              <a:t>subgraph</a:t>
            </a:r>
            <a:r>
              <a:rPr lang="en-US" b="1" i="1"/>
              <a:t> </a:t>
            </a:r>
            <a:r>
              <a:rPr lang="en-US"/>
              <a:t>If the edges of a graph are assigned </a:t>
            </a:r>
            <a:r>
              <a:rPr lang="en-US" i="1"/>
              <a:t>non-negative </a:t>
            </a:r>
            <a:r>
              <a:rPr lang="en-US"/>
              <a:t>weights, then a minimum spanning tree is in fact the  minimum-cost </a:t>
            </a:r>
            <a:r>
              <a:rPr lang="en-US" err="1"/>
              <a:t>subgraph</a:t>
            </a:r>
            <a:r>
              <a:rPr lang="en-US"/>
              <a:t> or a tree that connects all vertices.</a:t>
            </a:r>
          </a:p>
          <a:p>
            <a:pPr algn="just"/>
            <a:endParaRPr lang="en-US"/>
          </a:p>
        </p:txBody>
      </p:sp>
    </p:spTree>
    <p:extLst>
      <p:ext uri="{BB962C8B-B14F-4D97-AF65-F5344CB8AC3E}">
        <p14:creationId xmlns:p14="http://schemas.microsoft.com/office/powerpoint/2010/main" val="32588751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222885" y="274320"/>
            <a:ext cx="8698230" cy="822960"/>
          </a:xfrm>
        </p:spPr>
        <p:txBody>
          <a:bodyPr lIns="0" tIns="0" rIns="0" bIns="0" anchor="t"/>
          <a:lstStyle/>
          <a:p>
            <a:pPr>
              <a:lnSpc>
                <a:spcPct val="95000"/>
              </a:lnSpc>
              <a:defRPr/>
            </a:pPr>
            <a:r>
              <a:rPr lang="en-US" sz="3900">
                <a:solidFill>
                  <a:srgbClr val="3B62AF"/>
                </a:solidFill>
                <a:latin typeface="Arial" charset="0"/>
              </a:rPr>
              <a:t>Dijkstra Animated Example</a:t>
            </a:r>
          </a:p>
        </p:txBody>
      </p:sp>
      <p:pic>
        <p:nvPicPr>
          <p:cNvPr id="1638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 y="908685"/>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53687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222885" y="274320"/>
            <a:ext cx="8698230" cy="822960"/>
          </a:xfrm>
        </p:spPr>
        <p:txBody>
          <a:bodyPr lIns="0" tIns="0" rIns="0" bIns="0" anchor="t"/>
          <a:lstStyle/>
          <a:p>
            <a:pPr>
              <a:lnSpc>
                <a:spcPct val="95000"/>
              </a:lnSpc>
              <a:defRPr/>
            </a:pPr>
            <a:r>
              <a:rPr lang="en-US" sz="3900">
                <a:solidFill>
                  <a:srgbClr val="3B62AF"/>
                </a:solidFill>
                <a:latin typeface="Arial" charset="0"/>
              </a:rPr>
              <a:t>Dijkstra Animated Example</a:t>
            </a:r>
          </a:p>
        </p:txBody>
      </p:sp>
      <p:pic>
        <p:nvPicPr>
          <p:cNvPr id="174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 y="960120"/>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339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222885" y="274320"/>
            <a:ext cx="8698230" cy="822960"/>
          </a:xfrm>
        </p:spPr>
        <p:txBody>
          <a:bodyPr lIns="0" tIns="0" rIns="0" bIns="0" anchor="t"/>
          <a:lstStyle/>
          <a:p>
            <a:pPr>
              <a:lnSpc>
                <a:spcPct val="95000"/>
              </a:lnSpc>
              <a:defRPr/>
            </a:pPr>
            <a:r>
              <a:rPr lang="en-US" sz="3900">
                <a:solidFill>
                  <a:srgbClr val="3B62AF"/>
                </a:solidFill>
                <a:latin typeface="Arial" charset="0"/>
              </a:rPr>
              <a:t>Dijkstra Animated Example</a:t>
            </a:r>
          </a:p>
        </p:txBody>
      </p:sp>
      <p:pic>
        <p:nvPicPr>
          <p:cNvPr id="1843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56" y="1222875"/>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0172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222885" y="274320"/>
            <a:ext cx="8698230" cy="822960"/>
          </a:xfrm>
        </p:spPr>
        <p:txBody>
          <a:bodyPr lIns="0" tIns="0" rIns="0" bIns="0" anchor="t"/>
          <a:lstStyle/>
          <a:p>
            <a:pPr>
              <a:lnSpc>
                <a:spcPct val="95000"/>
              </a:lnSpc>
              <a:defRPr/>
            </a:pPr>
            <a:r>
              <a:rPr lang="en-US" sz="3900">
                <a:solidFill>
                  <a:srgbClr val="3B62AF"/>
                </a:solidFill>
                <a:latin typeface="Arial" charset="0"/>
              </a:rPr>
              <a:t>Dijkstra Animated Example</a:t>
            </a:r>
          </a:p>
        </p:txBody>
      </p:sp>
      <p:pic>
        <p:nvPicPr>
          <p:cNvPr id="1945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 y="908685"/>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8034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222885" y="274320"/>
            <a:ext cx="8698230" cy="822960"/>
          </a:xfrm>
        </p:spPr>
        <p:txBody>
          <a:bodyPr lIns="0" tIns="0" rIns="0" bIns="0" anchor="t"/>
          <a:lstStyle/>
          <a:p>
            <a:pPr>
              <a:lnSpc>
                <a:spcPct val="95000"/>
              </a:lnSpc>
              <a:defRPr/>
            </a:pPr>
            <a:r>
              <a:rPr lang="en-US" sz="3900">
                <a:solidFill>
                  <a:srgbClr val="3B62AF"/>
                </a:solidFill>
                <a:latin typeface="Arial" charset="0"/>
              </a:rPr>
              <a:t>Dijkstra Animated Example</a:t>
            </a:r>
          </a:p>
        </p:txBody>
      </p:sp>
      <p:pic>
        <p:nvPicPr>
          <p:cNvPr id="2048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628" y="1071563"/>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16139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222885" y="274320"/>
            <a:ext cx="8698230" cy="822960"/>
          </a:xfrm>
        </p:spPr>
        <p:txBody>
          <a:bodyPr lIns="0" tIns="0" rIns="0" bIns="0" anchor="t"/>
          <a:lstStyle/>
          <a:p>
            <a:pPr>
              <a:lnSpc>
                <a:spcPct val="95000"/>
              </a:lnSpc>
              <a:defRPr/>
            </a:pPr>
            <a:r>
              <a:rPr lang="en-US" sz="3900">
                <a:solidFill>
                  <a:srgbClr val="3B62AF"/>
                </a:solidFill>
                <a:latin typeface="Arial" charset="0"/>
              </a:rPr>
              <a:t>Dijkstra Animated Example</a:t>
            </a:r>
          </a:p>
        </p:txBody>
      </p:sp>
      <p:pic>
        <p:nvPicPr>
          <p:cNvPr id="2150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895" y="1071563"/>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80625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222885" y="274320"/>
            <a:ext cx="8698230" cy="822960"/>
          </a:xfrm>
        </p:spPr>
        <p:txBody>
          <a:bodyPr lIns="0" tIns="0" rIns="0" bIns="0" anchor="t"/>
          <a:lstStyle/>
          <a:p>
            <a:pPr>
              <a:lnSpc>
                <a:spcPct val="95000"/>
              </a:lnSpc>
              <a:defRPr/>
            </a:pPr>
            <a:r>
              <a:rPr lang="en-US" sz="3900">
                <a:solidFill>
                  <a:srgbClr val="3B62AF"/>
                </a:solidFill>
                <a:latin typeface="Arial" charset="0"/>
              </a:rPr>
              <a:t>Dijkstra Animated Example</a:t>
            </a:r>
          </a:p>
        </p:txBody>
      </p:sp>
      <p:pic>
        <p:nvPicPr>
          <p:cNvPr id="2253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628" y="1071563"/>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84172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222885" y="274320"/>
            <a:ext cx="8698230" cy="822960"/>
          </a:xfrm>
        </p:spPr>
        <p:txBody>
          <a:bodyPr lIns="0" tIns="0" rIns="0" bIns="0" anchor="t"/>
          <a:lstStyle/>
          <a:p>
            <a:pPr>
              <a:lnSpc>
                <a:spcPct val="95000"/>
              </a:lnSpc>
              <a:defRPr/>
            </a:pPr>
            <a:r>
              <a:rPr lang="en-US" sz="3900">
                <a:solidFill>
                  <a:srgbClr val="3B62AF"/>
                </a:solidFill>
                <a:latin typeface="Arial" charset="0"/>
              </a:rPr>
              <a:t>Dijkstra Animated Example</a:t>
            </a:r>
          </a:p>
        </p:txBody>
      </p:sp>
      <p:pic>
        <p:nvPicPr>
          <p:cNvPr id="2355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628" y="1071563"/>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95695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err="1"/>
              <a:t>Dijkstra’s</a:t>
            </a:r>
            <a:r>
              <a:rPr lang="en-US"/>
              <a:t> Algorithm </a:t>
            </a:r>
          </a:p>
        </p:txBody>
      </p:sp>
      <p:sp>
        <p:nvSpPr>
          <p:cNvPr id="3" name="Content Placeholder 2"/>
          <p:cNvSpPr>
            <a:spLocks noGrp="1"/>
          </p:cNvSpPr>
          <p:nvPr>
            <p:ph idx="1"/>
          </p:nvPr>
        </p:nvSpPr>
        <p:spPr>
          <a:xfrm>
            <a:off x="76200" y="838200"/>
            <a:ext cx="8610600" cy="5791200"/>
          </a:xfrm>
        </p:spPr>
        <p:style>
          <a:lnRef idx="2">
            <a:schemeClr val="dk1"/>
          </a:lnRef>
          <a:fillRef idx="1">
            <a:schemeClr val="lt1"/>
          </a:fillRef>
          <a:effectRef idx="0">
            <a:schemeClr val="dk1"/>
          </a:effectRef>
          <a:fontRef idx="minor">
            <a:schemeClr val="dk1"/>
          </a:fontRef>
        </p:style>
        <p:txBody>
          <a:bodyPr>
            <a:noAutofit/>
          </a:bodyPr>
          <a:lstStyle/>
          <a:p>
            <a:pPr marL="0" indent="0" algn="just">
              <a:buNone/>
            </a:pPr>
            <a:r>
              <a:rPr lang="en-US" sz="1800"/>
              <a:t>1. Select the source node also called the initial node.</a:t>
            </a:r>
          </a:p>
          <a:p>
            <a:pPr marL="0" indent="0" algn="just">
              <a:buNone/>
            </a:pPr>
            <a:endParaRPr lang="en-US" sz="1000"/>
          </a:p>
          <a:p>
            <a:pPr marL="0" indent="0" algn="just">
              <a:buNone/>
            </a:pPr>
            <a:r>
              <a:rPr lang="en-US" sz="1800"/>
              <a:t>2. Define an empty set S that will be used to hold nodes to which a shortest path has been found.</a:t>
            </a:r>
          </a:p>
          <a:p>
            <a:pPr marL="0" indent="0" algn="just">
              <a:buNone/>
            </a:pPr>
            <a:endParaRPr lang="en-US" sz="1050"/>
          </a:p>
          <a:p>
            <a:pPr marL="0" indent="0" algn="just">
              <a:buNone/>
            </a:pPr>
            <a:r>
              <a:rPr lang="en-US" sz="1800"/>
              <a:t>3. Label the initial node with 0, and insert it into S.</a:t>
            </a:r>
          </a:p>
          <a:p>
            <a:pPr marL="0" indent="0" algn="just">
              <a:buNone/>
            </a:pPr>
            <a:endParaRPr lang="en-US" sz="800"/>
          </a:p>
          <a:p>
            <a:pPr marL="0" indent="0" algn="just">
              <a:buNone/>
            </a:pPr>
            <a:r>
              <a:rPr lang="en-US" sz="1800"/>
              <a:t>4. Repeat steps 5 to 7 until the destination node is in S or there are no more labeled nodes in S.</a:t>
            </a:r>
          </a:p>
          <a:p>
            <a:pPr marL="0" indent="0" algn="just">
              <a:buNone/>
            </a:pPr>
            <a:endParaRPr lang="en-US" sz="700"/>
          </a:p>
          <a:p>
            <a:pPr marL="0" indent="0" algn="just">
              <a:buNone/>
            </a:pPr>
            <a:r>
              <a:rPr lang="en-US" sz="1800"/>
              <a:t>5. Consider each node that is not in S and is connected by an edge from the newly inserted node.</a:t>
            </a:r>
          </a:p>
          <a:p>
            <a:pPr marL="0" indent="0" algn="just">
              <a:buNone/>
            </a:pPr>
            <a:endParaRPr lang="en-US" sz="500"/>
          </a:p>
          <a:p>
            <a:pPr marL="0" indent="0" algn="just">
              <a:buNone/>
            </a:pPr>
            <a:r>
              <a:rPr lang="en-US" sz="1800"/>
              <a:t>6. (a) If the node that is not in S has no label then set the label of the node = the label of the newly inserted node + the length of the edge.</a:t>
            </a:r>
          </a:p>
          <a:p>
            <a:pPr marL="0" indent="0" algn="just">
              <a:buNone/>
            </a:pPr>
            <a:r>
              <a:rPr lang="en-US" sz="1800"/>
              <a:t>6. (b) Else if the node that is not in S was already labeled, then set its new label = minimum (label of newly inserted vertex +length of the edge, old label)</a:t>
            </a:r>
          </a:p>
          <a:p>
            <a:pPr marL="0" indent="0" algn="just">
              <a:buNone/>
            </a:pPr>
            <a:endParaRPr lang="en-US" sz="1800"/>
          </a:p>
          <a:p>
            <a:pPr marL="0" indent="0" algn="just">
              <a:buNone/>
            </a:pPr>
            <a:r>
              <a:rPr lang="en-US" sz="1800"/>
              <a:t>7. Pick a node not in S that has the smallest label assigned to it and add it to S.</a:t>
            </a:r>
          </a:p>
        </p:txBody>
      </p:sp>
    </p:spTree>
    <p:extLst>
      <p:ext uri="{BB962C8B-B14F-4D97-AF65-F5344CB8AC3E}">
        <p14:creationId xmlns:p14="http://schemas.microsoft.com/office/powerpoint/2010/main" val="32192732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9623" y="424150"/>
            <a:ext cx="4810125" cy="2409825"/>
          </a:xfrm>
        </p:spPr>
      </p:pic>
    </p:spTree>
    <p:extLst>
      <p:ext uri="{BB962C8B-B14F-4D97-AF65-F5344CB8AC3E}">
        <p14:creationId xmlns:p14="http://schemas.microsoft.com/office/powerpoint/2010/main" val="3691186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a:t>MST for </a:t>
            </a:r>
            <a:r>
              <a:rPr lang="en-US" err="1"/>
              <a:t>unweighted</a:t>
            </a:r>
            <a:r>
              <a:rPr lang="en-US"/>
              <a:t> Graph</a:t>
            </a:r>
          </a:p>
        </p:txBody>
      </p:sp>
      <p:sp>
        <p:nvSpPr>
          <p:cNvPr id="3" name="Content Placeholder 2"/>
          <p:cNvSpPr>
            <a:spLocks noGrp="1"/>
          </p:cNvSpPr>
          <p:nvPr>
            <p:ph idx="1"/>
          </p:nvPr>
        </p:nvSpPr>
        <p:spPr>
          <a:xfrm>
            <a:off x="457200" y="838200"/>
            <a:ext cx="8229600" cy="1066800"/>
          </a:xfrm>
        </p:spPr>
        <p:txBody>
          <a:bodyPr>
            <a:normAutofit/>
          </a:bodyPr>
          <a:lstStyle/>
          <a:p>
            <a:pPr algn="just"/>
            <a:r>
              <a:rPr lang="en-US" sz="2000"/>
              <a:t>Consider an </a:t>
            </a:r>
            <a:r>
              <a:rPr lang="en-US" sz="2000" err="1"/>
              <a:t>unweighted</a:t>
            </a:r>
            <a:r>
              <a:rPr lang="en-US" sz="2000"/>
              <a:t> graph G given below From G, we can draw many distinct spanning trees. Eight of them are given here. For an </a:t>
            </a:r>
            <a:r>
              <a:rPr lang="en-US" sz="2000" err="1"/>
              <a:t>unweighted</a:t>
            </a:r>
            <a:r>
              <a:rPr lang="en-US" sz="2000"/>
              <a:t> graph, every spanning tree is a minimum spanning tree.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362200"/>
            <a:ext cx="7391400"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0922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a:t>MST for weighted Graph</a:t>
            </a:r>
          </a:p>
        </p:txBody>
      </p:sp>
      <p:sp>
        <p:nvSpPr>
          <p:cNvPr id="3" name="Content Placeholder 2"/>
          <p:cNvSpPr>
            <a:spLocks noGrp="1"/>
          </p:cNvSpPr>
          <p:nvPr>
            <p:ph idx="1"/>
          </p:nvPr>
        </p:nvSpPr>
        <p:spPr>
          <a:xfrm>
            <a:off x="457200" y="838200"/>
            <a:ext cx="8229600" cy="1066800"/>
          </a:xfrm>
        </p:spPr>
        <p:txBody>
          <a:bodyPr>
            <a:normAutofit/>
          </a:bodyPr>
          <a:lstStyle/>
          <a:p>
            <a:pPr algn="just"/>
            <a:r>
              <a:rPr lang="en-US" sz="2000"/>
              <a:t>Consider an weighted graph G given below From G.</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76400"/>
            <a:ext cx="769620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2948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a:t>Applications of MST</a:t>
            </a:r>
          </a:p>
        </p:txBody>
      </p:sp>
      <p:sp>
        <p:nvSpPr>
          <p:cNvPr id="3" name="Content Placeholder 2"/>
          <p:cNvSpPr>
            <a:spLocks noGrp="1"/>
          </p:cNvSpPr>
          <p:nvPr>
            <p:ph idx="1"/>
          </p:nvPr>
        </p:nvSpPr>
        <p:spPr>
          <a:xfrm>
            <a:off x="457200" y="838200"/>
            <a:ext cx="8229600" cy="5715000"/>
          </a:xfrm>
        </p:spPr>
        <p:txBody>
          <a:bodyPr>
            <a:normAutofit lnSpcReduction="10000"/>
          </a:bodyPr>
          <a:lstStyle/>
          <a:p>
            <a:pPr algn="just"/>
            <a:r>
              <a:rPr lang="en-US" sz="2400" b="1"/>
              <a:t>For designing networks</a:t>
            </a:r>
            <a:r>
              <a:rPr lang="en-US" sz="2400"/>
              <a:t> - For instance, people separated by varying distances wish to be connected together through a telephone network. A minimum spanning tree is used to determine the least costly paths with no  cycles in this network, thereby providing a connection that has the minimum cost involved.</a:t>
            </a:r>
          </a:p>
          <a:p>
            <a:pPr algn="just"/>
            <a:endParaRPr lang="en-US" sz="2400" b="1"/>
          </a:p>
          <a:p>
            <a:pPr algn="just"/>
            <a:r>
              <a:rPr lang="en-US" sz="2400" b="1"/>
              <a:t>To find airline routes</a:t>
            </a:r>
            <a:r>
              <a:rPr lang="en-US" sz="2400"/>
              <a:t> - While the vertices in the graph denote cities, edges represent the routes between these cities. No doubt, more the distance between the cities, higher will be the amount charged. Therefore, MSTs are used to optimize airline routes by finding the least costly path with no cycles.</a:t>
            </a:r>
          </a:p>
          <a:p>
            <a:pPr algn="just"/>
            <a:endParaRPr lang="en-US" sz="2400"/>
          </a:p>
          <a:p>
            <a:pPr algn="just"/>
            <a:r>
              <a:rPr lang="en-US" sz="2400"/>
              <a:t>MSTs are applied in routing  algorithms for finding the most efficient path.</a:t>
            </a:r>
          </a:p>
        </p:txBody>
      </p:sp>
    </p:spTree>
    <p:extLst>
      <p:ext uri="{BB962C8B-B14F-4D97-AF65-F5344CB8AC3E}">
        <p14:creationId xmlns:p14="http://schemas.microsoft.com/office/powerpoint/2010/main" val="75669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a:t>Prim’s algorithm</a:t>
            </a:r>
          </a:p>
        </p:txBody>
      </p:sp>
      <p:sp>
        <p:nvSpPr>
          <p:cNvPr id="3" name="Content Placeholder 2"/>
          <p:cNvSpPr>
            <a:spLocks noGrp="1"/>
          </p:cNvSpPr>
          <p:nvPr>
            <p:ph idx="1"/>
          </p:nvPr>
        </p:nvSpPr>
        <p:spPr>
          <a:xfrm>
            <a:off x="457200" y="838200"/>
            <a:ext cx="8229600" cy="5287963"/>
          </a:xfrm>
        </p:spPr>
        <p:txBody>
          <a:bodyPr/>
          <a:lstStyle/>
          <a:p>
            <a:pPr algn="just"/>
            <a:r>
              <a:rPr lang="en-US"/>
              <a:t>Greedy algorithm – used to form a minimum spanning tree for a connected weighted graph.</a:t>
            </a:r>
          </a:p>
          <a:p>
            <a:pPr algn="just"/>
            <a:endParaRPr lang="en-US"/>
          </a:p>
          <a:p>
            <a:pPr algn="just"/>
            <a:r>
              <a:rPr lang="en-US"/>
              <a:t>Builds a tree that includes every vertex and a subset of the edges in such a way that the total weight of all the edges in the tree is minimized.</a:t>
            </a:r>
          </a:p>
        </p:txBody>
      </p:sp>
    </p:spTree>
    <p:extLst>
      <p:ext uri="{BB962C8B-B14F-4D97-AF65-F5344CB8AC3E}">
        <p14:creationId xmlns:p14="http://schemas.microsoft.com/office/powerpoint/2010/main" val="1520964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3C7F2A5B2474F42B72FA56F265B01D0" ma:contentTypeVersion="13" ma:contentTypeDescription="Create a new document." ma:contentTypeScope="" ma:versionID="bcc55e4059733fff6e7d1a7d05522e8d">
  <xsd:schema xmlns:xsd="http://www.w3.org/2001/XMLSchema" xmlns:xs="http://www.w3.org/2001/XMLSchema" xmlns:p="http://schemas.microsoft.com/office/2006/metadata/properties" xmlns:ns2="1113c09e-a8af-4c81-a7e4-ea6a80009bed" xmlns:ns3="d0f2822f-00f1-431e-a194-525d49d35cfe" targetNamespace="http://schemas.microsoft.com/office/2006/metadata/properties" ma:root="true" ma:fieldsID="12128f808b4963378be2a2ada2800f2b" ns2:_="" ns3:_="">
    <xsd:import namespace="1113c09e-a8af-4c81-a7e4-ea6a80009bed"/>
    <xsd:import namespace="d0f2822f-00f1-431e-a194-525d49d35cfe"/>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13c09e-a8af-4c81-a7e4-ea6a80009be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d765a431-9415-4219-9cd0-5363948861b2"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0f2822f-00f1-431e-a194-525d49d35cfe"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216879ec-9310-4685-b01c-b833e8b73dff}" ma:internalName="TaxCatchAll" ma:showField="CatchAllData" ma:web="d0f2822f-00f1-431e-a194-525d49d35cf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d0f2822f-00f1-431e-a194-525d49d35cfe" xsi:nil="true"/>
    <lcf76f155ced4ddcb4097134ff3c332f xmlns="1113c09e-a8af-4c81-a7e4-ea6a80009be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875859AE-BF52-45A8-A68E-6876A363C9A3}">
  <ds:schemaRefs>
    <ds:schemaRef ds:uri="http://schemas.microsoft.com/sharepoint/v3/contenttype/forms"/>
  </ds:schemaRefs>
</ds:datastoreItem>
</file>

<file path=customXml/itemProps2.xml><?xml version="1.0" encoding="utf-8"?>
<ds:datastoreItem xmlns:ds="http://schemas.openxmlformats.org/officeDocument/2006/customXml" ds:itemID="{1A3C5C33-1D71-4EBE-B1D7-9CD209D271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13c09e-a8af-4c81-a7e4-ea6a80009bed"/>
    <ds:schemaRef ds:uri="d0f2822f-00f1-431e-a194-525d49d35c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829FC39-4F43-4590-816D-8BDDFDD99458}">
  <ds:schemaRefs>
    <ds:schemaRef ds:uri="15530129-3bac-49c9-8230-9f88231a5f57"/>
    <ds:schemaRef ds:uri="877a498f-42d8-4531-9ec9-0d7f3524627c"/>
    <ds:schemaRef ds:uri="http://schemas.microsoft.com/office/2006/metadata/properties"/>
    <ds:schemaRef ds:uri="http://schemas.microsoft.com/office/infopath/2007/PartnerControls"/>
    <ds:schemaRef ds:uri="d0f2822f-00f1-431e-a194-525d49d35cfe"/>
    <ds:schemaRef ds:uri="1113c09e-a8af-4c81-a7e4-ea6a80009bed"/>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59</Slides>
  <Notes>0</Notes>
  <HiddenSlides>0</HiddenSlide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Shortest path algorithms</vt:lpstr>
      <vt:lpstr>Minimum Spanning Trees</vt:lpstr>
      <vt:lpstr>An Analogy</vt:lpstr>
      <vt:lpstr>Properties</vt:lpstr>
      <vt:lpstr>Properties</vt:lpstr>
      <vt:lpstr>MST for unweighted Graph</vt:lpstr>
      <vt:lpstr>MST for weighted Graph</vt:lpstr>
      <vt:lpstr>Applications of MST</vt:lpstr>
      <vt:lpstr>Prim’s algorithm</vt:lpstr>
      <vt:lpstr>Prim’s algorithm</vt:lpstr>
      <vt:lpstr>Prim’s algorithm</vt:lpstr>
      <vt:lpstr>PowerPoint Presentation</vt:lpstr>
      <vt:lpstr>Prim’s algorithm – constructing MST</vt:lpstr>
      <vt:lpstr>Prim’s algorithm – constructing MST</vt:lpstr>
      <vt:lpstr>Difference between Prim’s and Kruskal’s algorithm</vt:lpstr>
      <vt:lpstr>Kruskal’s algorithm</vt:lpstr>
      <vt:lpstr>Applying Kruskal’s algorithm</vt:lpstr>
      <vt:lpstr>Applying Kruskal’s algorithm</vt:lpstr>
      <vt:lpstr>Applying Kruskal’s algorithm</vt:lpstr>
      <vt:lpstr>Applying Kruskal’s algorithm</vt:lpstr>
      <vt:lpstr>Applying Kruskal’s algorithm</vt:lpstr>
      <vt:lpstr>Applying Kruskal’s algorithm</vt:lpstr>
      <vt:lpstr>Applying Kruskal’s algorithm</vt:lpstr>
      <vt:lpstr>Applying Kruskal’s algorithm</vt:lpstr>
      <vt:lpstr>Applying Kruskal’s algorithm</vt:lpstr>
      <vt:lpstr>PowerPoint Presentation</vt:lpstr>
      <vt:lpstr>Applying Kruskal’s algorithm</vt:lpstr>
      <vt:lpstr>A cable company want to connect five villages to their network     which currently extends to the market town of Avonford. What is the minimum length of cable needed?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Edsger Wybe Dijkstra</vt:lpstr>
      <vt:lpstr>Single-Source Shortest Path Problem </vt:lpstr>
      <vt:lpstr>Dijkstra's algorithm </vt:lpstr>
      <vt:lpstr>Applications of Dijkstra’s algorithm</vt:lpstr>
      <vt:lpstr>Dijkstra Animated Example</vt:lpstr>
      <vt:lpstr>Dijkstra Animated Example</vt:lpstr>
      <vt:lpstr>Dijkstra Animated Example</vt:lpstr>
      <vt:lpstr>Dijkstra Animated Example</vt:lpstr>
      <vt:lpstr>Dijkstra Animated Example</vt:lpstr>
      <vt:lpstr>Dijkstra Animated Example</vt:lpstr>
      <vt:lpstr>Dijkstra Animated Example</vt:lpstr>
      <vt:lpstr>Dijkstra Animated Example</vt:lpstr>
      <vt:lpstr>Dijkstra Animated Example</vt:lpstr>
      <vt:lpstr>Dijkstra Animated Example</vt:lpstr>
      <vt:lpstr>Dijkstra’s Algorithm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 and their applications</dc:title>
  <dc:creator>Pankti Doshi</dc:creator>
  <cp:revision>3</cp:revision>
  <dcterms:created xsi:type="dcterms:W3CDTF">2014-10-29T08:50:31Z</dcterms:created>
  <dcterms:modified xsi:type="dcterms:W3CDTF">2023-11-26T15:54:56Z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0x01010013C7F2A5B2474F42B72FA56F265B01D0</vt:lpwstr>
  </property>
  <property fmtid="{D5CDD505-2E9C-101B-9397-08002B2CF9AE}" pid="3" name="MediaServiceImageTags">
    <vt:lpwstr/>
  </property>
</Properties>
</file>