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303" r:id="rId7"/>
    <p:sldId id="296" r:id="rId8"/>
    <p:sldId id="302" r:id="rId9"/>
    <p:sldId id="297" r:id="rId10"/>
    <p:sldId id="298" r:id="rId11"/>
    <p:sldId id="299" r:id="rId12"/>
    <p:sldId id="300" r:id="rId13"/>
    <p:sldId id="316" r:id="rId14"/>
    <p:sldId id="305" r:id="rId15"/>
    <p:sldId id="306" r:id="rId16"/>
    <p:sldId id="309" r:id="rId17"/>
    <p:sldId id="310" r:id="rId18"/>
    <p:sldId id="311" r:id="rId19"/>
    <p:sldId id="312" r:id="rId20"/>
    <p:sldId id="313" r:id="rId21"/>
    <p:sldId id="315" r:id="rId22"/>
    <p:sldId id="307" r:id="rId23"/>
    <p:sldId id="317" r:id="rId24"/>
    <p:sldId id="308" r:id="rId25"/>
    <p:sldId id="318" r:id="rId26"/>
    <p:sldId id="319" r:id="rId27"/>
    <p:sldId id="320" r:id="rId28"/>
    <p:sldId id="324" r:id="rId29"/>
    <p:sldId id="321" r:id="rId30"/>
    <p:sldId id="325" r:id="rId31"/>
    <p:sldId id="326" r:id="rId32"/>
    <p:sldId id="332" r:id="rId33"/>
    <p:sldId id="327" r:id="rId34"/>
    <p:sldId id="329" r:id="rId35"/>
    <p:sldId id="333" r:id="rId36"/>
    <p:sldId id="334" r:id="rId37"/>
    <p:sldId id="330" r:id="rId38"/>
    <p:sldId id="335" r:id="rId39"/>
    <p:sldId id="336" r:id="rId40"/>
    <p:sldId id="337" r:id="rId41"/>
    <p:sldId id="338" r:id="rId42"/>
    <p:sldId id="339" r:id="rId43"/>
    <p:sldId id="340" r:id="rId44"/>
    <p:sldId id="341" r:id="rId45"/>
    <p:sldId id="342" r:id="rId46"/>
    <p:sldId id="362" r:id="rId47"/>
    <p:sldId id="349" r:id="rId48"/>
    <p:sldId id="350" r:id="rId49"/>
    <p:sldId id="351" r:id="rId50"/>
    <p:sldId id="352" r:id="rId51"/>
    <p:sldId id="358" r:id="rId52"/>
    <p:sldId id="359" r:id="rId53"/>
    <p:sldId id="353" r:id="rId54"/>
    <p:sldId id="360" r:id="rId55"/>
    <p:sldId id="361" r:id="rId56"/>
    <p:sldId id="286" r:id="rId57"/>
    <p:sldId id="287" r:id="rId58"/>
    <p:sldId id="288" r:id="rId59"/>
    <p:sldId id="293" r:id="rId60"/>
    <p:sldId id="294" r:id="rId61"/>
    <p:sldId id="289" r:id="rId62"/>
    <p:sldId id="295" r:id="rId63"/>
    <p:sldId id="28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EF74D-D0D5-A2B3-85EF-934C83DDC4C9}" v="1" dt="2024-11-19T12:23:54.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PATIL - 70612400048" userId="S::meenakshi.patil48@nmims.in::e32b86ea-4cc3-4b7c-b9f1-c17dded34422" providerId="AD" clId="Web-{B8CEF74D-D0D5-A2B3-85EF-934C83DDC4C9}"/>
    <pc:docChg chg="delSld">
      <pc:chgData name="MEENAKSHI PATIL - 70612400048" userId="S::meenakshi.patil48@nmims.in::e32b86ea-4cc3-4b7c-b9f1-c17dded34422" providerId="AD" clId="Web-{B8CEF74D-D0D5-A2B3-85EF-934C83DDC4C9}" dt="2024-11-19T12:23:54.088" v="0"/>
      <pc:docMkLst>
        <pc:docMk/>
      </pc:docMkLst>
      <pc:sldChg chg="del">
        <pc:chgData name="MEENAKSHI PATIL - 70612400048" userId="S::meenakshi.patil48@nmims.in::e32b86ea-4cc3-4b7c-b9f1-c17dded34422" providerId="AD" clId="Web-{B8CEF74D-D0D5-A2B3-85EF-934C83DDC4C9}" dt="2024-11-19T12:23:54.088" v="0"/>
        <pc:sldMkLst>
          <pc:docMk/>
          <pc:sldMk cId="1949263855" sldId="363"/>
        </pc:sldMkLst>
      </pc:sldChg>
    </pc:docChg>
  </pc:docChgLst>
  <pc:docChgLst>
    <pc:chgData name="SUMAIRA SHAIKH - 70612400074" userId="S::sumaira.shaikh74@nmims.in::6e7b9668-36cd-42fa-a276-305cc74bb99b" providerId="AD" clId="Web-{62E69AE8-EE1D-2253-B3B6-2990F54568D0}"/>
    <pc:docChg chg="addSld delSld">
      <pc:chgData name="SUMAIRA SHAIKH - 70612400074" userId="S::sumaira.shaikh74@nmims.in::6e7b9668-36cd-42fa-a276-305cc74bb99b" providerId="AD" clId="Web-{62E69AE8-EE1D-2253-B3B6-2990F54568D0}" dt="2024-11-15T08:14:03.252" v="2"/>
      <pc:docMkLst>
        <pc:docMk/>
      </pc:docMkLst>
      <pc:sldChg chg="new">
        <pc:chgData name="SUMAIRA SHAIKH - 70612400074" userId="S::sumaira.shaikh74@nmims.in::6e7b9668-36cd-42fa-a276-305cc74bb99b" providerId="AD" clId="Web-{62E69AE8-EE1D-2253-B3B6-2990F54568D0}" dt="2024-11-15T08:14:03.252" v="2"/>
        <pc:sldMkLst>
          <pc:docMk/>
          <pc:sldMk cId="1949263855" sldId="363"/>
        </pc:sldMkLst>
      </pc:sldChg>
      <pc:sldChg chg="new del">
        <pc:chgData name="SUMAIRA SHAIKH - 70612400074" userId="S::sumaira.shaikh74@nmims.in::6e7b9668-36cd-42fa-a276-305cc74bb99b" providerId="AD" clId="Web-{62E69AE8-EE1D-2253-B3B6-2990F54568D0}" dt="2024-11-15T07:41:39.625" v="1"/>
        <pc:sldMkLst>
          <pc:docMk/>
          <pc:sldMk cId="2598165380" sldId="363"/>
        </pc:sldMkLst>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4-10-10T05:10:06.170"/>
    </inkml:context>
    <inkml:brush xml:id="br0">
      <inkml:brushProperty name="width" value="0.05292" units="cm"/>
      <inkml:brushProperty name="height" value="0.05292" units="cm"/>
      <inkml:brushProperty name="color" value="#FF0000"/>
    </inkml:brush>
  </inkml:definitions>
  <inkml:trace contextRef="#ctx0" brushRef="#br0">16104 13864 0,'0'18'734,"0"-1"-718,0 1-1,0 0 1,0-1 15,0 1 47,0 17-31,0-17-15,0 17-1,0-17 16,0-1 0,0 1-16,0 0 16,0-1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13C134-FF15-494E-867F-E17D348C6788}"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183067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13C134-FF15-494E-867F-E17D348C6788}"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99758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13C134-FF15-494E-867F-E17D348C6788}"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153504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13C134-FF15-494E-867F-E17D348C6788}"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193494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13C134-FF15-494E-867F-E17D348C6788}"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224618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113C134-FF15-494E-867F-E17D348C6788}"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79029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13C134-FF15-494E-867F-E17D348C6788}"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415442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13C134-FF15-494E-867F-E17D348C6788}"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307988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3C134-FF15-494E-867F-E17D348C6788}"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105368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3C134-FF15-494E-867F-E17D348C6788}"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90291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3C134-FF15-494E-867F-E17D348C6788}"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FB09E-DA75-4C16-B4B2-2736B70B3D08}" type="slidenum">
              <a:rPr lang="en-IN" smtClean="0"/>
              <a:t>‹#›</a:t>
            </a:fld>
            <a:endParaRPr lang="en-IN"/>
          </a:p>
        </p:txBody>
      </p:sp>
    </p:spTree>
    <p:extLst>
      <p:ext uri="{BB962C8B-B14F-4D97-AF65-F5344CB8AC3E}">
        <p14:creationId xmlns:p14="http://schemas.microsoft.com/office/powerpoint/2010/main" val="344241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6000">
              <a:schemeClr val="accent6">
                <a:lumMod val="9000"/>
                <a:lumOff val="91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3C134-FF15-494E-867F-E17D348C6788}" type="datetimeFigureOut">
              <a:rPr lang="en-IN" smtClean="0"/>
              <a:t>19-11-2024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FB09E-DA75-4C16-B4B2-2736B70B3D08}" type="slidenum">
              <a:rPr lang="en-IN" smtClean="0"/>
              <a:t>‹#›</a:t>
            </a:fld>
            <a:endParaRPr lang="en-IN"/>
          </a:p>
        </p:txBody>
      </p:sp>
    </p:spTree>
    <p:extLst>
      <p:ext uri="{BB962C8B-B14F-4D97-AF65-F5344CB8AC3E}">
        <p14:creationId xmlns:p14="http://schemas.microsoft.com/office/powerpoint/2010/main" val="201434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659112" cy="2855748"/>
          </a:xfrm>
        </p:spPr>
        <p:txBody>
          <a:bodyPr>
            <a:normAutofit/>
          </a:bodyPr>
          <a:lstStyle/>
          <a:p>
            <a:r>
              <a:rPr lang="en-IN" b="1" dirty="0"/>
              <a:t>COMPUTER NETWORK</a:t>
            </a:r>
            <a:br>
              <a:rPr lang="en-IN" dirty="0"/>
            </a:br>
            <a:br>
              <a:rPr lang="en-IN" sz="6600" dirty="0"/>
            </a:br>
            <a:r>
              <a:rPr lang="en-IN" sz="3200" b="1" dirty="0"/>
              <a:t>UNIT 5: TRANSPORT LAYER</a:t>
            </a:r>
          </a:p>
        </p:txBody>
      </p:sp>
      <p:sp>
        <p:nvSpPr>
          <p:cNvPr id="3" name="Subtitle 2"/>
          <p:cNvSpPr>
            <a:spLocks noGrp="1"/>
          </p:cNvSpPr>
          <p:nvPr>
            <p:ph type="subTitle" idx="1"/>
          </p:nvPr>
        </p:nvSpPr>
        <p:spPr>
          <a:xfrm>
            <a:off x="8455843" y="5448692"/>
            <a:ext cx="3638747" cy="1187778"/>
          </a:xfrm>
        </p:spPr>
        <p:txBody>
          <a:bodyPr>
            <a:normAutofit fontScale="77500" lnSpcReduction="20000"/>
          </a:bodyPr>
          <a:lstStyle/>
          <a:p>
            <a:r>
              <a:rPr lang="en-IN" dirty="0"/>
              <a:t>					</a:t>
            </a:r>
          </a:p>
          <a:p>
            <a:endParaRPr lang="en-IN" dirty="0"/>
          </a:p>
          <a:p>
            <a:r>
              <a:rPr lang="en-IN" dirty="0"/>
              <a:t>PROF. ISHANI SAHA</a:t>
            </a:r>
          </a:p>
        </p:txBody>
      </p:sp>
    </p:spTree>
    <p:extLst>
      <p:ext uri="{BB962C8B-B14F-4D97-AF65-F5344CB8AC3E}">
        <p14:creationId xmlns:p14="http://schemas.microsoft.com/office/powerpoint/2010/main" val="361397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USER DATAGRAM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following lists some uses of the UDP protocol:</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UDP is suitable for a process that requires simple request-response communication with little concern for flow and error control.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UDP is suitable for a process with internal flow and error control mechanisms. For example, the Trivial File Transfer Protocol (TFTP) process includes flow and error control. It can easily use UDP.</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UDP is a suitable transport protocol for multicasting. Multicasting capability is embedded in the UDP software but not in the TCP software.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UDP is used for management processes such as SNMP.</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UDP is used for some route updating protocols such as Routing Information Protocol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36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TCP is a connection-oriented protocol.</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It creates a virtual connection between two TCPs to send data.</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In addition, TCP uses flow and error control mechanisms at the transport level.</a:t>
            </a:r>
            <a:endParaRPr lang="en-US" sz="2400" dirty="0"/>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18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Clr>
                <a:schemeClr val="dk1"/>
              </a:buClr>
              <a:buSzPts val="1800"/>
              <a:buNone/>
            </a:pPr>
            <a:r>
              <a:rPr lang="en-US" sz="2400" dirty="0">
                <a:solidFill>
                  <a:schemeClr val="dk1"/>
                </a:solidFill>
                <a:latin typeface="Times New Roman"/>
                <a:ea typeface="Times New Roman"/>
                <a:cs typeface="Times New Roman"/>
                <a:sym typeface="Times New Roman"/>
              </a:rPr>
              <a:t>TCP offers following services to the processes at the application layer</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Process to process Communication</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Stream Delivery Service</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Sending and Receiving Buffers</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Segmentation</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Full duplex communication</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Connection oriented service</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Reliable service</a:t>
            </a:r>
            <a:endParaRPr lang="en-US" sz="2400" dirty="0"/>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59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342900" lvl="0" indent="-342900" algn="just">
              <a:spcBef>
                <a:spcPts val="0"/>
              </a:spcBef>
              <a:buClr>
                <a:schemeClr val="dk1"/>
              </a:buClr>
              <a:buSzPts val="1800"/>
              <a:buFont typeface="Calibri"/>
              <a:buAutoNum type="arabicPeriod"/>
            </a:pPr>
            <a:r>
              <a:rPr lang="en-US" sz="2400" b="1" u="sng" dirty="0">
                <a:solidFill>
                  <a:schemeClr val="dk1"/>
                </a:solidFill>
                <a:latin typeface="Times New Roman"/>
                <a:ea typeface="Times New Roman"/>
                <a:cs typeface="Times New Roman"/>
                <a:sym typeface="Times New Roman"/>
              </a:rPr>
              <a:t>Process to process Communication</a:t>
            </a:r>
            <a:endParaRPr lang="en-US" sz="2400" b="1" u="sng" dirty="0"/>
          </a:p>
          <a:p>
            <a:pPr algn="just"/>
            <a:r>
              <a:rPr lang="en-US" sz="2400" dirty="0">
                <a:latin typeface="Times New Roman" panose="02020603050405020304" pitchFamily="18" charset="0"/>
                <a:cs typeface="Times New Roman" panose="02020603050405020304" pitchFamily="18" charset="0"/>
              </a:rPr>
              <a:t>Like UDP, TCP provides process-to-process communication using port numbers.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49039" y="2081057"/>
            <a:ext cx="4336923" cy="4189250"/>
          </a:xfrm>
          <a:prstGeom prst="rect">
            <a:avLst/>
          </a:prstGeom>
        </p:spPr>
      </p:pic>
    </p:spTree>
    <p:extLst>
      <p:ext uri="{BB962C8B-B14F-4D97-AF65-F5344CB8AC3E}">
        <p14:creationId xmlns:p14="http://schemas.microsoft.com/office/powerpoint/2010/main" val="45608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Clr>
                <a:schemeClr val="dk1"/>
              </a:buClr>
              <a:buSzPts val="1800"/>
              <a:buNone/>
            </a:pPr>
            <a:r>
              <a:rPr lang="en-US" sz="2400" dirty="0">
                <a:solidFill>
                  <a:schemeClr val="dk1"/>
                </a:solidFill>
                <a:latin typeface="Times New Roman"/>
                <a:ea typeface="Times New Roman"/>
                <a:cs typeface="Times New Roman"/>
                <a:sym typeface="Times New Roman"/>
              </a:rPr>
              <a:t>2. </a:t>
            </a:r>
            <a:r>
              <a:rPr lang="en-US" sz="2400" b="1" u="sng" dirty="0">
                <a:solidFill>
                  <a:schemeClr val="dk1"/>
                </a:solidFill>
                <a:latin typeface="Times New Roman"/>
                <a:ea typeface="Times New Roman"/>
                <a:cs typeface="Times New Roman"/>
                <a:sym typeface="Times New Roman"/>
              </a:rPr>
              <a:t>Stream Delivery Service</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TCP, unlike UDP, is a stream-oriented protocol. </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In UDP, a process (an application program) sends messages, with predefined boundaries, to UDP for delivery. </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UDP adds its own header to each of these messages and delivers them to IP for transmission. </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TCP, on the other hand, allows the sending process to deliver data as a stream of bytes and allows the receiving process to obtain data as a stream of bytes. </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TCP creates an environment in which the two processes seem to be connected by an imaginary "tube“ that carries their data across the Internet. </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The sending process produces (writes to) the stream of bytes, and the receiving process consumes (reads from) them.</a:t>
            </a:r>
            <a:endParaRPr lang="en-US" sz="2400" dirty="0"/>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27876" y="4636852"/>
            <a:ext cx="4725924" cy="2108239"/>
          </a:xfrm>
          <a:prstGeom prst="rect">
            <a:avLst/>
          </a:prstGeom>
        </p:spPr>
      </p:pic>
    </p:spTree>
    <p:extLst>
      <p:ext uri="{BB962C8B-B14F-4D97-AF65-F5344CB8AC3E}">
        <p14:creationId xmlns:p14="http://schemas.microsoft.com/office/powerpoint/2010/main" val="305650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indent="0" algn="just">
              <a:spcBef>
                <a:spcPts val="0"/>
              </a:spcBef>
              <a:buClr>
                <a:schemeClr val="dk1"/>
              </a:buClr>
              <a:buSzPts val="1800"/>
              <a:buNone/>
            </a:pPr>
            <a:r>
              <a:rPr lang="en-US" sz="2400" b="1" dirty="0">
                <a:solidFill>
                  <a:schemeClr val="dk1"/>
                </a:solidFill>
                <a:latin typeface="Times New Roman"/>
                <a:ea typeface="Times New Roman"/>
                <a:cs typeface="Times New Roman"/>
                <a:sym typeface="Times New Roman"/>
              </a:rPr>
              <a:t>3. Sending and Receiving Buffers</a:t>
            </a:r>
            <a:endParaRPr lang="en-US" sz="2400" b="1" dirty="0"/>
          </a:p>
          <a:p>
            <a:pPr algn="just"/>
            <a:r>
              <a:rPr lang="en-US" sz="2400" dirty="0">
                <a:latin typeface="Times New Roman" panose="02020603050405020304" pitchFamily="18" charset="0"/>
                <a:cs typeface="Times New Roman" panose="02020603050405020304" pitchFamily="18" charset="0"/>
              </a:rPr>
              <a:t>Because the sending and the receiving processes may not write or read data at the same speed, TCP needs buffers for storage. </a:t>
            </a:r>
          </a:p>
          <a:p>
            <a:pPr algn="just"/>
            <a:r>
              <a:rPr lang="en-US" sz="2400" dirty="0">
                <a:latin typeface="Times New Roman" panose="02020603050405020304" pitchFamily="18" charset="0"/>
                <a:cs typeface="Times New Roman" panose="02020603050405020304" pitchFamily="18" charset="0"/>
              </a:rPr>
              <a:t>There are two buffers, the sending buffer and the receiving buffer, one for each direction. </a:t>
            </a:r>
          </a:p>
          <a:p>
            <a:pPr algn="just"/>
            <a:r>
              <a:rPr lang="en-US" sz="2400" dirty="0">
                <a:latin typeface="Times New Roman" panose="02020603050405020304" pitchFamily="18" charset="0"/>
                <a:cs typeface="Times New Roman" panose="02020603050405020304" pitchFamily="18" charset="0"/>
              </a:rPr>
              <a:t>One way to implement a buffer is to use a circular array of 1-byte locations.</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52508" y="3499615"/>
            <a:ext cx="5728652" cy="3245476"/>
          </a:xfrm>
          <a:prstGeom prst="rect">
            <a:avLst/>
          </a:prstGeom>
        </p:spPr>
      </p:pic>
    </p:spTree>
    <p:extLst>
      <p:ext uri="{BB962C8B-B14F-4D97-AF65-F5344CB8AC3E}">
        <p14:creationId xmlns:p14="http://schemas.microsoft.com/office/powerpoint/2010/main" val="3100671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Clr>
                <a:schemeClr val="dk1"/>
              </a:buClr>
              <a:buSzPts val="1800"/>
              <a:buNone/>
            </a:pPr>
            <a:r>
              <a:rPr lang="en-US" sz="2400" b="1" u="sng" dirty="0">
                <a:solidFill>
                  <a:schemeClr val="dk1"/>
                </a:solidFill>
                <a:latin typeface="Times New Roman"/>
                <a:ea typeface="Times New Roman"/>
                <a:cs typeface="Times New Roman"/>
                <a:sym typeface="Times New Roman"/>
              </a:rPr>
              <a:t>4. Segmentation</a:t>
            </a:r>
          </a:p>
          <a:p>
            <a:pPr algn="just">
              <a:spcBef>
                <a:spcPts val="0"/>
              </a:spcBef>
              <a:buClr>
                <a:schemeClr val="dk1"/>
              </a:buClr>
              <a:buSzPts val="1800"/>
            </a:pPr>
            <a:r>
              <a:rPr lang="en-US" sz="2400" dirty="0">
                <a:latin typeface="Times New Roman" panose="02020603050405020304" pitchFamily="18" charset="0"/>
                <a:cs typeface="Times New Roman" panose="02020603050405020304" pitchFamily="18" charset="0"/>
              </a:rPr>
              <a:t>Although buffering handles the disparity between the speed of the producing and consuming processes, we need one more step before we can send data. </a:t>
            </a:r>
          </a:p>
          <a:p>
            <a:pPr algn="just">
              <a:spcBef>
                <a:spcPts val="0"/>
              </a:spcBef>
              <a:buClr>
                <a:schemeClr val="dk1"/>
              </a:buClr>
              <a:buSzPts val="1800"/>
            </a:pPr>
            <a:r>
              <a:rPr lang="en-US" sz="2400" dirty="0">
                <a:latin typeface="Times New Roman" panose="02020603050405020304" pitchFamily="18" charset="0"/>
                <a:cs typeface="Times New Roman" panose="02020603050405020304" pitchFamily="18" charset="0"/>
              </a:rPr>
              <a:t>The IP layer, as a service provider for TCP, needs to send data in packets, not as a stream of bytes. </a:t>
            </a:r>
          </a:p>
          <a:p>
            <a:pPr algn="just">
              <a:spcBef>
                <a:spcPts val="0"/>
              </a:spcBef>
              <a:buClr>
                <a:schemeClr val="dk1"/>
              </a:buClr>
              <a:buSzPts val="1800"/>
            </a:pPr>
            <a:r>
              <a:rPr lang="en-US" sz="2400" dirty="0">
                <a:latin typeface="Times New Roman" panose="02020603050405020304" pitchFamily="18" charset="0"/>
                <a:cs typeface="Times New Roman" panose="02020603050405020304" pitchFamily="18" charset="0"/>
              </a:rPr>
              <a:t>At the transport layer, TCP groups a number of bytes together into a packet called a segment.</a:t>
            </a:r>
          </a:p>
        </p:txBody>
      </p:sp>
      <p:pic>
        <p:nvPicPr>
          <p:cNvPr id="4" name="Picture 3"/>
          <p:cNvPicPr>
            <a:picLocks noChangeAspect="1"/>
          </p:cNvPicPr>
          <p:nvPr/>
        </p:nvPicPr>
        <p:blipFill>
          <a:blip r:embed="rId2"/>
          <a:stretch>
            <a:fillRect/>
          </a:stretch>
        </p:blipFill>
        <p:spPr>
          <a:xfrm>
            <a:off x="3185982" y="3054096"/>
            <a:ext cx="5899173" cy="3690995"/>
          </a:xfrm>
          <a:prstGeom prst="rect">
            <a:avLst/>
          </a:prstGeom>
        </p:spPr>
      </p:pic>
    </p:spTree>
    <p:extLst>
      <p:ext uri="{BB962C8B-B14F-4D97-AF65-F5344CB8AC3E}">
        <p14:creationId xmlns:p14="http://schemas.microsoft.com/office/powerpoint/2010/main" val="1044870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Clr>
                <a:schemeClr val="dk1"/>
              </a:buClr>
              <a:buSzPts val="1800"/>
              <a:buNone/>
            </a:pPr>
            <a:r>
              <a:rPr lang="en-US" sz="2400" b="1" u="sng" dirty="0">
                <a:solidFill>
                  <a:schemeClr val="dk1"/>
                </a:solidFill>
                <a:latin typeface="Times New Roman"/>
                <a:ea typeface="Times New Roman"/>
                <a:cs typeface="Times New Roman"/>
                <a:sym typeface="Times New Roman"/>
              </a:rPr>
              <a:t>5. Full duplex communication</a:t>
            </a:r>
          </a:p>
          <a:p>
            <a:pPr algn="just">
              <a:spcBef>
                <a:spcPts val="0"/>
              </a:spcBef>
              <a:buClr>
                <a:schemeClr val="dk1"/>
              </a:buClr>
              <a:buSzPts val="1800"/>
            </a:pPr>
            <a:r>
              <a:rPr lang="en-US" sz="2400" dirty="0">
                <a:latin typeface="Times New Roman" panose="02020603050405020304" pitchFamily="18" charset="0"/>
                <a:cs typeface="Times New Roman" panose="02020603050405020304" pitchFamily="18" charset="0"/>
              </a:rPr>
              <a:t>TCP offers full-duplex service, in which data can flow in both directions at the same time.</a:t>
            </a:r>
          </a:p>
          <a:p>
            <a:pPr algn="just">
              <a:spcBef>
                <a:spcPts val="0"/>
              </a:spcBef>
              <a:buClr>
                <a:schemeClr val="dk1"/>
              </a:buClr>
              <a:buSzPts val="1800"/>
            </a:pPr>
            <a:r>
              <a:rPr lang="en-US" sz="2400" dirty="0">
                <a:latin typeface="Times New Roman" panose="02020603050405020304" pitchFamily="18" charset="0"/>
                <a:cs typeface="Times New Roman" panose="02020603050405020304" pitchFamily="18" charset="0"/>
              </a:rPr>
              <a:t>Each TCP then has a sending and receiving buffer, and segments move in both direction</a:t>
            </a:r>
          </a:p>
          <a:p>
            <a:pPr algn="just">
              <a:spcBef>
                <a:spcPts val="0"/>
              </a:spcBef>
              <a:buClr>
                <a:schemeClr val="dk1"/>
              </a:buClr>
              <a:buSzPts val="1800"/>
            </a:pPr>
            <a:endParaRPr lang="en-US" sz="2400" dirty="0">
              <a:latin typeface="Times New Roman" panose="02020603050405020304" pitchFamily="18" charset="0"/>
              <a:cs typeface="Times New Roman" panose="02020603050405020304" pitchFamily="18" charset="0"/>
            </a:endParaRPr>
          </a:p>
          <a:p>
            <a:pPr marL="0" indent="0" algn="just">
              <a:spcBef>
                <a:spcPts val="0"/>
              </a:spcBef>
              <a:buClr>
                <a:schemeClr val="dk1"/>
              </a:buClr>
              <a:buSzPts val="1800"/>
              <a:buNone/>
            </a:pPr>
            <a:r>
              <a:rPr lang="en-US" sz="2400" b="1" u="sng" dirty="0">
                <a:latin typeface="Times New Roman" panose="02020603050405020304" pitchFamily="18" charset="0"/>
                <a:cs typeface="Times New Roman" panose="02020603050405020304" pitchFamily="18" charset="0"/>
              </a:rPr>
              <a:t>6. </a:t>
            </a:r>
            <a:r>
              <a:rPr lang="en-US" sz="2400" b="1" u="sng" dirty="0">
                <a:solidFill>
                  <a:schemeClr val="dk1"/>
                </a:solidFill>
                <a:latin typeface="Times New Roman"/>
                <a:ea typeface="Times New Roman"/>
                <a:cs typeface="Times New Roman"/>
                <a:sym typeface="Times New Roman"/>
              </a:rPr>
              <a:t>Connection oriented service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TCP, unlike UDP, is a connection-oriented protocol. When a process at site A wants to send and receive data from another process at site B, the following occurs:</a:t>
            </a:r>
          </a:p>
          <a:p>
            <a:pPr marL="0" indent="0" algn="just">
              <a:buNone/>
            </a:pPr>
            <a:r>
              <a:rPr lang="en-US" sz="2400" dirty="0">
                <a:latin typeface="Times New Roman" panose="02020603050405020304" pitchFamily="18" charset="0"/>
                <a:cs typeface="Times New Roman" panose="02020603050405020304" pitchFamily="18" charset="0"/>
              </a:rPr>
              <a:t>1. The two TCPs establish a connection between them.</a:t>
            </a:r>
          </a:p>
          <a:p>
            <a:pPr marL="0" indent="0" algn="just">
              <a:buNone/>
            </a:pPr>
            <a:r>
              <a:rPr lang="en-US" sz="2400" dirty="0">
                <a:latin typeface="Times New Roman" panose="02020603050405020304" pitchFamily="18" charset="0"/>
                <a:cs typeface="Times New Roman" panose="02020603050405020304" pitchFamily="18" charset="0"/>
              </a:rPr>
              <a:t>2. Data are exchanged in both directions.</a:t>
            </a:r>
          </a:p>
          <a:p>
            <a:pPr marL="0" indent="0" algn="just">
              <a:buNone/>
            </a:pPr>
            <a:r>
              <a:rPr lang="en-US" sz="2400" dirty="0">
                <a:latin typeface="Times New Roman" panose="02020603050405020304" pitchFamily="18" charset="0"/>
                <a:cs typeface="Times New Roman" panose="02020603050405020304" pitchFamily="18" charset="0"/>
              </a:rPr>
              <a:t>3. The connection is terminated.</a:t>
            </a:r>
          </a:p>
        </p:txBody>
      </p:sp>
    </p:spTree>
    <p:extLst>
      <p:ext uri="{BB962C8B-B14F-4D97-AF65-F5344CB8AC3E}">
        <p14:creationId xmlns:p14="http://schemas.microsoft.com/office/powerpoint/2010/main" val="85138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Clr>
                <a:schemeClr val="dk1"/>
              </a:buClr>
              <a:buSzPts val="1800"/>
              <a:buNone/>
            </a:pPr>
            <a:r>
              <a:rPr lang="en-US" sz="2400" b="1" u="sng" dirty="0">
                <a:solidFill>
                  <a:schemeClr val="dk1"/>
                </a:solidFill>
                <a:latin typeface="Times New Roman"/>
                <a:ea typeface="Times New Roman"/>
                <a:cs typeface="Times New Roman"/>
                <a:sym typeface="Times New Roman"/>
              </a:rPr>
              <a:t>7.Reliable service</a:t>
            </a:r>
            <a:endParaRPr lang="en-US" sz="2400" b="1" u="sng" dirty="0"/>
          </a:p>
          <a:p>
            <a:pPr algn="just"/>
            <a:r>
              <a:rPr lang="en-US" dirty="0">
                <a:latin typeface="Times New Roman" panose="02020603050405020304" pitchFamily="18" charset="0"/>
                <a:cs typeface="Times New Roman" panose="02020603050405020304" pitchFamily="18" charset="0"/>
              </a:rPr>
              <a:t>TCP is a reliable transport protocol. It uses an acknowledgment mechanism to check the safe and sound arrival of data.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147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Clr>
                <a:schemeClr val="dk1"/>
              </a:buClr>
              <a:buSzPts val="1800"/>
              <a:buNone/>
            </a:pPr>
            <a:r>
              <a:rPr lang="en-US" sz="2400" dirty="0">
                <a:solidFill>
                  <a:schemeClr val="dk1"/>
                </a:solidFill>
                <a:latin typeface="Times New Roman"/>
                <a:ea typeface="Times New Roman"/>
                <a:cs typeface="Times New Roman"/>
                <a:sym typeface="Times New Roman"/>
              </a:rPr>
              <a:t>TCP has several features for supporting the services provided by it</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Numbering System</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Flow Control</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Error Control</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Congestion(Traffic) Control</a:t>
            </a:r>
            <a:endParaRPr lang="en-US" sz="2400" dirty="0"/>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12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TOPICS</a:t>
            </a:r>
          </a:p>
        </p:txBody>
      </p:sp>
      <p:sp>
        <p:nvSpPr>
          <p:cNvPr id="3" name="Content Placeholder 2"/>
          <p:cNvSpPr>
            <a:spLocks noGrp="1"/>
          </p:cNvSpPr>
          <p:nvPr>
            <p:ph idx="1"/>
          </p:nvPr>
        </p:nvSpPr>
        <p:spPr>
          <a:xfrm>
            <a:off x="838200" y="933254"/>
            <a:ext cx="10515600" cy="5243709"/>
          </a:xfrm>
        </p:spPr>
        <p:txBody>
          <a:bodyPr>
            <a:normAutofit/>
          </a:bodyPr>
          <a:lstStyle/>
          <a:p>
            <a:pPr algn="just"/>
            <a:r>
              <a:rPr lang="en-IN" sz="2400" dirty="0">
                <a:latin typeface="Times New Roman" panose="02020603050405020304" pitchFamily="18" charset="0"/>
                <a:cs typeface="Times New Roman" panose="02020603050405020304" pitchFamily="18" charset="0"/>
              </a:rPr>
              <a:t>Process to Process Communication</a:t>
            </a:r>
          </a:p>
          <a:p>
            <a:pPr algn="just"/>
            <a:r>
              <a:rPr lang="en-IN" sz="2400" dirty="0">
                <a:latin typeface="Times New Roman" panose="02020603050405020304" pitchFamily="18" charset="0"/>
                <a:cs typeface="Times New Roman" panose="02020603050405020304" pitchFamily="18" charset="0"/>
              </a:rPr>
              <a:t>User Datagram Protocol (UDP)- services, operation</a:t>
            </a:r>
          </a:p>
          <a:p>
            <a:pPr algn="just"/>
            <a:r>
              <a:rPr lang="en-IN" sz="2400" dirty="0">
                <a:latin typeface="Times New Roman" panose="02020603050405020304" pitchFamily="18" charset="0"/>
                <a:cs typeface="Times New Roman" panose="02020603050405020304" pitchFamily="18" charset="0"/>
              </a:rPr>
              <a:t>Transmission Control Protocol (TCP) - features, 3- way handshaking</a:t>
            </a:r>
          </a:p>
          <a:p>
            <a:pPr algn="just"/>
            <a:r>
              <a:rPr lang="en-IN" sz="2400" dirty="0">
                <a:latin typeface="Times New Roman" panose="02020603050405020304" pitchFamily="18" charset="0"/>
                <a:cs typeface="Times New Roman" panose="02020603050405020304" pitchFamily="18" charset="0"/>
              </a:rPr>
              <a:t>Comparison of UDP and TCP</a:t>
            </a:r>
          </a:p>
          <a:p>
            <a:pPr algn="just"/>
            <a:r>
              <a:rPr lang="en-IN" sz="2400" dirty="0">
                <a:latin typeface="Times New Roman" panose="02020603050405020304" pitchFamily="18" charset="0"/>
                <a:cs typeface="Times New Roman" panose="02020603050405020304" pitchFamily="18" charset="0"/>
              </a:rPr>
              <a:t> SCTP</a:t>
            </a:r>
          </a:p>
          <a:p>
            <a:pPr algn="just"/>
            <a:r>
              <a:rPr lang="en-IN" sz="2400" dirty="0">
                <a:latin typeface="Times New Roman" panose="02020603050405020304" pitchFamily="18" charset="0"/>
                <a:cs typeface="Times New Roman" panose="02020603050405020304" pitchFamily="18" charset="0"/>
              </a:rPr>
              <a:t>Congestion Control - open loop and close-loop; </a:t>
            </a:r>
          </a:p>
          <a:p>
            <a:pPr algn="just"/>
            <a:r>
              <a:rPr lang="en-IN" sz="2400" dirty="0">
                <a:latin typeface="Times New Roman" panose="02020603050405020304" pitchFamily="18" charset="0"/>
                <a:cs typeface="Times New Roman" panose="02020603050405020304" pitchFamily="18" charset="0"/>
              </a:rPr>
              <a:t>Quality of Service (QoS)</a:t>
            </a:r>
          </a:p>
          <a:p>
            <a:pPr algn="just"/>
            <a:r>
              <a:rPr lang="en-IN" sz="2400" dirty="0">
                <a:latin typeface="Times New Roman" panose="02020603050405020304" pitchFamily="18" charset="0"/>
                <a:cs typeface="Times New Roman" panose="02020603050405020304" pitchFamily="18" charset="0"/>
              </a:rPr>
              <a:t>QoS improving techniques - Leaky Bucket and Token Bucket algorithms.</a:t>
            </a:r>
          </a:p>
        </p:txBody>
      </p:sp>
    </p:spTree>
    <p:extLst>
      <p:ext uri="{BB962C8B-B14F-4D97-AF65-F5344CB8AC3E}">
        <p14:creationId xmlns:p14="http://schemas.microsoft.com/office/powerpoint/2010/main" val="332026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Autofit/>
          </a:bodyPr>
          <a:lstStyle/>
          <a:p>
            <a:pPr marL="342900" lvl="0" indent="-342900" algn="just">
              <a:spcBef>
                <a:spcPts val="0"/>
              </a:spcBef>
              <a:buClr>
                <a:schemeClr val="dk1"/>
              </a:buClr>
              <a:buSzPts val="1800"/>
              <a:buFont typeface="Calibri"/>
              <a:buAutoNum type="arabicPeriod"/>
            </a:pPr>
            <a:r>
              <a:rPr lang="en-US" sz="22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Numbering System</a:t>
            </a:r>
            <a:endParaRPr lang="en-US" sz="2200" b="1" u="sng"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Although the TCP software keeps track of the segments being transmitted or received, there is no field for a segment number value in the segment header. </a:t>
            </a:r>
          </a:p>
          <a:p>
            <a:pPr algn="just"/>
            <a:r>
              <a:rPr lang="en-US" sz="2200" dirty="0">
                <a:latin typeface="Times New Roman" panose="02020603050405020304" pitchFamily="18" charset="0"/>
                <a:cs typeface="Times New Roman" panose="02020603050405020304" pitchFamily="18" charset="0"/>
              </a:rPr>
              <a:t>Instead, there are two fields called the sequence number and the acknowledgment number. </a:t>
            </a:r>
          </a:p>
          <a:p>
            <a:pPr algn="just"/>
            <a:r>
              <a:rPr lang="en-US" sz="2200" dirty="0">
                <a:latin typeface="Times New Roman" panose="02020603050405020304" pitchFamily="18" charset="0"/>
                <a:cs typeface="Times New Roman" panose="02020603050405020304" pitchFamily="18" charset="0"/>
              </a:rPr>
              <a:t>These two fields refer to the byte number and not the segment number.</a:t>
            </a:r>
          </a:p>
          <a:p>
            <a:pPr algn="just"/>
            <a:r>
              <a:rPr lang="en-US" sz="2200" b="1" dirty="0">
                <a:latin typeface="Times New Roman" panose="02020603050405020304" pitchFamily="18" charset="0"/>
                <a:cs typeface="Times New Roman" panose="02020603050405020304" pitchFamily="18" charset="0"/>
              </a:rPr>
              <a:t>Byte Number :</a:t>
            </a:r>
            <a:r>
              <a:rPr lang="en-US" sz="2200" dirty="0">
                <a:latin typeface="Times New Roman" panose="02020603050405020304" pitchFamily="18" charset="0"/>
                <a:cs typeface="Times New Roman" panose="02020603050405020304" pitchFamily="18" charset="0"/>
              </a:rPr>
              <a:t>TCP numbers all data bytes that are transmitted in a connection. Numbering is independent in each direction. The bytes of data being transferred in each connection are numbered by TCP. The numbering starts with a randomly generated number.</a:t>
            </a:r>
          </a:p>
          <a:p>
            <a:pPr algn="just"/>
            <a:r>
              <a:rPr lang="en-US" sz="2200" b="1" dirty="0">
                <a:latin typeface="Times New Roman" panose="02020603050405020304" pitchFamily="18" charset="0"/>
                <a:cs typeface="Times New Roman" panose="02020603050405020304" pitchFamily="18" charset="0"/>
              </a:rPr>
              <a:t>Sequence Number: </a:t>
            </a:r>
            <a:r>
              <a:rPr lang="en-US" sz="2200" dirty="0">
                <a:latin typeface="Times New Roman" panose="02020603050405020304" pitchFamily="18" charset="0"/>
                <a:cs typeface="Times New Roman" panose="02020603050405020304" pitchFamily="18" charset="0"/>
              </a:rPr>
              <a:t>After the bytes have been numbered, TCP assigns a sequence number to each segment that is being sent. The sequence number for each segment is the number of the first byte carried in that segment.</a:t>
            </a:r>
          </a:p>
          <a:p>
            <a:pPr algn="just"/>
            <a:r>
              <a:rPr lang="en-US" sz="2200" b="1" dirty="0">
                <a:latin typeface="Times New Roman" panose="02020603050405020304" pitchFamily="18" charset="0"/>
                <a:cs typeface="Times New Roman" panose="02020603050405020304" pitchFamily="18" charset="0"/>
              </a:rPr>
              <a:t>Acknowledgment number: </a:t>
            </a:r>
            <a:r>
              <a:rPr lang="en-US" sz="2200" dirty="0">
                <a:latin typeface="Times New Roman" panose="02020603050405020304" pitchFamily="18" charset="0"/>
                <a:cs typeface="Times New Roman" panose="02020603050405020304" pitchFamily="18" charset="0"/>
              </a:rPr>
              <a:t>The value of the acknowledgment field in a segment defines the number of the next byte a party expects to receive. The acknowledgment number is cumulative.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20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None/>
            </a:pPr>
            <a:r>
              <a:rPr lang="en-US" sz="2400" b="1" u="sng" dirty="0">
                <a:solidFill>
                  <a:schemeClr val="dk1"/>
                </a:solidFill>
                <a:latin typeface="Times New Roman"/>
                <a:ea typeface="Times New Roman"/>
                <a:cs typeface="Times New Roman"/>
                <a:sym typeface="Times New Roman"/>
              </a:rPr>
              <a:t>Example:</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TCP wants to transfer a file of 5000 bytes. The first byte number is 10001. what are the sequence numbers, if data is needed to send in 5 segments?</a:t>
            </a:r>
            <a:endParaRPr lang="en-US" sz="2400" dirty="0"/>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Google Shape;459;p20"/>
          <p:cNvPicPr preferRelativeResize="0"/>
          <p:nvPr/>
        </p:nvPicPr>
        <p:blipFill rotWithShape="1">
          <a:blip r:embed="rId2">
            <a:alphaModFix/>
          </a:blip>
          <a:srcRect/>
          <a:stretch/>
        </p:blipFill>
        <p:spPr>
          <a:xfrm>
            <a:off x="2375104" y="2219288"/>
            <a:ext cx="7986713" cy="1636812"/>
          </a:xfrm>
          <a:prstGeom prst="rect">
            <a:avLst/>
          </a:prstGeom>
          <a:noFill/>
          <a:ln>
            <a:noFill/>
          </a:ln>
        </p:spPr>
      </p:pic>
    </p:spTree>
    <p:extLst>
      <p:ext uri="{BB962C8B-B14F-4D97-AF65-F5344CB8AC3E}">
        <p14:creationId xmlns:p14="http://schemas.microsoft.com/office/powerpoint/2010/main" val="333793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Clr>
                <a:schemeClr val="dk1"/>
              </a:buClr>
              <a:buSzPts val="1800"/>
              <a:buNone/>
            </a:pPr>
            <a:r>
              <a:rPr lang="en-US" sz="2400" b="1" u="sng" dirty="0">
                <a:solidFill>
                  <a:schemeClr val="dk1"/>
                </a:solidFill>
                <a:latin typeface="Times New Roman"/>
                <a:ea typeface="Times New Roman"/>
                <a:cs typeface="Times New Roman"/>
                <a:sym typeface="Times New Roman"/>
              </a:rPr>
              <a:t>2. Flow Control</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TCP, unlike UDP, provides flow control. The receiver of the data controls the amount of data that are to be sent by the sender. This is done to prevent the receiver from being overwhelmed with data. </a:t>
            </a:r>
          </a:p>
          <a:p>
            <a:pPr marL="0" indent="0" algn="just">
              <a:spcBef>
                <a:spcPts val="0"/>
              </a:spcBef>
              <a:buClr>
                <a:schemeClr val="dk1"/>
              </a:buClr>
              <a:buSzPts val="1800"/>
              <a:buNone/>
            </a:pPr>
            <a:endParaRPr lang="en-US" sz="2400" dirty="0">
              <a:solidFill>
                <a:schemeClr val="dk1"/>
              </a:solidFill>
              <a:latin typeface="Times New Roman"/>
              <a:ea typeface="Times New Roman"/>
              <a:cs typeface="Times New Roman"/>
              <a:sym typeface="Times New Roman"/>
            </a:endParaRPr>
          </a:p>
          <a:p>
            <a:pPr marL="0" lvl="0" indent="0" algn="just">
              <a:spcBef>
                <a:spcPts val="0"/>
              </a:spcBef>
              <a:buClr>
                <a:schemeClr val="dk1"/>
              </a:buClr>
              <a:buSzPts val="1800"/>
              <a:buNone/>
            </a:pPr>
            <a:r>
              <a:rPr lang="en-US" sz="2400" b="1" u="sng" dirty="0">
                <a:solidFill>
                  <a:schemeClr val="dk1"/>
                </a:solidFill>
                <a:latin typeface="Times New Roman"/>
                <a:ea typeface="Times New Roman"/>
                <a:cs typeface="Times New Roman"/>
                <a:sym typeface="Times New Roman"/>
              </a:rPr>
              <a:t>3. Error Control</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To provide reliable service, TCP implements an error control mechanism. Although error control considers a segment as the unit of data for error detection (loss or corrupted segments), error control is byte-oriented.</a:t>
            </a:r>
          </a:p>
          <a:p>
            <a:pPr algn="just">
              <a:spcBef>
                <a:spcPts val="0"/>
              </a:spcBef>
              <a:buClr>
                <a:schemeClr val="dk1"/>
              </a:buClr>
              <a:buSzPts val="1800"/>
            </a:pPr>
            <a:endParaRPr lang="en-US" sz="2400" dirty="0">
              <a:solidFill>
                <a:schemeClr val="dk1"/>
              </a:solidFill>
              <a:latin typeface="Times New Roman"/>
              <a:ea typeface="Times New Roman"/>
              <a:cs typeface="Times New Roman"/>
              <a:sym typeface="Times New Roman"/>
            </a:endParaRPr>
          </a:p>
          <a:p>
            <a:pPr marL="0" lvl="0" indent="0" algn="just">
              <a:spcBef>
                <a:spcPts val="0"/>
              </a:spcBef>
              <a:buClr>
                <a:schemeClr val="dk1"/>
              </a:buClr>
              <a:buSzPts val="1800"/>
              <a:buNone/>
            </a:pPr>
            <a:r>
              <a:rPr lang="en-US" sz="2400" b="1" u="sng" dirty="0">
                <a:solidFill>
                  <a:schemeClr val="dk1"/>
                </a:solidFill>
                <a:latin typeface="Times New Roman"/>
                <a:ea typeface="Times New Roman"/>
                <a:cs typeface="Times New Roman"/>
                <a:sym typeface="Times New Roman"/>
              </a:rPr>
              <a:t>4. Congestion Control</a:t>
            </a:r>
          </a:p>
          <a:p>
            <a:pPr algn="just">
              <a:spcBef>
                <a:spcPts val="0"/>
              </a:spcBef>
              <a:buClr>
                <a:schemeClr val="dk1"/>
              </a:buClr>
              <a:buSzPts val="1800"/>
            </a:pPr>
            <a:r>
              <a:rPr lang="en-US" sz="2400" dirty="0">
                <a:solidFill>
                  <a:schemeClr val="dk1"/>
                </a:solidFill>
                <a:latin typeface="Times New Roman"/>
                <a:ea typeface="Times New Roman"/>
                <a:cs typeface="Times New Roman"/>
                <a:sym typeface="Times New Roman"/>
              </a:rPr>
              <a:t>TCP, unlike UDP, takes into account congestion in the network. The amount of data sent by a sender is not only controlled by the receiver (flow control), but is also determined by the level of congestion in the network.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30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SEGMENT</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991053" y="1171194"/>
            <a:ext cx="8209893" cy="5243513"/>
          </a:xfrm>
          <a:prstGeom prst="rect">
            <a:avLst/>
          </a:prstGeom>
        </p:spPr>
      </p:pic>
    </p:spTree>
    <p:extLst>
      <p:ext uri="{BB962C8B-B14F-4D97-AF65-F5344CB8AC3E}">
        <p14:creationId xmlns:p14="http://schemas.microsoft.com/office/powerpoint/2010/main" val="1767525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SEGMENT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algn="just">
              <a:spcBef>
                <a:spcPts val="0"/>
              </a:spcBef>
              <a:buClr>
                <a:schemeClr val="dk1"/>
              </a:buClr>
              <a:buSzPts val="1800"/>
            </a:pPr>
            <a:r>
              <a:rPr lang="en-US" sz="2400" dirty="0">
                <a:latin typeface="Times New Roman" panose="02020603050405020304" pitchFamily="18" charset="0"/>
                <a:cs typeface="Times New Roman" panose="02020603050405020304" pitchFamily="18" charset="0"/>
              </a:rPr>
              <a:t>The segment consists of a 20- to 60-byte header, followed by data from the application program.</a:t>
            </a:r>
          </a:p>
          <a:p>
            <a:pPr algn="just">
              <a:spcBef>
                <a:spcPts val="0"/>
              </a:spcBef>
              <a:buClr>
                <a:schemeClr val="dk1"/>
              </a:buClr>
              <a:buSzPts val="18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Source port address: </a:t>
            </a:r>
            <a:r>
              <a:rPr lang="en-US" sz="2400" dirty="0">
                <a:latin typeface="Times New Roman" panose="02020603050405020304" pitchFamily="18" charset="0"/>
                <a:cs typeface="Times New Roman" panose="02020603050405020304" pitchFamily="18" charset="0"/>
              </a:rPr>
              <a:t>This is a 16-bit field that defines the port number of the application program in the host that is sending the segment. </a:t>
            </a:r>
          </a:p>
          <a:p>
            <a:pPr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Destination port address: </a:t>
            </a:r>
            <a:r>
              <a:rPr lang="en-US" sz="2400" dirty="0">
                <a:latin typeface="Times New Roman" panose="02020603050405020304" pitchFamily="18" charset="0"/>
                <a:cs typeface="Times New Roman" panose="02020603050405020304" pitchFamily="18" charset="0"/>
              </a:rPr>
              <a:t>This is a 16-bit field that defines the port number of the application program in the host that is receiving the segment. </a:t>
            </a:r>
          </a:p>
          <a:p>
            <a:pPr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Sequence number: </a:t>
            </a:r>
            <a:r>
              <a:rPr lang="en-US" sz="2400" dirty="0">
                <a:latin typeface="Times New Roman" panose="02020603050405020304" pitchFamily="18" charset="0"/>
                <a:cs typeface="Times New Roman" panose="02020603050405020304" pitchFamily="18" charset="0"/>
              </a:rPr>
              <a:t>This 32-bit field defines the number assigned to the first byte of data contained in this segment. As we said before, TCP is a stream transport protocol. To ensure connectivity, each byte to be transmitted is numbered. </a:t>
            </a:r>
          </a:p>
          <a:p>
            <a:pPr algn="just">
              <a:spcBef>
                <a:spcPts val="0"/>
              </a:spcBef>
              <a:buClr>
                <a:schemeClr val="dk1"/>
              </a:buClr>
              <a:buSzPts val="1800"/>
            </a:pPr>
            <a:r>
              <a:rPr lang="en-US" sz="2400" b="1" dirty="0">
                <a:latin typeface="Times New Roman" panose="02020603050405020304" pitchFamily="18" charset="0"/>
                <a:cs typeface="Times New Roman" panose="02020603050405020304" pitchFamily="18" charset="0"/>
              </a:rPr>
              <a:t>Acknowledgment number: </a:t>
            </a:r>
            <a:r>
              <a:rPr lang="en-US" sz="2400" dirty="0">
                <a:latin typeface="Times New Roman" panose="02020603050405020304" pitchFamily="18" charset="0"/>
                <a:cs typeface="Times New Roman" panose="02020603050405020304" pitchFamily="18" charset="0"/>
              </a:rPr>
              <a:t>This 32-bit field defines the byte number that the receiver of the segment is expecting to receive from the other party. Acknowledgment and data can be piggybacked together.</a:t>
            </a:r>
          </a:p>
          <a:p>
            <a:pPr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Header length: </a:t>
            </a:r>
            <a:r>
              <a:rPr lang="en-US" sz="2400" dirty="0">
                <a:latin typeface="Times New Roman" panose="02020603050405020304" pitchFamily="18" charset="0"/>
                <a:cs typeface="Times New Roman" panose="02020603050405020304" pitchFamily="18" charset="0"/>
              </a:rPr>
              <a:t>This 4-bit field indicates the number of 4-byte words in the TCP header. The length of the header can be between 20 and 60 bytes. </a:t>
            </a:r>
          </a:p>
          <a:p>
            <a:pPr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Reserved: </a:t>
            </a:r>
            <a:r>
              <a:rPr lang="en-US" sz="2400" dirty="0">
                <a:latin typeface="Times New Roman" panose="02020603050405020304" pitchFamily="18" charset="0"/>
                <a:cs typeface="Times New Roman" panose="02020603050405020304" pitchFamily="18" charset="0"/>
              </a:rPr>
              <a:t>This is a 6-bit field reserved for future use.</a:t>
            </a:r>
          </a:p>
          <a:p>
            <a:pPr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70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 SEGMENT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Control: </a:t>
            </a:r>
            <a:r>
              <a:rPr lang="en-US" sz="2400" dirty="0">
                <a:latin typeface="Times New Roman" panose="02020603050405020304" pitchFamily="18" charset="0"/>
                <a:cs typeface="Times New Roman" panose="02020603050405020304" pitchFamily="18" charset="0"/>
              </a:rPr>
              <a:t>This field defines 6 different control bits or flags .One or more of these bits can be set at a time.</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92617" y="2100263"/>
            <a:ext cx="8772525" cy="4076700"/>
          </a:xfrm>
          <a:prstGeom prst="rect">
            <a:avLst/>
          </a:prstGeom>
        </p:spPr>
      </p:pic>
    </p:spTree>
    <p:extLst>
      <p:ext uri="{BB962C8B-B14F-4D97-AF65-F5344CB8AC3E}">
        <p14:creationId xmlns:p14="http://schemas.microsoft.com/office/powerpoint/2010/main" val="72514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TRANSMISSION CONTROL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lvl="0"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Window size: </a:t>
            </a:r>
            <a:r>
              <a:rPr lang="en-US" sz="2400" dirty="0">
                <a:latin typeface="Times New Roman" panose="02020603050405020304" pitchFamily="18" charset="0"/>
                <a:cs typeface="Times New Roman" panose="02020603050405020304" pitchFamily="18" charset="0"/>
              </a:rPr>
              <a:t>This field defines the size of the window, in bytes, that the other party must maintain. </a:t>
            </a:r>
          </a:p>
          <a:p>
            <a:pPr lvl="0"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Checksum: </a:t>
            </a:r>
            <a:r>
              <a:rPr lang="en-US" sz="2400" dirty="0">
                <a:latin typeface="Times New Roman" panose="02020603050405020304" pitchFamily="18" charset="0"/>
                <a:cs typeface="Times New Roman" panose="02020603050405020304" pitchFamily="18" charset="0"/>
              </a:rPr>
              <a:t>This 16-bit field contains the checksum. The calculation of the checksum for TCP follows the same procedure as the one described for UDP. However, the inclusion of the checksum in the UDP datagram is optional, whereas the inclusion of the checksum for TCP is mandatory. </a:t>
            </a:r>
          </a:p>
          <a:p>
            <a:pPr lvl="0"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Urgent pointer: </a:t>
            </a:r>
            <a:r>
              <a:rPr lang="en-US" sz="2400" dirty="0">
                <a:latin typeface="Times New Roman" panose="02020603050405020304" pitchFamily="18" charset="0"/>
                <a:cs typeface="Times New Roman" panose="02020603050405020304" pitchFamily="18" charset="0"/>
              </a:rPr>
              <a:t>This l6-bit field, which is valid only if the urgent flag is set, is used when the segment contains urgent data. </a:t>
            </a:r>
          </a:p>
          <a:p>
            <a:pPr lvl="0" algn="just">
              <a:spcBef>
                <a:spcPts val="0"/>
              </a:spcBef>
              <a:buClr>
                <a:schemeClr val="dk1"/>
              </a:buClr>
              <a:buSzPts val="18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Options:  </a:t>
            </a:r>
            <a:r>
              <a:rPr lang="en-US" sz="2400" dirty="0">
                <a:latin typeface="Times New Roman" panose="02020603050405020304" pitchFamily="18" charset="0"/>
                <a:cs typeface="Times New Roman" panose="02020603050405020304" pitchFamily="18" charset="0"/>
              </a:rPr>
              <a:t>There can be up to 40 bytes of optional information in the TCP header.</a:t>
            </a:r>
          </a:p>
        </p:txBody>
      </p:sp>
    </p:spTree>
    <p:extLst>
      <p:ext uri="{BB962C8B-B14F-4D97-AF65-F5344CB8AC3E}">
        <p14:creationId xmlns:p14="http://schemas.microsoft.com/office/powerpoint/2010/main" val="194677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A TCP CONNECTION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285750" lvl="0" indent="-285750">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TCP is connection oriented.</a:t>
            </a:r>
            <a:endParaRPr lang="en-US" sz="2400" dirty="0"/>
          </a:p>
          <a:p>
            <a:pPr marL="285750" lvl="0" indent="-285750">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It establishes a virtual path between the source and destination</a:t>
            </a:r>
            <a:endParaRPr lang="en-US" sz="2400" dirty="0"/>
          </a:p>
          <a:p>
            <a:pPr marL="285750" lvl="0" indent="-285750">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All the segments belonging to a message are sent over this virtual path.</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This virtual path now is responsible for data transfer, the acknowledgement process as well as retransmission of damaged or lost frames</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TCP requires three phases for transmission:</a:t>
            </a:r>
            <a:endParaRPr lang="en-US" sz="2400" dirty="0"/>
          </a:p>
          <a:p>
            <a:pPr marL="342900" lvl="0" indent="-342900">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Connection Establishment</a:t>
            </a:r>
            <a:endParaRPr lang="en-US" sz="2400" dirty="0"/>
          </a:p>
          <a:p>
            <a:pPr marL="342900" lvl="0" indent="-342900">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Data transfer</a:t>
            </a:r>
            <a:endParaRPr lang="en-US" sz="2400" dirty="0"/>
          </a:p>
          <a:p>
            <a:pPr marL="342900" lvl="0" indent="-342900">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Connection Release(termination)</a:t>
            </a:r>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212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fontScale="90000"/>
          </a:bodyPr>
          <a:lstStyle/>
          <a:p>
            <a:r>
              <a:rPr lang="en-US" sz="3200" b="1" dirty="0">
                <a:latin typeface="Times New Roman" panose="02020603050405020304" pitchFamily="18" charset="0"/>
                <a:cs typeface="Times New Roman" panose="02020603050405020304" pitchFamily="18" charset="0"/>
              </a:rPr>
              <a:t>A TCP CONNECTION- CONNECTION ESTABLISHMENT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TCP transmits data in full duplex mode.</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Before actual data transfer, each party must initialize communication.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TCP does this by a “Three-Way handshaking”</a:t>
            </a:r>
            <a:endParaRPr lang="en-US" sz="2400" dirty="0"/>
          </a:p>
          <a:p>
            <a:pPr marL="0" lvl="0" indent="0" algn="just">
              <a:spcBef>
                <a:spcPts val="0"/>
              </a:spcBef>
              <a:buNone/>
            </a:pPr>
            <a:endParaRPr lang="en-US" sz="2400" dirty="0">
              <a:solidFill>
                <a:schemeClr val="dk1"/>
              </a:solidFill>
              <a:latin typeface="Times New Roman"/>
              <a:ea typeface="Times New Roman"/>
              <a:cs typeface="Times New Roman"/>
              <a:sym typeface="Times New Roman"/>
            </a:endParaRPr>
          </a:p>
          <a:p>
            <a:pPr marL="0" lvl="0" indent="0" algn="just">
              <a:spcBef>
                <a:spcPts val="0"/>
              </a:spcBef>
              <a:buNone/>
            </a:pPr>
            <a:r>
              <a:rPr lang="en-US" sz="2400" b="1" u="sng" dirty="0">
                <a:solidFill>
                  <a:schemeClr val="dk1"/>
                </a:solidFill>
                <a:latin typeface="Times New Roman"/>
                <a:ea typeface="Times New Roman"/>
                <a:cs typeface="Times New Roman"/>
                <a:sym typeface="Times New Roman"/>
              </a:rPr>
              <a:t>Three-Way Handshaking</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Assume, an application program called ‘client’, wants to make a connection with another application program.</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process starts with server, server TCP first initiates a </a:t>
            </a:r>
            <a:r>
              <a:rPr lang="en-US" sz="2400" b="1" i="1" dirty="0">
                <a:solidFill>
                  <a:schemeClr val="dk1"/>
                </a:solidFill>
                <a:latin typeface="Times New Roman"/>
                <a:ea typeface="Times New Roman"/>
                <a:cs typeface="Times New Roman"/>
                <a:sym typeface="Times New Roman"/>
              </a:rPr>
              <a:t>passive open </a:t>
            </a:r>
            <a:r>
              <a:rPr lang="en-US" sz="2400" dirty="0">
                <a:solidFill>
                  <a:schemeClr val="dk1"/>
                </a:solidFill>
                <a:latin typeface="Times New Roman"/>
                <a:ea typeface="Times New Roman"/>
                <a:cs typeface="Times New Roman"/>
                <a:sym typeface="Times New Roman"/>
              </a:rPr>
              <a:t>(telling TCP entity that it is ready to accept a connection).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client program issues a request for an </a:t>
            </a:r>
            <a:r>
              <a:rPr lang="en-US" sz="2400" b="1" i="1" dirty="0">
                <a:solidFill>
                  <a:schemeClr val="dk1"/>
                </a:solidFill>
                <a:latin typeface="Times New Roman"/>
                <a:ea typeface="Times New Roman"/>
                <a:cs typeface="Times New Roman"/>
                <a:sym typeface="Times New Roman"/>
              </a:rPr>
              <a:t>active open.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TCP on the client machine starts this by three-way handshaking process (three signals SYN, ACK+SYN, ACK).</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 The handshaking signals are segments shown with only important fields</a:t>
            </a:r>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782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fontScale="90000"/>
          </a:bodyPr>
          <a:lstStyle/>
          <a:p>
            <a:r>
              <a:rPr lang="en-US" sz="3200" b="1" dirty="0">
                <a:latin typeface="Times New Roman" panose="02020603050405020304" pitchFamily="18" charset="0"/>
                <a:cs typeface="Times New Roman" panose="02020603050405020304" pitchFamily="18" charset="0"/>
              </a:rPr>
              <a:t>A TCP CONNECTION- CONNECTION ESTABLISHMENT</a:t>
            </a:r>
            <a:endParaRPr lang="en-IN" sz="3200" b="1" dirty="0">
              <a:latin typeface="Times New Roman" panose="02020603050405020304" pitchFamily="18" charset="0"/>
              <a:cs typeface="Times New Roman" panose="02020603050405020304" pitchFamily="18" charset="0"/>
            </a:endParaRPr>
          </a:p>
        </p:txBody>
      </p:sp>
      <p:pic>
        <p:nvPicPr>
          <p:cNvPr id="4" name="Google Shape;552;p25"/>
          <p:cNvPicPr preferRelativeResize="0">
            <a:picLocks noGrp="1"/>
          </p:cNvPicPr>
          <p:nvPr>
            <p:ph idx="1"/>
          </p:nvPr>
        </p:nvPicPr>
        <p:blipFill rotWithShape="1">
          <a:blip r:embed="rId2">
            <a:alphaModFix/>
          </a:blip>
          <a:srcRect/>
          <a:stretch/>
        </p:blipFill>
        <p:spPr>
          <a:xfrm>
            <a:off x="2376487" y="1135856"/>
            <a:ext cx="7439025" cy="4838700"/>
          </a:xfrm>
          <a:prstGeom prst="rect">
            <a:avLst/>
          </a:prstGeom>
          <a:noFill/>
          <a:ln>
            <a:noFill/>
          </a:ln>
        </p:spPr>
      </p:pic>
    </p:spTree>
    <p:extLst>
      <p:ext uri="{BB962C8B-B14F-4D97-AF65-F5344CB8AC3E}">
        <p14:creationId xmlns:p14="http://schemas.microsoft.com/office/powerpoint/2010/main" val="255508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933254"/>
            <a:ext cx="10515600" cy="5243709"/>
          </a:xfrm>
        </p:spPr>
        <p:txBody>
          <a:bodyPr>
            <a:normAutofit/>
          </a:bodyPr>
          <a:lstStyle/>
          <a:p>
            <a:pPr algn="just"/>
            <a:r>
              <a:rPr lang="en-US" sz="2400" dirty="0">
                <a:latin typeface="Times New Roman" panose="02020603050405020304" pitchFamily="18" charset="0"/>
                <a:cs typeface="Times New Roman" panose="02020603050405020304" pitchFamily="18" charset="0"/>
              </a:rPr>
              <a:t>The transport layer is responsible for process-to-process delivery of the entire message.</a:t>
            </a:r>
          </a:p>
          <a:p>
            <a:pPr algn="just"/>
            <a:r>
              <a:rPr lang="en-US" sz="2400" dirty="0">
                <a:latin typeface="Times New Roman" panose="02020603050405020304" pitchFamily="18" charset="0"/>
                <a:cs typeface="Times New Roman" panose="02020603050405020304" pitchFamily="18" charset="0"/>
              </a:rPr>
              <a:t>Computers often run several programs at the same time. For this reason, source-to-destination delivery means delivery not only from one computer to the next but also from a specific process on one computer to a specific process on the other.</a:t>
            </a:r>
          </a:p>
          <a:p>
            <a:pPr algn="just"/>
            <a:r>
              <a:rPr lang="en-US" sz="2400" dirty="0">
                <a:latin typeface="Times New Roman" panose="02020603050405020304" pitchFamily="18" charset="0"/>
                <a:cs typeface="Times New Roman" panose="02020603050405020304" pitchFamily="18" charset="0"/>
              </a:rPr>
              <a:t>The transport layer header must therefore include a type of address called a </a:t>
            </a:r>
            <a:r>
              <a:rPr lang="en-US" sz="2400" dirty="0">
                <a:solidFill>
                  <a:srgbClr val="FF0000"/>
                </a:solidFill>
                <a:latin typeface="Times New Roman" panose="02020603050405020304" pitchFamily="18" charset="0"/>
                <a:cs typeface="Times New Roman" panose="02020603050405020304" pitchFamily="18" charset="0"/>
              </a:rPr>
              <a:t>service-point address</a:t>
            </a:r>
            <a:r>
              <a:rPr lang="en-US" sz="2400" dirty="0">
                <a:latin typeface="Times New Roman" panose="02020603050405020304" pitchFamily="18" charset="0"/>
                <a:cs typeface="Times New Roman" panose="02020603050405020304" pitchFamily="18" charset="0"/>
              </a:rPr>
              <a:t> in the OSI model and port number or </a:t>
            </a:r>
            <a:r>
              <a:rPr lang="en-US" sz="2400" dirty="0">
                <a:solidFill>
                  <a:srgbClr val="FF0000"/>
                </a:solidFill>
                <a:latin typeface="Times New Roman" panose="02020603050405020304" pitchFamily="18" charset="0"/>
                <a:cs typeface="Times New Roman" panose="02020603050405020304" pitchFamily="18" charset="0"/>
              </a:rPr>
              <a:t>port addresses </a:t>
            </a:r>
            <a:r>
              <a:rPr lang="en-US" sz="2400" dirty="0">
                <a:latin typeface="Times New Roman" panose="02020603050405020304" pitchFamily="18" charset="0"/>
                <a:cs typeface="Times New Roman" panose="02020603050405020304" pitchFamily="18" charset="0"/>
              </a:rPr>
              <a:t>in the Internet and TCP/IP protocol suite.</a:t>
            </a:r>
          </a:p>
          <a:p>
            <a:pPr algn="just"/>
            <a:r>
              <a:rPr lang="en-US" sz="2400" dirty="0">
                <a:latin typeface="Times New Roman" panose="02020603050405020304" pitchFamily="18" charset="0"/>
                <a:cs typeface="Times New Roman" panose="02020603050405020304" pitchFamily="18" charset="0"/>
              </a:rPr>
              <a:t>A transport layer protocol can be either connectionless or connection-oriented.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199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A TCP CONNECTION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None/>
            </a:pPr>
            <a:r>
              <a:rPr lang="en-US" sz="2400" b="1" dirty="0">
                <a:solidFill>
                  <a:schemeClr val="dk1"/>
                </a:solidFill>
                <a:latin typeface="Times New Roman"/>
                <a:ea typeface="Times New Roman"/>
                <a:cs typeface="Times New Roman"/>
                <a:sym typeface="Times New Roman"/>
              </a:rPr>
              <a:t>Simultaneous open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When both processes, at client and server issues an active open, it is called simultaneous open.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In this case, both TCPs transmit a SYN+ACK segment to each other and a single connection is established between them.</a:t>
            </a:r>
            <a:endParaRPr lang="en-US" sz="2400" dirty="0"/>
          </a:p>
          <a:p>
            <a:pPr marL="0" lvl="0" indent="0" algn="just">
              <a:spcBef>
                <a:spcPts val="0"/>
              </a:spcBef>
              <a:buNone/>
            </a:pPr>
            <a:endParaRPr lang="en-US" sz="2400" dirty="0">
              <a:solidFill>
                <a:schemeClr val="dk1"/>
              </a:solidFill>
              <a:latin typeface="Times New Roman"/>
              <a:ea typeface="Times New Roman"/>
              <a:cs typeface="Times New Roman"/>
              <a:sym typeface="Times New Roman"/>
            </a:endParaRPr>
          </a:p>
          <a:p>
            <a:pPr marL="0" lvl="0" indent="0" algn="just">
              <a:spcBef>
                <a:spcPts val="0"/>
              </a:spcBef>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Resource Allocation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Once three way handshake is successful, both TCP’s allocate required resources to the connection</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Port activation</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Sending and receiving buffer allocation</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Stream Delivery Service</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Segmentation</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Full duplex communication</a:t>
            </a:r>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201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A TCP CONNECTION- DATA TRANSFER</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After connection establishment, Data &amp; acknowledgements can flow in both directions simultaneously.</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acknowledgment is usually piggybacked</a:t>
            </a:r>
            <a:endParaRPr lang="en-US" sz="2400" dirty="0"/>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833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A TCP CONNECTION- DATA TRANSFER</a:t>
            </a:r>
            <a:endParaRPr lang="en-IN" sz="3200" b="1" dirty="0">
              <a:latin typeface="Times New Roman" panose="02020603050405020304" pitchFamily="18" charset="0"/>
              <a:cs typeface="Times New Roman" panose="02020603050405020304" pitchFamily="18" charset="0"/>
            </a:endParaRPr>
          </a:p>
        </p:txBody>
      </p:sp>
      <p:pic>
        <p:nvPicPr>
          <p:cNvPr id="4" name="Google Shape;625;p29"/>
          <p:cNvPicPr preferRelativeResize="0">
            <a:picLocks noGrp="1"/>
          </p:cNvPicPr>
          <p:nvPr>
            <p:ph idx="1"/>
          </p:nvPr>
        </p:nvPicPr>
        <p:blipFill rotWithShape="1">
          <a:blip r:embed="rId2">
            <a:alphaModFix/>
          </a:blip>
          <a:srcRect/>
          <a:stretch/>
        </p:blipFill>
        <p:spPr>
          <a:xfrm>
            <a:off x="3405187" y="1031081"/>
            <a:ext cx="5381625" cy="5048250"/>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797440" y="4991040"/>
              <a:ext cx="360" cy="101880"/>
            </p14:xfrm>
          </p:contentPart>
        </mc:Choice>
        <mc:Fallback xmlns="">
          <p:pic>
            <p:nvPicPr>
              <p:cNvPr id="3" name="Ink 2"/>
              <p:cNvPicPr/>
              <p:nvPr/>
            </p:nvPicPr>
            <p:blipFill>
              <a:blip r:embed="rId4"/>
              <a:stretch>
                <a:fillRect/>
              </a:stretch>
            </p:blipFill>
            <p:spPr>
              <a:xfrm>
                <a:off x="5788080" y="4981680"/>
                <a:ext cx="19080" cy="120600"/>
              </a:xfrm>
              <a:prstGeom prst="rect">
                <a:avLst/>
              </a:prstGeom>
            </p:spPr>
          </p:pic>
        </mc:Fallback>
      </mc:AlternateContent>
    </p:spTree>
    <p:extLst>
      <p:ext uri="{BB962C8B-B14F-4D97-AF65-F5344CB8AC3E}">
        <p14:creationId xmlns:p14="http://schemas.microsoft.com/office/powerpoint/2010/main" val="562154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A TCP CONNECTION- DATA TRANSFER</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None/>
            </a:pPr>
            <a:r>
              <a:rPr lang="en-US" sz="2400" b="1" u="sng" dirty="0">
                <a:solidFill>
                  <a:schemeClr val="dk1"/>
                </a:solidFill>
                <a:latin typeface="Times New Roman"/>
                <a:ea typeface="Times New Roman"/>
                <a:cs typeface="Times New Roman"/>
                <a:sym typeface="Times New Roman"/>
              </a:rPr>
              <a:t>Pushing Operation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 Required in case of real time data transfer.</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application programs require on time services</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Set PSH bit means</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Sending TCP should not wait to make segment</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Receiving TCP should deliver the data fast</a:t>
            </a:r>
            <a:endParaRPr lang="en-US" sz="2400" dirty="0"/>
          </a:p>
          <a:p>
            <a:pPr marL="342900" lvl="0" algn="just">
              <a:spcBef>
                <a:spcPts val="0"/>
              </a:spcBef>
              <a:buClr>
                <a:schemeClr val="dk1"/>
              </a:buClr>
              <a:buSzPts val="1800"/>
              <a:buNone/>
            </a:pPr>
            <a:endParaRPr lang="en-US" sz="2400" dirty="0">
              <a:solidFill>
                <a:schemeClr val="dk1"/>
              </a:solidFill>
              <a:latin typeface="Times New Roman"/>
              <a:ea typeface="Times New Roman"/>
              <a:cs typeface="Times New Roman"/>
              <a:sym typeface="Times New Roman"/>
            </a:endParaRPr>
          </a:p>
          <a:p>
            <a:pPr marL="0" lvl="0" indent="0" algn="just">
              <a:spcBef>
                <a:spcPts val="0"/>
              </a:spcBef>
              <a:buNone/>
            </a:pPr>
            <a:r>
              <a:rPr lang="en-US" sz="2400" b="1" u="sng" dirty="0">
                <a:solidFill>
                  <a:schemeClr val="dk1"/>
                </a:solidFill>
                <a:latin typeface="Times New Roman"/>
                <a:ea typeface="Times New Roman"/>
                <a:cs typeface="Times New Roman"/>
                <a:sym typeface="Times New Roman"/>
              </a:rPr>
              <a:t>Urgent Data</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 Applications might need to send urgent data to the other party</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Set URG bit means</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Sending TCP should place this data ahead of the any other data.</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Receiving TCP should first deliver this data to receiving program</a:t>
            </a:r>
            <a:endParaRPr lang="en-US" sz="2400" dirty="0"/>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231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fontScale="90000"/>
          </a:bodyPr>
          <a:lstStyle/>
          <a:p>
            <a:r>
              <a:rPr lang="en-US" sz="3200" b="1" dirty="0">
                <a:latin typeface="Times New Roman" panose="02020603050405020304" pitchFamily="18" charset="0"/>
                <a:cs typeface="Times New Roman" panose="02020603050405020304" pitchFamily="18" charset="0"/>
              </a:rPr>
              <a:t>A TCP CONNECTION- CONNECTION TERMMINATION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Any of the two parties (client or server) can close the connection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available closing options are:</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 Three way handshaking</a:t>
            </a:r>
            <a:endParaRPr lang="en-US" sz="2400" dirty="0"/>
          </a:p>
          <a:p>
            <a:pPr marL="342900" lvl="0" indent="-342900" algn="just">
              <a:spcBef>
                <a:spcPts val="0"/>
              </a:spcBef>
              <a:buClr>
                <a:schemeClr val="dk1"/>
              </a:buClr>
              <a:buSzPts val="1800"/>
              <a:buFont typeface="Calibri"/>
              <a:buAutoNum type="arabicPeriod"/>
            </a:pPr>
            <a:r>
              <a:rPr lang="en-US" sz="2400" dirty="0">
                <a:solidFill>
                  <a:schemeClr val="dk1"/>
                </a:solidFill>
                <a:latin typeface="Times New Roman"/>
                <a:ea typeface="Times New Roman"/>
                <a:cs typeface="Times New Roman"/>
                <a:sym typeface="Times New Roman"/>
              </a:rPr>
              <a:t> Four way handshaking with a half-close option</a:t>
            </a:r>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484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fontScale="90000"/>
          </a:bodyPr>
          <a:lstStyle/>
          <a:p>
            <a:r>
              <a:rPr lang="en-US" sz="3200" b="1" dirty="0">
                <a:latin typeface="Times New Roman" panose="02020603050405020304" pitchFamily="18" charset="0"/>
                <a:cs typeface="Times New Roman" panose="02020603050405020304" pitchFamily="18" charset="0"/>
              </a:rPr>
              <a:t>A TCP CONNECTION- CONNECTION TERMMINATION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None/>
            </a:pPr>
            <a:r>
              <a:rPr lang="en-US" sz="2400" b="1" dirty="0">
                <a:solidFill>
                  <a:schemeClr val="dk1"/>
                </a:solidFill>
                <a:latin typeface="Times New Roman"/>
                <a:ea typeface="Times New Roman"/>
                <a:cs typeface="Times New Roman"/>
                <a:sym typeface="Times New Roman"/>
              </a:rPr>
              <a:t>Three way handshaking</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client TCP, after receiving a close command from the client process, sends the first segment, a FIN segment (with a FIN flag set).</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FIN segment can include the last chunk of data from client OR it can be just a control segment.</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FIN segment consumes one sequence number even if it does not carry data.</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server now sends a FIN+ACK segment, to confirm the receipt of FIN segment as well as announcing the closing of the connection.</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This segment also can contain the last chunk of data from server</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FIN+ACK segment also consumes one sequence number if it does not carry data.</a:t>
            </a:r>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80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fontScale="90000"/>
          </a:bodyPr>
          <a:lstStyle/>
          <a:p>
            <a:r>
              <a:rPr lang="en-US" sz="3200" b="1" dirty="0">
                <a:latin typeface="Times New Roman" panose="02020603050405020304" pitchFamily="18" charset="0"/>
                <a:cs typeface="Times New Roman" panose="02020603050405020304" pitchFamily="18" charset="0"/>
              </a:rPr>
              <a:t>A TCP CONNECTION- CONNECTION TERMMINATION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client TCP sends the last segment, an ACK segment to confirm the receipt of FIN segment from server.</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This segment contains ACK number (seq.no+1).</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This segment can not carry data and consumes no sequence number</a:t>
            </a:r>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4" name="Google Shape;698;p33"/>
          <p:cNvPicPr preferRelativeResize="0"/>
          <p:nvPr/>
        </p:nvPicPr>
        <p:blipFill rotWithShape="1">
          <a:blip r:embed="rId2">
            <a:alphaModFix/>
          </a:blip>
          <a:srcRect/>
          <a:stretch/>
        </p:blipFill>
        <p:spPr>
          <a:xfrm>
            <a:off x="2820415" y="2467391"/>
            <a:ext cx="6010275" cy="3829115"/>
          </a:xfrm>
          <a:prstGeom prst="rect">
            <a:avLst/>
          </a:prstGeom>
          <a:noFill/>
          <a:ln>
            <a:noFill/>
          </a:ln>
        </p:spPr>
      </p:pic>
    </p:spTree>
    <p:extLst>
      <p:ext uri="{BB962C8B-B14F-4D97-AF65-F5344CB8AC3E}">
        <p14:creationId xmlns:p14="http://schemas.microsoft.com/office/powerpoint/2010/main" val="3740564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fontScale="90000"/>
          </a:bodyPr>
          <a:lstStyle/>
          <a:p>
            <a:r>
              <a:rPr lang="en-US" sz="3200" b="1" dirty="0">
                <a:latin typeface="Times New Roman" panose="02020603050405020304" pitchFamily="18" charset="0"/>
                <a:cs typeface="Times New Roman" panose="02020603050405020304" pitchFamily="18" charset="0"/>
              </a:rPr>
              <a:t>A TCP CONNECTION- CONNECTION TERMMINATION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None/>
            </a:pPr>
            <a:r>
              <a:rPr lang="en-US" sz="2400" b="1" u="sng" dirty="0">
                <a:solidFill>
                  <a:schemeClr val="dk1"/>
                </a:solidFill>
                <a:latin typeface="Times New Roman"/>
                <a:ea typeface="Times New Roman"/>
                <a:cs typeface="Times New Roman"/>
                <a:sym typeface="Times New Roman"/>
              </a:rPr>
              <a:t>Four way handshaking with a half-close option</a:t>
            </a:r>
            <a:r>
              <a:rPr lang="en-US" sz="2400" dirty="0">
                <a:solidFill>
                  <a:schemeClr val="dk1"/>
                </a:solidFill>
                <a:latin typeface="Times New Roman"/>
                <a:ea typeface="Times New Roman"/>
                <a:cs typeface="Times New Roman"/>
                <a:sym typeface="Times New Roman"/>
              </a:rPr>
              <a:t>.</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In TCP, one end can stop sending data while still receiving data.</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 The case is called Half-Close.</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It can occur when the server needs all the data before processing can begin. E.g. – sorting.</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In half-closing, client half closes the connection by sending a FIN segment.</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 The server accepts the half-close by sending the ACK segment.</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Now the data transfer from client to server stops.</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The server can still send the data. E.g. result of sort.</a:t>
            </a:r>
            <a:endParaRPr lang="en-US" sz="2400" dirty="0"/>
          </a:p>
          <a:p>
            <a:pPr marL="285750" lvl="0" indent="-285750" algn="just">
              <a:spcBef>
                <a:spcPts val="0"/>
              </a:spcBef>
              <a:buClr>
                <a:schemeClr val="dk1"/>
              </a:buClr>
              <a:buSzPts val="1800"/>
              <a:buFont typeface="Arial"/>
              <a:buChar char="•"/>
            </a:pPr>
            <a:r>
              <a:rPr lang="en-US" sz="2400" dirty="0">
                <a:solidFill>
                  <a:schemeClr val="dk1"/>
                </a:solidFill>
                <a:latin typeface="Times New Roman"/>
                <a:ea typeface="Times New Roman"/>
                <a:cs typeface="Times New Roman"/>
                <a:sym typeface="Times New Roman"/>
              </a:rPr>
              <a:t> When server has sent all the processed data, it sends a FIN segment, which is acknowledged by an ACK from the client.</a:t>
            </a:r>
          </a:p>
          <a:p>
            <a:pPr lvl="0" algn="just">
              <a:spcBef>
                <a:spcPts val="0"/>
              </a:spcBef>
              <a:buClr>
                <a:schemeClr val="dk1"/>
              </a:buClr>
              <a:buSzPts val="18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528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fontScale="90000"/>
          </a:bodyPr>
          <a:lstStyle/>
          <a:p>
            <a:r>
              <a:rPr lang="en-US" sz="3200" b="1" dirty="0">
                <a:latin typeface="Times New Roman" panose="02020603050405020304" pitchFamily="18" charset="0"/>
                <a:cs typeface="Times New Roman" panose="02020603050405020304" pitchFamily="18" charset="0"/>
              </a:rPr>
              <a:t>A TCP CONNECTION- CONNECTION TERMMINATION</a:t>
            </a:r>
            <a:endParaRPr lang="en-IN" sz="3200" b="1" dirty="0">
              <a:latin typeface="Times New Roman" panose="02020603050405020304" pitchFamily="18" charset="0"/>
              <a:cs typeface="Times New Roman" panose="02020603050405020304" pitchFamily="18" charset="0"/>
            </a:endParaRPr>
          </a:p>
        </p:txBody>
      </p:sp>
      <p:pic>
        <p:nvPicPr>
          <p:cNvPr id="4" name="Google Shape;735;p35"/>
          <p:cNvPicPr preferRelativeResize="0">
            <a:picLocks noGrp="1"/>
          </p:cNvPicPr>
          <p:nvPr>
            <p:ph idx="1"/>
          </p:nvPr>
        </p:nvPicPr>
        <p:blipFill rotWithShape="1">
          <a:blip r:embed="rId2">
            <a:alphaModFix/>
          </a:blip>
          <a:srcRect/>
          <a:stretch/>
        </p:blipFill>
        <p:spPr>
          <a:xfrm>
            <a:off x="3008376" y="997744"/>
            <a:ext cx="5502211" cy="5659088"/>
          </a:xfrm>
          <a:prstGeom prst="rect">
            <a:avLst/>
          </a:prstGeom>
          <a:noFill/>
          <a:ln>
            <a:noFill/>
          </a:ln>
        </p:spPr>
      </p:pic>
    </p:spTree>
    <p:extLst>
      <p:ext uri="{BB962C8B-B14F-4D97-AF65-F5344CB8AC3E}">
        <p14:creationId xmlns:p14="http://schemas.microsoft.com/office/powerpoint/2010/main" val="67519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DIFFERENCE BETWEEN TCP AND UDP</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828800" y="933450"/>
            <a:ext cx="8247888" cy="5851312"/>
          </a:xfrm>
          <a:prstGeom prst="rect">
            <a:avLst/>
          </a:prstGeom>
        </p:spPr>
      </p:pic>
    </p:spTree>
    <p:extLst>
      <p:ext uri="{BB962C8B-B14F-4D97-AF65-F5344CB8AC3E}">
        <p14:creationId xmlns:p14="http://schemas.microsoft.com/office/powerpoint/2010/main" val="369136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PROCESS TO PROCESS COMMUNICATION</a:t>
            </a:r>
          </a:p>
        </p:txBody>
      </p:sp>
      <p:sp>
        <p:nvSpPr>
          <p:cNvPr id="3" name="Content Placeholder 2"/>
          <p:cNvSpPr>
            <a:spLocks noGrp="1"/>
          </p:cNvSpPr>
          <p:nvPr>
            <p:ph idx="1"/>
          </p:nvPr>
        </p:nvSpPr>
        <p:spPr>
          <a:xfrm>
            <a:off x="838200" y="933254"/>
            <a:ext cx="10515600" cy="5243709"/>
          </a:xfrm>
        </p:spPr>
        <p:txBody>
          <a:bodyPr>
            <a:normAutofit/>
          </a:bodyPr>
          <a:lstStyle/>
          <a:p>
            <a:pPr marL="342900" lvl="1" indent="-342900" algn="just"/>
            <a:r>
              <a:rPr lang="en-US" dirty="0">
                <a:latin typeface="Times New Roman" panose="02020603050405020304" pitchFamily="18" charset="0"/>
                <a:cs typeface="Times New Roman" panose="02020603050405020304" pitchFamily="18" charset="0"/>
              </a:rPr>
              <a:t>A process is a application layer entity that uses the services of the transport layer.</a:t>
            </a:r>
          </a:p>
          <a:p>
            <a:pPr marL="342900" lvl="1" indent="-342900" algn="just"/>
            <a:r>
              <a:rPr lang="en-US" dirty="0">
                <a:latin typeface="Times New Roman" panose="02020603050405020304" pitchFamily="18" charset="0"/>
                <a:cs typeface="Times New Roman" panose="02020603050405020304" pitchFamily="18" charset="0"/>
              </a:rPr>
              <a:t>A network layer protocol can deliver the message only to the destination computer. However this is an incomplete delivery.</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265" y="2359152"/>
            <a:ext cx="7655304" cy="3483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009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SCTP</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lstStyle/>
          <a:p>
            <a:pPr algn="just"/>
            <a:r>
              <a:rPr lang="en-US" dirty="0">
                <a:latin typeface="Times New Roman" panose="02020603050405020304" pitchFamily="18" charset="0"/>
                <a:cs typeface="Times New Roman" panose="02020603050405020304" pitchFamily="18" charset="0"/>
              </a:rPr>
              <a:t>Stream Control Transmission Protocol (SCTP) is a new reliable, message-oriented transport layer protocol.</a:t>
            </a:r>
          </a:p>
          <a:p>
            <a:pPr algn="just"/>
            <a:r>
              <a:rPr lang="en-US" dirty="0">
                <a:latin typeface="Times New Roman" panose="02020603050405020304" pitchFamily="18" charset="0"/>
                <a:cs typeface="Times New Roman" panose="02020603050405020304" pitchFamily="18" charset="0"/>
              </a:rPr>
              <a:t>SCTP, however, is mostly designed for Internet applications that have recently been introduced. </a:t>
            </a:r>
          </a:p>
          <a:p>
            <a:pPr algn="just"/>
            <a:r>
              <a:rPr lang="en-US" dirty="0">
                <a:latin typeface="Times New Roman" panose="02020603050405020304" pitchFamily="18" charset="0"/>
                <a:cs typeface="Times New Roman" panose="02020603050405020304" pitchFamily="18" charset="0"/>
              </a:rPr>
              <a:t>These new applications need a more sophisticated service than TCP can provide. </a:t>
            </a:r>
          </a:p>
          <a:p>
            <a:pPr algn="just"/>
            <a:r>
              <a:rPr lang="en-US" dirty="0">
                <a:latin typeface="Times New Roman" panose="02020603050405020304" pitchFamily="18" charset="0"/>
                <a:cs typeface="Times New Roman" panose="02020603050405020304" pitchFamily="18" charset="0"/>
              </a:rPr>
              <a:t>SCTP is a message-oriented, reliable protocol that combines the best features of UDP and TCP.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644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SCTP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fontScale="92500" lnSpcReduction="10000"/>
          </a:bodyPr>
          <a:lstStyle/>
          <a:p>
            <a:pPr marL="514350" indent="-514350" algn="just">
              <a:buAutoNum type="arabicPeriod"/>
            </a:pPr>
            <a:r>
              <a:rPr lang="en-US" b="1" dirty="0">
                <a:latin typeface="Times New Roman" panose="02020603050405020304" pitchFamily="18" charset="0"/>
                <a:cs typeface="Times New Roman" panose="02020603050405020304" pitchFamily="18" charset="0"/>
              </a:rPr>
              <a:t>Process-to-Process Communication : </a:t>
            </a:r>
            <a:r>
              <a:rPr lang="en-US" dirty="0">
                <a:latin typeface="Times New Roman" panose="02020603050405020304" pitchFamily="18" charset="0"/>
                <a:cs typeface="Times New Roman" panose="02020603050405020304" pitchFamily="18" charset="0"/>
              </a:rPr>
              <a:t>SCTP uses all well-known ports in the TCP space. </a:t>
            </a:r>
          </a:p>
          <a:p>
            <a:pPr marL="514350" indent="-514350" algn="just">
              <a:buAutoNum type="arabicPeriod"/>
            </a:pPr>
            <a:r>
              <a:rPr lang="en-US" b="1" dirty="0">
                <a:latin typeface="Times New Roman" panose="02020603050405020304" pitchFamily="18" charset="0"/>
                <a:cs typeface="Times New Roman" panose="02020603050405020304" pitchFamily="18" charset="0"/>
              </a:rPr>
              <a:t>Multiple Streams: </a:t>
            </a:r>
            <a:r>
              <a:rPr lang="en-US" dirty="0">
                <a:latin typeface="Times New Roman" panose="02020603050405020304" pitchFamily="18" charset="0"/>
                <a:cs typeface="Times New Roman" panose="02020603050405020304" pitchFamily="18" charset="0"/>
              </a:rPr>
              <a:t>SCTP allows multistream service in each connection, which is called as association.</a:t>
            </a:r>
          </a:p>
          <a:p>
            <a:pPr marL="514350" indent="-514350" algn="just">
              <a:buAutoNum type="arabicPeriod"/>
            </a:pPr>
            <a:r>
              <a:rPr lang="en-US" b="1" dirty="0">
                <a:latin typeface="Times New Roman" panose="02020603050405020304" pitchFamily="18" charset="0"/>
                <a:cs typeface="Times New Roman" panose="02020603050405020304" pitchFamily="18" charset="0"/>
              </a:rPr>
              <a:t>Multihoming: </a:t>
            </a:r>
            <a:r>
              <a:rPr lang="en-US" dirty="0">
                <a:latin typeface="Times New Roman" panose="02020603050405020304" pitchFamily="18" charset="0"/>
                <a:cs typeface="Times New Roman" panose="02020603050405020304" pitchFamily="18" charset="0"/>
              </a:rPr>
              <a:t>The sending and receiving host can define multiple IP addresses in each end for an association. In this fault tolerant approach, when one path fails, another interface can be used for data delivery without interruption.</a:t>
            </a:r>
          </a:p>
          <a:p>
            <a:pPr marL="514350" indent="-514350" algn="just">
              <a:buAutoNum type="arabicPeriod"/>
            </a:pPr>
            <a:r>
              <a:rPr lang="en-US" b="1" dirty="0">
                <a:latin typeface="Times New Roman" panose="02020603050405020304" pitchFamily="18" charset="0"/>
                <a:cs typeface="Times New Roman" panose="02020603050405020304" pitchFamily="18" charset="0"/>
              </a:rPr>
              <a:t>Full duplex communication: </a:t>
            </a:r>
            <a:r>
              <a:rPr lang="en-US" dirty="0">
                <a:latin typeface="Times New Roman" panose="02020603050405020304" pitchFamily="18" charset="0"/>
                <a:cs typeface="Times New Roman" panose="02020603050405020304" pitchFamily="18" charset="0"/>
              </a:rPr>
              <a:t>In SCTP data can flow in both directions at the same time.</a:t>
            </a:r>
          </a:p>
          <a:p>
            <a:pPr marL="514350" indent="-514350" algn="just">
              <a:buAutoNum type="arabicPeriod"/>
            </a:pPr>
            <a:r>
              <a:rPr lang="en-US" b="1" dirty="0">
                <a:latin typeface="Times New Roman" panose="02020603050405020304" pitchFamily="18" charset="0"/>
                <a:cs typeface="Times New Roman" panose="02020603050405020304" pitchFamily="18" charset="0"/>
              </a:rPr>
              <a:t>Connection Oriented Service: </a:t>
            </a:r>
            <a:r>
              <a:rPr lang="en-US" dirty="0">
                <a:latin typeface="Times New Roman" panose="02020603050405020304" pitchFamily="18" charset="0"/>
                <a:cs typeface="Times New Roman" panose="02020603050405020304" pitchFamily="18" charset="0"/>
              </a:rPr>
              <a:t>In SCTP a connection is called an association.</a:t>
            </a:r>
          </a:p>
          <a:p>
            <a:pPr marL="514350" indent="-514350" algn="just">
              <a:buAutoNum type="arabicPeriod"/>
            </a:pPr>
            <a:r>
              <a:rPr lang="en-US" b="1" dirty="0">
                <a:latin typeface="Times New Roman" panose="02020603050405020304" pitchFamily="18" charset="0"/>
                <a:cs typeface="Times New Roman" panose="02020603050405020304" pitchFamily="18" charset="0"/>
              </a:rPr>
              <a:t>Reliable Service: </a:t>
            </a:r>
            <a:r>
              <a:rPr lang="en-US" dirty="0">
                <a:latin typeface="Times New Roman" panose="02020603050405020304" pitchFamily="18" charset="0"/>
                <a:cs typeface="Times New Roman" panose="02020603050405020304" pitchFamily="18" charset="0"/>
              </a:rPr>
              <a:t>It uses acknowledgement mechanism to check the safe and sound arrival of data.</a:t>
            </a:r>
          </a:p>
          <a:p>
            <a:pPr marL="514350" indent="-514350" algn="just">
              <a:buAutoNum type="arabicPeriod"/>
            </a:pPr>
            <a:endParaRPr lang="en-US" dirty="0">
              <a:latin typeface="Times New Roman" panose="02020603050405020304" pitchFamily="18" charset="0"/>
              <a:cs typeface="Times New Roman" panose="02020603050405020304" pitchFamily="18" charset="0"/>
            </a:endParaRPr>
          </a:p>
          <a:p>
            <a:pPr marL="514350" indent="-514350" algn="jus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81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SCTP</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72961" y="933254"/>
            <a:ext cx="5479200" cy="3563311"/>
          </a:xfrm>
          <a:prstGeom prst="rect">
            <a:avLst/>
          </a:prstGeom>
        </p:spPr>
      </p:pic>
      <p:pic>
        <p:nvPicPr>
          <p:cNvPr id="5" name="Picture 4"/>
          <p:cNvPicPr>
            <a:picLocks noChangeAspect="1"/>
          </p:cNvPicPr>
          <p:nvPr/>
        </p:nvPicPr>
        <p:blipFill>
          <a:blip r:embed="rId3"/>
          <a:stretch>
            <a:fillRect/>
          </a:stretch>
        </p:blipFill>
        <p:spPr>
          <a:xfrm>
            <a:off x="6248473" y="3032379"/>
            <a:ext cx="5748561" cy="3441573"/>
          </a:xfrm>
          <a:prstGeom prst="rect">
            <a:avLst/>
          </a:prstGeom>
        </p:spPr>
      </p:pic>
    </p:spTree>
    <p:extLst>
      <p:ext uri="{BB962C8B-B14F-4D97-AF65-F5344CB8AC3E}">
        <p14:creationId xmlns:p14="http://schemas.microsoft.com/office/powerpoint/2010/main" val="2042851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77127065"/>
              </p:ext>
            </p:extLst>
          </p:nvPr>
        </p:nvGraphicFramePr>
        <p:xfrm>
          <a:off x="878184" y="733335"/>
          <a:ext cx="10393379" cy="5649356"/>
        </p:xfrm>
        <a:graphic>
          <a:graphicData uri="http://schemas.openxmlformats.org/drawingml/2006/table">
            <a:tbl>
              <a:tblPr>
                <a:tableStyleId>{5C22544A-7EE6-4342-B048-85BDC9FD1C3A}</a:tableStyleId>
              </a:tblPr>
              <a:tblGrid>
                <a:gridCol w="1957079">
                  <a:extLst>
                    <a:ext uri="{9D8B030D-6E8A-4147-A177-3AD203B41FA5}">
                      <a16:colId xmlns:a16="http://schemas.microsoft.com/office/drawing/2014/main" val="3962008450"/>
                    </a:ext>
                  </a:extLst>
                </a:gridCol>
                <a:gridCol w="2862395">
                  <a:extLst>
                    <a:ext uri="{9D8B030D-6E8A-4147-A177-3AD203B41FA5}">
                      <a16:colId xmlns:a16="http://schemas.microsoft.com/office/drawing/2014/main" val="277324296"/>
                    </a:ext>
                  </a:extLst>
                </a:gridCol>
                <a:gridCol w="2875710">
                  <a:extLst>
                    <a:ext uri="{9D8B030D-6E8A-4147-A177-3AD203B41FA5}">
                      <a16:colId xmlns:a16="http://schemas.microsoft.com/office/drawing/2014/main" val="1828182971"/>
                    </a:ext>
                  </a:extLst>
                </a:gridCol>
                <a:gridCol w="2698195">
                  <a:extLst>
                    <a:ext uri="{9D8B030D-6E8A-4147-A177-3AD203B41FA5}">
                      <a16:colId xmlns:a16="http://schemas.microsoft.com/office/drawing/2014/main" val="37672149"/>
                    </a:ext>
                  </a:extLst>
                </a:gridCol>
              </a:tblGrid>
              <a:tr h="491248">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Feature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ctr" fontAlgn="ctr"/>
                      <a:r>
                        <a:rPr lang="en-US" sz="1200" b="1" u="none" strike="noStrike">
                          <a:effectLst/>
                          <a:latin typeface="Times New Roman" panose="02020603050405020304" pitchFamily="18" charset="0"/>
                          <a:cs typeface="Times New Roman" panose="02020603050405020304" pitchFamily="18" charset="0"/>
                        </a:rPr>
                        <a:t>SCTP (Stream Control Transmission Protocol)</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ctr" fontAlgn="ctr"/>
                      <a:r>
                        <a:rPr lang="en-IN" sz="1200" b="1" u="none" strike="noStrike">
                          <a:effectLst/>
                          <a:latin typeface="Times New Roman" panose="02020603050405020304" pitchFamily="18" charset="0"/>
                          <a:cs typeface="Times New Roman" panose="02020603050405020304" pitchFamily="18" charset="0"/>
                        </a:rPr>
                        <a:t>TCP (Transmission Control Protocol)</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ctr" fontAlgn="ctr"/>
                      <a:r>
                        <a:rPr lang="en-IN" sz="1200" b="1" u="none" strike="noStrike" dirty="0">
                          <a:effectLst/>
                          <a:latin typeface="Times New Roman" panose="02020603050405020304" pitchFamily="18" charset="0"/>
                          <a:cs typeface="Times New Roman" panose="02020603050405020304" pitchFamily="18" charset="0"/>
                        </a:rPr>
                        <a:t>UDP (User Datagram Protocol)</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451547619"/>
                  </a:ext>
                </a:extLst>
              </a:tr>
              <a:tr h="491248">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Type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Connection-oriented</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Connection-oriented</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Connectionless</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2733006831"/>
                  </a:ext>
                </a:extLst>
              </a:tr>
              <a:tr h="491248">
                <a:tc>
                  <a:txBody>
                    <a:bodyPr/>
                    <a:lstStyle/>
                    <a:p>
                      <a:pPr algn="l" fontAlgn="ctr"/>
                      <a:r>
                        <a:rPr lang="en-IN" sz="1200" b="1" u="none" strike="noStrike" dirty="0">
                          <a:effectLst/>
                          <a:latin typeface="Times New Roman" panose="02020603050405020304" pitchFamily="18" charset="0"/>
                          <a:cs typeface="Times New Roman" panose="02020603050405020304" pitchFamily="18" charset="0"/>
                        </a:rPr>
                        <a:t>Message Boundaries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Preserves message boundaries</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Does not preserve message boundaries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Preserves message boundaries</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1307302088"/>
                  </a:ext>
                </a:extLst>
              </a:tr>
              <a:tr h="491248">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Reliability</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Reliable, supports error recovery and retransmission</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Reliable, ensures error recovery and retransmission</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Unreliable, no guarantee of delivery or order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596767827"/>
                  </a:ext>
                </a:extLst>
              </a:tr>
              <a:tr h="491248">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Connection Setup</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Requires a handshake (4-way handshake)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Requires a handshake (3-way handshake)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No handshake, connectionless</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61775015"/>
                  </a:ext>
                </a:extLst>
              </a:tr>
              <a:tr h="491248">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Flow Control</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Yes, uses flow control mechanisms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Yes, uses flow control (via sliding window)</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No flow control</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461442706"/>
                  </a:ext>
                </a:extLst>
              </a:tr>
              <a:tr h="245625">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Congestion Control</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Yes</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Yes</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No</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344285381"/>
                  </a:ext>
                </a:extLst>
              </a:tr>
              <a:tr h="491248">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Multi-Streaming</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Yes, supports multi-streaming within a single connection</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No</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No</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2081729084"/>
                  </a:ext>
                </a:extLst>
              </a:tr>
              <a:tr h="736874">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Multi-Homing</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Yes, supports multi-homing (multiple IP addresses for redundancy)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No</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No</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1107597390"/>
                  </a:ext>
                </a:extLst>
              </a:tr>
              <a:tr h="491248">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Order of Data Delivery</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Optional (can preserve or bypass order)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Guarantees ordered delivery</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No guarantee of order</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4093789978"/>
                  </a:ext>
                </a:extLst>
              </a:tr>
              <a:tr h="245625">
                <a:tc>
                  <a:txBody>
                    <a:bodyPr/>
                    <a:lstStyle/>
                    <a:p>
                      <a:pPr algn="l" fontAlgn="ctr"/>
                      <a:r>
                        <a:rPr lang="en-IN" sz="1200" b="1" u="none" strike="noStrike">
                          <a:effectLst/>
                          <a:latin typeface="Times New Roman" panose="02020603050405020304" pitchFamily="18" charset="0"/>
                          <a:cs typeface="Times New Roman" panose="02020603050405020304" pitchFamily="18" charset="0"/>
                        </a:rPr>
                        <a:t>Error Detection</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Yes, via checksum</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Yes, via checksum</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Yes, via checksum</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3937640793"/>
                  </a:ext>
                </a:extLst>
              </a:tr>
              <a:tr h="491248">
                <a:tc>
                  <a:txBody>
                    <a:bodyPr/>
                    <a:lstStyle/>
                    <a:p>
                      <a:pPr algn="l" fontAlgn="ctr"/>
                      <a:r>
                        <a:rPr lang="en-IN" sz="1200" b="1" u="none" strike="noStrike" dirty="0">
                          <a:effectLst/>
                          <a:latin typeface="Times New Roman" panose="02020603050405020304" pitchFamily="18" charset="0"/>
                          <a:cs typeface="Times New Roman" panose="02020603050405020304" pitchFamily="18" charset="0"/>
                        </a:rPr>
                        <a:t>Use Cases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err="1">
                          <a:effectLst/>
                          <a:latin typeface="Times New Roman" panose="02020603050405020304" pitchFamily="18" charset="0"/>
                          <a:cs typeface="Times New Roman" panose="02020603050405020304" pitchFamily="18" charset="0"/>
                        </a:rPr>
                        <a:t>Signaling</a:t>
                      </a:r>
                      <a:r>
                        <a:rPr lang="en-IN" sz="1200" u="none" strike="noStrike" dirty="0">
                          <a:effectLst/>
                          <a:latin typeface="Times New Roman" panose="02020603050405020304" pitchFamily="18" charset="0"/>
                          <a:cs typeface="Times New Roman" panose="02020603050405020304" pitchFamily="18" charset="0"/>
                        </a:rPr>
                        <a:t>, telephony, VoIP</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Web browsing, email, file transfer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tc>
                  <a:txBody>
                    <a:bodyPr/>
                    <a:lstStyle/>
                    <a:p>
                      <a:pPr algn="l" fontAlgn="ctr"/>
                      <a:r>
                        <a:rPr lang="en-IN" sz="1200" u="none" strike="noStrike" dirty="0">
                          <a:effectLst/>
                          <a:latin typeface="Times New Roman" panose="02020603050405020304" pitchFamily="18" charset="0"/>
                          <a:cs typeface="Times New Roman" panose="02020603050405020304" pitchFamily="18" charset="0"/>
                        </a:rPr>
                        <a:t>Streaming, gaming, DNS</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9" marR="9459" marT="9459" marB="0" anchor="ctr"/>
                </a:tc>
                <a:extLst>
                  <a:ext uri="{0D108BD9-81ED-4DB2-BD59-A6C34878D82A}">
                    <a16:rowId xmlns:a16="http://schemas.microsoft.com/office/drawing/2014/main" val="3167170380"/>
                  </a:ext>
                </a:extLst>
              </a:tr>
            </a:tbl>
          </a:graphicData>
        </a:graphic>
      </p:graphicFrame>
    </p:spTree>
    <p:extLst>
      <p:ext uri="{BB962C8B-B14F-4D97-AF65-F5344CB8AC3E}">
        <p14:creationId xmlns:p14="http://schemas.microsoft.com/office/powerpoint/2010/main" val="241843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DATA TRAFFIC</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algn="just"/>
            <a:r>
              <a:rPr lang="en-US" dirty="0">
                <a:latin typeface="Times New Roman" panose="02020603050405020304" pitchFamily="18" charset="0"/>
                <a:cs typeface="Times New Roman" panose="02020603050405020304" pitchFamily="18" charset="0"/>
              </a:rPr>
              <a:t>The main focus of congestion control and quality of service is data traffic. </a:t>
            </a:r>
          </a:p>
          <a:p>
            <a:pPr algn="just"/>
            <a:r>
              <a:rPr lang="en-US" dirty="0">
                <a:latin typeface="Times New Roman" panose="02020603050405020304" pitchFamily="18" charset="0"/>
                <a:cs typeface="Times New Roman" panose="02020603050405020304" pitchFamily="18" charset="0"/>
              </a:rPr>
              <a:t>In congestion control we try to avoid traffic congestion. In quality of service, we try to create an appropriate environment for the traffic.</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u="sng" dirty="0">
                <a:latin typeface="Times New Roman" panose="02020603050405020304" pitchFamily="18" charset="0"/>
                <a:cs typeface="Times New Roman" panose="02020603050405020304" pitchFamily="18" charset="0"/>
              </a:rPr>
              <a:t>Traffic Descriptor</a:t>
            </a:r>
          </a:p>
          <a:p>
            <a:pPr algn="just"/>
            <a:r>
              <a:rPr lang="en-US" dirty="0">
                <a:latin typeface="Times New Roman" panose="02020603050405020304" pitchFamily="18" charset="0"/>
                <a:cs typeface="Times New Roman" panose="02020603050405020304" pitchFamily="18" charset="0"/>
              </a:rPr>
              <a:t>Traffic descriptors are qualitative values that represent a data flow.</a:t>
            </a:r>
          </a:p>
        </p:txBody>
      </p:sp>
      <p:pic>
        <p:nvPicPr>
          <p:cNvPr id="4" name="Picture 3"/>
          <p:cNvPicPr>
            <a:picLocks noChangeAspect="1"/>
          </p:cNvPicPr>
          <p:nvPr/>
        </p:nvPicPr>
        <p:blipFill>
          <a:blip r:embed="rId2"/>
          <a:stretch>
            <a:fillRect/>
          </a:stretch>
        </p:blipFill>
        <p:spPr>
          <a:xfrm>
            <a:off x="4013200" y="4249544"/>
            <a:ext cx="4613426" cy="2608456"/>
          </a:xfrm>
          <a:prstGeom prst="rect">
            <a:avLst/>
          </a:prstGeom>
        </p:spPr>
      </p:pic>
    </p:spTree>
    <p:extLst>
      <p:ext uri="{BB962C8B-B14F-4D97-AF65-F5344CB8AC3E}">
        <p14:creationId xmlns:p14="http://schemas.microsoft.com/office/powerpoint/2010/main" val="3671245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DATA TRAFFIC</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7620" y="1014534"/>
            <a:ext cx="10515600" cy="5243709"/>
          </a:xfrm>
        </p:spPr>
        <p:txBody>
          <a:bodyPr>
            <a:normAutofit/>
          </a:bodyPr>
          <a:lstStyle/>
          <a:p>
            <a:pPr marL="0" indent="0" algn="just">
              <a:buNone/>
            </a:pPr>
            <a:r>
              <a:rPr lang="en-US" b="1" u="sng" dirty="0">
                <a:latin typeface="Times New Roman" panose="02020603050405020304" pitchFamily="18" charset="0"/>
                <a:cs typeface="Times New Roman" panose="02020603050405020304" pitchFamily="18" charset="0"/>
              </a:rPr>
              <a:t>Traffic Profiles</a:t>
            </a:r>
          </a:p>
          <a:p>
            <a:pPr algn="just"/>
            <a:r>
              <a:rPr lang="en-US" dirty="0">
                <a:latin typeface="Times New Roman" panose="02020603050405020304" pitchFamily="18" charset="0"/>
                <a:cs typeface="Times New Roman" panose="02020603050405020304" pitchFamily="18" charset="0"/>
              </a:rPr>
              <a:t>For our purposes, a data flow can have one of the following traffic profiles</a:t>
            </a:r>
          </a:p>
        </p:txBody>
      </p:sp>
      <p:pic>
        <p:nvPicPr>
          <p:cNvPr id="4" name="Picture 3"/>
          <p:cNvPicPr>
            <a:picLocks noChangeAspect="1"/>
          </p:cNvPicPr>
          <p:nvPr/>
        </p:nvPicPr>
        <p:blipFill>
          <a:blip r:embed="rId2"/>
          <a:stretch>
            <a:fillRect/>
          </a:stretch>
        </p:blipFill>
        <p:spPr>
          <a:xfrm>
            <a:off x="2754536" y="1984272"/>
            <a:ext cx="7001769" cy="4365728"/>
          </a:xfrm>
          <a:prstGeom prst="rect">
            <a:avLst/>
          </a:prstGeom>
        </p:spPr>
      </p:pic>
    </p:spTree>
    <p:extLst>
      <p:ext uri="{BB962C8B-B14F-4D97-AF65-F5344CB8AC3E}">
        <p14:creationId xmlns:p14="http://schemas.microsoft.com/office/powerpoint/2010/main" val="3282872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CONGESTION CONTROL</a:t>
            </a:r>
          </a:p>
        </p:txBody>
      </p:sp>
      <p:sp>
        <p:nvSpPr>
          <p:cNvPr id="3" name="Content Placeholder 2"/>
          <p:cNvSpPr>
            <a:spLocks noGrp="1"/>
          </p:cNvSpPr>
          <p:nvPr>
            <p:ph idx="1"/>
          </p:nvPr>
        </p:nvSpPr>
        <p:spPr>
          <a:xfrm>
            <a:off x="997620" y="1014534"/>
            <a:ext cx="10515600" cy="5243709"/>
          </a:xfrm>
        </p:spPr>
        <p:txBody>
          <a:bodyPr>
            <a:normAutofit/>
          </a:bodyPr>
          <a:lstStyle/>
          <a:p>
            <a:pPr algn="just"/>
            <a:r>
              <a:rPr lang="en-US" dirty="0">
                <a:latin typeface="Times New Roman" panose="02020603050405020304" pitchFamily="18" charset="0"/>
                <a:cs typeface="Times New Roman" panose="02020603050405020304" pitchFamily="18" charset="0"/>
              </a:rPr>
              <a:t>Congestion control refers to techniques and mechanisms that can either prevent congestion, before it happens, or remove congestion, after it has happened. </a:t>
            </a:r>
          </a:p>
          <a:p>
            <a:pPr algn="just"/>
            <a:r>
              <a:rPr lang="en-US" dirty="0">
                <a:latin typeface="Times New Roman" panose="02020603050405020304" pitchFamily="18" charset="0"/>
                <a:cs typeface="Times New Roman" panose="02020603050405020304" pitchFamily="18" charset="0"/>
              </a:rPr>
              <a:t>In general, we can divide congestion control mechanisms into two broad categories: open-loop congestion control (prevention) and closed-loop congestion control (removal)</a:t>
            </a:r>
          </a:p>
        </p:txBody>
      </p:sp>
      <p:pic>
        <p:nvPicPr>
          <p:cNvPr id="7" name="Picture 6"/>
          <p:cNvPicPr>
            <a:picLocks noChangeAspect="1"/>
          </p:cNvPicPr>
          <p:nvPr/>
        </p:nvPicPr>
        <p:blipFill>
          <a:blip r:embed="rId2"/>
          <a:stretch>
            <a:fillRect/>
          </a:stretch>
        </p:blipFill>
        <p:spPr>
          <a:xfrm>
            <a:off x="3779519" y="3467617"/>
            <a:ext cx="5582441" cy="3390383"/>
          </a:xfrm>
          <a:prstGeom prst="rect">
            <a:avLst/>
          </a:prstGeom>
        </p:spPr>
      </p:pic>
    </p:spTree>
    <p:extLst>
      <p:ext uri="{BB962C8B-B14F-4D97-AF65-F5344CB8AC3E}">
        <p14:creationId xmlns:p14="http://schemas.microsoft.com/office/powerpoint/2010/main" val="1097893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OPEN LOOP CONGESTION CONTROL</a:t>
            </a:r>
          </a:p>
        </p:txBody>
      </p:sp>
      <p:sp>
        <p:nvSpPr>
          <p:cNvPr id="3" name="Content Placeholder 2"/>
          <p:cNvSpPr>
            <a:spLocks noGrp="1"/>
          </p:cNvSpPr>
          <p:nvPr>
            <p:ph idx="1"/>
          </p:nvPr>
        </p:nvSpPr>
        <p:spPr>
          <a:xfrm>
            <a:off x="997620" y="1014534"/>
            <a:ext cx="10515600" cy="5243709"/>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In open-loop congestion control, policies are applied to prevent congestion before it happens. In these mechanisms, congestion control is handled by either the source or the destination. </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Retransmission Policy</a:t>
            </a:r>
          </a:p>
          <a:p>
            <a:pPr algn="just"/>
            <a:r>
              <a:rPr lang="en-US" dirty="0">
                <a:latin typeface="Times New Roman" panose="02020603050405020304" pitchFamily="18" charset="0"/>
                <a:cs typeface="Times New Roman" panose="02020603050405020304" pitchFamily="18" charset="0"/>
              </a:rPr>
              <a:t>Retransmission is sometimes unavoidable. If the sender feels that a sent packet is lost or corrupted, the packet needs to be retransmitted. </a:t>
            </a:r>
          </a:p>
          <a:p>
            <a:pPr algn="just"/>
            <a:r>
              <a:rPr lang="en-US" dirty="0">
                <a:latin typeface="Times New Roman" panose="02020603050405020304" pitchFamily="18" charset="0"/>
                <a:cs typeface="Times New Roman" panose="02020603050405020304" pitchFamily="18" charset="0"/>
              </a:rPr>
              <a:t>Retransmission in general may increase congestion in the network. However, a good retransmission policy can prevent congestion. </a:t>
            </a:r>
          </a:p>
          <a:p>
            <a:pPr algn="just"/>
            <a:r>
              <a:rPr lang="en-US" dirty="0">
                <a:latin typeface="Times New Roman" panose="02020603050405020304" pitchFamily="18" charset="0"/>
                <a:cs typeface="Times New Roman" panose="02020603050405020304" pitchFamily="18" charset="0"/>
              </a:rPr>
              <a:t>The retransmission policy and the retransmission timers must be designed to optimize efficiency and at the same time prevent congestion. </a:t>
            </a:r>
          </a:p>
          <a:p>
            <a:pPr marL="0" indent="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Window Policy</a:t>
            </a:r>
          </a:p>
          <a:p>
            <a:pPr algn="just"/>
            <a:r>
              <a:rPr lang="en-US" dirty="0">
                <a:latin typeface="Times New Roman" panose="02020603050405020304" pitchFamily="18" charset="0"/>
                <a:cs typeface="Times New Roman" panose="02020603050405020304" pitchFamily="18" charset="0"/>
              </a:rPr>
              <a:t>The type of window at the sender may also affect congestion. </a:t>
            </a:r>
          </a:p>
          <a:p>
            <a:pPr algn="just"/>
            <a:r>
              <a:rPr lang="en-US" dirty="0">
                <a:latin typeface="Times New Roman" panose="02020603050405020304" pitchFamily="18" charset="0"/>
                <a:cs typeface="Times New Roman" panose="02020603050405020304" pitchFamily="18" charset="0"/>
              </a:rPr>
              <a:t>The Selective Repeat window is better than the Go-Back-N window for congestion control. </a:t>
            </a:r>
          </a:p>
          <a:p>
            <a:pPr algn="just"/>
            <a:r>
              <a:rPr lang="en-US" dirty="0">
                <a:latin typeface="Times New Roman" panose="02020603050405020304" pitchFamily="18" charset="0"/>
                <a:cs typeface="Times New Roman" panose="02020603050405020304" pitchFamily="18" charset="0"/>
              </a:rPr>
              <a:t>The Selective Repeat window, tries to send the specific packets that have been lost or corrupted.</a:t>
            </a:r>
          </a:p>
        </p:txBody>
      </p:sp>
    </p:spTree>
    <p:extLst>
      <p:ext uri="{BB962C8B-B14F-4D97-AF65-F5344CB8AC3E}">
        <p14:creationId xmlns:p14="http://schemas.microsoft.com/office/powerpoint/2010/main" val="2504968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OPEN LOOP CONGESTION CONTROL</a:t>
            </a:r>
          </a:p>
        </p:txBody>
      </p:sp>
      <p:sp>
        <p:nvSpPr>
          <p:cNvPr id="3" name="Content Placeholder 2"/>
          <p:cNvSpPr>
            <a:spLocks noGrp="1"/>
          </p:cNvSpPr>
          <p:nvPr>
            <p:ph idx="1"/>
          </p:nvPr>
        </p:nvSpPr>
        <p:spPr>
          <a:xfrm>
            <a:off x="997620" y="1014534"/>
            <a:ext cx="10515600" cy="5243709"/>
          </a:xfrm>
        </p:spPr>
        <p:txBody>
          <a:bodyPr>
            <a:noAutofit/>
          </a:bodyPr>
          <a:lstStyle/>
          <a:p>
            <a:pPr marL="0" indent="0" algn="just">
              <a:buNone/>
            </a:pPr>
            <a:r>
              <a:rPr lang="en-US" sz="2400" b="1" i="1" dirty="0">
                <a:latin typeface="Times New Roman" panose="02020603050405020304" pitchFamily="18" charset="0"/>
                <a:cs typeface="Times New Roman" panose="02020603050405020304" pitchFamily="18" charset="0"/>
              </a:rPr>
              <a:t>3. Acknowledgment Policy</a:t>
            </a:r>
          </a:p>
          <a:p>
            <a:pPr algn="just"/>
            <a:r>
              <a:rPr lang="en-US" sz="2400" dirty="0">
                <a:latin typeface="Times New Roman" panose="02020603050405020304" pitchFamily="18" charset="0"/>
                <a:cs typeface="Times New Roman" panose="02020603050405020304" pitchFamily="18" charset="0"/>
              </a:rPr>
              <a:t>The acknowledgment policy imposed by the receiver may also affect congestion.</a:t>
            </a:r>
          </a:p>
          <a:p>
            <a:pPr algn="just"/>
            <a:r>
              <a:rPr lang="en-US" sz="2400" dirty="0">
                <a:latin typeface="Times New Roman" panose="02020603050405020304" pitchFamily="18" charset="0"/>
                <a:cs typeface="Times New Roman" panose="02020603050405020304" pitchFamily="18" charset="0"/>
              </a:rPr>
              <a:t>If the receiver does not acknowledge every packet it receives, it may slow down the sender and help prevent congestion. </a:t>
            </a:r>
          </a:p>
          <a:p>
            <a:pPr marL="0" indent="0" algn="just">
              <a:buNone/>
            </a:pPr>
            <a:r>
              <a:rPr lang="en-US" sz="2400" b="1" i="1" dirty="0">
                <a:latin typeface="Times New Roman" panose="02020603050405020304" pitchFamily="18" charset="0"/>
                <a:cs typeface="Times New Roman" panose="02020603050405020304" pitchFamily="18" charset="0"/>
              </a:rPr>
              <a:t> 4. Discarding Policy</a:t>
            </a:r>
          </a:p>
          <a:p>
            <a:pPr algn="just"/>
            <a:r>
              <a:rPr lang="en-US" sz="2400" dirty="0">
                <a:latin typeface="Times New Roman" panose="02020603050405020304" pitchFamily="18" charset="0"/>
                <a:cs typeface="Times New Roman" panose="02020603050405020304" pitchFamily="18" charset="0"/>
              </a:rPr>
              <a:t>A good discarding policy by the routers may prevent congestion and at the same time may not harm the integrity of the transmission. </a:t>
            </a:r>
          </a:p>
          <a:p>
            <a:pPr algn="just"/>
            <a:r>
              <a:rPr lang="en-US" sz="2400" dirty="0">
                <a:latin typeface="Times New Roman" panose="02020603050405020304" pitchFamily="18" charset="0"/>
                <a:cs typeface="Times New Roman" panose="02020603050405020304" pitchFamily="18" charset="0"/>
              </a:rPr>
              <a:t>For example, in audio transmission, if the policy is to discard less sensitive packets when congestion is likely to happen, the quality of sound is still preserved and congestion is prevented or alleviated.</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846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OPEN LOOP CONGESTION CONTROL</a:t>
            </a:r>
          </a:p>
        </p:txBody>
      </p:sp>
      <p:sp>
        <p:nvSpPr>
          <p:cNvPr id="3" name="Content Placeholder 2"/>
          <p:cNvSpPr>
            <a:spLocks noGrp="1"/>
          </p:cNvSpPr>
          <p:nvPr>
            <p:ph idx="1"/>
          </p:nvPr>
        </p:nvSpPr>
        <p:spPr>
          <a:xfrm>
            <a:off x="997620" y="1014534"/>
            <a:ext cx="10515600" cy="5243709"/>
          </a:xfrm>
        </p:spPr>
        <p:txBody>
          <a:bodyPr>
            <a:noAutofit/>
          </a:bodyPr>
          <a:lstStyle/>
          <a:p>
            <a:pPr marL="0" indent="0" algn="just">
              <a:buNone/>
            </a:pPr>
            <a:r>
              <a:rPr lang="en-US" sz="2400" b="1" i="1" dirty="0">
                <a:latin typeface="Times New Roman" panose="02020603050405020304" pitchFamily="18" charset="0"/>
                <a:cs typeface="Times New Roman" panose="02020603050405020304" pitchFamily="18" charset="0"/>
              </a:rPr>
              <a:t>5. Admission Policy</a:t>
            </a:r>
          </a:p>
          <a:p>
            <a:pPr algn="just"/>
            <a:r>
              <a:rPr lang="en-US" sz="2400" dirty="0">
                <a:latin typeface="Times New Roman" panose="02020603050405020304" pitchFamily="18" charset="0"/>
                <a:cs typeface="Times New Roman" panose="02020603050405020304" pitchFamily="18" charset="0"/>
              </a:rPr>
              <a:t>An admission policy, which is a quality-of-service mechanism, can also prevent congestion in virtual-circuit networks. </a:t>
            </a:r>
          </a:p>
          <a:p>
            <a:pPr algn="just"/>
            <a:r>
              <a:rPr lang="en-US" sz="2400" dirty="0">
                <a:latin typeface="Times New Roman" panose="02020603050405020304" pitchFamily="18" charset="0"/>
                <a:cs typeface="Times New Roman" panose="02020603050405020304" pitchFamily="18" charset="0"/>
              </a:rPr>
              <a:t>Switches in a flow first check the resource requirement of a flow before admitting it to the network. </a:t>
            </a:r>
          </a:p>
          <a:p>
            <a:pPr algn="just"/>
            <a:r>
              <a:rPr lang="en-US" sz="2400" dirty="0">
                <a:latin typeface="Times New Roman" panose="02020603050405020304" pitchFamily="18" charset="0"/>
                <a:cs typeface="Times New Roman" panose="02020603050405020304" pitchFamily="18" charset="0"/>
              </a:rPr>
              <a:t>A router can deny establishing a virtual circuit connection if there is congestion in the network or if there is a possibility of future congestion.</a:t>
            </a:r>
          </a:p>
        </p:txBody>
      </p:sp>
    </p:spTree>
    <p:extLst>
      <p:ext uri="{BB962C8B-B14F-4D97-AF65-F5344CB8AC3E}">
        <p14:creationId xmlns:p14="http://schemas.microsoft.com/office/powerpoint/2010/main" val="233358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PROCESS TO PROCESS COMMUNICATION</a:t>
            </a:r>
          </a:p>
        </p:txBody>
      </p:sp>
      <p:sp>
        <p:nvSpPr>
          <p:cNvPr id="3" name="Content Placeholder 2"/>
          <p:cNvSpPr>
            <a:spLocks noGrp="1"/>
          </p:cNvSpPr>
          <p:nvPr>
            <p:ph idx="1"/>
          </p:nvPr>
        </p:nvSpPr>
        <p:spPr>
          <a:xfrm>
            <a:off x="838200" y="933254"/>
            <a:ext cx="10515600" cy="5243709"/>
          </a:xfrm>
        </p:spPr>
        <p:txBody>
          <a:bodyPr>
            <a:normAutofit/>
          </a:bodyPr>
          <a:lstStyle/>
          <a:p>
            <a:pPr marL="0" lvl="0" indent="0" algn="just">
              <a:spcBef>
                <a:spcPts val="0"/>
              </a:spcBef>
              <a:buNone/>
            </a:pPr>
            <a:r>
              <a:rPr lang="en-US" b="1" u="sng" dirty="0">
                <a:solidFill>
                  <a:schemeClr val="dk1"/>
                </a:solidFill>
                <a:latin typeface="Times New Roman"/>
                <a:ea typeface="Times New Roman"/>
                <a:cs typeface="Times New Roman"/>
                <a:sym typeface="Times New Roman"/>
              </a:rPr>
              <a:t>Client/Server Paradigm:</a:t>
            </a:r>
            <a:endParaRPr lang="en-US" dirty="0"/>
          </a:p>
          <a:p>
            <a:pPr marL="285750" lvl="0" indent="-285750" algn="just">
              <a:spcBef>
                <a:spcPts val="0"/>
              </a:spcBef>
              <a:buClr>
                <a:schemeClr val="dk1"/>
              </a:buClr>
              <a:buSzPts val="1800"/>
              <a:buFont typeface="Arial"/>
              <a:buChar char="•"/>
            </a:pPr>
            <a:r>
              <a:rPr lang="en-US" dirty="0">
                <a:solidFill>
                  <a:schemeClr val="dk1"/>
                </a:solidFill>
                <a:latin typeface="Times New Roman"/>
                <a:ea typeface="Times New Roman"/>
                <a:cs typeface="Times New Roman"/>
                <a:sym typeface="Times New Roman"/>
              </a:rPr>
              <a:t>To achieve process to process communication, the most common approach is through client/server paradigm.</a:t>
            </a:r>
            <a:endParaRPr lang="en-US" dirty="0"/>
          </a:p>
          <a:p>
            <a:pPr marL="285750" lvl="0" indent="-285750" algn="just">
              <a:spcBef>
                <a:spcPts val="0"/>
              </a:spcBef>
              <a:buClr>
                <a:schemeClr val="dk1"/>
              </a:buClr>
              <a:buSzPts val="1800"/>
              <a:buFont typeface="Arial"/>
              <a:buChar char="•"/>
            </a:pPr>
            <a:r>
              <a:rPr lang="en-US" dirty="0">
                <a:solidFill>
                  <a:schemeClr val="dk1"/>
                </a:solidFill>
                <a:latin typeface="Times New Roman"/>
                <a:ea typeface="Times New Roman"/>
                <a:cs typeface="Times New Roman"/>
                <a:sym typeface="Times New Roman"/>
              </a:rPr>
              <a:t>A process on the local host (client) needs service from a process on the remote host (server).</a:t>
            </a:r>
            <a:endParaRPr lang="en-US" dirty="0"/>
          </a:p>
          <a:p>
            <a:pPr marL="285750" lvl="0" indent="-285750" algn="just">
              <a:spcBef>
                <a:spcPts val="0"/>
              </a:spcBef>
              <a:buClr>
                <a:schemeClr val="dk1"/>
              </a:buClr>
              <a:buSzPts val="1800"/>
              <a:buFont typeface="Arial"/>
              <a:buChar char="•"/>
            </a:pPr>
            <a:r>
              <a:rPr lang="en-US" dirty="0">
                <a:solidFill>
                  <a:schemeClr val="dk1"/>
                </a:solidFill>
                <a:latin typeface="Times New Roman"/>
                <a:ea typeface="Times New Roman"/>
                <a:cs typeface="Times New Roman"/>
                <a:sym typeface="Times New Roman"/>
              </a:rPr>
              <a:t>At transport layer the addresses required are called </a:t>
            </a:r>
            <a:r>
              <a:rPr lang="en-US" dirty="0">
                <a:solidFill>
                  <a:srgbClr val="FF0000"/>
                </a:solidFill>
                <a:latin typeface="Times New Roman"/>
                <a:ea typeface="Times New Roman"/>
                <a:cs typeface="Times New Roman"/>
                <a:sym typeface="Times New Roman"/>
              </a:rPr>
              <a:t>port addresses </a:t>
            </a:r>
            <a:r>
              <a:rPr lang="en-US" dirty="0">
                <a:solidFill>
                  <a:schemeClr val="dk1"/>
                </a:solidFill>
                <a:latin typeface="Times New Roman"/>
                <a:ea typeface="Times New Roman"/>
                <a:cs typeface="Times New Roman"/>
                <a:sym typeface="Times New Roman"/>
              </a:rPr>
              <a:t>(numbers).</a:t>
            </a:r>
            <a:endParaRPr lang="en-US" dirty="0"/>
          </a:p>
          <a:p>
            <a:pPr marL="285750" lvl="0" indent="-285750" algn="just">
              <a:spcBef>
                <a:spcPts val="0"/>
              </a:spcBef>
              <a:buClr>
                <a:schemeClr val="dk1"/>
              </a:buClr>
              <a:buSzPts val="1800"/>
              <a:buFont typeface="Arial"/>
              <a:buChar char="•"/>
            </a:pPr>
            <a:r>
              <a:rPr lang="en-US" dirty="0">
                <a:solidFill>
                  <a:schemeClr val="dk1"/>
                </a:solidFill>
                <a:latin typeface="Times New Roman"/>
                <a:ea typeface="Times New Roman"/>
                <a:cs typeface="Times New Roman"/>
                <a:sym typeface="Times New Roman"/>
              </a:rPr>
              <a:t>In Internet model the port numbers are 16-bit integers from 0 to 65,535.</a:t>
            </a:r>
            <a:endParaRPr lang="en-US" dirty="0"/>
          </a:p>
          <a:p>
            <a:pPr marL="285750" lvl="0" indent="-285750" algn="just">
              <a:spcBef>
                <a:spcPts val="0"/>
              </a:spcBef>
              <a:buClr>
                <a:schemeClr val="dk1"/>
              </a:buClr>
              <a:buSzPts val="1800"/>
              <a:buFont typeface="Arial"/>
              <a:buChar char="•"/>
            </a:pPr>
            <a:r>
              <a:rPr lang="en-US" dirty="0">
                <a:solidFill>
                  <a:schemeClr val="dk1"/>
                </a:solidFill>
                <a:latin typeface="Times New Roman"/>
                <a:ea typeface="Times New Roman"/>
                <a:cs typeface="Times New Roman"/>
                <a:sym typeface="Times New Roman"/>
              </a:rPr>
              <a:t>The client program defines itself with a port number chosen randomly.</a:t>
            </a:r>
            <a:endParaRPr lang="en-US" dirty="0"/>
          </a:p>
          <a:p>
            <a:pPr marL="285750" lvl="0" indent="-285750" algn="just">
              <a:spcBef>
                <a:spcPts val="0"/>
              </a:spcBef>
              <a:buClr>
                <a:schemeClr val="dk1"/>
              </a:buClr>
              <a:buSzPts val="1800"/>
              <a:buFont typeface="Arial"/>
              <a:buChar char="•"/>
            </a:pPr>
            <a:r>
              <a:rPr lang="en-US" dirty="0">
                <a:solidFill>
                  <a:schemeClr val="dk1"/>
                </a:solidFill>
                <a:latin typeface="Times New Roman"/>
                <a:ea typeface="Times New Roman"/>
                <a:cs typeface="Times New Roman"/>
                <a:sym typeface="Times New Roman"/>
              </a:rPr>
              <a:t>The server process must also define itself with a port number.</a:t>
            </a:r>
            <a:endParaRPr lang="en-US" dirty="0"/>
          </a:p>
          <a:p>
            <a:pPr marL="285750" lvl="0" indent="-285750" algn="just">
              <a:spcBef>
                <a:spcPts val="0"/>
              </a:spcBef>
              <a:buClr>
                <a:schemeClr val="dk1"/>
              </a:buClr>
              <a:buSzPts val="1800"/>
              <a:buFont typeface="Arial"/>
              <a:buChar char="•"/>
            </a:pPr>
            <a:r>
              <a:rPr lang="en-US" dirty="0">
                <a:solidFill>
                  <a:schemeClr val="dk1"/>
                </a:solidFill>
                <a:latin typeface="Times New Roman"/>
                <a:ea typeface="Times New Roman"/>
                <a:cs typeface="Times New Roman"/>
                <a:sym typeface="Times New Roman"/>
              </a:rPr>
              <a:t>Internet uses </a:t>
            </a:r>
            <a:r>
              <a:rPr lang="en-US" dirty="0">
                <a:solidFill>
                  <a:srgbClr val="FF0000"/>
                </a:solidFill>
                <a:latin typeface="Times New Roman"/>
                <a:ea typeface="Times New Roman"/>
                <a:cs typeface="Times New Roman"/>
                <a:sym typeface="Times New Roman"/>
              </a:rPr>
              <a:t>well-known port numbers </a:t>
            </a:r>
            <a:r>
              <a:rPr lang="en-US" dirty="0">
                <a:solidFill>
                  <a:schemeClr val="dk1"/>
                </a:solidFill>
                <a:latin typeface="Times New Roman"/>
                <a:ea typeface="Times New Roman"/>
                <a:cs typeface="Times New Roman"/>
                <a:sym typeface="Times New Roman"/>
              </a:rPr>
              <a:t>for server processes</a:t>
            </a:r>
            <a:endParaRPr lang="en-US" dirty="0"/>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655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CLOSED LOOP CONGESTION CONTROL</a:t>
            </a:r>
          </a:p>
        </p:txBody>
      </p:sp>
      <p:sp>
        <p:nvSpPr>
          <p:cNvPr id="3" name="Content Placeholder 2"/>
          <p:cNvSpPr>
            <a:spLocks noGrp="1"/>
          </p:cNvSpPr>
          <p:nvPr>
            <p:ph idx="1"/>
          </p:nvPr>
        </p:nvSpPr>
        <p:spPr>
          <a:xfrm>
            <a:off x="997620" y="1014534"/>
            <a:ext cx="10515600" cy="5243709"/>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Backpressure</a:t>
            </a:r>
          </a:p>
          <a:p>
            <a:pPr algn="just"/>
            <a:r>
              <a:rPr lang="en-US" dirty="0">
                <a:latin typeface="Times New Roman" panose="02020603050405020304" pitchFamily="18" charset="0"/>
                <a:cs typeface="Times New Roman" panose="02020603050405020304" pitchFamily="18" charset="0"/>
              </a:rPr>
              <a:t>The technique of backpressure refers to a congestion control mechanism in which a congested node stops receiving data from the immediate upstream node or nodes. </a:t>
            </a:r>
          </a:p>
          <a:p>
            <a:pPr algn="just"/>
            <a:r>
              <a:rPr lang="en-US" dirty="0">
                <a:latin typeface="Times New Roman" panose="02020603050405020304" pitchFamily="18" charset="0"/>
                <a:cs typeface="Times New Roman" panose="02020603050405020304" pitchFamily="18" charset="0"/>
              </a:rPr>
              <a:t>This may cause the upstream node or nodes to become congested, and they, in turn, reject data from their upstream nodes or nodes. </a:t>
            </a:r>
          </a:p>
          <a:p>
            <a:pPr algn="just"/>
            <a:r>
              <a:rPr lang="en-US" dirty="0">
                <a:latin typeface="Times New Roman" panose="02020603050405020304" pitchFamily="18" charset="0"/>
                <a:cs typeface="Times New Roman" panose="02020603050405020304" pitchFamily="18" charset="0"/>
              </a:rPr>
              <a:t>Backpressure is a node-to-node congestion control that starts with a node and propagates, in the opposite direction of data flow, to the source. </a:t>
            </a:r>
          </a:p>
        </p:txBody>
      </p:sp>
      <p:pic>
        <p:nvPicPr>
          <p:cNvPr id="4" name="Picture 3"/>
          <p:cNvPicPr>
            <a:picLocks noChangeAspect="1"/>
          </p:cNvPicPr>
          <p:nvPr/>
        </p:nvPicPr>
        <p:blipFill>
          <a:blip r:embed="rId2"/>
          <a:stretch>
            <a:fillRect/>
          </a:stretch>
        </p:blipFill>
        <p:spPr>
          <a:xfrm>
            <a:off x="4480560" y="4626930"/>
            <a:ext cx="4830616" cy="1990158"/>
          </a:xfrm>
          <a:prstGeom prst="rect">
            <a:avLst/>
          </a:prstGeom>
        </p:spPr>
      </p:pic>
    </p:spTree>
    <p:extLst>
      <p:ext uri="{BB962C8B-B14F-4D97-AF65-F5344CB8AC3E}">
        <p14:creationId xmlns:p14="http://schemas.microsoft.com/office/powerpoint/2010/main" val="3254630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CLOSED LOOP CONGESTION CONTROL</a:t>
            </a:r>
          </a:p>
        </p:txBody>
      </p:sp>
      <p:sp>
        <p:nvSpPr>
          <p:cNvPr id="3" name="Content Placeholder 2"/>
          <p:cNvSpPr>
            <a:spLocks noGrp="1"/>
          </p:cNvSpPr>
          <p:nvPr>
            <p:ph idx="1"/>
          </p:nvPr>
        </p:nvSpPr>
        <p:spPr>
          <a:xfrm>
            <a:off x="997620" y="1014534"/>
            <a:ext cx="10515600" cy="5243709"/>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Choke Packet</a:t>
            </a:r>
          </a:p>
          <a:p>
            <a:pPr algn="just"/>
            <a:r>
              <a:rPr lang="en-US" dirty="0">
                <a:latin typeface="Times New Roman" panose="02020603050405020304" pitchFamily="18" charset="0"/>
                <a:cs typeface="Times New Roman" panose="02020603050405020304" pitchFamily="18" charset="0"/>
              </a:rPr>
              <a:t>A choke packet is a packet sent by a node to the source to inform it of congestion.</a:t>
            </a:r>
          </a:p>
          <a:p>
            <a:pPr algn="just"/>
            <a:r>
              <a:rPr lang="en-US" dirty="0">
                <a:latin typeface="Times New Roman" panose="02020603050405020304" pitchFamily="18" charset="0"/>
                <a:cs typeface="Times New Roman" panose="02020603050405020304" pitchFamily="18" charset="0"/>
              </a:rPr>
              <a:t>In the choke packet method, the warning is from the router, which has encountered congestion, to the source station directly. </a:t>
            </a:r>
          </a:p>
          <a:p>
            <a:pPr algn="just"/>
            <a:r>
              <a:rPr lang="en-US" dirty="0">
                <a:latin typeface="Times New Roman" panose="02020603050405020304" pitchFamily="18" charset="0"/>
                <a:cs typeface="Times New Roman" panose="02020603050405020304" pitchFamily="18" charset="0"/>
              </a:rPr>
              <a:t>The intermediate nodes through which the packet has traveled are not warned.</a:t>
            </a:r>
          </a:p>
        </p:txBody>
      </p:sp>
      <p:pic>
        <p:nvPicPr>
          <p:cNvPr id="4" name="Picture 3"/>
          <p:cNvPicPr>
            <a:picLocks noChangeAspect="1"/>
          </p:cNvPicPr>
          <p:nvPr/>
        </p:nvPicPr>
        <p:blipFill>
          <a:blip r:embed="rId2"/>
          <a:stretch>
            <a:fillRect/>
          </a:stretch>
        </p:blipFill>
        <p:spPr>
          <a:xfrm>
            <a:off x="2993852" y="3749600"/>
            <a:ext cx="6712295" cy="2914800"/>
          </a:xfrm>
          <a:prstGeom prst="rect">
            <a:avLst/>
          </a:prstGeom>
        </p:spPr>
      </p:pic>
    </p:spTree>
    <p:extLst>
      <p:ext uri="{BB962C8B-B14F-4D97-AF65-F5344CB8AC3E}">
        <p14:creationId xmlns:p14="http://schemas.microsoft.com/office/powerpoint/2010/main" val="2753860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CLOSED LOOP CONGESTION CONTROL</a:t>
            </a:r>
          </a:p>
        </p:txBody>
      </p:sp>
      <p:sp>
        <p:nvSpPr>
          <p:cNvPr id="3" name="Content Placeholder 2"/>
          <p:cNvSpPr>
            <a:spLocks noGrp="1"/>
          </p:cNvSpPr>
          <p:nvPr>
            <p:ph idx="1"/>
          </p:nvPr>
        </p:nvSpPr>
        <p:spPr>
          <a:xfrm>
            <a:off x="997620" y="1014534"/>
            <a:ext cx="10515600" cy="5243709"/>
          </a:xfrm>
        </p:spPr>
        <p:txBody>
          <a:bodyPr>
            <a:normAutofit fontScale="92500" lnSpcReduction="20000"/>
          </a:bodyPr>
          <a:lstStyle/>
          <a:p>
            <a:pPr marL="0" indent="0" algn="just">
              <a:buNone/>
            </a:pPr>
            <a:r>
              <a:rPr lang="en-US" b="1" dirty="0">
                <a:latin typeface="Times New Roman" panose="02020603050405020304" pitchFamily="18" charset="0"/>
                <a:cs typeface="Times New Roman" panose="02020603050405020304" pitchFamily="18" charset="0"/>
              </a:rPr>
              <a:t>Implicit Signaling</a:t>
            </a:r>
          </a:p>
          <a:p>
            <a:pPr algn="just"/>
            <a:r>
              <a:rPr lang="en-US" dirty="0">
                <a:latin typeface="Times New Roman" panose="02020603050405020304" pitchFamily="18" charset="0"/>
                <a:cs typeface="Times New Roman" panose="02020603050405020304" pitchFamily="18" charset="0"/>
              </a:rPr>
              <a:t>In implicit signaling, there is no communication between the congested node or nodes and the source. </a:t>
            </a:r>
          </a:p>
          <a:p>
            <a:pPr algn="just"/>
            <a:r>
              <a:rPr lang="en-US" dirty="0">
                <a:latin typeface="Times New Roman" panose="02020603050405020304" pitchFamily="18" charset="0"/>
                <a:cs typeface="Times New Roman" panose="02020603050405020304" pitchFamily="18" charset="0"/>
              </a:rPr>
              <a:t>The source guesses that there is a congestion somewhere in the network from other symptoms. </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Explicit Signaling</a:t>
            </a:r>
          </a:p>
          <a:p>
            <a:pPr algn="just"/>
            <a:r>
              <a:rPr lang="en-US" dirty="0">
                <a:latin typeface="Times New Roman" panose="02020603050405020304" pitchFamily="18" charset="0"/>
                <a:cs typeface="Times New Roman" panose="02020603050405020304" pitchFamily="18" charset="0"/>
              </a:rPr>
              <a:t>The node that experiences congestion can explicitly send a signal to the source or destination.</a:t>
            </a:r>
          </a:p>
          <a:p>
            <a:pPr algn="just"/>
            <a:r>
              <a:rPr lang="en-US" dirty="0">
                <a:latin typeface="Times New Roman" panose="02020603050405020304" pitchFamily="18" charset="0"/>
                <a:cs typeface="Times New Roman" panose="02020603050405020304" pitchFamily="18" charset="0"/>
              </a:rPr>
              <a:t>The explicit signaling method, however, is different from the choke packet method. </a:t>
            </a:r>
          </a:p>
          <a:p>
            <a:pPr algn="just"/>
            <a:r>
              <a:rPr lang="en-US" dirty="0">
                <a:latin typeface="Times New Roman" panose="02020603050405020304" pitchFamily="18" charset="0"/>
                <a:cs typeface="Times New Roman" panose="02020603050405020304" pitchFamily="18" charset="0"/>
              </a:rPr>
              <a:t>In the choke packet method, a separate packet is used for this purpose; in the explicit signaling method, the signal is included in the packets that carry data</a:t>
            </a:r>
          </a:p>
        </p:txBody>
      </p:sp>
    </p:spTree>
    <p:extLst>
      <p:ext uri="{BB962C8B-B14F-4D97-AF65-F5344CB8AC3E}">
        <p14:creationId xmlns:p14="http://schemas.microsoft.com/office/powerpoint/2010/main" val="379486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QUALITY OF SERVICE(</a:t>
            </a:r>
            <a:r>
              <a:rPr lang="en-IN" sz="3200" b="1" dirty="0" err="1">
                <a:latin typeface="Times New Roman" panose="02020603050405020304" pitchFamily="18" charset="0"/>
                <a:cs typeface="Times New Roman" panose="02020603050405020304" pitchFamily="18" charset="0"/>
              </a:rPr>
              <a:t>QoS</a:t>
            </a:r>
            <a:r>
              <a:rPr lang="en-IN" sz="32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933254"/>
            <a:ext cx="10515600" cy="5243709"/>
          </a:xfrm>
        </p:spPr>
        <p:txBody>
          <a:bodyPr>
            <a:normAutofit/>
          </a:bodyPr>
          <a:lstStyle/>
          <a:p>
            <a:pPr algn="just"/>
            <a:r>
              <a:rPr lang="en-US" sz="2400" dirty="0">
                <a:latin typeface="Times New Roman" panose="02020603050405020304" pitchFamily="18" charset="0"/>
                <a:cs typeface="Times New Roman" panose="02020603050405020304" pitchFamily="18" charset="0"/>
              </a:rPr>
              <a:t>We can define quality of service as something a flow seeks to attain.</a:t>
            </a:r>
          </a:p>
          <a:p>
            <a:pPr algn="just"/>
            <a:r>
              <a:rPr lang="en-US" sz="2400" dirty="0">
                <a:latin typeface="Times New Roman" panose="02020603050405020304" pitchFamily="18" charset="0"/>
                <a:cs typeface="Times New Roman" panose="02020603050405020304" pitchFamily="18" charset="0"/>
              </a:rPr>
              <a:t>Traditionally, four types of characteristics are attributed to a flow.</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377" y="2526506"/>
            <a:ext cx="7383578" cy="2100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6403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QUALITY OF SERVICE(</a:t>
            </a:r>
            <a:r>
              <a:rPr lang="en-IN" sz="3200" b="1" dirty="0" err="1">
                <a:latin typeface="Times New Roman" panose="02020603050405020304" pitchFamily="18" charset="0"/>
                <a:cs typeface="Times New Roman" panose="02020603050405020304" pitchFamily="18" charset="0"/>
              </a:rPr>
              <a:t>QoS</a:t>
            </a:r>
            <a:r>
              <a:rPr lang="en-IN" sz="32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933254"/>
            <a:ext cx="10515600" cy="5714434"/>
          </a:xfrm>
        </p:spPr>
        <p:txBody>
          <a:bodyPr>
            <a:normAutofit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Reliability</a:t>
            </a:r>
          </a:p>
          <a:p>
            <a:pPr algn="just"/>
            <a:r>
              <a:rPr lang="en-US" sz="2400" dirty="0">
                <a:latin typeface="Times New Roman" panose="02020603050405020304" pitchFamily="18" charset="0"/>
                <a:cs typeface="Times New Roman" panose="02020603050405020304" pitchFamily="18" charset="0"/>
              </a:rPr>
              <a:t>Reliability is a characteristic that a flow needs. Lack of reliability means losing a packet or acknowledgment, which entails retransmission. However, the sensitivity of application programs to reliability is not the same. </a:t>
            </a:r>
          </a:p>
          <a:p>
            <a:pPr marL="0" indent="0" algn="just">
              <a:buNone/>
            </a:pPr>
            <a:r>
              <a:rPr lang="en-US" sz="2400" b="1" dirty="0">
                <a:latin typeface="Times New Roman" panose="02020603050405020304" pitchFamily="18" charset="0"/>
                <a:cs typeface="Times New Roman" panose="02020603050405020304" pitchFamily="18" charset="0"/>
              </a:rPr>
              <a:t>Delay</a:t>
            </a:r>
          </a:p>
          <a:p>
            <a:pPr algn="just"/>
            <a:r>
              <a:rPr lang="en-US" sz="2400" dirty="0">
                <a:latin typeface="Times New Roman" panose="02020603050405020304" pitchFamily="18" charset="0"/>
                <a:cs typeface="Times New Roman" panose="02020603050405020304" pitchFamily="18" charset="0"/>
              </a:rPr>
              <a:t>Source-to-destination delay is another flow characteristic. Again applications can tolerate delay in different degrees. </a:t>
            </a:r>
          </a:p>
          <a:p>
            <a:pPr marL="0" indent="0" algn="just">
              <a:buNone/>
            </a:pPr>
            <a:r>
              <a:rPr lang="en-US" sz="2400" b="1" dirty="0">
                <a:latin typeface="Times New Roman" panose="02020603050405020304" pitchFamily="18" charset="0"/>
                <a:cs typeface="Times New Roman" panose="02020603050405020304" pitchFamily="18" charset="0"/>
              </a:rPr>
              <a:t>Jitter</a:t>
            </a:r>
          </a:p>
          <a:p>
            <a:pPr algn="just"/>
            <a:r>
              <a:rPr lang="en-US" sz="2400" dirty="0">
                <a:latin typeface="Times New Roman" panose="02020603050405020304" pitchFamily="18" charset="0"/>
                <a:cs typeface="Times New Roman" panose="02020603050405020304" pitchFamily="18" charset="0"/>
              </a:rPr>
              <a:t>Jitter is the variation in delay for packets belonging to the same flow. For example, if four packets depart at times 0, 1, 2, 3 and arrive at 20, 21, 22, 23, all have the same delay, 20 units of time.</a:t>
            </a:r>
          </a:p>
          <a:p>
            <a:pPr marL="0" indent="0" algn="just">
              <a:buNone/>
            </a:pPr>
            <a:r>
              <a:rPr lang="en-US" sz="2400" b="1" dirty="0">
                <a:latin typeface="Times New Roman" panose="02020603050405020304" pitchFamily="18" charset="0"/>
                <a:cs typeface="Times New Roman" panose="02020603050405020304" pitchFamily="18" charset="0"/>
              </a:rPr>
              <a:t>Bandwidth</a:t>
            </a:r>
          </a:p>
          <a:p>
            <a:pPr algn="just"/>
            <a:r>
              <a:rPr lang="en-US" sz="2400" dirty="0">
                <a:latin typeface="Times New Roman" panose="02020603050405020304" pitchFamily="18" charset="0"/>
                <a:cs typeface="Times New Roman" panose="02020603050405020304" pitchFamily="18" charset="0"/>
              </a:rPr>
              <a:t>Different applications need different bandwidths. In video conferencing we need to send millions of bits per second to refresh a color screen while the total number of bits in an e-mail may not reach even a million.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73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QoS IMPROVING TECHNIQUES-LEAKY BUCKET</a:t>
            </a:r>
          </a:p>
        </p:txBody>
      </p:sp>
      <p:sp>
        <p:nvSpPr>
          <p:cNvPr id="3" name="Content Placeholder 2"/>
          <p:cNvSpPr>
            <a:spLocks noGrp="1"/>
          </p:cNvSpPr>
          <p:nvPr>
            <p:ph idx="1"/>
          </p:nvPr>
        </p:nvSpPr>
        <p:spPr>
          <a:xfrm>
            <a:off x="838200" y="933254"/>
            <a:ext cx="10515600" cy="5243709"/>
          </a:xfrm>
        </p:spPr>
        <p:txBody>
          <a:bodyPr>
            <a:normAutofit/>
          </a:bodyPr>
          <a:lstStyle/>
          <a:p>
            <a:pPr algn="just"/>
            <a:r>
              <a:rPr lang="en-US" sz="2400" dirty="0">
                <a:latin typeface="Times New Roman" panose="02020603050405020304" pitchFamily="18" charset="0"/>
                <a:cs typeface="Times New Roman" panose="02020603050405020304" pitchFamily="18" charset="0"/>
              </a:rPr>
              <a:t>If a bucket has a small hole at the bottom, the water leaks from the bucket at a constant rate as long as there is water in the bucket. </a:t>
            </a:r>
          </a:p>
          <a:p>
            <a:pPr algn="just"/>
            <a:r>
              <a:rPr lang="en-US" sz="2400" dirty="0">
                <a:latin typeface="Times New Roman" panose="02020603050405020304" pitchFamily="18" charset="0"/>
                <a:cs typeface="Times New Roman" panose="02020603050405020304" pitchFamily="18" charset="0"/>
              </a:rPr>
              <a:t>The rate at which the water leaks does not depend on the rate at which the water is input to the bucket unless the bucket is empty. </a:t>
            </a:r>
          </a:p>
          <a:p>
            <a:pPr algn="just"/>
            <a:r>
              <a:rPr lang="en-US" sz="2400" dirty="0">
                <a:latin typeface="Times New Roman" panose="02020603050405020304" pitchFamily="18" charset="0"/>
                <a:cs typeface="Times New Roman" panose="02020603050405020304" pitchFamily="18" charset="0"/>
              </a:rPr>
              <a:t>The input rate can vary, but the output rate remains constant. </a:t>
            </a:r>
          </a:p>
          <a:p>
            <a:pPr algn="just"/>
            <a:r>
              <a:rPr lang="en-US" sz="2400" dirty="0">
                <a:latin typeface="Times New Roman" panose="02020603050405020304" pitchFamily="18" charset="0"/>
                <a:cs typeface="Times New Roman" panose="02020603050405020304" pitchFamily="18" charset="0"/>
              </a:rPr>
              <a:t>Similarly, in networking, a technique called leaky bucket can smooth out bursty traffic. </a:t>
            </a:r>
          </a:p>
          <a:p>
            <a:pPr algn="just"/>
            <a:r>
              <a:rPr lang="en-US" sz="2400" dirty="0">
                <a:latin typeface="Times New Roman" panose="02020603050405020304" pitchFamily="18" charset="0"/>
                <a:cs typeface="Times New Roman" panose="02020603050405020304" pitchFamily="18" charset="0"/>
              </a:rPr>
              <a:t>Bursty chunks are stored in the bucket and sent out at an average rate.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363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QoS IMPROVING TECHNIQUES-LEAKY BUCKET</a:t>
            </a:r>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8500" y="1408030"/>
            <a:ext cx="7335000" cy="429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107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QoS IMPROVING TECHNIQUES-LEAKY BUCKET</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8382" y="2025210"/>
            <a:ext cx="9113950" cy="306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5266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QoS IMPROVING TECHNIQUES- TOKEN BUCKET</a:t>
            </a:r>
          </a:p>
        </p:txBody>
      </p:sp>
      <p:sp>
        <p:nvSpPr>
          <p:cNvPr id="3" name="Content Placeholder 2"/>
          <p:cNvSpPr>
            <a:spLocks noGrp="1"/>
          </p:cNvSpPr>
          <p:nvPr>
            <p:ph idx="1"/>
          </p:nvPr>
        </p:nvSpPr>
        <p:spPr>
          <a:xfrm>
            <a:off x="838200" y="933254"/>
            <a:ext cx="10515600" cy="5243709"/>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The leaky bucket is very restrictive. It does not credit an idle host. </a:t>
            </a:r>
          </a:p>
          <a:p>
            <a:pPr algn="just"/>
            <a:r>
              <a:rPr lang="en-US" sz="2400" dirty="0">
                <a:latin typeface="Times New Roman" panose="02020603050405020304" pitchFamily="18" charset="0"/>
                <a:cs typeface="Times New Roman" panose="02020603050405020304" pitchFamily="18" charset="0"/>
              </a:rPr>
              <a:t>For example, if a host is not sending for a while, its bucket becomes empty. Now if the host has bursty data, the leaky bucket allows only an average rate. </a:t>
            </a:r>
          </a:p>
          <a:p>
            <a:pPr algn="just"/>
            <a:r>
              <a:rPr lang="en-US" sz="2400" dirty="0">
                <a:latin typeface="Times New Roman" panose="02020603050405020304" pitchFamily="18" charset="0"/>
                <a:cs typeface="Times New Roman" panose="02020603050405020304" pitchFamily="18" charset="0"/>
              </a:rPr>
              <a:t>The time when the host was idle is not taken into account. On the other hand, the token bucket algorithm allows idle hosts to accumulate credit for the future in the form of tokens. </a:t>
            </a:r>
          </a:p>
          <a:p>
            <a:pPr algn="just"/>
            <a:r>
              <a:rPr lang="en-US" sz="2400" dirty="0">
                <a:latin typeface="Times New Roman" panose="02020603050405020304" pitchFamily="18" charset="0"/>
                <a:cs typeface="Times New Roman" panose="02020603050405020304" pitchFamily="18" charset="0"/>
              </a:rPr>
              <a:t>For each tick of the clock, the system sends n tokens to the bucket. The system removes one token for every cell (or byte) of data sent. For example, if n is 100 and the host is idle for 100 ticks, the bucket collects 10,000 tokens. </a:t>
            </a:r>
          </a:p>
          <a:p>
            <a:pPr algn="just"/>
            <a:r>
              <a:rPr lang="en-US" sz="2400" dirty="0">
                <a:latin typeface="Times New Roman" panose="02020603050405020304" pitchFamily="18" charset="0"/>
                <a:cs typeface="Times New Roman" panose="02020603050405020304" pitchFamily="18" charset="0"/>
              </a:rPr>
              <a:t>Now the host can consume all these tokens in one tick with 10,000 cells, or the host takes 1000 ticks with 10 cells per tick. </a:t>
            </a:r>
          </a:p>
          <a:p>
            <a:pPr algn="just"/>
            <a:r>
              <a:rPr lang="en-US" sz="2400" dirty="0">
                <a:latin typeface="Times New Roman" panose="02020603050405020304" pitchFamily="18" charset="0"/>
                <a:cs typeface="Times New Roman" panose="02020603050405020304" pitchFamily="18" charset="0"/>
              </a:rPr>
              <a:t>In other words, the host can send bursty data as long as the bucket is not empty.</a:t>
            </a:r>
          </a:p>
          <a:p>
            <a:pPr algn="just"/>
            <a:r>
              <a:rPr lang="en-US" sz="2400" dirty="0">
                <a:latin typeface="Times New Roman" panose="02020603050405020304" pitchFamily="18" charset="0"/>
                <a:cs typeface="Times New Roman" panose="02020603050405020304" pitchFamily="18" charset="0"/>
              </a:rPr>
              <a:t>The token bucket can easily be implemented with a counter. The token is initialized to zero. Each time a token is added, the counter is incremented by 1. Each time a unit of data is sent, the counter is decremented by 1. When the counter is zero, the host cannot send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4112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QoS IMPROVING TECHNIQUES- TOKEN BUCKET</a:t>
            </a:r>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984" y="1403812"/>
            <a:ext cx="8191016" cy="458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02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PROCESS TO PROCESS COMMUNICATION</a:t>
            </a:r>
          </a:p>
        </p:txBody>
      </p:sp>
      <p:sp>
        <p:nvSpPr>
          <p:cNvPr id="3" name="Content Placeholder 2"/>
          <p:cNvSpPr>
            <a:spLocks noGrp="1"/>
          </p:cNvSpPr>
          <p:nvPr>
            <p:ph idx="1"/>
          </p:nvPr>
        </p:nvSpPr>
        <p:spPr>
          <a:xfrm>
            <a:off x="838200" y="933254"/>
            <a:ext cx="10515600" cy="5243709"/>
          </a:xfrm>
        </p:spPr>
        <p:txBody>
          <a:bodyPr>
            <a:normAutofit/>
          </a:bodyPr>
          <a:lstStyle/>
          <a:p>
            <a:pPr marL="0" lvl="1" indent="0" algn="just">
              <a:buNone/>
            </a:pPr>
            <a:r>
              <a:rPr lang="en-US" sz="2800" b="1" u="sng" dirty="0">
                <a:latin typeface="Times New Roman" panose="02020603050405020304" pitchFamily="18" charset="0"/>
                <a:cs typeface="Times New Roman" panose="02020603050405020304" pitchFamily="18" charset="0"/>
              </a:rPr>
              <a:t>Addressing: Port Numbers</a:t>
            </a:r>
          </a:p>
          <a:p>
            <a:pPr marL="342900" lvl="1" indent="-342900" algn="just"/>
            <a:r>
              <a:rPr lang="en-US" sz="2800" dirty="0">
                <a:latin typeface="Times New Roman" panose="02020603050405020304" pitchFamily="18" charset="0"/>
                <a:cs typeface="Times New Roman" panose="02020603050405020304" pitchFamily="18" charset="0"/>
              </a:rPr>
              <a:t>A client program defines itself with a ephemeral port number. It is recommended to have an ephemeral port number greater than 1023 for some client/server program to work properly.</a:t>
            </a:r>
          </a:p>
          <a:p>
            <a:pPr marL="342900" lvl="1" indent="-342900" algn="just"/>
            <a:r>
              <a:rPr lang="en-US" sz="2800" dirty="0">
                <a:latin typeface="Times New Roman" panose="02020603050405020304" pitchFamily="18" charset="0"/>
                <a:cs typeface="Times New Roman" panose="02020603050405020304" pitchFamily="18" charset="0"/>
              </a:rPr>
              <a:t>A server process identifies itself with a  well known port number.</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536" y="3555108"/>
            <a:ext cx="6172200" cy="276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51284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endParaRPr lang="en-IN" sz="3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671012" y="2967335"/>
            <a:ext cx="4849982" cy="1200329"/>
          </a:xfrm>
          <a:prstGeom prst="rect">
            <a:avLst/>
          </a:prstGeom>
          <a:noFill/>
        </p:spPr>
        <p:txBody>
          <a:bodyPr wrap="none" lIns="91440" tIns="45720" rIns="91440" bIns="45720">
            <a:spAutoFit/>
          </a:bodyPr>
          <a:lstStyle/>
          <a:p>
            <a:pPr algn="ctr"/>
            <a:r>
              <a:rPr lang="en-US" sz="7200" b="1" cap="none" spc="0" dirty="0">
                <a:ln w="22225">
                  <a:solidFill>
                    <a:schemeClr val="accent2"/>
                  </a:solidFill>
                  <a:prstDash val="solid"/>
                </a:ln>
                <a:solidFill>
                  <a:schemeClr val="accent2">
                    <a:lumMod val="40000"/>
                    <a:lumOff val="60000"/>
                  </a:schemeClr>
                </a:solidFill>
                <a:effectLst/>
              </a:rPr>
              <a:t>THANK-YOU</a:t>
            </a:r>
          </a:p>
        </p:txBody>
      </p:sp>
    </p:spTree>
    <p:extLst>
      <p:ext uri="{BB962C8B-B14F-4D97-AF65-F5344CB8AC3E}">
        <p14:creationId xmlns:p14="http://schemas.microsoft.com/office/powerpoint/2010/main" val="116059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IN" sz="3200" b="1" dirty="0">
                <a:latin typeface="Times New Roman" panose="02020603050405020304" pitchFamily="18" charset="0"/>
                <a:cs typeface="Times New Roman" panose="02020603050405020304" pitchFamily="18" charset="0"/>
              </a:rPr>
              <a:t>PROCESS TO PROCESS COMMUNICATION</a:t>
            </a:r>
          </a:p>
        </p:txBody>
      </p:sp>
      <p:sp>
        <p:nvSpPr>
          <p:cNvPr id="3" name="Content Placeholder 2"/>
          <p:cNvSpPr>
            <a:spLocks noGrp="1"/>
          </p:cNvSpPr>
          <p:nvPr>
            <p:ph idx="1"/>
          </p:nvPr>
        </p:nvSpPr>
        <p:spPr>
          <a:xfrm>
            <a:off x="838200" y="933254"/>
            <a:ext cx="10515600" cy="5243709"/>
          </a:xfrm>
        </p:spPr>
        <p:txBody>
          <a:bodyPr>
            <a:normAutofit/>
          </a:bodyPr>
          <a:lstStyle/>
          <a:p>
            <a:pPr marL="0" lvl="1" indent="0" algn="just">
              <a:buNone/>
            </a:pPr>
            <a:r>
              <a:rPr lang="en-US" b="1" u="sng" dirty="0">
                <a:latin typeface="Times New Roman" panose="02020603050405020304" pitchFamily="18" charset="0"/>
                <a:cs typeface="Times New Roman" panose="02020603050405020304" pitchFamily="18" charset="0"/>
              </a:rPr>
              <a:t>Socket Address</a:t>
            </a:r>
          </a:p>
          <a:p>
            <a:pPr marL="342900" lvl="1" indent="-342900" algn="just"/>
            <a:r>
              <a:rPr lang="en-US" dirty="0">
                <a:latin typeface="Times New Roman" panose="02020603050405020304" pitchFamily="18" charset="0"/>
                <a:cs typeface="Times New Roman" panose="02020603050405020304" pitchFamily="18" charset="0"/>
              </a:rPr>
              <a:t>A transport layer protocol in the TCP suite needs both the IP address and the port number , at each end to make a connection.</a:t>
            </a:r>
          </a:p>
          <a:p>
            <a:pPr marL="342900" lvl="1" indent="-342900" algn="just"/>
            <a:r>
              <a:rPr lang="en-US" dirty="0">
                <a:latin typeface="Times New Roman" panose="02020603050405020304" pitchFamily="18" charset="0"/>
                <a:cs typeface="Times New Roman" panose="02020603050405020304" pitchFamily="18" charset="0"/>
              </a:rPr>
              <a:t>The combination of IP address and Port number is called as </a:t>
            </a:r>
            <a:r>
              <a:rPr lang="en-US" dirty="0">
                <a:solidFill>
                  <a:srgbClr val="FF0000"/>
                </a:solidFill>
                <a:latin typeface="Times New Roman" panose="02020603050405020304" pitchFamily="18" charset="0"/>
                <a:cs typeface="Times New Roman" panose="02020603050405020304" pitchFamily="18" charset="0"/>
              </a:rPr>
              <a:t>Socket Address</a:t>
            </a:r>
            <a:r>
              <a:rPr lang="en-US" dirty="0">
                <a:latin typeface="Times New Roman" panose="02020603050405020304" pitchFamily="18" charset="0"/>
                <a:cs typeface="Times New Roman" panose="02020603050405020304" pitchFamily="18" charset="0"/>
              </a:rPr>
              <a:t>.</a:t>
            </a:r>
          </a:p>
          <a:p>
            <a:pPr marL="342900" lvl="1" indent="-342900" algn="just"/>
            <a:r>
              <a:rPr lang="en-US" dirty="0">
                <a:latin typeface="Times New Roman" panose="02020603050405020304" pitchFamily="18" charset="0"/>
                <a:cs typeface="Times New Roman" panose="02020603050405020304" pitchFamily="18" charset="0"/>
              </a:rPr>
              <a:t>The client socket address defines the client process uniquely</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858" y="3160776"/>
            <a:ext cx="5930698" cy="2663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65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USER DATAGRAM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algn="just"/>
            <a:r>
              <a:rPr lang="en-US" sz="2400" dirty="0">
                <a:latin typeface="Times New Roman" panose="02020603050405020304" pitchFamily="18" charset="0"/>
                <a:cs typeface="Times New Roman" panose="02020603050405020304" pitchFamily="18" charset="0"/>
              </a:rPr>
              <a:t>The UDP is a connectionless, unreliable transport protocol.</a:t>
            </a:r>
          </a:p>
          <a:p>
            <a:pPr algn="just"/>
            <a:r>
              <a:rPr lang="en-US" sz="2400" dirty="0">
                <a:latin typeface="Times New Roman" panose="02020603050405020304" pitchFamily="18" charset="0"/>
                <a:cs typeface="Times New Roman" panose="02020603050405020304" pitchFamily="18" charset="0"/>
              </a:rPr>
              <a:t>UDP is very simple protocol using a minimum of overhead.</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320" y="2148840"/>
            <a:ext cx="6557962" cy="311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106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128"/>
          </a:xfrm>
        </p:spPr>
        <p:txBody>
          <a:bodyPr>
            <a:normAutofit/>
          </a:bodyPr>
          <a:lstStyle/>
          <a:p>
            <a:r>
              <a:rPr lang="en-US" sz="3200" b="1" dirty="0">
                <a:latin typeface="Times New Roman" panose="02020603050405020304" pitchFamily="18" charset="0"/>
                <a:cs typeface="Times New Roman" panose="02020603050405020304" pitchFamily="18" charset="0"/>
              </a:rPr>
              <a:t>USER DATAGRAM PROTOCOL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3254"/>
            <a:ext cx="10515600" cy="5243709"/>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UDP Operations: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Process-to-Process Communication</a:t>
            </a:r>
          </a:p>
          <a:p>
            <a:pPr marL="457200" indent="-457200" algn="just">
              <a:buFont typeface="+mj-lt"/>
              <a:buAutoNum type="arabicPeriod"/>
            </a:pPr>
            <a:r>
              <a:rPr lang="en-US" sz="2400" u="sng" dirty="0">
                <a:latin typeface="Times New Roman" panose="02020603050405020304" pitchFamily="18" charset="0"/>
                <a:cs typeface="Times New Roman" panose="02020603050405020304" pitchFamily="18" charset="0"/>
              </a:rPr>
              <a:t>Connectionless Service: </a:t>
            </a:r>
            <a:r>
              <a:rPr lang="en-US" sz="2400" dirty="0">
                <a:latin typeface="Times New Roman" panose="02020603050405020304" pitchFamily="18" charset="0"/>
                <a:cs typeface="Times New Roman" panose="02020603050405020304" pitchFamily="18" charset="0"/>
              </a:rPr>
              <a:t>UDP provides a connectionless service. This means that each user datagram sent by UDP is an independent datagram. There is no relationship between the different user datagrams even if they are coming from the same source process and going to the same destination program.</a:t>
            </a:r>
          </a:p>
          <a:p>
            <a:pPr marL="457200" indent="-457200" algn="just">
              <a:buFont typeface="+mj-lt"/>
              <a:buAutoNum type="arabicPeriod"/>
            </a:pPr>
            <a:r>
              <a:rPr lang="en-US" sz="2400" u="sng" dirty="0">
                <a:latin typeface="Times New Roman" panose="02020603050405020304" pitchFamily="18" charset="0"/>
                <a:cs typeface="Times New Roman" panose="02020603050405020304" pitchFamily="18" charset="0"/>
              </a:rPr>
              <a:t>Checksum: </a:t>
            </a:r>
            <a:r>
              <a:rPr lang="en-US" sz="2400" dirty="0">
                <a:latin typeface="Times New Roman" panose="02020603050405020304" pitchFamily="18" charset="0"/>
                <a:cs typeface="Times New Roman" panose="02020603050405020304" pitchFamily="18" charset="0"/>
              </a:rPr>
              <a:t>The UDP checksum calculation is different from the one for IP and ICMP. Here the checksum includes three sections: a </a:t>
            </a:r>
            <a:r>
              <a:rPr lang="en-US" sz="2400" dirty="0" err="1">
                <a:latin typeface="Times New Roman" panose="02020603050405020304" pitchFamily="18" charset="0"/>
                <a:cs typeface="Times New Roman" panose="02020603050405020304" pitchFamily="18" charset="0"/>
              </a:rPr>
              <a:t>pseudoheader</a:t>
            </a:r>
            <a:r>
              <a:rPr lang="en-US" sz="2400" dirty="0">
                <a:latin typeface="Times New Roman" panose="02020603050405020304" pitchFamily="18" charset="0"/>
                <a:cs typeface="Times New Roman" panose="02020603050405020304" pitchFamily="18" charset="0"/>
              </a:rPr>
              <a:t>, the UDP header, and the data coming from the application layer.</a:t>
            </a:r>
          </a:p>
          <a:p>
            <a:pPr marL="0" indent="0" algn="just">
              <a:buNone/>
            </a:pPr>
            <a:endParaRPr lang="en-IN"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242174" y="4567655"/>
            <a:ext cx="3818762" cy="2177436"/>
          </a:xfrm>
          <a:prstGeom prst="rect">
            <a:avLst/>
          </a:prstGeom>
        </p:spPr>
      </p:pic>
    </p:spTree>
    <p:extLst>
      <p:ext uri="{BB962C8B-B14F-4D97-AF65-F5344CB8AC3E}">
        <p14:creationId xmlns:p14="http://schemas.microsoft.com/office/powerpoint/2010/main" val="3957306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47806EB9D42C479A632488CE5D4AD8" ma:contentTypeVersion="8" ma:contentTypeDescription="Create a new document." ma:contentTypeScope="" ma:versionID="f6f0542a0226e8d6df9da6a64b076398">
  <xsd:schema xmlns:xsd="http://www.w3.org/2001/XMLSchema" xmlns:xs="http://www.w3.org/2001/XMLSchema" xmlns:p="http://schemas.microsoft.com/office/2006/metadata/properties" xmlns:ns2="0aa54568-df15-4ddf-8afa-578456d0c54d" targetNamespace="http://schemas.microsoft.com/office/2006/metadata/properties" ma:root="true" ma:fieldsID="98af1976a19b2317b3ee8d91cc2939dc" ns2:_="">
    <xsd:import namespace="0aa54568-df15-4ddf-8afa-578456d0c5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a54568-df15-4ddf-8afa-578456d0c5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A301E3-CD8C-47E6-A4C4-DAB9DB5F6ABC}">
  <ds:schemaRefs>
    <ds:schemaRef ds:uri="http://schemas.microsoft.com/sharepoint/v3/contenttype/forms"/>
  </ds:schemaRefs>
</ds:datastoreItem>
</file>

<file path=customXml/itemProps2.xml><?xml version="1.0" encoding="utf-8"?>
<ds:datastoreItem xmlns:ds="http://schemas.openxmlformats.org/officeDocument/2006/customXml" ds:itemID="{E3BF324B-B539-42F5-8EE1-B47429C2BF8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E62A63E-9B3B-47BF-ABDD-C1D2056938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a54568-df15-4ddf-8afa-578456d0c5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7681</TotalTime>
  <Words>4274</Words>
  <Application>Microsoft Office PowerPoint</Application>
  <PresentationFormat>Widescreen</PresentationFormat>
  <Paragraphs>366</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COMPUTER NETWORK  UNIT 5: TRANSPORT LAYER</vt:lpstr>
      <vt:lpstr>TOPICS</vt:lpstr>
      <vt:lpstr>INTRODUCTION</vt:lpstr>
      <vt:lpstr>PROCESS TO PROCESS COMMUNICATION</vt:lpstr>
      <vt:lpstr>PROCESS TO PROCESS COMMUNICATION</vt:lpstr>
      <vt:lpstr>PROCESS TO PROCESS COMMUNICATION</vt:lpstr>
      <vt:lpstr>PROCESS TO PROCESS COMMUNICATION</vt:lpstr>
      <vt:lpstr>USER DATAGRAM PROTOCOL</vt:lpstr>
      <vt:lpstr>USER DATAGRAM PROTOCOL</vt:lpstr>
      <vt:lpstr>USER DATAGRAM PROTOCOL</vt:lpstr>
      <vt:lpstr>TRANSMISSION CONTROL PROTOCOL</vt:lpstr>
      <vt:lpstr>TRANSMISSION CONTROL PROTOCOL SERVICES</vt:lpstr>
      <vt:lpstr>TRANSMISSION CONTROL PROTOCOL SERVICES</vt:lpstr>
      <vt:lpstr>TRANSMISSION CONTROL PROTOCOL SERVICES</vt:lpstr>
      <vt:lpstr>TRANSMISSION CONTROL PROTOCOL SERVICES</vt:lpstr>
      <vt:lpstr>TRANSMISSION CONTROL PROTOCOL SERVICES</vt:lpstr>
      <vt:lpstr>TRANSMISSION CONTROL PROTOCOL SERVICES</vt:lpstr>
      <vt:lpstr>TRANSMISSION CONTROL PROTOCOL SERVICES</vt:lpstr>
      <vt:lpstr>TRANSMISSION CONTROL PROTOCOL</vt:lpstr>
      <vt:lpstr>TRANSMISSION CONTROL PROTOCOL</vt:lpstr>
      <vt:lpstr>TRANSMISSION CONTROL PROTOCOL</vt:lpstr>
      <vt:lpstr>TRANSMISSION CONTROL PROTOCOL</vt:lpstr>
      <vt:lpstr>TRANSMISSION CONTROL PROTOCOL SEGMENT</vt:lpstr>
      <vt:lpstr>TRANSMISSION CONTROL PROTOCOL SEGMENT</vt:lpstr>
      <vt:lpstr>TRANSMISSION CONTROL PROTOCOL SEGMENT</vt:lpstr>
      <vt:lpstr>TRANSMISSION CONTROL PROTOCOL</vt:lpstr>
      <vt:lpstr>A TCP CONNECTION</vt:lpstr>
      <vt:lpstr>A TCP CONNECTION- CONNECTION ESTABLISHMENT</vt:lpstr>
      <vt:lpstr>A TCP CONNECTION- CONNECTION ESTABLISHMENT</vt:lpstr>
      <vt:lpstr>A TCP CONNECTION</vt:lpstr>
      <vt:lpstr>A TCP CONNECTION- DATA TRANSFER</vt:lpstr>
      <vt:lpstr>A TCP CONNECTION- DATA TRANSFER</vt:lpstr>
      <vt:lpstr>A TCP CONNECTION- DATA TRANSFER</vt:lpstr>
      <vt:lpstr>A TCP CONNECTION- CONNECTION TERMMINATION</vt:lpstr>
      <vt:lpstr>A TCP CONNECTION- CONNECTION TERMMINATION</vt:lpstr>
      <vt:lpstr>A TCP CONNECTION- CONNECTION TERMMINATION</vt:lpstr>
      <vt:lpstr>A TCP CONNECTION- CONNECTION TERMMINATION</vt:lpstr>
      <vt:lpstr>A TCP CONNECTION- CONNECTION TERMMINATION</vt:lpstr>
      <vt:lpstr>DIFFERENCE BETWEEN TCP AND UDP</vt:lpstr>
      <vt:lpstr>SCTP</vt:lpstr>
      <vt:lpstr>SCTP SERVICES</vt:lpstr>
      <vt:lpstr>SCTP</vt:lpstr>
      <vt:lpstr>PowerPoint Presentation</vt:lpstr>
      <vt:lpstr>DATA TRAFFIC</vt:lpstr>
      <vt:lpstr>DATA TRAFFIC</vt:lpstr>
      <vt:lpstr>CONGESTION CONTROL</vt:lpstr>
      <vt:lpstr>OPEN LOOP CONGESTION CONTROL</vt:lpstr>
      <vt:lpstr>OPEN LOOP CONGESTION CONTROL</vt:lpstr>
      <vt:lpstr>OPEN LOOP CONGESTION CONTROL</vt:lpstr>
      <vt:lpstr>CLOSED LOOP CONGESTION CONTROL</vt:lpstr>
      <vt:lpstr>CLOSED LOOP CONGESTION CONTROL</vt:lpstr>
      <vt:lpstr>CLOSED LOOP CONGESTION CONTROL</vt:lpstr>
      <vt:lpstr>QUALITY OF SERVICE(QoS)</vt:lpstr>
      <vt:lpstr>QUALITY OF SERVICE(QoS)</vt:lpstr>
      <vt:lpstr>QoS IMPROVING TECHNIQUES-LEAKY BUCKET</vt:lpstr>
      <vt:lpstr>QoS IMPROVING TECHNIQUES-LEAKY BUCKET</vt:lpstr>
      <vt:lpstr>QoS IMPROVING TECHNIQUES-LEAKY BUCKET</vt:lpstr>
      <vt:lpstr>QoS IMPROVING TECHNIQUES- TOKEN BUCKET</vt:lpstr>
      <vt:lpstr>QoS IMPROVING TECHNIQUES- TOKEN BUCKET</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UNIT 1: INTRODUCTION TO ARTIFICIAL INTELLIGENCE</dc:title>
  <dc:creator>Jesleena Gonsalves (NMIMS)</dc:creator>
  <cp:lastModifiedBy>Ishani Saha</cp:lastModifiedBy>
  <cp:revision>291</cp:revision>
  <dcterms:created xsi:type="dcterms:W3CDTF">2023-07-17T04:53:42Z</dcterms:created>
  <dcterms:modified xsi:type="dcterms:W3CDTF">2024-11-19T12:23:54Z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0x010100BB47806EB9D42C479A632488CE5D4AD8</vt:lpwstr>
  </property>
</Properties>
</file>