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1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6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66512" autoAdjust="0"/>
  </p:normalViewPr>
  <p:slideViewPr>
    <p:cSldViewPr>
      <p:cViewPr varScale="1">
        <p:scale>
          <a:sx n="76" d="100"/>
          <a:sy n="76" d="100"/>
        </p:scale>
        <p:origin x="26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A03B5-C79C-44E3-9BD8-7B39BF88D02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6132C-0E13-4604-824F-0895D834C0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slides are intended to help a teacher develop a presentation.</a:t>
            </a:r>
            <a:r>
              <a:rPr lang="en-US" baseline="0" dirty="0" smtClean="0"/>
              <a:t> This PowerPoint covers the entire chapter and includes too many slides for a single delivery. Professors are encouraged to adapt this presentation in ways which are best suited for their students and environment.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Objectives include: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To meet the data management needs and requirements of the user,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To guarantee, to the extent possible, that the data in the file are valid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To optimize performance, both from the system point of view in terms of over-all throughput and from the user’s point of view in terms of response time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To provide I/O support for a variety of storage device types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To minimize or eliminate the potential for lost or destroyed data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To provide a standardized set of I/O interface routines to user processes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To provide I/O support for multiple users, in the case of multiple-user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For an interactive, general-purpose system, the following constitute a minimal set of requirements:</a:t>
            </a:r>
          </a:p>
          <a:p>
            <a:endParaRPr lang="en-NZ" dirty="0" smtClean="0"/>
          </a:p>
          <a:p>
            <a:r>
              <a:rPr lang="en-NZ" dirty="0" smtClean="0"/>
              <a:t>1. Each user should be able to create, delete, read, write, and modify files.</a:t>
            </a:r>
          </a:p>
          <a:p>
            <a:r>
              <a:rPr lang="en-NZ" dirty="0" smtClean="0"/>
              <a:t>2. Each user may have controlled access to other users’ files.</a:t>
            </a:r>
          </a:p>
          <a:p>
            <a:r>
              <a:rPr lang="en-NZ" dirty="0" smtClean="0"/>
              <a:t>3. Each user may control what types of accesses are allowed to the user’s files.</a:t>
            </a:r>
          </a:p>
          <a:p>
            <a:r>
              <a:rPr lang="en-NZ" dirty="0" smtClean="0"/>
              <a:t>4. Each user should be able to restructure the user’s files in a form appropriate to the problem.</a:t>
            </a:r>
          </a:p>
          <a:p>
            <a:endParaRPr lang="en-NZ" dirty="0" smtClean="0"/>
          </a:p>
          <a:p>
            <a:r>
              <a:rPr lang="en-NZ" dirty="0" smtClean="0"/>
              <a:t>5,6, and 7 on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Variations will exist between systems but typically</a:t>
            </a:r>
            <a:r>
              <a:rPr lang="en-US" baseline="0" dirty="0" smtClean="0"/>
              <a:t> have the aspects described above and in the following slides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NZ" b="1" dirty="0" smtClean="0"/>
              <a:t>device drivers </a:t>
            </a:r>
            <a:r>
              <a:rPr lang="en-NZ" dirty="0" smtClean="0"/>
              <a:t>communicate at the lowest level directly with peripheral devices or their controllers or channels.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A device driver is responsible for starting I/O operations on a device and processing the completion of an I/O request.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For file operations, the typical devices controlled are disk and tape drives.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Device drivers are usually considered to be part of the operating system.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b="1" dirty="0" smtClean="0"/>
              <a:t>basic file system</a:t>
            </a:r>
            <a:r>
              <a:rPr lang="en-NZ" dirty="0" smtClean="0"/>
              <a:t>, or </a:t>
            </a:r>
            <a:r>
              <a:rPr lang="en-NZ" b="1" dirty="0" smtClean="0"/>
              <a:t>the physical I/O level.</a:t>
            </a:r>
          </a:p>
          <a:p>
            <a:endParaRPr lang="en-NZ" dirty="0" smtClean="0"/>
          </a:p>
          <a:p>
            <a:r>
              <a:rPr lang="en-NZ" dirty="0" smtClean="0"/>
              <a:t>This is the primary interface with the environment outside of the computer system.</a:t>
            </a:r>
          </a:p>
          <a:p>
            <a:endParaRPr lang="en-NZ" dirty="0" smtClean="0"/>
          </a:p>
          <a:p>
            <a:r>
              <a:rPr lang="en-NZ" dirty="0" smtClean="0"/>
              <a:t>It deals with blocks of data that are exchanged with disk or tape systems.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It is concerned with the placement of those blocks on the secondary storage device and on the buffering of those blocks in main memory.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It does not understand the content of the data or the structure of the files involved.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basic file system is often considered part of the operating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Basic I/O supervisor is responsible for all file I/O initiation and termination.</a:t>
            </a:r>
          </a:p>
          <a:p>
            <a:endParaRPr lang="en-NZ" dirty="0" smtClean="0"/>
          </a:p>
          <a:p>
            <a:r>
              <a:rPr lang="en-NZ" dirty="0" smtClean="0"/>
              <a:t>Control structures are maintained that deal with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device I/O,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scheduling, and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file status.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The basic I/O supervisor selects the device on which file I/O is to be performed, based on the particular file selected. 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It is also concerned with scheduling disk and tape accesses to optimize performance.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I/O buffers are assigned and secondary memory is allocated at this level. 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The basic I/O supervisor is part of the operating system.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b="1" dirty="0" smtClean="0"/>
              <a:t>Logical I/O </a:t>
            </a:r>
            <a:r>
              <a:rPr lang="en-NZ" dirty="0" smtClean="0"/>
              <a:t>enables users and applications to access records.</a:t>
            </a:r>
          </a:p>
          <a:p>
            <a:endParaRPr lang="en-NZ" dirty="0" smtClean="0"/>
          </a:p>
          <a:p>
            <a:r>
              <a:rPr lang="en-NZ" dirty="0" smtClean="0"/>
              <a:t>Whereas the basic file system deals with blocks of data,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logical I/O module deals with file records.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Logical I/O provides a general-purpose record I/O capability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and maintains basic data about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b="1" dirty="0" smtClean="0"/>
              <a:t>the access method </a:t>
            </a:r>
            <a:r>
              <a:rPr lang="en-NZ" b="0" dirty="0" smtClean="0"/>
              <a:t>is t</a:t>
            </a:r>
            <a:r>
              <a:rPr lang="en-NZ" dirty="0" smtClean="0"/>
              <a:t>he level of the file system closest to the user.</a:t>
            </a:r>
          </a:p>
          <a:p>
            <a:endParaRPr lang="en-NZ" dirty="0" smtClean="0"/>
          </a:p>
          <a:p>
            <a:r>
              <a:rPr lang="en-NZ" dirty="0" smtClean="0"/>
              <a:t>It provides a standard interface between applications and the file systems and devices that hold the data. </a:t>
            </a:r>
          </a:p>
          <a:p>
            <a:endParaRPr lang="en-NZ" dirty="0" smtClean="0"/>
          </a:p>
          <a:p>
            <a:r>
              <a:rPr lang="en-NZ" dirty="0" smtClean="0"/>
              <a:t>Different access methods reflect different file structures and different ways of accessing and processing the data.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Users and application programs interact with the file system by means of commands for creating and deleting files and for performing operations on files. </a:t>
            </a:r>
          </a:p>
          <a:p>
            <a:endParaRPr lang="en-NZ" dirty="0" smtClean="0"/>
          </a:p>
          <a:p>
            <a:r>
              <a:rPr lang="en-NZ" dirty="0" smtClean="0"/>
              <a:t>Before performing any operation, the file system must identify and locate the selected file.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This requires the use of some sort of directory that serves to describe the location of all files, plus their attributes.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In addition, most shared systems enforce user access control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dirty="0" smtClean="0"/>
              <a:t>The basic operations that a user or application may perform on a file are performed at the record level.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user or application views the file as having some structure that organizes the records, such as a sequential structure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The secondary storage must be managed.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This involves allocating files to free blocks on secondary storage and managing free storage so as to know what blocks are available for new files and growth in existing files.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In addition, individual block I/O requests must be scheduled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Disk scheduling and file allocation are both concerned with optimizing performance. 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The optimization will depend on the structure of the files and the access patterns.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We begin with an overview, followed by a look at various file organization schemes.</a:t>
            </a:r>
          </a:p>
          <a:p>
            <a:endParaRPr lang="en-NZ" dirty="0" smtClean="0"/>
          </a:p>
          <a:p>
            <a:r>
              <a:rPr lang="en-NZ" dirty="0" smtClean="0"/>
              <a:t>Although file organization is generally beyond the scope of the operating system, it is essential to have a general understanding of the common alternatives to appreciate some of the design tradeoffs involved in file management. </a:t>
            </a:r>
          </a:p>
          <a:p>
            <a:endParaRPr lang="en-NZ" dirty="0" smtClean="0"/>
          </a:p>
          <a:p>
            <a:r>
              <a:rPr lang="en-NZ" dirty="0" smtClean="0"/>
              <a:t>The remainder of this chapter looks at other topics in file management.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b="1" dirty="0" smtClean="0"/>
              <a:t>“file organization” </a:t>
            </a:r>
            <a:r>
              <a:rPr lang="en-NZ" dirty="0" smtClean="0"/>
              <a:t>refers to the logical structuring of the records as determined by the way in which they are accessed.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relative priority of these criteria will depend on the applications that will use the file.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e.g. if a file is only to be processed in batch mode, with all of the records accessed every time, then rapid access for retrieval of a single record is of minimal concern.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A file stored on CD-ROM will never be updated, and so ease of update is not an issue.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These criteria may conflict.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 smtClean="0"/>
              <a:t>E.g. </a:t>
            </a:r>
            <a:r>
              <a:rPr lang="en-NZ" dirty="0" smtClean="0"/>
              <a:t>for economy of storage, there should be minimum redundancy in the data, but redundancy is a primary means of increasing the speed of access to data (such as indexes.)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Most structures used in actual systems either fall into one of these categories or can be implemented with a combination of these organizations. </a:t>
            </a:r>
          </a:p>
          <a:p>
            <a:endParaRPr lang="en-NZ" dirty="0" smtClean="0"/>
          </a:p>
          <a:p>
            <a:r>
              <a:rPr lang="en-NZ" dirty="0" smtClean="0"/>
              <a:t>The five organizations are: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 smtClean="0"/>
              <a:t> </a:t>
            </a:r>
            <a:r>
              <a:rPr lang="en-NZ" dirty="0" smtClean="0"/>
              <a:t>The pile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sequential file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indexed sequential file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indexed file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direct, or hashed, file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least-complicated form of file organization may be termed the pile. </a:t>
            </a:r>
          </a:p>
          <a:p>
            <a:endParaRPr lang="en-NZ" dirty="0" smtClean="0"/>
          </a:p>
          <a:p>
            <a:r>
              <a:rPr lang="en-NZ" dirty="0" smtClean="0"/>
              <a:t>Data are collected in the order in which they arrive.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 smtClean="0"/>
              <a:t> </a:t>
            </a:r>
            <a:r>
              <a:rPr lang="en-NZ" dirty="0" smtClean="0"/>
              <a:t>Each record consists of one burst of data.</a:t>
            </a:r>
          </a:p>
          <a:p>
            <a:pPr lvl="1">
              <a:buFont typeface="Arial" pitchFamily="34" charset="0"/>
              <a:buNone/>
            </a:pPr>
            <a:endParaRPr lang="en-NZ" dirty="0" smtClean="0"/>
          </a:p>
          <a:p>
            <a:r>
              <a:rPr lang="en-NZ" dirty="0" smtClean="0"/>
              <a:t>The purpose of the pile is simply to accumulate the mass of data and save it.</a:t>
            </a:r>
          </a:p>
          <a:p>
            <a:endParaRPr lang="en-NZ" dirty="0" smtClean="0"/>
          </a:p>
          <a:p>
            <a:r>
              <a:rPr lang="en-NZ" dirty="0" smtClean="0"/>
              <a:t>Records may have different fields, or similar fields in different orders.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Thus, each field should be self-describing, including a field name as well as a value.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length of each field must be implicitly indicated by delimiters.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Because there is no structure to the pile file, record access is by exhaustive search.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ie , to find a record that contains a particular field with a particular value, it is necessary to examine each record in the pile until the desired record is found or the entire file has been searched.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to find all records that contain a particular field or contain that field with a particular value, then the entire file must be searched.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most common form of file structure.</a:t>
            </a:r>
          </a:p>
          <a:p>
            <a:endParaRPr lang="en-NZ" dirty="0" smtClean="0"/>
          </a:p>
          <a:p>
            <a:r>
              <a:rPr lang="en-NZ" dirty="0" smtClean="0"/>
              <a:t>A fixed format is used for records.</a:t>
            </a:r>
          </a:p>
          <a:p>
            <a:endParaRPr lang="en-NZ" dirty="0" smtClean="0"/>
          </a:p>
          <a:p>
            <a:r>
              <a:rPr lang="en-NZ" dirty="0" smtClean="0"/>
              <a:t>All records are of the same length, consisting of the same number of fixed-length fields in a particular order.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Because the length and position of each field are known, only the values of fields need to be stored;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field name and length for each field are attributes of the file structure.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The key field uniquely identifies the record;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thus key values for different records are always different.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records are stored in key sequence: alphabetical order for a text key, and numerical order for a numerical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indexed sequential file maintains the key characteristic of the sequential file: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records are organized in sequence based on a key field.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Two features are added: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an index to the file to support random access,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and an overflow file. 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The index provides a lookup capability to reach quickly the vicinity of a desired record.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The overflow file is similar to the log file used with a sequential file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but is integrated so that a record in the overflow file is located by following a pointer from its predecessor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In the general indexed file, the concept of sequentiality and a single key are abandoned. </a:t>
            </a:r>
          </a:p>
          <a:p>
            <a:endParaRPr lang="en-NZ" dirty="0" smtClean="0"/>
          </a:p>
          <a:p>
            <a:r>
              <a:rPr lang="en-NZ" dirty="0" smtClean="0"/>
              <a:t>Records are accessed only through their indexes.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now no restriction on the placement of records as long as a pointer in at least one index refers to that record.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variable-length records can be employed.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dirty="0" smtClean="0"/>
              <a:t>Two types of indexes are used.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An exhaustive index contains one entry for every record in the main file. The index itself is organized as a sequential file for ease of searching.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A partial index contains entries to records where the field of interest exists.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dirty="0" smtClean="0"/>
              <a:t>When a new record is added to the main file, all of the index files must be updated.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Exploits the capability found on disks to access directly any block of a known address.</a:t>
            </a:r>
          </a:p>
          <a:p>
            <a:endParaRPr lang="en-NZ" dirty="0" smtClean="0"/>
          </a:p>
          <a:p>
            <a:r>
              <a:rPr lang="en-NZ" dirty="0" smtClean="0"/>
              <a:t>A key field is required in each record.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But there is no concept of sequential ordering.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dirty="0" smtClean="0"/>
              <a:t>The direct file makes use of hashing on the key value.</a:t>
            </a:r>
          </a:p>
          <a:p>
            <a:endParaRPr lang="en-NZ" dirty="0" smtClean="0"/>
          </a:p>
          <a:p>
            <a:r>
              <a:rPr lang="en-NZ" dirty="0" smtClean="0"/>
              <a:t>Direct files are often used where very rapid access is required, where fixed length records are used, and where records are always accessed one at a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directory contains information about the files, including attributes, location, and ownership.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Much of this information is managed by the operating system. 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The directory is itself a file, accessible by various file management routines.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Although some of the information in directories is available to users and applications, this is generally provided indirectly by system routines.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In most applications, the file is the central element.</a:t>
            </a:r>
          </a:p>
          <a:p>
            <a:endParaRPr lang="en-NZ" dirty="0" smtClean="0"/>
          </a:p>
          <a:p>
            <a:r>
              <a:rPr lang="en-NZ" dirty="0" smtClean="0"/>
              <a:t>From the user’s point of view, one of the most important parts of an operating system is the file system.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file system provides the resource abstractions typically associated with secondary storage. 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Desirable properties</a:t>
            </a:r>
            <a:r>
              <a:rPr lang="en-NZ" baseline="0" dirty="0" smtClean="0"/>
              <a:t> include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 smtClean="0"/>
              <a:t> </a:t>
            </a:r>
            <a:r>
              <a:rPr lang="en-NZ" b="1" dirty="0" smtClean="0"/>
              <a:t>Long-term existence: </a:t>
            </a:r>
            <a:r>
              <a:rPr lang="en-NZ" dirty="0" smtClean="0"/>
              <a:t>Files are stored on disk or other secondary storage and do not disappear when a user logs off.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Sharable between processes:</a:t>
            </a:r>
            <a:r>
              <a:rPr lang="en-NZ" dirty="0" smtClean="0"/>
              <a:t> Files have names and can have associated access permissions that permit controlled sharing.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</a:t>
            </a:r>
            <a:r>
              <a:rPr lang="en-NZ" b="1" dirty="0" smtClean="0"/>
              <a:t>Structure: </a:t>
            </a:r>
            <a:r>
              <a:rPr lang="en-NZ" dirty="0" smtClean="0"/>
              <a:t>Depending on the file system, a file can have an internal structure that is convenient for particular applications. In addition, files can be organized into hierarchical or more complex structure to reflect the relationships among files.</a:t>
            </a: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From the user’s point of view, the directory provides a mapping between file names, known to users and applications, and the files themselves.</a:t>
            </a:r>
          </a:p>
          <a:p>
            <a:endParaRPr lang="en-NZ" dirty="0" smtClean="0"/>
          </a:p>
          <a:p>
            <a:r>
              <a:rPr lang="en-NZ" dirty="0" smtClean="0"/>
              <a:t>This, and the following slides, summarises table 12.2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way in which the information of Table 12.2 is stored differs widely among various systems.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Some of the information may be stored in a header record associated with the file;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 smtClean="0"/>
              <a:t> T</a:t>
            </a:r>
            <a:r>
              <a:rPr lang="en-NZ" dirty="0" smtClean="0"/>
              <a:t>his reduces the amount of storage required for the directory, making it easier to keep all or much of the directory in main memory to improve speed.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dirty="0" smtClean="0"/>
              <a:t>The simplest form of structure for a directory is that of a list of entries, one for each file.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This structure could be represented by a simple sequential file, with the name of the file serving as the key.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b="0" dirty="0" smtClean="0"/>
              <a:t>NB</a:t>
            </a:r>
            <a:r>
              <a:rPr lang="en-NZ" b="0" baseline="0" dirty="0" smtClean="0"/>
              <a:t> the simple list will not easily support these operations.</a:t>
            </a:r>
          </a:p>
          <a:p>
            <a:endParaRPr lang="en-NZ" b="0" dirty="0" smtClean="0"/>
          </a:p>
          <a:p>
            <a:r>
              <a:rPr lang="en-NZ" b="1" dirty="0" smtClean="0"/>
              <a:t>Search</a:t>
            </a:r>
            <a:r>
              <a:rPr lang="en-NZ" dirty="0" smtClean="0"/>
              <a:t>: When a user or application references a file, the directory must be searched to find the entry corresponding to that file.</a:t>
            </a:r>
          </a:p>
          <a:p>
            <a:endParaRPr lang="en-NZ" dirty="0" smtClean="0"/>
          </a:p>
          <a:p>
            <a:r>
              <a:rPr lang="en-NZ" b="1" dirty="0" smtClean="0"/>
              <a:t>Create file: </a:t>
            </a:r>
            <a:r>
              <a:rPr lang="en-NZ" dirty="0" smtClean="0"/>
              <a:t>When a new file is created, an entry must be added to the directory.</a:t>
            </a:r>
          </a:p>
          <a:p>
            <a:endParaRPr lang="en-NZ" dirty="0" smtClean="0"/>
          </a:p>
          <a:p>
            <a:r>
              <a:rPr lang="en-NZ" b="1" dirty="0" smtClean="0"/>
              <a:t>Delete file: </a:t>
            </a:r>
            <a:r>
              <a:rPr lang="en-NZ" dirty="0" smtClean="0"/>
              <a:t>When a file is deleted, an entry must be removed from the directory.</a:t>
            </a:r>
          </a:p>
          <a:p>
            <a:endParaRPr lang="en-NZ" dirty="0" smtClean="0"/>
          </a:p>
          <a:p>
            <a:r>
              <a:rPr lang="en-NZ" b="1" dirty="0" smtClean="0"/>
              <a:t>List directory: </a:t>
            </a:r>
            <a:r>
              <a:rPr lang="en-NZ" dirty="0" smtClean="0"/>
              <a:t>All or a portion of the directory may be requested. Generally, this request is made by a user and results in a listing of all files owned by that user, plus some of the attributes of each file </a:t>
            </a:r>
          </a:p>
          <a:p>
            <a:endParaRPr lang="en-NZ" dirty="0" smtClean="0"/>
          </a:p>
          <a:p>
            <a:r>
              <a:rPr lang="en-NZ" b="1" dirty="0" smtClean="0"/>
              <a:t>Update directory: </a:t>
            </a:r>
            <a:r>
              <a:rPr lang="en-NZ" dirty="0" smtClean="0"/>
              <a:t>Because some file attributes are stored in the directory, a change in one of these attributes requires a change in the corresponding directory entry.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In this case, there is one directory for each user, and a master directory.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master directory has an entry for each user directory, providing address and access control information.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Each user directory is a simple list of the files of that user.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This arrangement means that names must be unique only within the collection of files of a single user, and that the file system can easily enforce access restriction on directories. 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However, it still provides users with no help in structuring collections of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There is a master directory, which has under it a number of user directories. </a:t>
            </a:r>
          </a:p>
          <a:p>
            <a:endParaRPr lang="en-NZ" dirty="0" smtClean="0"/>
          </a:p>
          <a:p>
            <a:r>
              <a:rPr lang="en-NZ" dirty="0" smtClean="0"/>
              <a:t>Each of these user directories, in turn, may have subdirectories and files as entries.</a:t>
            </a:r>
          </a:p>
          <a:p>
            <a:endParaRPr lang="en-NZ" dirty="0" smtClean="0"/>
          </a:p>
          <a:p>
            <a:r>
              <a:rPr lang="en-NZ" dirty="0" smtClean="0"/>
              <a:t>The simplest approach is to store each directory as a sequential file.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 When directories may contain a very large number of entries, such an organization may lead to unnecessarily long search times.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If so, a hashed structure is preferred.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Users need to be able to refer to a file by a symbolic name.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Each file in the system must have a unique name in order that file references be unambiguous.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But it is an unacceptable burden on users to require that they provide unique names, especially in a shared system.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r>
              <a:rPr lang="en-NZ" dirty="0" smtClean="0"/>
              <a:t>The use of a tree-structured directory minimizes the difficulty in assigning unique names.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Any file in the system can be located by following a path from the root or master directory down various branches until the file is reached.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series of directory names, culminating in the file name itself, constitutes a pathname for the file.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It would be awkward for a user to have to spell out the entire pathname every time a reference is made to a file.</a:t>
            </a:r>
          </a:p>
          <a:p>
            <a:endParaRPr lang="en-NZ" dirty="0" smtClean="0"/>
          </a:p>
          <a:p>
            <a:r>
              <a:rPr lang="en-NZ" dirty="0" smtClean="0"/>
              <a:t>Typically, an interactive user or a process has associated with it a current directory, often referred to as the working directory.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Files are then referenced relative to the working directory. 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In a multiuser system, there is almost always a requirement for allowing files to be shared among a number of users.</a:t>
            </a:r>
          </a:p>
          <a:p>
            <a:endParaRPr lang="en-NZ" dirty="0" smtClean="0"/>
          </a:p>
          <a:p>
            <a:r>
              <a:rPr lang="en-NZ" dirty="0" smtClean="0"/>
              <a:t>Two issues arise: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access rights and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management `of simultaneous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file system should provide a number of options so that the way in which a particular file is accessed can be controlled. </a:t>
            </a:r>
          </a:p>
          <a:p>
            <a:endParaRPr lang="en-NZ" dirty="0" smtClean="0"/>
          </a:p>
          <a:p>
            <a:r>
              <a:rPr lang="en-NZ" dirty="0" smtClean="0"/>
              <a:t>Typically, users or groups of users are granted certain access rights to a file. 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 A wide range of access rights has been used.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These rights can be considered to constitute a hierarchy, with each right implying those that precede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Owner of a given file, usually the person who initially created a file.</a:t>
            </a:r>
          </a:p>
          <a:p>
            <a:endParaRPr lang="en-NZ" dirty="0" smtClean="0"/>
          </a:p>
          <a:p>
            <a:r>
              <a:rPr lang="en-NZ" dirty="0" smtClean="0"/>
              <a:t>The owner has all of the access rights listed previously and may grant rights to others.</a:t>
            </a:r>
          </a:p>
          <a:p>
            <a:endParaRPr lang="en-NZ" dirty="0" smtClean="0"/>
          </a:p>
          <a:p>
            <a:r>
              <a:rPr lang="en-NZ" b="1" dirty="0" smtClean="0"/>
              <a:t>Specific user: </a:t>
            </a:r>
            <a:r>
              <a:rPr lang="en-NZ" dirty="0" smtClean="0"/>
              <a:t>Individual users who are designated by user ID.</a:t>
            </a:r>
          </a:p>
          <a:p>
            <a:endParaRPr lang="en-NZ" b="1" dirty="0" smtClean="0"/>
          </a:p>
          <a:p>
            <a:r>
              <a:rPr lang="en-NZ" b="1" dirty="0" smtClean="0"/>
              <a:t>User groups: </a:t>
            </a:r>
            <a:r>
              <a:rPr lang="en-NZ" dirty="0" smtClean="0"/>
              <a:t>A set of users who are not individually defined.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system must have some way of keeping track of the membership of user groups.</a:t>
            </a:r>
          </a:p>
          <a:p>
            <a:endParaRPr lang="en-NZ" dirty="0" smtClean="0"/>
          </a:p>
          <a:p>
            <a:r>
              <a:rPr lang="en-NZ" b="1" dirty="0" smtClean="0"/>
              <a:t> All: </a:t>
            </a:r>
            <a:r>
              <a:rPr lang="en-NZ" dirty="0" smtClean="0"/>
              <a:t>All users who have access to this system. These are public files.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When access is granted to append or update a file to more than one user, the operating system or file management system must enforce discipline.</a:t>
            </a:r>
          </a:p>
          <a:p>
            <a:endParaRPr lang="en-NZ" dirty="0" smtClean="0"/>
          </a:p>
          <a:p>
            <a:r>
              <a:rPr lang="en-NZ" dirty="0" smtClean="0"/>
              <a:t>A brute-force approach is to allow a user to lock the entire file when it is to be updated.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A finer grain of control is to lock individual records during update. 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Issues of mutual exclusion and deadlock must be addressed in designing the shared access capability.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Any file system provides not only a means to store data organized as files, but a collection of functions that can be performed on files. </a:t>
            </a:r>
          </a:p>
          <a:p>
            <a:endParaRPr lang="en-NZ" dirty="0" smtClean="0"/>
          </a:p>
          <a:p>
            <a:r>
              <a:rPr lang="en-NZ" dirty="0" smtClean="0"/>
              <a:t>Typical operations include the following: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Create: </a:t>
            </a:r>
            <a:r>
              <a:rPr lang="en-NZ" dirty="0" smtClean="0"/>
              <a:t>A new file is defined and positioned within the structure of files.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Delete: </a:t>
            </a:r>
            <a:r>
              <a:rPr lang="en-NZ" dirty="0" smtClean="0"/>
              <a:t>A file is removed from the file structure and destroyed.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 smtClean="0"/>
              <a:t> Open: </a:t>
            </a:r>
            <a:r>
              <a:rPr lang="en-NZ" dirty="0" smtClean="0"/>
              <a:t>An existing file is declared to be “opened” by a process, allowing the process to perform functions on the file.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 smtClean="0"/>
              <a:t> </a:t>
            </a:r>
            <a:r>
              <a:rPr lang="en-NZ" b="1" dirty="0" smtClean="0"/>
              <a:t>Close: </a:t>
            </a:r>
            <a:r>
              <a:rPr lang="en-NZ" dirty="0" smtClean="0"/>
              <a:t>The file is closed with respect to a process, so that the process no longer may perform functions on the file, until the process opens the file again.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</a:t>
            </a:r>
            <a:r>
              <a:rPr lang="en-NZ" b="1" dirty="0" smtClean="0"/>
              <a:t>Read: </a:t>
            </a:r>
            <a:r>
              <a:rPr lang="en-NZ" dirty="0" smtClean="0"/>
              <a:t>A process reads all or a portion of the data in a file.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</a:t>
            </a:r>
            <a:r>
              <a:rPr lang="en-NZ" b="1" dirty="0" smtClean="0"/>
              <a:t>Write:</a:t>
            </a:r>
            <a:r>
              <a:rPr lang="en-NZ" dirty="0" smtClean="0"/>
              <a:t> A process updates a file, either by adding new data that expands the size of the file or by changing the values of existing data items in the file.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Discussed on following slides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b="1" dirty="0" smtClean="0"/>
              <a:t>A field </a:t>
            </a:r>
            <a:r>
              <a:rPr lang="en-NZ" dirty="0" smtClean="0"/>
              <a:t>is the basic element of data.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It is characterized by its length and data type (e.g.</a:t>
            </a:r>
            <a:r>
              <a:rPr lang="en-NZ" baseline="0" dirty="0" smtClean="0"/>
              <a:t> </a:t>
            </a:r>
            <a:r>
              <a:rPr lang="en-NZ" dirty="0" smtClean="0"/>
              <a:t>ASCII string, decimal).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Depending on the file design, fields may be fixed length or variable length.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b="1" dirty="0" smtClean="0"/>
              <a:t>A record </a:t>
            </a:r>
            <a:r>
              <a:rPr lang="en-NZ" dirty="0" smtClean="0"/>
              <a:t>is a collection of related fields that can be treated as a unit by some application program.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b="1" dirty="0" smtClean="0"/>
              <a:t>A file </a:t>
            </a:r>
            <a:r>
              <a:rPr lang="en-NZ" dirty="0" smtClean="0"/>
              <a:t>is a collection of similar records.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file is treated as a single entity by users and applications and may be referenced by name.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Files have file names and may be created and deleted.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Access control restrictions usually apply at the file level.</a:t>
            </a:r>
          </a:p>
          <a:p>
            <a:endParaRPr lang="en-NZ" dirty="0" smtClean="0"/>
          </a:p>
          <a:p>
            <a:r>
              <a:rPr lang="en-NZ" b="1" dirty="0" smtClean="0"/>
              <a:t>A database </a:t>
            </a:r>
            <a:r>
              <a:rPr lang="en-NZ" dirty="0" smtClean="0"/>
              <a:t>is a collection of related data.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Explicit relationships exist among elements of data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 database itself consists of one or more types of files.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Usually, there is a separate database management system that is independent of the operating system, although that system may make use of some file management 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A file management system is the set of system software that provides services to users and applications in the use of files.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Typically, the only way that a user or application may access files is through the file management system.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This relieves the user or programmer of the necessity of developing special-purpose software for each application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and provides the system with a consistent, well-defined means of controlling its most important asset.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FB6F-1112-4FF1-B68A-6BBAD88679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68A-2E46-4A19-84D5-5E65F12364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FB6F-1112-4FF1-B68A-6BBAD88679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68A-2E46-4A19-84D5-5E65F1236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FB6F-1112-4FF1-B68A-6BBAD88679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68A-2E46-4A19-84D5-5E65F1236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FB6F-1112-4FF1-B68A-6BBAD88679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68A-2E46-4A19-84D5-5E65F1236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FB6F-1112-4FF1-B68A-6BBAD88679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68A-2E46-4A19-84D5-5E65F12364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FB6F-1112-4FF1-B68A-6BBAD88679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68A-2E46-4A19-84D5-5E65F1236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FB6F-1112-4FF1-B68A-6BBAD88679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68A-2E46-4A19-84D5-5E65F1236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FB6F-1112-4FF1-B68A-6BBAD88679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68A-2E46-4A19-84D5-5E65F1236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FB6F-1112-4FF1-B68A-6BBAD88679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68A-2E46-4A19-84D5-5E65F123640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FB6F-1112-4FF1-B68A-6BBAD88679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68A-2E46-4A19-84D5-5E65F12364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FB6F-1112-4FF1-B68A-6BBAD88679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2868A-2E46-4A19-84D5-5E65F12364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A13FB6F-1112-4FF1-B68A-6BBAD886790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F62868A-2E46-4A19-84D5-5E65F123640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337390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Unit – 6, Chapter 12</a:t>
            </a:r>
            <a:br>
              <a:rPr lang="en-US" dirty="0" smtClean="0"/>
            </a:br>
            <a:r>
              <a:rPr lang="en-US" dirty="0" smtClean="0"/>
              <a:t>File Management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Objectives for a File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Meet the data management needs of the user</a:t>
            </a:r>
          </a:p>
          <a:p>
            <a:r>
              <a:rPr lang="en-US" sz="2800" dirty="0" smtClean="0"/>
              <a:t>Guarantee that the data in the file are valid</a:t>
            </a:r>
          </a:p>
          <a:p>
            <a:r>
              <a:rPr lang="en-US" sz="2800" dirty="0" smtClean="0"/>
              <a:t>Optimize performance</a:t>
            </a:r>
          </a:p>
          <a:p>
            <a:r>
              <a:rPr lang="en-US" sz="2800" dirty="0" smtClean="0"/>
              <a:t>Provide I/O support for a variety of storage device types</a:t>
            </a:r>
          </a:p>
          <a:p>
            <a:r>
              <a:rPr lang="en-NZ" sz="2800" dirty="0" smtClean="0"/>
              <a:t>Minimize lost or destroyed data</a:t>
            </a:r>
          </a:p>
          <a:p>
            <a:r>
              <a:rPr lang="en-NZ" sz="2800" dirty="0" smtClean="0"/>
              <a:t>Provide a standardized set of I/O interface routines to user processes</a:t>
            </a:r>
          </a:p>
          <a:p>
            <a:r>
              <a:rPr lang="en-NZ" sz="2800" dirty="0" smtClean="0"/>
              <a:t>Provide I/O support for multiple users (if needed)</a:t>
            </a:r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Requirements for </a:t>
            </a:r>
            <a:r>
              <a:rPr lang="en-NZ" smtClean="0"/>
              <a:t>a </a:t>
            </a:r>
            <a:br>
              <a:rPr lang="en-NZ" smtClean="0"/>
            </a:br>
            <a:r>
              <a:rPr lang="en-NZ" smtClean="0"/>
              <a:t>general </a:t>
            </a:r>
            <a:r>
              <a:rPr lang="en-NZ" dirty="0" smtClean="0"/>
              <a:t>purpose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05000"/>
            <a:ext cx="7498080" cy="48006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user should be able to create, delete, read, write and modify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user may have controlled access to other users’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user may control what type of accesses are allowed to the users’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user should be able to restructure the user’s files in a form appropriate to the </a:t>
            </a:r>
            <a:r>
              <a:rPr lang="en-US" dirty="0" smtClean="0"/>
              <a:t>problem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Each user should be able to move data between files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Each user should be able to back up and recover the user’s files in case of </a:t>
            </a:r>
            <a:r>
              <a:rPr lang="en-US" dirty="0" smtClean="0"/>
              <a:t>damage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Typical software </a:t>
            </a:r>
            <a:br>
              <a:rPr lang="en-US" dirty="0" smtClean="0"/>
            </a:br>
            <a:r>
              <a:rPr lang="en-US" dirty="0" smtClean="0"/>
              <a:t>organization</a:t>
            </a:r>
            <a:endParaRPr lang="en-US" dirty="0"/>
          </a:p>
        </p:txBody>
      </p:sp>
      <p:pic>
        <p:nvPicPr>
          <p:cNvPr id="4" name="Content Placeholder 3" descr="Fig12_01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0051" y="1447800"/>
            <a:ext cx="6009447" cy="48006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Lowest level</a:t>
            </a:r>
          </a:p>
          <a:p>
            <a:r>
              <a:rPr lang="en-US" dirty="0" smtClean="0"/>
              <a:t>Communicates directly with peripheral devices</a:t>
            </a:r>
          </a:p>
          <a:p>
            <a:r>
              <a:rPr lang="en-US" dirty="0" smtClean="0"/>
              <a:t>Responsible for starting I/O operations on a device</a:t>
            </a:r>
          </a:p>
          <a:p>
            <a:r>
              <a:rPr lang="en-US" dirty="0" smtClean="0"/>
              <a:t>Processes the completion of an I/O request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I/O</a:t>
            </a:r>
          </a:p>
          <a:p>
            <a:r>
              <a:rPr lang="en-US" dirty="0" smtClean="0"/>
              <a:t>Primary interface with the environment outside the computer system</a:t>
            </a:r>
          </a:p>
          <a:p>
            <a:r>
              <a:rPr lang="en-US" dirty="0" smtClean="0"/>
              <a:t>Deals with exchanging blocks of data</a:t>
            </a:r>
          </a:p>
          <a:p>
            <a:r>
              <a:rPr lang="en-US" dirty="0" smtClean="0"/>
              <a:t>Concerned with the placement of blocks</a:t>
            </a:r>
          </a:p>
          <a:p>
            <a:r>
              <a:rPr lang="en-US" dirty="0" smtClean="0"/>
              <a:t>Concerned with buffering blocks in main memory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Basic I/O Supervisor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Responsible for all file I/O initiation and termination.</a:t>
            </a:r>
          </a:p>
          <a:p>
            <a:r>
              <a:rPr lang="en-NZ" dirty="0" smtClean="0"/>
              <a:t>Control structures deal with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Device I/O,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Scheduling,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File status.</a:t>
            </a:r>
          </a:p>
          <a:p>
            <a:pPr>
              <a:buFont typeface="Arial" pitchFamily="34" charset="0"/>
              <a:buChar char="•"/>
            </a:pPr>
            <a:r>
              <a:rPr lang="en-NZ" dirty="0" smtClean="0"/>
              <a:t>Selects and schedules I/O with the device</a:t>
            </a:r>
          </a:p>
          <a:p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users and applications to access records</a:t>
            </a:r>
          </a:p>
          <a:p>
            <a:r>
              <a:rPr lang="en-US" dirty="0" smtClean="0"/>
              <a:t>Provides general-purpose record I/O capability</a:t>
            </a:r>
          </a:p>
          <a:p>
            <a:r>
              <a:rPr lang="en-US" dirty="0" smtClean="0"/>
              <a:t>Maintains basic data about file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Closest to the user</a:t>
            </a:r>
          </a:p>
          <a:p>
            <a:r>
              <a:rPr lang="en-US" dirty="0" smtClean="0"/>
              <a:t>Reflect different file structures</a:t>
            </a:r>
          </a:p>
          <a:p>
            <a:r>
              <a:rPr lang="en-NZ" dirty="0" smtClean="0"/>
              <a:t>Provides a standard interface between applications and the file systems and devices that hold the data</a:t>
            </a:r>
            <a:endParaRPr lang="en-US" dirty="0" smtClean="0"/>
          </a:p>
          <a:p>
            <a:r>
              <a:rPr lang="en-US" dirty="0" smtClean="0"/>
              <a:t>Access method varies depending on the ways to access and process data for the device.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Elements of File Management</a:t>
            </a:r>
            <a:endParaRPr lang="en-US" dirty="0"/>
          </a:p>
        </p:txBody>
      </p:sp>
      <p:pic>
        <p:nvPicPr>
          <p:cNvPr id="4" name="Content Placeholder 3" descr="Fig12_0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1219200"/>
            <a:ext cx="8624903" cy="54864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496" indent="-457200">
              <a:buFont typeface="+mj-lt"/>
              <a:buAutoNum type="arabicPeriod"/>
            </a:pPr>
            <a:r>
              <a:rPr lang="en-NZ" sz="2400" dirty="0" smtClean="0"/>
              <a:t>Overview</a:t>
            </a:r>
          </a:p>
          <a:p>
            <a:pPr marL="596646" indent="-514350">
              <a:buFont typeface="+mj-lt"/>
              <a:buAutoNum type="arabicPeriod"/>
            </a:pPr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File organisation and Access</a:t>
            </a:r>
          </a:p>
          <a:p>
            <a:pPr marL="539496" indent="-457200">
              <a:buFont typeface="+mj-lt"/>
              <a:buAutoNum type="arabicPeriod"/>
            </a:pPr>
            <a:r>
              <a:rPr lang="en-NZ" sz="2400" dirty="0" smtClean="0"/>
              <a:t>File Directories</a:t>
            </a:r>
          </a:p>
          <a:p>
            <a:pPr marL="539496" indent="-457200">
              <a:buFont typeface="+mj-lt"/>
              <a:buAutoNum type="arabicPeriod"/>
            </a:pPr>
            <a:r>
              <a:rPr lang="en-NZ" sz="2400" dirty="0" smtClean="0"/>
              <a:t>File </a:t>
            </a:r>
            <a:r>
              <a:rPr lang="en-NZ" sz="2400" dirty="0" smtClean="0"/>
              <a:t>Sharing</a:t>
            </a:r>
            <a:endParaRPr lang="en-NZ" sz="24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22860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NZ" sz="2800" dirty="0" smtClean="0">
                <a:solidFill>
                  <a:schemeClr val="accent1">
                    <a:lumMod val="75000"/>
                  </a:schemeClr>
                </a:solidFill>
              </a:rPr>
              <a:t>Overview</a:t>
            </a:r>
          </a:p>
          <a:p>
            <a:pPr marL="596646" indent="-514350">
              <a:buFont typeface="+mj-lt"/>
              <a:buAutoNum type="arabicPeriod"/>
            </a:pPr>
            <a:r>
              <a:rPr lang="en-NZ" sz="2800" dirty="0" smtClean="0"/>
              <a:t>File organisation and Access</a:t>
            </a:r>
          </a:p>
          <a:p>
            <a:pPr marL="596646" indent="-514350">
              <a:buFont typeface="+mj-lt"/>
              <a:buAutoNum type="arabicPeriod"/>
            </a:pPr>
            <a:r>
              <a:rPr lang="en-NZ" sz="2800" dirty="0" smtClean="0"/>
              <a:t>File Directories</a:t>
            </a:r>
          </a:p>
          <a:p>
            <a:pPr marL="596646" indent="-514350">
              <a:buFont typeface="+mj-lt"/>
              <a:buAutoNum type="arabicPeriod"/>
            </a:pPr>
            <a:r>
              <a:rPr lang="en-NZ" sz="2800" dirty="0" smtClean="0"/>
              <a:t>File </a:t>
            </a:r>
            <a:r>
              <a:rPr lang="en-NZ" sz="2800" dirty="0" smtClean="0"/>
              <a:t>Sharing</a:t>
            </a:r>
            <a:endParaRPr lang="en-NZ" sz="28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18288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28888" cy="1143000"/>
          </a:xfrm>
        </p:spPr>
        <p:txBody>
          <a:bodyPr/>
          <a:lstStyle/>
          <a:p>
            <a:r>
              <a:rPr lang="en-US" dirty="0" smtClean="0"/>
              <a:t>2.	File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Management Referring to the logical structure of records</a:t>
            </a:r>
          </a:p>
          <a:p>
            <a:pPr lvl="1"/>
            <a:r>
              <a:rPr lang="en-US" dirty="0" smtClean="0"/>
              <a:t>Physical organization discussed later</a:t>
            </a:r>
          </a:p>
          <a:p>
            <a:r>
              <a:rPr lang="en-US" dirty="0" smtClean="0"/>
              <a:t>Determined by the </a:t>
            </a:r>
            <a:r>
              <a:rPr lang="en-US" b="1" i="1" dirty="0" smtClean="0"/>
              <a:t>way</a:t>
            </a:r>
            <a:r>
              <a:rPr lang="en-US" i="1" dirty="0" smtClean="0"/>
              <a:t> </a:t>
            </a:r>
            <a:r>
              <a:rPr lang="en-US" dirty="0" smtClean="0"/>
              <a:t>in which files are accessed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Criteria for File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criteria include:</a:t>
            </a:r>
          </a:p>
          <a:p>
            <a:pPr lvl="1"/>
            <a:r>
              <a:rPr lang="en-US" dirty="0" smtClean="0"/>
              <a:t>Short access time</a:t>
            </a:r>
          </a:p>
          <a:p>
            <a:pPr lvl="1"/>
            <a:r>
              <a:rPr lang="en-US" dirty="0" smtClean="0"/>
              <a:t>Ease of update</a:t>
            </a:r>
          </a:p>
          <a:p>
            <a:pPr lvl="1"/>
            <a:r>
              <a:rPr lang="en-US" dirty="0" smtClean="0"/>
              <a:t>Economy of storage</a:t>
            </a:r>
          </a:p>
          <a:p>
            <a:pPr lvl="1"/>
            <a:r>
              <a:rPr lang="en-US" dirty="0" smtClean="0"/>
              <a:t>Simple maintenance</a:t>
            </a:r>
          </a:p>
          <a:p>
            <a:pPr lvl="1"/>
            <a:r>
              <a:rPr lang="en-US" dirty="0" smtClean="0"/>
              <a:t>Reliability</a:t>
            </a:r>
          </a:p>
          <a:p>
            <a:pPr marL="82296" indent="0"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File Organisation Types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Many exist, but usually variations of:</a:t>
            </a:r>
          </a:p>
          <a:p>
            <a:pPr lvl="1"/>
            <a:r>
              <a:rPr lang="en-NZ" dirty="0" smtClean="0"/>
              <a:t>Pile</a:t>
            </a:r>
          </a:p>
          <a:p>
            <a:pPr lvl="1"/>
            <a:r>
              <a:rPr lang="en-NZ" dirty="0" smtClean="0"/>
              <a:t>Sequential file</a:t>
            </a:r>
          </a:p>
          <a:p>
            <a:pPr lvl="1"/>
            <a:r>
              <a:rPr lang="en-NZ" dirty="0" smtClean="0"/>
              <a:t>Indexed sequential file</a:t>
            </a:r>
          </a:p>
          <a:p>
            <a:pPr lvl="1"/>
            <a:r>
              <a:rPr lang="en-NZ" dirty="0" smtClean="0"/>
              <a:t>Indexed file</a:t>
            </a:r>
          </a:p>
          <a:p>
            <a:pPr lvl="1"/>
            <a:r>
              <a:rPr lang="en-NZ" dirty="0" smtClean="0"/>
              <a:t>Direct, or hashed, file</a:t>
            </a:r>
          </a:p>
          <a:p>
            <a:pPr lvl="1"/>
            <a:endParaRPr lang="en-NZ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6248400" cy="4953000"/>
          </a:xfrm>
        </p:spPr>
        <p:txBody>
          <a:bodyPr/>
          <a:lstStyle/>
          <a:p>
            <a:r>
              <a:rPr lang="en-US" dirty="0" smtClean="0"/>
              <a:t>Data are collected in the order they arrive</a:t>
            </a:r>
          </a:p>
          <a:p>
            <a:pPr lvl="1"/>
            <a:r>
              <a:rPr lang="en-US" dirty="0" smtClean="0"/>
              <a:t>No structure</a:t>
            </a:r>
          </a:p>
          <a:p>
            <a:r>
              <a:rPr lang="en-US" dirty="0" smtClean="0"/>
              <a:t>Purpose is to accumulate a mass of data and save it</a:t>
            </a:r>
          </a:p>
          <a:p>
            <a:r>
              <a:rPr lang="en-US" dirty="0" smtClean="0"/>
              <a:t>Records may have different fields</a:t>
            </a:r>
          </a:p>
          <a:p>
            <a:r>
              <a:rPr lang="en-US" dirty="0" smtClean="0"/>
              <a:t>Record access is by exhaustive search</a:t>
            </a:r>
            <a:endParaRPr lang="en-US" dirty="0"/>
          </a:p>
        </p:txBody>
      </p:sp>
      <p:pic>
        <p:nvPicPr>
          <p:cNvPr id="4" name="Content Placeholder 3" descr="Fig12_03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58413" y="1295401"/>
            <a:ext cx="2585586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Sequential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953000"/>
          </a:xfrm>
        </p:spPr>
        <p:txBody>
          <a:bodyPr/>
          <a:lstStyle/>
          <a:p>
            <a:r>
              <a:rPr lang="en-US" sz="2800" dirty="0" smtClean="0"/>
              <a:t>Fixed format used for records</a:t>
            </a:r>
          </a:p>
          <a:p>
            <a:r>
              <a:rPr lang="en-US" sz="2800" dirty="0" smtClean="0"/>
              <a:t>Records are the same length</a:t>
            </a:r>
          </a:p>
          <a:p>
            <a:r>
              <a:rPr lang="en-US" sz="2800" dirty="0" smtClean="0"/>
              <a:t>All fields the same (order and length)</a:t>
            </a:r>
          </a:p>
          <a:p>
            <a:r>
              <a:rPr lang="en-US" sz="2800" dirty="0" smtClean="0"/>
              <a:t>Field names and lengths are attributes of the file</a:t>
            </a:r>
          </a:p>
          <a:p>
            <a:r>
              <a:rPr lang="en-US" sz="2800" dirty="0" smtClean="0"/>
              <a:t>Key field</a:t>
            </a:r>
          </a:p>
          <a:p>
            <a:pPr lvl="1"/>
            <a:r>
              <a:rPr lang="en-US" sz="2400" dirty="0" smtClean="0"/>
              <a:t>Uniquely identifies the record</a:t>
            </a:r>
          </a:p>
          <a:p>
            <a:pPr lvl="1"/>
            <a:r>
              <a:rPr lang="en-US" sz="2400" dirty="0" smtClean="0"/>
              <a:t>Records are stored in key sequence</a:t>
            </a:r>
          </a:p>
          <a:p>
            <a:endParaRPr lang="en-US" sz="2800" dirty="0" smtClean="0"/>
          </a:p>
        </p:txBody>
      </p:sp>
      <p:pic>
        <p:nvPicPr>
          <p:cNvPr id="4" name="Content Placeholder 3" descr="Fig12_03b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23918" y="1524000"/>
            <a:ext cx="312008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Sequential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8" y="1417638"/>
            <a:ext cx="5029200" cy="5105400"/>
          </a:xfrm>
        </p:spPr>
        <p:txBody>
          <a:bodyPr>
            <a:normAutofit/>
          </a:bodyPr>
          <a:lstStyle/>
          <a:p>
            <a:r>
              <a:rPr lang="en-NZ" sz="2800" dirty="0" smtClean="0"/>
              <a:t>Maintains the key characteristic of the sequential file: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records are organized in sequence based on a key field.</a:t>
            </a:r>
          </a:p>
          <a:p>
            <a:pPr lvl="0">
              <a:buFont typeface="Arial" pitchFamily="34" charset="0"/>
              <a:buNone/>
            </a:pPr>
            <a:r>
              <a:rPr lang="en-NZ" sz="2800" dirty="0" smtClean="0"/>
              <a:t>Two features are added: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an index to the file to support random access,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and an overflow file. </a:t>
            </a:r>
          </a:p>
          <a:p>
            <a:endParaRPr lang="en-US" sz="2800" dirty="0" smtClean="0"/>
          </a:p>
        </p:txBody>
      </p:sp>
      <p:pic>
        <p:nvPicPr>
          <p:cNvPr id="4" name="Content Placeholder 3" descr="Fig12_03c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16979" y="1473200"/>
            <a:ext cx="3927021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096000" cy="5181600"/>
          </a:xfrm>
        </p:spPr>
        <p:txBody>
          <a:bodyPr/>
          <a:lstStyle/>
          <a:p>
            <a:r>
              <a:rPr lang="en-US" dirty="0" smtClean="0"/>
              <a:t>Uses multiple indexes for different key fields</a:t>
            </a:r>
          </a:p>
          <a:p>
            <a:pPr lvl="1"/>
            <a:r>
              <a:rPr lang="en-US" dirty="0" smtClean="0"/>
              <a:t>May contain an exhaustive index that contains one entry for every record in the main file</a:t>
            </a:r>
          </a:p>
          <a:p>
            <a:pPr lvl="1"/>
            <a:r>
              <a:rPr lang="en-US" dirty="0" smtClean="0"/>
              <a:t>May contain a partial index</a:t>
            </a:r>
          </a:p>
          <a:p>
            <a:r>
              <a:rPr lang="en-NZ" dirty="0" smtClean="0"/>
              <a:t>When a new record is added to the main file, all of the index files must be updated.</a:t>
            </a:r>
          </a:p>
        </p:txBody>
      </p:sp>
      <p:pic>
        <p:nvPicPr>
          <p:cNvPr id="4" name="Content Placeholder 3" descr="Fig12_03d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88404" y="1219200"/>
            <a:ext cx="265559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Access directly any block of a known address.</a:t>
            </a:r>
            <a:endParaRPr lang="en-US" dirty="0" smtClean="0"/>
          </a:p>
          <a:p>
            <a:r>
              <a:rPr lang="en-US" dirty="0" smtClean="0"/>
              <a:t>The Direct or Hashed File</a:t>
            </a:r>
          </a:p>
          <a:p>
            <a:pPr lvl="1"/>
            <a:r>
              <a:rPr lang="en-US" dirty="0" smtClean="0"/>
              <a:t>Directly access a block at a known address</a:t>
            </a:r>
          </a:p>
          <a:p>
            <a:pPr lvl="1"/>
            <a:r>
              <a:rPr lang="en-US" dirty="0" smtClean="0"/>
              <a:t>Key field required for each record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496" indent="-457200">
              <a:buFont typeface="+mj-lt"/>
              <a:buAutoNum type="arabicPeriod"/>
            </a:pPr>
            <a:r>
              <a:rPr lang="en-NZ" sz="2400" dirty="0" smtClean="0"/>
              <a:t>Overview</a:t>
            </a:r>
          </a:p>
          <a:p>
            <a:pPr marL="539496" indent="-457200">
              <a:buFont typeface="+mj-lt"/>
              <a:buAutoNum type="arabicPeriod"/>
            </a:pPr>
            <a:r>
              <a:rPr lang="en-NZ" sz="2400" dirty="0" smtClean="0"/>
              <a:t>File organisation and Access</a:t>
            </a:r>
          </a:p>
          <a:p>
            <a:pPr marL="596646" indent="-514350">
              <a:buFont typeface="+mj-lt"/>
              <a:buAutoNum type="arabicPeriod"/>
            </a:pPr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File Directories</a:t>
            </a:r>
          </a:p>
          <a:p>
            <a:pPr marL="539496" indent="-457200">
              <a:buFont typeface="+mj-lt"/>
              <a:buAutoNum type="arabicPeriod"/>
            </a:pPr>
            <a:r>
              <a:rPr lang="en-NZ" sz="2400" dirty="0" smtClean="0"/>
              <a:t>File </a:t>
            </a:r>
            <a:r>
              <a:rPr lang="en-NZ" sz="2400" dirty="0" smtClean="0"/>
              <a:t>Sharing</a:t>
            </a:r>
            <a:endParaRPr lang="en-NZ" sz="2400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26670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05088" cy="1143000"/>
          </a:xfrm>
        </p:spPr>
        <p:txBody>
          <a:bodyPr/>
          <a:lstStyle/>
          <a:p>
            <a:r>
              <a:rPr lang="en-US" dirty="0" smtClean="0"/>
              <a:t>3	File Directories :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information about files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Ownership</a:t>
            </a:r>
          </a:p>
          <a:p>
            <a:r>
              <a:rPr lang="en-US" dirty="0" smtClean="0"/>
              <a:t>Directory itself is a file owned by the operating system</a:t>
            </a:r>
          </a:p>
          <a:p>
            <a:r>
              <a:rPr lang="en-US" dirty="0" smtClean="0"/>
              <a:t>Provides mapping between file names and the files themselves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552688" cy="1143000"/>
          </a:xfrm>
        </p:spPr>
        <p:txBody>
          <a:bodyPr/>
          <a:lstStyle/>
          <a:p>
            <a:r>
              <a:rPr lang="en-NZ" dirty="0" smtClean="0"/>
              <a:t>1.	Overview:  Files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Files are the central element to most applications</a:t>
            </a:r>
          </a:p>
          <a:p>
            <a:r>
              <a:rPr lang="en-NZ" dirty="0" smtClean="0"/>
              <a:t>The File System is one of the most important part of the OS to a user</a:t>
            </a:r>
          </a:p>
          <a:p>
            <a:r>
              <a:rPr lang="en-NZ" dirty="0" smtClean="0"/>
              <a:t>Desirable properties of files:</a:t>
            </a:r>
          </a:p>
          <a:p>
            <a:pPr lvl="1"/>
            <a:r>
              <a:rPr lang="en-NZ" dirty="0" smtClean="0"/>
              <a:t>Long-term existence</a:t>
            </a:r>
          </a:p>
          <a:p>
            <a:pPr lvl="1"/>
            <a:r>
              <a:rPr lang="en-NZ" dirty="0" smtClean="0"/>
              <a:t> Sharable between processes</a:t>
            </a:r>
          </a:p>
          <a:p>
            <a:pPr lvl="1"/>
            <a:r>
              <a:rPr lang="en-NZ" dirty="0" smtClean="0"/>
              <a:t>Structure</a:t>
            </a:r>
          </a:p>
          <a:p>
            <a:pPr lvl="1"/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Directory Elements:  Basic 	Information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File Name</a:t>
            </a:r>
          </a:p>
          <a:p>
            <a:pPr lvl="1"/>
            <a:r>
              <a:rPr lang="en-NZ" dirty="0" smtClean="0"/>
              <a:t>Name as chosen by creator (user or program).</a:t>
            </a:r>
          </a:p>
          <a:p>
            <a:pPr lvl="1"/>
            <a:r>
              <a:rPr lang="en-NZ" dirty="0" smtClean="0"/>
              <a:t>Must be unique within a specific directory.</a:t>
            </a:r>
          </a:p>
          <a:p>
            <a:r>
              <a:rPr lang="en-NZ" dirty="0" smtClean="0"/>
              <a:t>File type</a:t>
            </a:r>
          </a:p>
          <a:p>
            <a:r>
              <a:rPr lang="en-NZ" dirty="0" smtClean="0"/>
              <a:t>File Organisation</a:t>
            </a:r>
          </a:p>
          <a:p>
            <a:pPr lvl="1"/>
            <a:r>
              <a:rPr lang="en-NZ" dirty="0" smtClean="0"/>
              <a:t>For systems that support different organizations</a:t>
            </a:r>
          </a:p>
          <a:p>
            <a:pPr lvl="1"/>
            <a:endParaRPr lang="en-NZ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Directory </a:t>
            </a:r>
            <a:r>
              <a:rPr lang="en-US" dirty="0" smtClean="0"/>
              <a:t>Elements</a:t>
            </a:r>
            <a:r>
              <a:rPr lang="en-NZ" dirty="0" smtClean="0"/>
              <a:t>: </a:t>
            </a:r>
            <a:br>
              <a:rPr lang="en-NZ" dirty="0" smtClean="0"/>
            </a:br>
            <a:r>
              <a:rPr lang="en-NZ" dirty="0" smtClean="0"/>
              <a:t>Address Information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Volume</a:t>
            </a:r>
          </a:p>
          <a:p>
            <a:pPr lvl="1"/>
            <a:r>
              <a:rPr lang="en-NZ" dirty="0" smtClean="0"/>
              <a:t>Indicates device on which file is stored</a:t>
            </a:r>
          </a:p>
          <a:p>
            <a:r>
              <a:rPr lang="en-NZ" dirty="0" smtClean="0"/>
              <a:t>Starting Address</a:t>
            </a:r>
          </a:p>
          <a:p>
            <a:r>
              <a:rPr lang="en-NZ" dirty="0" smtClean="0"/>
              <a:t>Size Used </a:t>
            </a:r>
          </a:p>
          <a:p>
            <a:pPr lvl="1"/>
            <a:r>
              <a:rPr lang="en-NZ" dirty="0" smtClean="0"/>
              <a:t>Current size of the file in bytes, words, or blocks</a:t>
            </a:r>
          </a:p>
          <a:p>
            <a:r>
              <a:rPr lang="en-NZ" dirty="0" smtClean="0"/>
              <a:t>Size Allocated </a:t>
            </a:r>
          </a:p>
          <a:p>
            <a:pPr lvl="1"/>
            <a:r>
              <a:rPr lang="en-NZ" dirty="0" smtClean="0"/>
              <a:t>The maximum size of the file</a:t>
            </a:r>
            <a:endParaRPr lang="en-NZ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Directory</a:t>
            </a:r>
            <a:r>
              <a:rPr lang="en-US" dirty="0" smtClean="0"/>
              <a:t> Elements</a:t>
            </a:r>
            <a:r>
              <a:rPr lang="en-NZ" dirty="0" smtClean="0"/>
              <a:t>: </a:t>
            </a:r>
            <a:br>
              <a:rPr lang="en-NZ" dirty="0" smtClean="0"/>
            </a:br>
            <a:r>
              <a:rPr lang="en-NZ" dirty="0" smtClean="0"/>
              <a:t>Access Control Information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Owner </a:t>
            </a:r>
          </a:p>
          <a:p>
            <a:pPr lvl="1"/>
            <a:r>
              <a:rPr lang="en-NZ" dirty="0" smtClean="0"/>
              <a:t>The owner may be able to grant/deny access to other users and to change these privileges.</a:t>
            </a:r>
          </a:p>
          <a:p>
            <a:r>
              <a:rPr lang="en-NZ" dirty="0" smtClean="0"/>
              <a:t>Access Information</a:t>
            </a:r>
          </a:p>
          <a:p>
            <a:pPr lvl="1"/>
            <a:r>
              <a:rPr lang="en-NZ" dirty="0" smtClean="0"/>
              <a:t>May include the user’s name and password for each authorized user.</a:t>
            </a:r>
          </a:p>
          <a:p>
            <a:r>
              <a:rPr lang="en-NZ" dirty="0" smtClean="0"/>
              <a:t>Permitted Actions </a:t>
            </a:r>
          </a:p>
          <a:p>
            <a:pPr lvl="1"/>
            <a:r>
              <a:rPr lang="en-NZ" dirty="0" smtClean="0"/>
              <a:t>Controls reading, writing, executing, transmitting over a network</a:t>
            </a:r>
            <a:endParaRPr lang="en-NZ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Directory </a:t>
            </a:r>
            <a:r>
              <a:rPr lang="en-US" dirty="0" smtClean="0"/>
              <a:t>Elements</a:t>
            </a:r>
            <a:r>
              <a:rPr lang="en-NZ" dirty="0" smtClean="0"/>
              <a:t>: </a:t>
            </a:r>
            <a:br>
              <a:rPr lang="en-NZ" dirty="0" smtClean="0"/>
            </a:br>
            <a:r>
              <a:rPr lang="en-NZ" dirty="0" smtClean="0"/>
              <a:t>Usage Information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800" dirty="0" smtClean="0"/>
              <a:t>Date Created</a:t>
            </a:r>
          </a:p>
          <a:p>
            <a:r>
              <a:rPr lang="en-NZ" sz="2800" dirty="0" smtClean="0"/>
              <a:t>Identity of Creator </a:t>
            </a:r>
          </a:p>
          <a:p>
            <a:r>
              <a:rPr lang="en-NZ" sz="2800" dirty="0" smtClean="0"/>
              <a:t>Date Last Read Access</a:t>
            </a:r>
          </a:p>
          <a:p>
            <a:r>
              <a:rPr lang="en-NZ" sz="2800" dirty="0" smtClean="0"/>
              <a:t>Identity of Last Reader</a:t>
            </a:r>
          </a:p>
          <a:p>
            <a:r>
              <a:rPr lang="en-NZ" sz="2800" dirty="0" smtClean="0"/>
              <a:t>Date Last Modified</a:t>
            </a:r>
          </a:p>
          <a:p>
            <a:r>
              <a:rPr lang="en-NZ" sz="2800" dirty="0" smtClean="0"/>
              <a:t>Identity of Last Modifier</a:t>
            </a:r>
          </a:p>
          <a:p>
            <a:r>
              <a:rPr lang="en-NZ" sz="2800" dirty="0" smtClean="0"/>
              <a:t>Date of Last Backup</a:t>
            </a:r>
          </a:p>
          <a:p>
            <a:r>
              <a:rPr lang="en-NZ" sz="2800" dirty="0" smtClean="0"/>
              <a:t>Current Usage </a:t>
            </a:r>
          </a:p>
          <a:p>
            <a:pPr lvl="1"/>
            <a:r>
              <a:rPr lang="en-NZ" sz="2400" dirty="0" smtClean="0"/>
              <a:t>Current activity, locks, etc</a:t>
            </a:r>
            <a:endParaRPr lang="en-NZ" sz="2800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620000" cy="1143000"/>
          </a:xfrm>
        </p:spPr>
        <p:txBody>
          <a:bodyPr/>
          <a:lstStyle/>
          <a:p>
            <a:r>
              <a:rPr lang="en-US" dirty="0" smtClean="0"/>
              <a:t>Simple Structure for a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method for storing the previous information varies widely between systems</a:t>
            </a:r>
          </a:p>
          <a:p>
            <a:r>
              <a:rPr lang="en-US" dirty="0" smtClean="0"/>
              <a:t>Simplest is a list of entries, one for each file</a:t>
            </a:r>
          </a:p>
          <a:p>
            <a:pPr lvl="1"/>
            <a:r>
              <a:rPr lang="en-US" dirty="0" smtClean="0"/>
              <a:t>Sequential file with the name of the file serving as the key</a:t>
            </a:r>
          </a:p>
          <a:p>
            <a:pPr lvl="1"/>
            <a:r>
              <a:rPr lang="en-US" dirty="0" smtClean="0"/>
              <a:t>Provides no help in organizing the files</a:t>
            </a:r>
          </a:p>
          <a:p>
            <a:pPr lvl="1"/>
            <a:r>
              <a:rPr lang="en-US" dirty="0" smtClean="0"/>
              <a:t>Forces user to be careful not to use the same name for two different files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Operations Performed </a:t>
            </a:r>
            <a:br>
              <a:rPr lang="en-NZ" dirty="0" smtClean="0"/>
            </a:br>
            <a:r>
              <a:rPr lang="en-NZ" dirty="0" smtClean="0"/>
              <a:t>on a Directory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 directory system should support a number of operations including:</a:t>
            </a:r>
          </a:p>
          <a:p>
            <a:pPr lvl="1"/>
            <a:r>
              <a:rPr lang="en-NZ" dirty="0" smtClean="0"/>
              <a:t>Search</a:t>
            </a:r>
          </a:p>
          <a:p>
            <a:pPr lvl="1"/>
            <a:r>
              <a:rPr lang="en-NZ" dirty="0" smtClean="0"/>
              <a:t>Create files</a:t>
            </a:r>
          </a:p>
          <a:p>
            <a:pPr lvl="1"/>
            <a:r>
              <a:rPr lang="en-NZ" dirty="0" smtClean="0"/>
              <a:t>Deleting files</a:t>
            </a:r>
          </a:p>
          <a:p>
            <a:pPr lvl="1"/>
            <a:r>
              <a:rPr lang="en-NZ" dirty="0" smtClean="0"/>
              <a:t>Listing directory</a:t>
            </a:r>
          </a:p>
          <a:p>
            <a:pPr lvl="1"/>
            <a:r>
              <a:rPr lang="en-NZ" dirty="0" smtClean="0"/>
              <a:t>Updating directory</a:t>
            </a:r>
            <a:endParaRPr lang="en-NZ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Two-Level Scheme </a:t>
            </a:r>
            <a:br>
              <a:rPr lang="en-US" dirty="0" smtClean="0"/>
            </a:br>
            <a:r>
              <a:rPr lang="en-US" dirty="0" smtClean="0"/>
              <a:t>for a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directory for each user and a master directory</a:t>
            </a:r>
          </a:p>
          <a:p>
            <a:pPr lvl="1"/>
            <a:r>
              <a:rPr lang="en-US" dirty="0" smtClean="0"/>
              <a:t>Master directory contains entry for each user</a:t>
            </a:r>
          </a:p>
          <a:p>
            <a:pPr lvl="1"/>
            <a:r>
              <a:rPr lang="en-US" dirty="0" smtClean="0"/>
              <a:t>Provides address and access control information</a:t>
            </a:r>
          </a:p>
          <a:p>
            <a:r>
              <a:rPr lang="en-US" dirty="0" smtClean="0"/>
              <a:t>Each user directory is a simple list of files for that user</a:t>
            </a:r>
          </a:p>
          <a:p>
            <a:pPr lvl="1"/>
            <a:r>
              <a:rPr lang="en-US" dirty="0" smtClean="0"/>
              <a:t>Does not provide structure for collections of files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Hierarchical, or </a:t>
            </a:r>
            <a:br>
              <a:rPr lang="en-US" dirty="0" smtClean="0"/>
            </a:br>
            <a:r>
              <a:rPr lang="en-US" dirty="0" smtClean="0"/>
              <a:t>Tree-Structured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4419600" cy="4724400"/>
          </a:xfrm>
        </p:spPr>
        <p:txBody>
          <a:bodyPr/>
          <a:lstStyle/>
          <a:p>
            <a:r>
              <a:rPr lang="en-US" dirty="0" smtClean="0"/>
              <a:t>Master directory with user directories underneath it</a:t>
            </a:r>
          </a:p>
          <a:p>
            <a:r>
              <a:rPr lang="en-US" dirty="0" smtClean="0"/>
              <a:t>Each user directory may have subdirectories and files as entries</a:t>
            </a:r>
          </a:p>
          <a:p>
            <a:endParaRPr lang="en-US" dirty="0"/>
          </a:p>
        </p:txBody>
      </p:sp>
      <p:pic>
        <p:nvPicPr>
          <p:cNvPr id="4" name="Content Placeholder 3" descr="Fig12_0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53000" y="1905000"/>
            <a:ext cx="393792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Naming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Users need to be able to refer to a file by name</a:t>
            </a:r>
          </a:p>
          <a:p>
            <a:pPr lvl="1"/>
            <a:r>
              <a:rPr lang="en-NZ" dirty="0" smtClean="0"/>
              <a:t>Files need to be named uniquely, but users may not be aware of all filenames on a system</a:t>
            </a:r>
          </a:p>
          <a:p>
            <a:r>
              <a:rPr lang="en-NZ" dirty="0" smtClean="0"/>
              <a:t>The tree structure allows users to find a file by following the directory path</a:t>
            </a:r>
          </a:p>
          <a:p>
            <a:pPr lvl="1"/>
            <a:r>
              <a:rPr lang="en-NZ" dirty="0" smtClean="0"/>
              <a:t>Duplicate filenames are possible if they have different pathnames</a:t>
            </a:r>
            <a:endParaRPr lang="en-NZ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812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of </a:t>
            </a:r>
            <a:r>
              <a:rPr lang="en-US" dirty="0" smtClean="0"/>
              <a:t> Tree-Structured </a:t>
            </a:r>
            <a:r>
              <a:rPr lang="en-US" dirty="0" smtClean="0"/>
              <a:t>Directory</a:t>
            </a:r>
            <a:endParaRPr lang="en-US" dirty="0"/>
          </a:p>
        </p:txBody>
      </p:sp>
      <p:pic>
        <p:nvPicPr>
          <p:cNvPr id="4" name="Content Placeholder 3" descr="Fig12_05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914400"/>
            <a:ext cx="7696200" cy="5791200"/>
          </a:xfr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Management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management system consists of system utility programs that run as privileged applications</a:t>
            </a:r>
          </a:p>
          <a:p>
            <a:r>
              <a:rPr lang="en-US" dirty="0" smtClean="0"/>
              <a:t>Concerned with secondary storage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Working Directory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Stating the full pathname and filename is awkward and tedious</a:t>
            </a:r>
          </a:p>
          <a:p>
            <a:r>
              <a:rPr lang="en-NZ" dirty="0" smtClean="0"/>
              <a:t>Usually an interactive user or process is associated with a </a:t>
            </a:r>
            <a:r>
              <a:rPr lang="en-NZ" b="1" dirty="0" smtClean="0"/>
              <a:t>current </a:t>
            </a:r>
            <a:r>
              <a:rPr lang="en-NZ" dirty="0" smtClean="0"/>
              <a:t>or </a:t>
            </a:r>
            <a:r>
              <a:rPr lang="en-NZ" b="1" dirty="0" smtClean="0"/>
              <a:t>working directory</a:t>
            </a:r>
            <a:endParaRPr lang="en-NZ" dirty="0" smtClean="0"/>
          </a:p>
          <a:p>
            <a:pPr lvl="1"/>
            <a:r>
              <a:rPr lang="en-NZ" dirty="0" smtClean="0"/>
              <a:t>All file names are referenced as being relative to the working directory unless an explicit full pathname is used</a:t>
            </a:r>
            <a:endParaRPr lang="en-NZ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496" indent="-457200">
              <a:buFont typeface="+mj-lt"/>
              <a:buAutoNum type="arabicPeriod"/>
            </a:pPr>
            <a:r>
              <a:rPr lang="en-NZ" sz="2400" dirty="0" smtClean="0"/>
              <a:t>Overview</a:t>
            </a:r>
          </a:p>
          <a:p>
            <a:pPr marL="539496" indent="-457200">
              <a:buFont typeface="+mj-lt"/>
              <a:buAutoNum type="arabicPeriod"/>
            </a:pPr>
            <a:r>
              <a:rPr lang="en-NZ" sz="2400" dirty="0" smtClean="0"/>
              <a:t>File organisation and Access</a:t>
            </a:r>
          </a:p>
          <a:p>
            <a:pPr marL="539496" indent="-457200">
              <a:buFont typeface="+mj-lt"/>
              <a:buAutoNum type="arabicPeriod"/>
            </a:pPr>
            <a:r>
              <a:rPr lang="en-NZ" sz="2400" dirty="0" smtClean="0"/>
              <a:t>File Directories</a:t>
            </a:r>
          </a:p>
          <a:p>
            <a:pPr marL="596646" indent="-514350">
              <a:buFont typeface="+mj-lt"/>
              <a:buAutoNum type="arabicPeriod"/>
            </a:pPr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File </a:t>
            </a:r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Sharing</a:t>
            </a:r>
            <a:endParaRPr lang="en-NZ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31242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28888" cy="1143000"/>
          </a:xfrm>
        </p:spPr>
        <p:txBody>
          <a:bodyPr/>
          <a:lstStyle/>
          <a:p>
            <a:r>
              <a:rPr lang="en-US" dirty="0" smtClean="0"/>
              <a:t>4.	File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multiuser system, allow files to be shared among users</a:t>
            </a:r>
          </a:p>
          <a:p>
            <a:r>
              <a:rPr lang="en-US" dirty="0" smtClean="0"/>
              <a:t>Two issues</a:t>
            </a:r>
          </a:p>
          <a:p>
            <a:pPr lvl="1"/>
            <a:r>
              <a:rPr lang="en-US" dirty="0" smtClean="0"/>
              <a:t>Access rights</a:t>
            </a:r>
          </a:p>
          <a:p>
            <a:pPr lvl="1"/>
            <a:r>
              <a:rPr lang="en-US" dirty="0" smtClean="0"/>
              <a:t>Management of simultaneous access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wide variety of access rights have been used by various systems</a:t>
            </a:r>
          </a:p>
          <a:p>
            <a:pPr lvl="1"/>
            <a:r>
              <a:rPr lang="en-US" dirty="0" smtClean="0"/>
              <a:t>often as a hierarchy where one right implies previous</a:t>
            </a:r>
          </a:p>
          <a:p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User may not even know of the files existence</a:t>
            </a:r>
          </a:p>
          <a:p>
            <a:r>
              <a:rPr lang="en-US" dirty="0" smtClean="0"/>
              <a:t>Knowledge</a:t>
            </a:r>
          </a:p>
          <a:p>
            <a:pPr lvl="1"/>
            <a:r>
              <a:rPr lang="en-US" dirty="0" smtClean="0"/>
              <a:t>User can only determine that the file exists and who its owner is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Rights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The user can load and execute a program but cannot copy it</a:t>
            </a:r>
          </a:p>
          <a:p>
            <a:r>
              <a:rPr lang="en-US" dirty="0" smtClean="0"/>
              <a:t>Reading</a:t>
            </a:r>
          </a:p>
          <a:p>
            <a:pPr lvl="1"/>
            <a:r>
              <a:rPr lang="en-US" dirty="0" smtClean="0"/>
              <a:t>The user can read the file for any purpose, including copying and execution</a:t>
            </a:r>
          </a:p>
          <a:p>
            <a:r>
              <a:rPr lang="en-US" dirty="0" smtClean="0"/>
              <a:t>Appending</a:t>
            </a:r>
          </a:p>
          <a:p>
            <a:pPr lvl="1"/>
            <a:r>
              <a:rPr lang="en-US" dirty="0" smtClean="0"/>
              <a:t>The user can add data to the file but cannot modify or delete any of the file’s contents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Rights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Updating</a:t>
            </a:r>
          </a:p>
          <a:p>
            <a:pPr lvl="1"/>
            <a:r>
              <a:rPr lang="en-US" dirty="0" smtClean="0"/>
              <a:t>The user can modify, delete, and add to the file’s data. </a:t>
            </a:r>
          </a:p>
          <a:p>
            <a:r>
              <a:rPr lang="en-US" dirty="0" smtClean="0"/>
              <a:t>Changing protection</a:t>
            </a:r>
          </a:p>
          <a:p>
            <a:pPr lvl="1"/>
            <a:r>
              <a:rPr lang="en-US" dirty="0" smtClean="0"/>
              <a:t>User can change access rights granted to other users</a:t>
            </a:r>
          </a:p>
          <a:p>
            <a:r>
              <a:rPr lang="en-US" dirty="0" smtClean="0"/>
              <a:t>Deletion</a:t>
            </a:r>
          </a:p>
          <a:p>
            <a:pPr lvl="1"/>
            <a:r>
              <a:rPr lang="en-US" dirty="0" smtClean="0"/>
              <a:t>User can delete the file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User Classes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Owner</a:t>
            </a:r>
          </a:p>
          <a:p>
            <a:pPr lvl="1"/>
            <a:r>
              <a:rPr lang="en-NZ" dirty="0" smtClean="0"/>
              <a:t>Usually the files creator, usually has full rights</a:t>
            </a:r>
          </a:p>
          <a:p>
            <a:r>
              <a:rPr lang="en-NZ" dirty="0" smtClean="0"/>
              <a:t>Specific Users</a:t>
            </a:r>
          </a:p>
          <a:p>
            <a:pPr lvl="1"/>
            <a:r>
              <a:rPr lang="en-NZ" dirty="0" smtClean="0"/>
              <a:t>Rights may be explicitly granted to specific users</a:t>
            </a:r>
          </a:p>
          <a:p>
            <a:r>
              <a:rPr lang="en-NZ" dirty="0" smtClean="0"/>
              <a:t>User Groups</a:t>
            </a:r>
          </a:p>
          <a:p>
            <a:pPr lvl="1"/>
            <a:r>
              <a:rPr lang="en-NZ" dirty="0" smtClean="0"/>
              <a:t>A set of users identified as a group</a:t>
            </a:r>
          </a:p>
          <a:p>
            <a:r>
              <a:rPr lang="en-NZ" dirty="0" smtClean="0"/>
              <a:t>All</a:t>
            </a:r>
          </a:p>
          <a:p>
            <a:pPr lvl="1"/>
            <a:r>
              <a:rPr lang="en-NZ" dirty="0" smtClean="0"/>
              <a:t>everyone</a:t>
            </a:r>
          </a:p>
          <a:p>
            <a:pPr lvl="1"/>
            <a:endParaRPr lang="en-NZ" dirty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Simultaneous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may lock entire file when it is to be updated</a:t>
            </a:r>
          </a:p>
          <a:p>
            <a:r>
              <a:rPr lang="en-US" dirty="0" smtClean="0"/>
              <a:t>User may lock the individual records during the update</a:t>
            </a:r>
          </a:p>
          <a:p>
            <a:r>
              <a:rPr lang="en-US" dirty="0" smtClean="0"/>
              <a:t>Mutual exclusion and deadlock are issues for shared access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Typical Operations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File systems also provide functions which can be performed on files, typically:</a:t>
            </a:r>
          </a:p>
          <a:p>
            <a:pPr lvl="1"/>
            <a:r>
              <a:rPr lang="en-NZ" dirty="0" smtClean="0"/>
              <a:t>Create</a:t>
            </a:r>
          </a:p>
          <a:p>
            <a:pPr lvl="1"/>
            <a:r>
              <a:rPr lang="en-NZ" dirty="0" smtClean="0"/>
              <a:t>Delete</a:t>
            </a:r>
          </a:p>
          <a:p>
            <a:pPr lvl="1"/>
            <a:r>
              <a:rPr lang="en-NZ" dirty="0" smtClean="0"/>
              <a:t>Open</a:t>
            </a:r>
          </a:p>
          <a:p>
            <a:pPr lvl="1"/>
            <a:r>
              <a:rPr lang="en-NZ" dirty="0" smtClean="0"/>
              <a:t>Close</a:t>
            </a:r>
          </a:p>
          <a:p>
            <a:pPr lvl="1"/>
            <a:r>
              <a:rPr lang="en-NZ" dirty="0" smtClean="0"/>
              <a:t>Read</a:t>
            </a:r>
          </a:p>
          <a:p>
            <a:pPr lvl="1"/>
            <a:r>
              <a:rPr lang="en-NZ" dirty="0" smtClean="0"/>
              <a:t>Write</a:t>
            </a: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Terms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Four terms are in common use when discussing files:</a:t>
            </a:r>
          </a:p>
          <a:p>
            <a:pPr lvl="1"/>
            <a:r>
              <a:rPr lang="en-NZ" dirty="0" smtClean="0"/>
              <a:t>Field</a:t>
            </a:r>
          </a:p>
          <a:p>
            <a:pPr lvl="1"/>
            <a:r>
              <a:rPr lang="en-NZ" dirty="0" smtClean="0"/>
              <a:t>Record</a:t>
            </a:r>
          </a:p>
          <a:p>
            <a:pPr lvl="1"/>
            <a:r>
              <a:rPr lang="en-NZ" dirty="0" smtClean="0"/>
              <a:t>File</a:t>
            </a:r>
          </a:p>
          <a:p>
            <a:pPr lvl="1"/>
            <a:r>
              <a:rPr lang="en-NZ" dirty="0" smtClean="0"/>
              <a:t>Database</a:t>
            </a: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and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Basic element of data</a:t>
            </a:r>
          </a:p>
          <a:p>
            <a:pPr lvl="1"/>
            <a:r>
              <a:rPr lang="en-US" dirty="0" smtClean="0"/>
              <a:t>Contains a single value</a:t>
            </a:r>
          </a:p>
          <a:p>
            <a:pPr lvl="1"/>
            <a:r>
              <a:rPr lang="en-US" dirty="0" smtClean="0"/>
              <a:t>Characterized by its length and data type</a:t>
            </a:r>
          </a:p>
          <a:p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Collection of related fields</a:t>
            </a:r>
          </a:p>
          <a:p>
            <a:pPr lvl="1"/>
            <a:r>
              <a:rPr lang="en-US" dirty="0" smtClean="0"/>
              <a:t>Treated as a unit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and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Have file names</a:t>
            </a:r>
          </a:p>
          <a:p>
            <a:pPr lvl="1"/>
            <a:r>
              <a:rPr lang="en-US" dirty="0" smtClean="0"/>
              <a:t>Is a collection of similar records</a:t>
            </a:r>
          </a:p>
          <a:p>
            <a:pPr lvl="1"/>
            <a:r>
              <a:rPr lang="en-US" dirty="0" smtClean="0"/>
              <a:t>Treated as a single entity</a:t>
            </a:r>
          </a:p>
          <a:p>
            <a:pPr lvl="1"/>
            <a:r>
              <a:rPr lang="en-US" dirty="0" smtClean="0"/>
              <a:t>May implement access control mechanisms</a:t>
            </a:r>
          </a:p>
          <a:p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Collection of related data</a:t>
            </a:r>
          </a:p>
          <a:p>
            <a:pPr lvl="1"/>
            <a:r>
              <a:rPr lang="en-US" dirty="0" smtClean="0"/>
              <a:t>Relationships exist among elements</a:t>
            </a:r>
          </a:p>
          <a:p>
            <a:pPr lvl="1"/>
            <a:r>
              <a:rPr lang="en-US" dirty="0" smtClean="0"/>
              <a:t>Consists of one or more files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Provides services to users and applications in the use of files</a:t>
            </a:r>
          </a:p>
          <a:p>
            <a:pPr lvl="1"/>
            <a:r>
              <a:rPr lang="en-US" dirty="0" smtClean="0"/>
              <a:t>The way a user or application accesses files</a:t>
            </a:r>
          </a:p>
          <a:p>
            <a:r>
              <a:rPr lang="en-US" dirty="0" smtClean="0"/>
              <a:t>Programmer does not need to develop file management software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2FC888FE33A349B41D4CD90A81AD87" ma:contentTypeVersion="4" ma:contentTypeDescription="Create a new document." ma:contentTypeScope="" ma:versionID="b5f7efc47b52f4b913bd131a4df389df">
  <xsd:schema xmlns:xsd="http://www.w3.org/2001/XMLSchema" xmlns:xs="http://www.w3.org/2001/XMLSchema" xmlns:p="http://schemas.microsoft.com/office/2006/metadata/properties" xmlns:ns2="e4f7efb8-cb7e-43b6-9b90-b807d6450c17" targetNamespace="http://schemas.microsoft.com/office/2006/metadata/properties" ma:root="true" ma:fieldsID="2836af00a7e6d42234487084ab7110db" ns2:_="">
    <xsd:import namespace="e4f7efb8-cb7e-43b6-9b90-b807d6450c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f7efb8-cb7e-43b6-9b90-b807d6450c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D20E16-5B25-41D2-ACD8-5B49B4770B82}"/>
</file>

<file path=customXml/itemProps2.xml><?xml version="1.0" encoding="utf-8"?>
<ds:datastoreItem xmlns:ds="http://schemas.openxmlformats.org/officeDocument/2006/customXml" ds:itemID="{B03186FA-ADE7-4801-A455-CAC83EAF2210}"/>
</file>

<file path=customXml/itemProps3.xml><?xml version="1.0" encoding="utf-8"?>
<ds:datastoreItem xmlns:ds="http://schemas.openxmlformats.org/officeDocument/2006/customXml" ds:itemID="{EC4FCC05-5DF8-4B60-82DF-D8B2F296D053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</TotalTime>
  <Words>4792</Words>
  <Application>Microsoft Office PowerPoint</Application>
  <PresentationFormat>On-screen Show (4:3)</PresentationFormat>
  <Paragraphs>577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Gill Sans MT</vt:lpstr>
      <vt:lpstr>Verdana</vt:lpstr>
      <vt:lpstr>Wingdings 2</vt:lpstr>
      <vt:lpstr>Solstice</vt:lpstr>
      <vt:lpstr>Unit – 6, Chapter 12 File Management</vt:lpstr>
      <vt:lpstr>Roadmap</vt:lpstr>
      <vt:lpstr>1. Overview:  Files</vt:lpstr>
      <vt:lpstr>File Management</vt:lpstr>
      <vt:lpstr>Typical Operations</vt:lpstr>
      <vt:lpstr>Terms</vt:lpstr>
      <vt:lpstr>Fields and Records</vt:lpstr>
      <vt:lpstr>File and Database</vt:lpstr>
      <vt:lpstr>File Management Systems</vt:lpstr>
      <vt:lpstr>Objectives for a File Management System</vt:lpstr>
      <vt:lpstr>Requirements for a  general purpose system</vt:lpstr>
      <vt:lpstr>Typical software  organization</vt:lpstr>
      <vt:lpstr>Device Drivers</vt:lpstr>
      <vt:lpstr>Basic File System</vt:lpstr>
      <vt:lpstr>Basic I/O Supervisor</vt:lpstr>
      <vt:lpstr>Logical I/O</vt:lpstr>
      <vt:lpstr>Access Method</vt:lpstr>
      <vt:lpstr>Elements of File Management</vt:lpstr>
      <vt:lpstr>Roadmap</vt:lpstr>
      <vt:lpstr>2. File Organization</vt:lpstr>
      <vt:lpstr>Criteria for File Organization</vt:lpstr>
      <vt:lpstr>File Organisation Types</vt:lpstr>
      <vt:lpstr>The Pile</vt:lpstr>
      <vt:lpstr>The Sequential File</vt:lpstr>
      <vt:lpstr>Indexed Sequential File</vt:lpstr>
      <vt:lpstr>Indexed File</vt:lpstr>
      <vt:lpstr>File Organization</vt:lpstr>
      <vt:lpstr>Roadmap</vt:lpstr>
      <vt:lpstr>3 File Directories : Contents</vt:lpstr>
      <vt:lpstr> Directory Elements:  Basic  Information</vt:lpstr>
      <vt:lpstr>Directory Elements:  Address Information</vt:lpstr>
      <vt:lpstr>Directory Elements:  Access Control Information</vt:lpstr>
      <vt:lpstr>Directory Elements:  Usage Information</vt:lpstr>
      <vt:lpstr>Simple Structure for a Directory</vt:lpstr>
      <vt:lpstr>Operations Performed  on a Directory</vt:lpstr>
      <vt:lpstr>Two-Level Scheme  for a Directory</vt:lpstr>
      <vt:lpstr>Hierarchical, or  Tree-Structured Directory</vt:lpstr>
      <vt:lpstr>Naming</vt:lpstr>
      <vt:lpstr>Example of  Tree-Structured Directory</vt:lpstr>
      <vt:lpstr>Working Directory</vt:lpstr>
      <vt:lpstr>Roadmap</vt:lpstr>
      <vt:lpstr>4. File Sharing</vt:lpstr>
      <vt:lpstr>Access Rights</vt:lpstr>
      <vt:lpstr>Access Rights cont…</vt:lpstr>
      <vt:lpstr>Access Rights cont…</vt:lpstr>
      <vt:lpstr>User Classes</vt:lpstr>
      <vt:lpstr>Simultaneous 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6, Chapter 12 File Management</dc:title>
  <dc:creator>Windows User</dc:creator>
  <cp:lastModifiedBy>Pravin Shrinath (Dr.)</cp:lastModifiedBy>
  <cp:revision>7</cp:revision>
  <dcterms:created xsi:type="dcterms:W3CDTF">2013-05-05T01:12:36Z</dcterms:created>
  <dcterms:modified xsi:type="dcterms:W3CDTF">2024-11-12T05:51:29Z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0x010100B22FC888FE33A349B41D4CD90A81AD87</vt:lpwstr>
  </property>
</Properties>
</file>