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54"/>
  </p:notesMasterIdLst>
  <p:sldIdLst>
    <p:sldId id="314" r:id="rId5"/>
    <p:sldId id="322" r:id="rId6"/>
    <p:sldId id="258" r:id="rId7"/>
    <p:sldId id="259" r:id="rId8"/>
    <p:sldId id="260" r:id="rId9"/>
    <p:sldId id="315" r:id="rId10"/>
    <p:sldId id="261" r:id="rId11"/>
    <p:sldId id="262" r:id="rId12"/>
    <p:sldId id="263" r:id="rId13"/>
    <p:sldId id="265" r:id="rId14"/>
    <p:sldId id="268" r:id="rId15"/>
    <p:sldId id="269" r:id="rId16"/>
    <p:sldId id="270" r:id="rId17"/>
    <p:sldId id="271" r:id="rId18"/>
    <p:sldId id="272" r:id="rId19"/>
    <p:sldId id="273" r:id="rId20"/>
    <p:sldId id="274" r:id="rId21"/>
    <p:sldId id="275" r:id="rId22"/>
    <p:sldId id="313" r:id="rId23"/>
    <p:sldId id="276" r:id="rId24"/>
    <p:sldId id="278" r:id="rId25"/>
    <p:sldId id="279" r:id="rId26"/>
    <p:sldId id="280" r:id="rId27"/>
    <p:sldId id="281" r:id="rId28"/>
    <p:sldId id="282" r:id="rId29"/>
    <p:sldId id="283" r:id="rId30"/>
    <p:sldId id="285" r:id="rId31"/>
    <p:sldId id="286" r:id="rId32"/>
    <p:sldId id="287" r:id="rId33"/>
    <p:sldId id="288" r:id="rId34"/>
    <p:sldId id="289" r:id="rId35"/>
    <p:sldId id="318" r:id="rId36"/>
    <p:sldId id="319" r:id="rId37"/>
    <p:sldId id="316" r:id="rId38"/>
    <p:sldId id="320" r:id="rId39"/>
    <p:sldId id="321" r:id="rId40"/>
    <p:sldId id="317"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F37E7-AD94-6CFB-A383-BC84C11CBC4B}" v="3" dt="2024-09-07T14:56:03.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YADAV - 70612400064" userId="S::vikas.yadav64@nmims.in::af03f578-8144-4146-b5dd-18e4d0b5778d" providerId="AD" clId="Web-{366F37E7-AD94-6CFB-A383-BC84C11CBC4B}"/>
    <pc:docChg chg="modSld">
      <pc:chgData name="VIKAS YADAV - 70612400064" userId="S::vikas.yadav64@nmims.in::af03f578-8144-4146-b5dd-18e4d0b5778d" providerId="AD" clId="Web-{366F37E7-AD94-6CFB-A383-BC84C11CBC4B}" dt="2024-09-07T14:55:05.480" v="1" actId="20577"/>
      <pc:docMkLst>
        <pc:docMk/>
      </pc:docMkLst>
      <pc:sldChg chg="modSp">
        <pc:chgData name="VIKAS YADAV - 70612400064" userId="S::vikas.yadav64@nmims.in::af03f578-8144-4146-b5dd-18e4d0b5778d" providerId="AD" clId="Web-{366F37E7-AD94-6CFB-A383-BC84C11CBC4B}" dt="2024-09-07T14:55:05.480" v="1" actId="20577"/>
        <pc:sldMkLst>
          <pc:docMk/>
          <pc:sldMk cId="0" sldId="299"/>
        </pc:sldMkLst>
        <pc:spChg chg="mod">
          <ac:chgData name="VIKAS YADAV - 70612400064" userId="S::vikas.yadav64@nmims.in::af03f578-8144-4146-b5dd-18e4d0b5778d" providerId="AD" clId="Web-{366F37E7-AD94-6CFB-A383-BC84C11CBC4B}" dt="2024-09-07T14:55:05.480" v="1" actId="20577"/>
          <ac:spMkLst>
            <pc:docMk/>
            <pc:sldMk cId="0" sldId="299"/>
            <ac:spMk id="46083" creationId="{00000000-0000-0000-0000-000000000000}"/>
          </ac:spMkLst>
        </pc:spChg>
      </pc:sldChg>
    </pc:docChg>
  </pc:docChgLst>
  <pc:docChgLst>
    <pc:chgData name="SUMAIRA SHAIKH - 70612400074" userId="S::sumaira.shaikh74@nmims.in::6e7b9668-36cd-42fa-a276-305cc74bb99b" providerId="AD" clId="Web-{2EFBA535-E5D9-745D-D006-12F89BE34534}"/>
    <pc:docChg chg="modSld">
      <pc:chgData name="SUMAIRA SHAIKH - 70612400074" userId="S::sumaira.shaikh74@nmims.in::6e7b9668-36cd-42fa-a276-305cc74bb99b" providerId="AD" clId="Web-{2EFBA535-E5D9-745D-D006-12F89BE34534}" dt="2024-08-23T18:09:18.597" v="0" actId="1076"/>
      <pc:docMkLst>
        <pc:docMk/>
      </pc:docMkLst>
      <pc:sldChg chg="modSp">
        <pc:chgData name="SUMAIRA SHAIKH - 70612400074" userId="S::sumaira.shaikh74@nmims.in::6e7b9668-36cd-42fa-a276-305cc74bb99b" providerId="AD" clId="Web-{2EFBA535-E5D9-745D-D006-12F89BE34534}" dt="2024-08-23T18:09:18.597" v="0" actId="1076"/>
        <pc:sldMkLst>
          <pc:docMk/>
          <pc:sldMk cId="0" sldId="276"/>
        </pc:sldMkLst>
        <pc:picChg chg="mod">
          <ac:chgData name="SUMAIRA SHAIKH - 70612400074" userId="S::sumaira.shaikh74@nmims.in::6e7b9668-36cd-42fa-a276-305cc74bb99b" providerId="AD" clId="Web-{2EFBA535-E5D9-745D-D006-12F89BE34534}" dt="2024-08-23T18:09:18.597" v="0" actId="1076"/>
          <ac:picMkLst>
            <pc:docMk/>
            <pc:sldMk cId="0" sldId="276"/>
            <ac:picMk id="22532" creationId="{00000000-0000-0000-0000-000000000000}"/>
          </ac:picMkLst>
        </pc:picChg>
      </pc:sldChg>
    </pc:docChg>
  </pc:docChgLst>
  <pc:docChgLst>
    <pc:chgData name="UMED JOGI - 70612400043" userId="S::umed.jogi43@nmims.in::c460ce27-2b05-4aec-bf89-ea7a25c82d83" providerId="AD" clId="Web-{DEE06C62-19AE-F8C0-4C6B-CFD2C869A85A}"/>
    <pc:docChg chg="modSld">
      <pc:chgData name="UMED JOGI - 70612400043" userId="S::umed.jogi43@nmims.in::c460ce27-2b05-4aec-bf89-ea7a25c82d83" providerId="AD" clId="Web-{DEE06C62-19AE-F8C0-4C6B-CFD2C869A85A}" dt="2024-08-17T10:28:59.524" v="0" actId="20577"/>
      <pc:docMkLst>
        <pc:docMk/>
      </pc:docMkLst>
      <pc:sldChg chg="modSp">
        <pc:chgData name="UMED JOGI - 70612400043" userId="S::umed.jogi43@nmims.in::c460ce27-2b05-4aec-bf89-ea7a25c82d83" providerId="AD" clId="Web-{DEE06C62-19AE-F8C0-4C6B-CFD2C869A85A}" dt="2024-08-17T10:28:59.524" v="0" actId="20577"/>
        <pc:sldMkLst>
          <pc:docMk/>
          <pc:sldMk cId="0" sldId="258"/>
        </pc:sldMkLst>
        <pc:spChg chg="mod">
          <ac:chgData name="UMED JOGI - 70612400043" userId="S::umed.jogi43@nmims.in::c460ce27-2b05-4aec-bf89-ea7a25c82d83" providerId="AD" clId="Web-{DEE06C62-19AE-F8C0-4C6B-CFD2C869A85A}" dt="2024-08-17T10:28:59.524" v="0" actId="20577"/>
          <ac:spMkLst>
            <pc:docMk/>
            <pc:sldMk cId="0" sldId="258"/>
            <ac:spMk id="4098" creationId="{00000000-0000-0000-0000-000000000000}"/>
          </ac:spMkLst>
        </pc:spChg>
      </pc:sldChg>
    </pc:docChg>
  </pc:docChgLst>
  <pc:docChgLst>
    <pc:chgData name="RUGVED KHARDE - 70612400081" userId="S::rugved.kharde81@nmims.in::6cb09192-91e0-4ea3-b174-72364d57f0e6" providerId="AD" clId="Web-{75EB14DC-C790-113D-6692-445DC1F6A131}"/>
    <pc:docChg chg="modSld">
      <pc:chgData name="RUGVED KHARDE - 70612400081" userId="S::rugved.kharde81@nmims.in::6cb09192-91e0-4ea3-b174-72364d57f0e6" providerId="AD" clId="Web-{75EB14DC-C790-113D-6692-445DC1F6A131}" dt="2024-08-16T17:18:06.288" v="0" actId="1076"/>
      <pc:docMkLst>
        <pc:docMk/>
      </pc:docMkLst>
      <pc:sldChg chg="modSp">
        <pc:chgData name="RUGVED KHARDE - 70612400081" userId="S::rugved.kharde81@nmims.in::6cb09192-91e0-4ea3-b174-72364d57f0e6" providerId="AD" clId="Web-{75EB14DC-C790-113D-6692-445DC1F6A131}" dt="2024-08-16T17:18:06.288" v="0" actId="1076"/>
        <pc:sldMkLst>
          <pc:docMk/>
          <pc:sldMk cId="0" sldId="268"/>
        </pc:sldMkLst>
        <pc:spChg chg="mod">
          <ac:chgData name="RUGVED KHARDE - 70612400081" userId="S::rugved.kharde81@nmims.in::6cb09192-91e0-4ea3-b174-72364d57f0e6" providerId="AD" clId="Web-{75EB14DC-C790-113D-6692-445DC1F6A131}" dt="2024-08-16T17:18:06.288" v="0" actId="1076"/>
          <ac:spMkLst>
            <pc:docMk/>
            <pc:sldMk cId="0" sldId="268"/>
            <ac:spMk id="14339" creationId="{00000000-0000-0000-0000-000000000000}"/>
          </ac:spMkLst>
        </pc:spChg>
      </pc:sldChg>
    </pc:docChg>
  </pc:docChgLst>
  <pc:docChgLst>
    <pc:chgData name="ARYAN AGARWAL - 70612400057" userId="S::aryan.agarwal57@nmims.in::7af804b8-7cdd-4e78-b0b0-14ed3a363f7b" providerId="AD" clId="Web-{8B5B04D1-EAD3-51ED-9F5C-8AA177FDFBCD}"/>
    <pc:docChg chg="delSld">
      <pc:chgData name="ARYAN AGARWAL - 70612400057" userId="S::aryan.agarwal57@nmims.in::7af804b8-7cdd-4e78-b0b0-14ed3a363f7b" providerId="AD" clId="Web-{8B5B04D1-EAD3-51ED-9F5C-8AA177FDFBCD}" dt="2024-08-23T14:34:41.052" v="0"/>
      <pc:docMkLst>
        <pc:docMk/>
      </pc:docMkLst>
      <pc:sldChg chg="del">
        <pc:chgData name="ARYAN AGARWAL - 70612400057" userId="S::aryan.agarwal57@nmims.in::7af804b8-7cdd-4e78-b0b0-14ed3a363f7b" providerId="AD" clId="Web-{8B5B04D1-EAD3-51ED-9F5C-8AA177FDFBCD}" dt="2024-08-23T14:34:41.052" v="0"/>
        <pc:sldMkLst>
          <pc:docMk/>
          <pc:sldMk cId="1707723858" sldId="322"/>
        </pc:sldMkLst>
      </pc:sldChg>
    </pc:docChg>
  </pc:docChgLst>
  <pc:docChgLst>
    <pc:chgData name="SAHIL THALARI - 70612400025" userId="S::sahil.thalari25@nmims.in::f82e98ec-68d4-4c3b-88b5-9cb8e81bdf9f" providerId="AD" clId="Web-{E6A10E26-BD17-CE55-2AC3-7F4E92CD95BA}"/>
    <pc:docChg chg="addSld">
      <pc:chgData name="SAHIL THALARI - 70612400025" userId="S::sahil.thalari25@nmims.in::f82e98ec-68d4-4c3b-88b5-9cb8e81bdf9f" providerId="AD" clId="Web-{E6A10E26-BD17-CE55-2AC3-7F4E92CD95BA}" dt="2024-08-23T14:39:07.634" v="0"/>
      <pc:docMkLst>
        <pc:docMk/>
      </pc:docMkLst>
      <pc:sldChg chg="new">
        <pc:chgData name="SAHIL THALARI - 70612400025" userId="S::sahil.thalari25@nmims.in::f82e98ec-68d4-4c3b-88b5-9cb8e81bdf9f" providerId="AD" clId="Web-{E6A10E26-BD17-CE55-2AC3-7F4E92CD95BA}" dt="2024-08-23T14:39:07.634" v="0"/>
        <pc:sldMkLst>
          <pc:docMk/>
          <pc:sldMk cId="2903638130" sldId="322"/>
        </pc:sldMkLst>
      </pc:sldChg>
    </pc:docChg>
  </pc:docChgLst>
  <pc:docChgLst>
    <pc:chgData name="MEENAKSHI PATIL - 70612400048" userId="S::meenakshi.patil48@nmims.in::e32b86ea-4cc3-4b7c-b9f1-c17dded34422" providerId="AD" clId="Web-{264CCA6B-A0F1-8051-7223-52243FC5A8E5}"/>
    <pc:docChg chg="addSld delSld">
      <pc:chgData name="MEENAKSHI PATIL - 70612400048" userId="S::meenakshi.patil48@nmims.in::e32b86ea-4cc3-4b7c-b9f1-c17dded34422" providerId="AD" clId="Web-{264CCA6B-A0F1-8051-7223-52243FC5A8E5}" dt="2024-08-18T06:35:23.528" v="3"/>
      <pc:docMkLst>
        <pc:docMk/>
      </pc:docMkLst>
      <pc:sldChg chg="new del">
        <pc:chgData name="MEENAKSHI PATIL - 70612400048" userId="S::meenakshi.patil48@nmims.in::e32b86ea-4cc3-4b7c-b9f1-c17dded34422" providerId="AD" clId="Web-{264CCA6B-A0F1-8051-7223-52243FC5A8E5}" dt="2024-08-18T06:27:51.865" v="1"/>
        <pc:sldMkLst>
          <pc:docMk/>
          <pc:sldMk cId="2392499331" sldId="322"/>
        </pc:sldMkLst>
      </pc:sldChg>
      <pc:sldChg chg="new del">
        <pc:chgData name="MEENAKSHI PATIL - 70612400048" userId="S::meenakshi.patil48@nmims.in::e32b86ea-4cc3-4b7c-b9f1-c17dded34422" providerId="AD" clId="Web-{264CCA6B-A0F1-8051-7223-52243FC5A8E5}" dt="2024-08-18T06:35:23.528" v="3"/>
        <pc:sldMkLst>
          <pc:docMk/>
          <pc:sldMk cId="3521807258" sldId="322"/>
        </pc:sldMkLst>
      </pc:sldChg>
    </pc:docChg>
  </pc:docChgLst>
  <pc:docChgLst>
    <pc:chgData name="UMED JOGI - 70612400043" userId="S::umed.jogi43@nmims.in::c460ce27-2b05-4aec-bf89-ea7a25c82d83" providerId="AD" clId="Web-{5C121928-E3C1-E090-B61B-52E11D9D17EA}"/>
    <pc:docChg chg="modSld">
      <pc:chgData name="UMED JOGI - 70612400043" userId="S::umed.jogi43@nmims.in::c460ce27-2b05-4aec-bf89-ea7a25c82d83" providerId="AD" clId="Web-{5C121928-E3C1-E090-B61B-52E11D9D17EA}" dt="2024-08-17T10:28:09.373" v="1" actId="20577"/>
      <pc:docMkLst>
        <pc:docMk/>
      </pc:docMkLst>
      <pc:sldChg chg="modSp">
        <pc:chgData name="UMED JOGI - 70612400043" userId="S::umed.jogi43@nmims.in::c460ce27-2b05-4aec-bf89-ea7a25c82d83" providerId="AD" clId="Web-{5C121928-E3C1-E090-B61B-52E11D9D17EA}" dt="2024-08-17T10:28:09.373" v="1" actId="20577"/>
        <pc:sldMkLst>
          <pc:docMk/>
          <pc:sldMk cId="0" sldId="258"/>
        </pc:sldMkLst>
        <pc:spChg chg="mod">
          <ac:chgData name="UMED JOGI - 70612400043" userId="S::umed.jogi43@nmims.in::c460ce27-2b05-4aec-bf89-ea7a25c82d83" providerId="AD" clId="Web-{5C121928-E3C1-E090-B61B-52E11D9D17EA}" dt="2024-08-17T10:28:09.373" v="1" actId="20577"/>
          <ac:spMkLst>
            <pc:docMk/>
            <pc:sldMk cId="0" sldId="258"/>
            <ac:spMk id="4098" creationId="{00000000-0000-0000-0000-000000000000}"/>
          </ac:spMkLst>
        </pc:spChg>
      </pc:sldChg>
    </pc:docChg>
  </pc:docChgLst>
  <pc:docChgLst>
    <pc:chgData name="SUMAIRA SHAIKH - 70612400074" userId="S::sumaira.shaikh74@nmims.in::6e7b9668-36cd-42fa-a276-305cc74bb99b" providerId="AD" clId="Web-{22D4893A-1CB8-8E86-B1E5-4820F09DD077}"/>
    <pc:docChg chg="sldOrd">
      <pc:chgData name="SUMAIRA SHAIKH - 70612400074" userId="S::sumaira.shaikh74@nmims.in::6e7b9668-36cd-42fa-a276-305cc74bb99b" providerId="AD" clId="Web-{22D4893A-1CB8-8E86-B1E5-4820F09DD077}" dt="2024-08-19T04:18:21.644" v="0"/>
      <pc:docMkLst>
        <pc:docMk/>
      </pc:docMkLst>
      <pc:sldChg chg="ord">
        <pc:chgData name="SUMAIRA SHAIKH - 70612400074" userId="S::sumaira.shaikh74@nmims.in::6e7b9668-36cd-42fa-a276-305cc74bb99b" providerId="AD" clId="Web-{22D4893A-1CB8-8E86-B1E5-4820F09DD077}" dt="2024-08-19T04:18:21.644" v="0"/>
        <pc:sldMkLst>
          <pc:docMk/>
          <pc:sldMk cId="16371341" sldId="317"/>
        </pc:sldMkLst>
      </pc:sldChg>
    </pc:docChg>
  </pc:docChgLst>
  <pc:docChgLst>
    <pc:chgData name="KRUNAL SONAWANE - 70612400052" userId="S::krunal.sonawane52@nmims.in::f0f26684-5f5b-45f1-b817-3dddc7d674f7" providerId="AD" clId="Web-{FC31BAB5-AC96-FF32-BA65-89852DC65FC1}"/>
    <pc:docChg chg="addSld">
      <pc:chgData name="KRUNAL SONAWANE - 70612400052" userId="S::krunal.sonawane52@nmims.in::f0f26684-5f5b-45f1-b817-3dddc7d674f7" providerId="AD" clId="Web-{FC31BAB5-AC96-FF32-BA65-89852DC65FC1}" dt="2024-08-23T13:37:23.084" v="0"/>
      <pc:docMkLst>
        <pc:docMk/>
      </pc:docMkLst>
      <pc:sldChg chg="new">
        <pc:chgData name="KRUNAL SONAWANE - 70612400052" userId="S::krunal.sonawane52@nmims.in::f0f26684-5f5b-45f1-b817-3dddc7d674f7" providerId="AD" clId="Web-{FC31BAB5-AC96-FF32-BA65-89852DC65FC1}" dt="2024-08-23T13:37:23.084" v="0"/>
        <pc:sldMkLst>
          <pc:docMk/>
          <pc:sldMk cId="1707723858"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4A12A-C1EC-4CD5-8372-9C52784AC9CB}" type="datetimeFigureOut">
              <a:rPr lang="en-US" smtClean="0"/>
              <a:pPr/>
              <a:t>9/7/2024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3013B-A46E-454B-898C-E72545CF2F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453013B-A46E-454B-898C-E72545CF2F4D}"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B42F651-9EF3-4F5A-8619-C5158007E07F}" type="datetimeFigureOut">
              <a:rPr lang="en-US" smtClean="0"/>
              <a:pPr/>
              <a:t>9/7/2024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AC8ABFD-164F-4D14-9054-ED474CE9252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42F651-9EF3-4F5A-8619-C5158007E07F}" type="datetimeFigureOut">
              <a:rPr lang="en-US" smtClean="0"/>
              <a:pPr/>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8ABFD-164F-4D14-9054-ED474CE925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42F651-9EF3-4F5A-8619-C5158007E07F}" type="datetimeFigureOut">
              <a:rPr lang="en-US" smtClean="0"/>
              <a:pPr/>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8ABFD-164F-4D14-9054-ED474CE925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42F651-9EF3-4F5A-8619-C5158007E07F}" type="datetimeFigureOut">
              <a:rPr lang="en-US" smtClean="0"/>
              <a:pPr/>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8ABFD-164F-4D14-9054-ED474CE925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42F651-9EF3-4F5A-8619-C5158007E07F}" type="datetimeFigureOut">
              <a:rPr lang="en-US" smtClean="0"/>
              <a:pPr/>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8ABFD-164F-4D14-9054-ED474CE92529}"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42F651-9EF3-4F5A-8619-C5158007E07F}" type="datetimeFigureOut">
              <a:rPr lang="en-US" smtClean="0"/>
              <a:pPr/>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C8ABFD-164F-4D14-9054-ED474CE925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B42F651-9EF3-4F5A-8619-C5158007E07F}" type="datetimeFigureOut">
              <a:rPr lang="en-US" smtClean="0"/>
              <a:pPr/>
              <a:t>9/7/2024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C8ABFD-164F-4D14-9054-ED474CE925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B42F651-9EF3-4F5A-8619-C5158007E07F}" type="datetimeFigureOut">
              <a:rPr lang="en-US" smtClean="0"/>
              <a:pPr/>
              <a:t>9/7/2024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C8ABFD-164F-4D14-9054-ED474CE925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B42F651-9EF3-4F5A-8619-C5158007E07F}" type="datetimeFigureOut">
              <a:rPr lang="en-US" smtClean="0"/>
              <a:pPr/>
              <a:t>9/7/2024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C8ABFD-164F-4D14-9054-ED474CE92529}"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42F651-9EF3-4F5A-8619-C5158007E07F}" type="datetimeFigureOut">
              <a:rPr lang="en-US" smtClean="0"/>
              <a:pPr/>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C8ABFD-164F-4D14-9054-ED474CE925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5B42F651-9EF3-4F5A-8619-C5158007E07F}" type="datetimeFigureOut">
              <a:rPr lang="en-US" smtClean="0"/>
              <a:pPr/>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C8ABFD-164F-4D14-9054-ED474CE92529}"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42F651-9EF3-4F5A-8619-C5158007E07F}" type="datetimeFigureOut">
              <a:rPr lang="en-US" smtClean="0"/>
              <a:pPr/>
              <a:t>9/7/2024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AC8ABFD-164F-4D14-9054-ED474CE92529}"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1219200" y="1371600"/>
            <a:ext cx="7772400" cy="3200400"/>
          </a:xfrm>
        </p:spPr>
        <p:txBody>
          <a:bodyPr>
            <a:normAutofit/>
          </a:bodyPr>
          <a:lstStyle/>
          <a:p>
            <a:pPr algn="ctr"/>
            <a:r>
              <a:rPr lang="en-US" sz="5300"/>
              <a:t>Unit -1</a:t>
            </a:r>
            <a:br>
              <a:rPr lang="en-US" sz="5300"/>
            </a:br>
            <a:r>
              <a:rPr lang="en-US" sz="7300"/>
              <a:t>Operating System 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D:\TransMac\Illustrator Files\2-OperatingSystem\2_2.jpg"/>
          <p:cNvPicPr>
            <a:picLocks noChangeAspect="1" noChangeArrowheads="1"/>
          </p:cNvPicPr>
          <p:nvPr/>
        </p:nvPicPr>
        <p:blipFill>
          <a:blip r:embed="rId2" cstate="print"/>
          <a:srcRect/>
          <a:stretch>
            <a:fillRect/>
          </a:stretch>
        </p:blipFill>
        <p:spPr bwMode="auto">
          <a:xfrm>
            <a:off x="768350" y="57150"/>
            <a:ext cx="7607300" cy="6743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274638"/>
            <a:ext cx="8705088" cy="1143000"/>
          </a:xfrm>
        </p:spPr>
        <p:txBody>
          <a:bodyPr/>
          <a:lstStyle/>
          <a:p>
            <a:r>
              <a:rPr lang="en-US"/>
              <a:t>4.	Evolution of Operating Systems</a:t>
            </a:r>
          </a:p>
        </p:txBody>
      </p:sp>
      <p:sp>
        <p:nvSpPr>
          <p:cNvPr id="14339" name="Rectangle 3"/>
          <p:cNvSpPr>
            <a:spLocks noGrp="1" noChangeArrowheads="1"/>
          </p:cNvSpPr>
          <p:nvPr>
            <p:ph idx="1"/>
          </p:nvPr>
        </p:nvSpPr>
        <p:spPr>
          <a:xfrm>
            <a:off x="893618" y="1608387"/>
            <a:ext cx="8247888" cy="4800600"/>
          </a:xfrm>
        </p:spPr>
        <p:txBody>
          <a:bodyPr/>
          <a:lstStyle/>
          <a:p>
            <a:pPr>
              <a:buNone/>
            </a:pPr>
            <a:r>
              <a:rPr lang="en-US"/>
              <a:t>4.1 Serial Processing</a:t>
            </a:r>
          </a:p>
          <a:p>
            <a:pPr lvl="1"/>
            <a:r>
              <a:rPr lang="en-US"/>
              <a:t>No operating system</a:t>
            </a:r>
          </a:p>
          <a:p>
            <a:pPr lvl="1"/>
            <a:r>
              <a:rPr lang="en-US"/>
              <a:t>Machines run from a console with display lights and toggle switches, input device, and printer</a:t>
            </a:r>
          </a:p>
          <a:p>
            <a:pPr lvl="1"/>
            <a:r>
              <a:rPr lang="en-US"/>
              <a:t>Schedule tome</a:t>
            </a:r>
          </a:p>
          <a:p>
            <a:pPr lvl="1"/>
            <a:r>
              <a:rPr lang="en-US"/>
              <a:t>Setup included loading the compiler, source program, saving compiled program, and loading and linking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Evolution of Operating Systems</a:t>
            </a:r>
          </a:p>
        </p:txBody>
      </p:sp>
      <p:sp>
        <p:nvSpPr>
          <p:cNvPr id="15363" name="Rectangle 3"/>
          <p:cNvSpPr>
            <a:spLocks noGrp="1" noChangeArrowheads="1"/>
          </p:cNvSpPr>
          <p:nvPr>
            <p:ph idx="1"/>
          </p:nvPr>
        </p:nvSpPr>
        <p:spPr>
          <a:xfrm>
            <a:off x="914400" y="1447800"/>
            <a:ext cx="8019288" cy="4800600"/>
          </a:xfrm>
        </p:spPr>
        <p:txBody>
          <a:bodyPr/>
          <a:lstStyle/>
          <a:p>
            <a:pPr>
              <a:buNone/>
            </a:pPr>
            <a:r>
              <a:rPr lang="en-US"/>
              <a:t>4.2 Simple Batch Systems</a:t>
            </a:r>
          </a:p>
          <a:p>
            <a:pPr lvl="1"/>
            <a:r>
              <a:rPr lang="en-US"/>
              <a:t>Monitors</a:t>
            </a:r>
          </a:p>
          <a:p>
            <a:pPr lvl="2"/>
            <a:r>
              <a:rPr lang="en-US"/>
              <a:t>Software that controls the running programs</a:t>
            </a:r>
          </a:p>
          <a:p>
            <a:pPr lvl="2"/>
            <a:r>
              <a:rPr lang="en-US"/>
              <a:t>Batch jobs together</a:t>
            </a:r>
          </a:p>
          <a:p>
            <a:pPr lvl="2"/>
            <a:r>
              <a:rPr lang="en-US"/>
              <a:t>Program branches back to monitor when finished</a:t>
            </a:r>
          </a:p>
          <a:p>
            <a:pPr lvl="2"/>
            <a:r>
              <a:rPr lang="en-US"/>
              <a:t>Resident monitor is in main memory and available for execution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Job Control Language (JCL)</a:t>
            </a:r>
          </a:p>
        </p:txBody>
      </p:sp>
      <p:sp>
        <p:nvSpPr>
          <p:cNvPr id="16387" name="Rectangle 3"/>
          <p:cNvSpPr>
            <a:spLocks noGrp="1" noChangeArrowheads="1"/>
          </p:cNvSpPr>
          <p:nvPr>
            <p:ph idx="1"/>
          </p:nvPr>
        </p:nvSpPr>
        <p:spPr/>
        <p:txBody>
          <a:bodyPr/>
          <a:lstStyle/>
          <a:p>
            <a:r>
              <a:rPr lang="en-US"/>
              <a:t>Special type of programming language</a:t>
            </a:r>
          </a:p>
          <a:p>
            <a:r>
              <a:rPr lang="en-US"/>
              <a:t>Provides instruction to the monitor</a:t>
            </a:r>
          </a:p>
          <a:p>
            <a:pPr lvl="1"/>
            <a:r>
              <a:rPr lang="en-US"/>
              <a:t>what compiler to use</a:t>
            </a:r>
          </a:p>
          <a:p>
            <a:pPr lvl="1"/>
            <a:r>
              <a:rPr lang="en-US"/>
              <a:t>what data to use</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Hardware Features</a:t>
            </a:r>
          </a:p>
        </p:txBody>
      </p:sp>
      <p:sp>
        <p:nvSpPr>
          <p:cNvPr id="17411" name="Rectangle 3"/>
          <p:cNvSpPr>
            <a:spLocks noGrp="1" noChangeArrowheads="1"/>
          </p:cNvSpPr>
          <p:nvPr>
            <p:ph idx="1"/>
          </p:nvPr>
        </p:nvSpPr>
        <p:spPr/>
        <p:txBody>
          <a:bodyPr/>
          <a:lstStyle/>
          <a:p>
            <a:r>
              <a:rPr lang="en-US"/>
              <a:t>Memory protection</a:t>
            </a:r>
          </a:p>
          <a:p>
            <a:pPr lvl="1"/>
            <a:r>
              <a:rPr lang="en-US"/>
              <a:t>do not allow the memory area containing the monitor to be altered</a:t>
            </a:r>
          </a:p>
          <a:p>
            <a:r>
              <a:rPr lang="en-US"/>
              <a:t>Timer</a:t>
            </a:r>
          </a:p>
          <a:p>
            <a:pPr lvl="1"/>
            <a:r>
              <a:rPr lang="en-US"/>
              <a:t>prevents a job from monopolizing the system</a:t>
            </a:r>
          </a:p>
          <a:p>
            <a:pPr>
              <a:buFont typeface="Monotype Sorts" pitchFamily="2" charset="2"/>
              <a:buChar char="y"/>
            </a:pPr>
            <a:endParaRPr lang="en-US" sz="2800"/>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Hardware Features</a:t>
            </a:r>
          </a:p>
        </p:txBody>
      </p:sp>
      <p:sp>
        <p:nvSpPr>
          <p:cNvPr id="18435" name="Rectangle 3"/>
          <p:cNvSpPr>
            <a:spLocks noGrp="1" noChangeArrowheads="1"/>
          </p:cNvSpPr>
          <p:nvPr>
            <p:ph idx="1"/>
          </p:nvPr>
        </p:nvSpPr>
        <p:spPr/>
        <p:txBody>
          <a:bodyPr/>
          <a:lstStyle/>
          <a:p>
            <a:r>
              <a:rPr lang="en-US"/>
              <a:t>Memory protection</a:t>
            </a:r>
          </a:p>
          <a:p>
            <a:pPr lvl="1"/>
            <a:r>
              <a:rPr lang="en-US"/>
              <a:t>do not allow the memory area containing the monitor to be altered</a:t>
            </a:r>
          </a:p>
          <a:p>
            <a:r>
              <a:rPr lang="en-US"/>
              <a:t>Timer</a:t>
            </a:r>
          </a:p>
          <a:p>
            <a:pPr lvl="1"/>
            <a:r>
              <a:rPr lang="en-US"/>
              <a:t>prevents a job from monopolizing the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4.3 </a:t>
            </a:r>
            <a:r>
              <a:rPr lang="en-US" err="1"/>
              <a:t>Uniprogramming</a:t>
            </a:r>
            <a:endParaRPr lang="en-US"/>
          </a:p>
        </p:txBody>
      </p:sp>
      <p:sp>
        <p:nvSpPr>
          <p:cNvPr id="19459" name="Rectangle 3"/>
          <p:cNvSpPr>
            <a:spLocks noGrp="1" noChangeArrowheads="1"/>
          </p:cNvSpPr>
          <p:nvPr>
            <p:ph idx="1"/>
          </p:nvPr>
        </p:nvSpPr>
        <p:spPr/>
        <p:txBody>
          <a:bodyPr/>
          <a:lstStyle/>
          <a:p>
            <a:r>
              <a:rPr lang="en-US"/>
              <a:t>Processor must wait for I/O instruction to complete before preceding</a:t>
            </a:r>
          </a:p>
        </p:txBody>
      </p:sp>
      <p:pic>
        <p:nvPicPr>
          <p:cNvPr id="19460" name="Picture 4" descr="D:\TransMac\Illustrator Files\2-OperatingSystem\2_5a.jpg"/>
          <p:cNvPicPr>
            <a:picLocks noChangeAspect="1" noChangeArrowheads="1"/>
          </p:cNvPicPr>
          <p:nvPr/>
        </p:nvPicPr>
        <p:blipFill>
          <a:blip r:embed="rId2" cstate="print"/>
          <a:srcRect/>
          <a:stretch>
            <a:fillRect/>
          </a:stretch>
        </p:blipFill>
        <p:spPr bwMode="auto">
          <a:xfrm>
            <a:off x="1447800" y="4191000"/>
            <a:ext cx="6248400" cy="1041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4.4 Multiprogramming</a:t>
            </a:r>
          </a:p>
        </p:txBody>
      </p:sp>
      <p:sp>
        <p:nvSpPr>
          <p:cNvPr id="20483" name="Rectangle 3"/>
          <p:cNvSpPr>
            <a:spLocks noGrp="1" noChangeArrowheads="1"/>
          </p:cNvSpPr>
          <p:nvPr>
            <p:ph idx="1"/>
          </p:nvPr>
        </p:nvSpPr>
        <p:spPr/>
        <p:txBody>
          <a:bodyPr/>
          <a:lstStyle/>
          <a:p>
            <a:r>
              <a:rPr lang="en-US"/>
              <a:t>When one job needs to wait for I/O, the processor can switch to the other job</a:t>
            </a:r>
          </a:p>
        </p:txBody>
      </p:sp>
      <p:pic>
        <p:nvPicPr>
          <p:cNvPr id="20484" name="Picture 4" descr="D:\TransMac\Illustrator Files\2-OperatingSystem\2_5b.jpg"/>
          <p:cNvPicPr>
            <a:picLocks noChangeAspect="1" noChangeArrowheads="1"/>
          </p:cNvPicPr>
          <p:nvPr/>
        </p:nvPicPr>
        <p:blipFill>
          <a:blip r:embed="rId2" cstate="print"/>
          <a:srcRect/>
          <a:stretch>
            <a:fillRect/>
          </a:stretch>
        </p:blipFill>
        <p:spPr bwMode="auto">
          <a:xfrm>
            <a:off x="1600200" y="2971800"/>
            <a:ext cx="6248400" cy="241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Multiprogramming</a:t>
            </a:r>
          </a:p>
        </p:txBody>
      </p:sp>
      <p:pic>
        <p:nvPicPr>
          <p:cNvPr id="21507" name="Picture 4" descr="D:\TransMac\Illustrator Files\2-OperatingSystem\2_5c.jpg"/>
          <p:cNvPicPr>
            <a:picLocks noChangeAspect="1" noChangeArrowheads="1"/>
          </p:cNvPicPr>
          <p:nvPr/>
        </p:nvPicPr>
        <p:blipFill>
          <a:blip r:embed="rId2" cstate="print"/>
          <a:srcRect/>
          <a:stretch>
            <a:fillRect/>
          </a:stretch>
        </p:blipFill>
        <p:spPr bwMode="auto">
          <a:xfrm>
            <a:off x="1447800" y="2060575"/>
            <a:ext cx="7162800" cy="35528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Example</a:t>
            </a:r>
          </a:p>
        </p:txBody>
      </p:sp>
      <p:sp>
        <p:nvSpPr>
          <p:cNvPr id="23555" name="Rectangle 4"/>
          <p:cNvSpPr>
            <a:spLocks noChangeArrowheads="1"/>
          </p:cNvSpPr>
          <p:nvPr/>
        </p:nvSpPr>
        <p:spPr bwMode="auto">
          <a:xfrm>
            <a:off x="1450975" y="1447800"/>
            <a:ext cx="7159625" cy="3210623"/>
          </a:xfrm>
          <a:prstGeom prst="rect">
            <a:avLst/>
          </a:prstGeom>
          <a:noFill/>
          <a:ln w="9525">
            <a:noFill/>
            <a:miter lim="800000"/>
            <a:headEnd/>
            <a:tailEnd/>
          </a:ln>
        </p:spPr>
        <p:txBody>
          <a:bodyPr wrap="square" lIns="90488" tIns="44450" rIns="90488" bIns="44450">
            <a:spAutoFit/>
          </a:bodyPr>
          <a:lstStyle/>
          <a:p>
            <a:pPr>
              <a:lnSpc>
                <a:spcPct val="102000"/>
              </a:lnSpc>
              <a:tabLst>
                <a:tab pos="1939925" algn="l"/>
                <a:tab pos="3657600" algn="l"/>
                <a:tab pos="5091113" algn="l"/>
              </a:tabLst>
            </a:pPr>
            <a:r>
              <a:rPr lang="ko-KR" altLang="en-US" sz="2000">
                <a:solidFill>
                  <a:srgbClr val="000000"/>
                </a:solidFill>
                <a:ea typeface="굴림" charset="-127"/>
                <a:cs typeface="Times New Roman" pitchFamily="18" charset="0"/>
              </a:rPr>
              <a:t>	JOB1                      JOB2                    JOB3</a:t>
            </a:r>
          </a:p>
          <a:p>
            <a:pPr>
              <a:lnSpc>
                <a:spcPct val="102000"/>
              </a:lnSpc>
              <a:spcBef>
                <a:spcPts val="1200"/>
              </a:spcBef>
              <a:tabLst>
                <a:tab pos="1939925" algn="l"/>
                <a:tab pos="3657600" algn="l"/>
                <a:tab pos="5091113" algn="l"/>
              </a:tabLst>
            </a:pPr>
            <a:r>
              <a:rPr lang="ko-KR" altLang="en-US" sz="2000">
                <a:solidFill>
                  <a:srgbClr val="000000"/>
                </a:solidFill>
                <a:ea typeface="굴림" charset="-127"/>
                <a:cs typeface="Times New Roman" pitchFamily="18" charset="0"/>
              </a:rPr>
              <a:t>Type of job	Heavy compute	   Heavy I/O	        Heavy I/O</a:t>
            </a:r>
          </a:p>
          <a:p>
            <a:pPr>
              <a:lnSpc>
                <a:spcPct val="102000"/>
              </a:lnSpc>
              <a:spcBef>
                <a:spcPts val="1200"/>
              </a:spcBef>
              <a:tabLst>
                <a:tab pos="1939925" algn="l"/>
                <a:tab pos="3657600" algn="l"/>
                <a:tab pos="5091113" algn="l"/>
              </a:tabLst>
            </a:pPr>
            <a:r>
              <a:rPr lang="ko-KR" altLang="en-US" sz="2000">
                <a:solidFill>
                  <a:srgbClr val="000000"/>
                </a:solidFill>
                <a:ea typeface="굴림" charset="-127"/>
                <a:cs typeface="Times New Roman" pitchFamily="18" charset="0"/>
              </a:rPr>
              <a:t>Duration  	5 min.	      15 min.	            10 min.</a:t>
            </a:r>
          </a:p>
          <a:p>
            <a:pPr>
              <a:lnSpc>
                <a:spcPct val="102000"/>
              </a:lnSpc>
              <a:spcBef>
                <a:spcPts val="1200"/>
              </a:spcBef>
              <a:tabLst>
                <a:tab pos="1939925" algn="l"/>
                <a:tab pos="3657600" algn="l"/>
                <a:tab pos="5091113" algn="l"/>
              </a:tabLst>
            </a:pPr>
            <a:r>
              <a:rPr lang="ko-KR" altLang="en-US" sz="2000">
                <a:solidFill>
                  <a:srgbClr val="000000"/>
                </a:solidFill>
                <a:ea typeface="굴림" charset="-127"/>
                <a:cs typeface="Times New Roman" pitchFamily="18" charset="0"/>
              </a:rPr>
              <a:t>Memory required	50K	      100 K	             80 K</a:t>
            </a:r>
          </a:p>
          <a:p>
            <a:pPr>
              <a:lnSpc>
                <a:spcPct val="102000"/>
              </a:lnSpc>
              <a:spcBef>
                <a:spcPts val="1200"/>
              </a:spcBef>
              <a:tabLst>
                <a:tab pos="1939925" algn="l"/>
                <a:tab pos="3657600" algn="l"/>
                <a:tab pos="5091113" algn="l"/>
              </a:tabLst>
            </a:pPr>
            <a:r>
              <a:rPr lang="ko-KR" altLang="en-US" sz="2000">
                <a:solidFill>
                  <a:srgbClr val="000000"/>
                </a:solidFill>
                <a:ea typeface="굴림" charset="-127"/>
                <a:cs typeface="Times New Roman" pitchFamily="18" charset="0"/>
              </a:rPr>
              <a:t>Need disk?	No	       No	              Yes</a:t>
            </a:r>
          </a:p>
          <a:p>
            <a:pPr>
              <a:lnSpc>
                <a:spcPct val="102000"/>
              </a:lnSpc>
              <a:spcBef>
                <a:spcPts val="1200"/>
              </a:spcBef>
              <a:tabLst>
                <a:tab pos="1939925" algn="l"/>
                <a:tab pos="3657600" algn="l"/>
                <a:tab pos="5091113" algn="l"/>
              </a:tabLst>
            </a:pPr>
            <a:r>
              <a:rPr lang="ko-KR" altLang="en-US" sz="2000">
                <a:solidFill>
                  <a:srgbClr val="000000"/>
                </a:solidFill>
                <a:ea typeface="굴림" charset="-127"/>
                <a:cs typeface="Times New Roman" pitchFamily="18" charset="0"/>
              </a:rPr>
              <a:t>Need terminal	No	        Yes	              No</a:t>
            </a:r>
          </a:p>
          <a:p>
            <a:pPr>
              <a:lnSpc>
                <a:spcPct val="102000"/>
              </a:lnSpc>
              <a:spcBef>
                <a:spcPts val="1200"/>
              </a:spcBef>
              <a:tabLst>
                <a:tab pos="1939925" algn="l"/>
                <a:tab pos="3657600" algn="l"/>
                <a:tab pos="5091113" algn="l"/>
              </a:tabLst>
            </a:pPr>
            <a:r>
              <a:rPr lang="ko-KR" altLang="en-US" sz="2000">
                <a:solidFill>
                  <a:srgbClr val="000000"/>
                </a:solidFill>
                <a:ea typeface="굴림" charset="-127"/>
                <a:cs typeface="Times New Roman" pitchFamily="18" charset="0"/>
              </a:rPr>
              <a:t>Need printer?	No	        No	              Yes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6588-1F34-BE40-A976-70216181FB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61B375-6F78-6BF3-BEA7-B11B08EC58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3638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endParaRPr lang="en-US"/>
          </a:p>
        </p:txBody>
      </p:sp>
      <p:sp>
        <p:nvSpPr>
          <p:cNvPr id="22531" name="Rectangle 3"/>
          <p:cNvSpPr>
            <a:spLocks noGrp="1" noChangeArrowheads="1"/>
          </p:cNvSpPr>
          <p:nvPr>
            <p:ph idx="1"/>
          </p:nvPr>
        </p:nvSpPr>
        <p:spPr/>
        <p:txBody>
          <a:bodyPr/>
          <a:lstStyle/>
          <a:p>
            <a:endParaRPr lang="en-US"/>
          </a:p>
        </p:txBody>
      </p:sp>
      <p:pic>
        <p:nvPicPr>
          <p:cNvPr id="22532" name="Picture 4" descr="D:\TransMac\Illustrator Files\2-OperatingSystem\2_6.jpg"/>
          <p:cNvPicPr>
            <a:picLocks noChangeAspect="1" noChangeArrowheads="1"/>
          </p:cNvPicPr>
          <p:nvPr/>
        </p:nvPicPr>
        <p:blipFill>
          <a:blip r:embed="rId2" cstate="print"/>
          <a:srcRect/>
          <a:stretch>
            <a:fillRect/>
          </a:stretch>
        </p:blipFill>
        <p:spPr bwMode="auto">
          <a:xfrm>
            <a:off x="260350" y="142737"/>
            <a:ext cx="8623300" cy="6616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Effects of Multiprogramming</a:t>
            </a:r>
          </a:p>
        </p:txBody>
      </p:sp>
      <p:sp>
        <p:nvSpPr>
          <p:cNvPr id="24579" name="Rectangle 4"/>
          <p:cNvSpPr>
            <a:spLocks noChangeArrowheads="1"/>
          </p:cNvSpPr>
          <p:nvPr/>
        </p:nvSpPr>
        <p:spPr bwMode="auto">
          <a:xfrm>
            <a:off x="1450975" y="1828800"/>
            <a:ext cx="7540625" cy="3678443"/>
          </a:xfrm>
          <a:prstGeom prst="rect">
            <a:avLst/>
          </a:prstGeom>
          <a:noFill/>
          <a:ln w="9525">
            <a:noFill/>
            <a:miter lim="800000"/>
            <a:headEnd/>
            <a:tailEnd/>
          </a:ln>
        </p:spPr>
        <p:txBody>
          <a:bodyPr lIns="90488" tIns="44450" rIns="90488" bIns="44450">
            <a:spAutoFit/>
          </a:bodyPr>
          <a:lstStyle/>
          <a:p>
            <a:pPr defTabSz="915988">
              <a:lnSpc>
                <a:spcPct val="102000"/>
              </a:lnSpc>
              <a:tabLst>
                <a:tab pos="2281238" algn="l"/>
                <a:tab pos="4573588" algn="l"/>
              </a:tabLst>
            </a:pPr>
            <a:r>
              <a:rPr lang="ko-KR" altLang="en-US" sz="2000">
                <a:solidFill>
                  <a:srgbClr val="000000"/>
                </a:solidFill>
                <a:ea typeface="굴림" charset="-127"/>
                <a:cs typeface="Times New Roman" pitchFamily="18" charset="0"/>
              </a:rPr>
              <a:t>	 Uniprogramming	       Multiprogramming</a:t>
            </a:r>
          </a:p>
          <a:p>
            <a:pPr defTabSz="915988">
              <a:lnSpc>
                <a:spcPct val="102000"/>
              </a:lnSpc>
              <a:spcBef>
                <a:spcPts val="1200"/>
              </a:spcBef>
              <a:tabLst>
                <a:tab pos="2281238" algn="l"/>
                <a:tab pos="4573588" algn="l"/>
              </a:tabLst>
            </a:pPr>
            <a:r>
              <a:rPr lang="ko-KR" altLang="en-US" sz="2000">
                <a:solidFill>
                  <a:srgbClr val="000000"/>
                </a:solidFill>
                <a:ea typeface="굴림" charset="-127"/>
                <a:cs typeface="Times New Roman" pitchFamily="18" charset="0"/>
              </a:rPr>
              <a:t>Processor use	        22%	                  43%</a:t>
            </a:r>
          </a:p>
          <a:p>
            <a:pPr defTabSz="915988">
              <a:lnSpc>
                <a:spcPct val="102000"/>
              </a:lnSpc>
              <a:spcBef>
                <a:spcPts val="1200"/>
              </a:spcBef>
              <a:tabLst>
                <a:tab pos="2281238" algn="l"/>
                <a:tab pos="4573588" algn="l"/>
              </a:tabLst>
            </a:pPr>
            <a:r>
              <a:rPr lang="ko-KR" altLang="en-US" sz="2000">
                <a:solidFill>
                  <a:srgbClr val="000000"/>
                </a:solidFill>
                <a:ea typeface="굴림" charset="-127"/>
                <a:cs typeface="Times New Roman" pitchFamily="18" charset="0"/>
              </a:rPr>
              <a:t>Memory use	        30%	                  67%</a:t>
            </a:r>
          </a:p>
          <a:p>
            <a:pPr defTabSz="915988">
              <a:lnSpc>
                <a:spcPct val="102000"/>
              </a:lnSpc>
              <a:spcBef>
                <a:spcPts val="1200"/>
              </a:spcBef>
              <a:tabLst>
                <a:tab pos="2281238" algn="l"/>
                <a:tab pos="4573588" algn="l"/>
              </a:tabLst>
            </a:pPr>
            <a:r>
              <a:rPr lang="ko-KR" altLang="en-US" sz="2000">
                <a:solidFill>
                  <a:srgbClr val="000000"/>
                </a:solidFill>
                <a:ea typeface="굴림" charset="-127"/>
                <a:cs typeface="Times New Roman" pitchFamily="18" charset="0"/>
              </a:rPr>
              <a:t>Disk use	        33%	                  67%</a:t>
            </a:r>
          </a:p>
          <a:p>
            <a:pPr defTabSz="915988">
              <a:lnSpc>
                <a:spcPct val="102000"/>
              </a:lnSpc>
              <a:spcBef>
                <a:spcPts val="1200"/>
              </a:spcBef>
              <a:tabLst>
                <a:tab pos="2281238" algn="l"/>
                <a:tab pos="4573588" algn="l"/>
              </a:tabLst>
            </a:pPr>
            <a:r>
              <a:rPr lang="ko-KR" altLang="en-US" sz="2000">
                <a:solidFill>
                  <a:srgbClr val="000000"/>
                </a:solidFill>
                <a:ea typeface="굴림" charset="-127"/>
                <a:cs typeface="Times New Roman" pitchFamily="18" charset="0"/>
              </a:rPr>
              <a:t>Printer use	        33%	                  67%</a:t>
            </a:r>
          </a:p>
          <a:p>
            <a:pPr defTabSz="915988">
              <a:lnSpc>
                <a:spcPct val="102000"/>
              </a:lnSpc>
              <a:spcBef>
                <a:spcPts val="1200"/>
              </a:spcBef>
              <a:tabLst>
                <a:tab pos="2281238" algn="l"/>
                <a:tab pos="4573588" algn="l"/>
              </a:tabLst>
            </a:pPr>
            <a:r>
              <a:rPr lang="ko-KR" altLang="en-US" sz="2000">
                <a:solidFill>
                  <a:srgbClr val="000000"/>
                </a:solidFill>
                <a:ea typeface="굴림" charset="-127"/>
                <a:cs typeface="Times New Roman" pitchFamily="18" charset="0"/>
              </a:rPr>
              <a:t>Elapsed time	        30 min.	                  15 min.</a:t>
            </a:r>
          </a:p>
          <a:p>
            <a:pPr defTabSz="915988">
              <a:lnSpc>
                <a:spcPct val="102000"/>
              </a:lnSpc>
              <a:spcBef>
                <a:spcPts val="1200"/>
              </a:spcBef>
              <a:tabLst>
                <a:tab pos="2281238" algn="l"/>
                <a:tab pos="4573588" algn="l"/>
              </a:tabLst>
            </a:pPr>
            <a:r>
              <a:rPr lang="ko-KR" altLang="en-US" sz="2000">
                <a:solidFill>
                  <a:srgbClr val="000000"/>
                </a:solidFill>
                <a:ea typeface="굴림" charset="-127"/>
                <a:cs typeface="Times New Roman" pitchFamily="18" charset="0"/>
              </a:rPr>
              <a:t>Throughput rate	        6 jobs/hr	                  12 jobs/hr</a:t>
            </a:r>
          </a:p>
          <a:p>
            <a:pPr defTabSz="915988">
              <a:lnSpc>
                <a:spcPct val="102000"/>
              </a:lnSpc>
              <a:spcBef>
                <a:spcPts val="1200"/>
              </a:spcBef>
              <a:tabLst>
                <a:tab pos="2281238" algn="l"/>
                <a:tab pos="4573588" algn="l"/>
              </a:tabLst>
            </a:pPr>
            <a:endParaRPr lang="ko-KR" altLang="en-US" sz="2000">
              <a:solidFill>
                <a:srgbClr val="000000"/>
              </a:solidFill>
              <a:ea typeface="굴림" charset="-127"/>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4.5 Time Sharing</a:t>
            </a:r>
          </a:p>
        </p:txBody>
      </p:sp>
      <p:sp>
        <p:nvSpPr>
          <p:cNvPr id="25603" name="Rectangle 3"/>
          <p:cNvSpPr>
            <a:spLocks noGrp="1" noChangeArrowheads="1"/>
          </p:cNvSpPr>
          <p:nvPr>
            <p:ph idx="1"/>
          </p:nvPr>
        </p:nvSpPr>
        <p:spPr/>
        <p:txBody>
          <a:bodyPr/>
          <a:lstStyle/>
          <a:p>
            <a:r>
              <a:rPr lang="en-US"/>
              <a:t>Using multiprogramming to handle multiple interactive jobs</a:t>
            </a:r>
          </a:p>
          <a:p>
            <a:r>
              <a:rPr lang="en-US"/>
              <a:t>Processor’s time is shared among multiple users</a:t>
            </a:r>
          </a:p>
          <a:p>
            <a:r>
              <a:rPr lang="en-US"/>
              <a:t>Multiple users simultaneously access the system through terminals</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b="1">
                <a:latin typeface="Times" pitchFamily="18" charset="0"/>
                <a:cs typeface="Times New Roman" pitchFamily="18" charset="0"/>
              </a:rPr>
              <a:t>Batch Multiprogramming versus Time Sharing</a:t>
            </a:r>
            <a:r>
              <a:rPr lang="en-US"/>
              <a:t> </a:t>
            </a:r>
          </a:p>
        </p:txBody>
      </p:sp>
      <p:graphicFrame>
        <p:nvGraphicFramePr>
          <p:cNvPr id="155719" name="Group 71"/>
          <p:cNvGraphicFramePr>
            <a:graphicFrameLocks noGrp="1"/>
          </p:cNvGraphicFramePr>
          <p:nvPr/>
        </p:nvGraphicFramePr>
        <p:xfrm>
          <a:off x="1524000" y="2057400"/>
          <a:ext cx="7162800" cy="3403601"/>
        </p:xfrm>
        <a:graphic>
          <a:graphicData uri="http://schemas.openxmlformats.org/drawingml/2006/table">
            <a:tbl>
              <a:tblPr/>
              <a:tblGrid>
                <a:gridCol w="20574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693738">
                <a:tc>
                  <a:txBody>
                    <a:bodyPr/>
                    <a:lstStyle/>
                    <a:p>
                      <a:pPr marL="0" marR="0" lvl="0" indent="0" algn="ctr" defTabSz="914400" rtl="0" eaLnBrk="0" fontAlgn="base" latinLnBrk="0" hangingPunct="0">
                        <a:lnSpc>
                          <a:spcPct val="100000"/>
                        </a:lnSpc>
                        <a:spcBef>
                          <a:spcPct val="20000"/>
                        </a:spcBef>
                        <a:spcAft>
                          <a:spcPct val="0"/>
                        </a:spcAft>
                        <a:buClr>
                          <a:srgbClr val="FB5B5B"/>
                        </a:buClr>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B5B5B"/>
                        </a:buClr>
                        <a:buSzTx/>
                        <a:buFontTx/>
                        <a:buNone/>
                        <a:tabLst/>
                      </a:pPr>
                      <a:r>
                        <a:rPr kumimoji="0" lang="en-US" sz="1800" b="1" i="0" u="none" strike="noStrike" cap="none" normalizeH="0" baseline="0">
                          <a:ln>
                            <a:noFill/>
                          </a:ln>
                          <a:solidFill>
                            <a:schemeClr val="tx1"/>
                          </a:solidFill>
                          <a:effectLst/>
                          <a:latin typeface="Times" pitchFamily="18" charset="0"/>
                          <a:cs typeface="Times New Roman" pitchFamily="18" charset="0"/>
                        </a:rPr>
                        <a:t>Batch Multiprogramming</a:t>
                      </a:r>
                      <a:r>
                        <a:rPr kumimoji="0" lang="en-US" sz="1800" b="0" i="0" u="none" strike="noStrike" cap="none" normalizeH="0" baseline="0">
                          <a:ln>
                            <a:noFill/>
                          </a:ln>
                          <a:solidFill>
                            <a:schemeClr val="tx1"/>
                          </a:solidFill>
                          <a:effectLst/>
                          <a:latin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B5B5B"/>
                        </a:buClr>
                        <a:buSzTx/>
                        <a:buFontTx/>
                        <a:buNone/>
                        <a:tabLst/>
                      </a:pPr>
                      <a:r>
                        <a:rPr kumimoji="0" lang="en-US" sz="1800" b="1" i="0" u="none" strike="noStrike" cap="none" normalizeH="0" baseline="0">
                          <a:ln>
                            <a:noFill/>
                          </a:ln>
                          <a:solidFill>
                            <a:schemeClr val="tx1"/>
                          </a:solidFill>
                          <a:effectLst/>
                          <a:latin typeface="Times" pitchFamily="18" charset="0"/>
                          <a:cs typeface="Times New Roman" pitchFamily="18" charset="0"/>
                        </a:rPr>
                        <a:t>Time Sharing</a:t>
                      </a:r>
                      <a:r>
                        <a:rPr kumimoji="0" lang="en-US" sz="1800" b="0" i="0" u="none" strike="noStrike" cap="none" normalizeH="0" baseline="0">
                          <a:ln>
                            <a:noFill/>
                          </a:ln>
                          <a:solidFill>
                            <a:schemeClr val="tx1"/>
                          </a:solidFill>
                          <a:effectLst/>
                          <a:latin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5725">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sz="1800" b="0" i="0" u="none" strike="noStrike" cap="none" normalizeH="0" baseline="0">
                          <a:ln>
                            <a:noFill/>
                          </a:ln>
                          <a:solidFill>
                            <a:schemeClr val="tx1"/>
                          </a:solidFill>
                          <a:effectLst/>
                          <a:latin typeface="Times" pitchFamily="18" charset="0"/>
                          <a:cs typeface="Times New Roman" pitchFamily="18" charset="0"/>
                        </a:rPr>
                        <a:t>Principal objective</a:t>
                      </a:r>
                      <a:r>
                        <a:rPr kumimoji="0" lang="en-US" sz="1800" b="0" i="0" u="none" strike="noStrike" cap="none" normalizeH="0" baseline="0">
                          <a:ln>
                            <a:noFill/>
                          </a:ln>
                          <a:solidFill>
                            <a:schemeClr val="tx1"/>
                          </a:solidFill>
                          <a:effectLst/>
                          <a:latin typeface="Times New Roman" pitchFamily="18"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sz="1800" b="0" i="0" u="none" strike="noStrike" cap="none" normalizeH="0" baseline="0">
                          <a:ln>
                            <a:noFill/>
                          </a:ln>
                          <a:solidFill>
                            <a:schemeClr val="tx1"/>
                          </a:solidFill>
                          <a:effectLst/>
                          <a:latin typeface="Times" pitchFamily="18" charset="0"/>
                          <a:cs typeface="Times New Roman" pitchFamily="18" charset="0"/>
                        </a:rPr>
                        <a:t>Maximize processor use</a:t>
                      </a:r>
                      <a:r>
                        <a:rPr kumimoji="0" lang="en-US" sz="1800" b="0" i="0" u="none" strike="noStrike" cap="none" normalizeH="0" baseline="0">
                          <a:ln>
                            <a:noFill/>
                          </a:ln>
                          <a:solidFill>
                            <a:schemeClr val="tx1"/>
                          </a:solidFill>
                          <a:effectLst/>
                          <a:latin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sz="1800" b="0" i="0" u="none" strike="noStrike" cap="none" normalizeH="0" baseline="0">
                          <a:ln>
                            <a:noFill/>
                          </a:ln>
                          <a:solidFill>
                            <a:schemeClr val="tx1"/>
                          </a:solidFill>
                          <a:effectLst/>
                          <a:latin typeface="Times" pitchFamily="18" charset="0"/>
                          <a:cs typeface="Times New Roman" pitchFamily="18" charset="0"/>
                        </a:rPr>
                        <a:t>Minimize response time</a:t>
                      </a:r>
                      <a:r>
                        <a:rPr kumimoji="0" lang="en-US" sz="1800" b="0" i="0" u="none" strike="noStrike" cap="none" normalizeH="0" baseline="0">
                          <a:ln>
                            <a:noFill/>
                          </a:ln>
                          <a:solidFill>
                            <a:schemeClr val="tx1"/>
                          </a:solidFill>
                          <a:effectLst/>
                          <a:latin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4138">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sz="1800" b="0" i="0" u="none" strike="noStrike" cap="none" normalizeH="0" baseline="0">
                          <a:ln>
                            <a:noFill/>
                          </a:ln>
                          <a:solidFill>
                            <a:schemeClr val="tx1"/>
                          </a:solidFill>
                          <a:effectLst/>
                          <a:latin typeface="Times" pitchFamily="18" charset="0"/>
                          <a:cs typeface="Times New Roman" pitchFamily="18" charset="0"/>
                        </a:rPr>
                        <a:t>Source of directives to operating system</a:t>
                      </a:r>
                      <a:r>
                        <a:rPr kumimoji="0" lang="en-US" sz="1800" b="0" i="0" u="none" strike="noStrike" cap="none" normalizeH="0" baseline="0">
                          <a:ln>
                            <a:noFill/>
                          </a:ln>
                          <a:solidFill>
                            <a:schemeClr val="tx1"/>
                          </a:solidFill>
                          <a:effectLst/>
                          <a:latin typeface="Times New Roman" pitchFamily="18"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sz="1800" b="0" i="0" u="none" strike="noStrike" cap="none" normalizeH="0" baseline="0">
                          <a:ln>
                            <a:noFill/>
                          </a:ln>
                          <a:solidFill>
                            <a:schemeClr val="tx1"/>
                          </a:solidFill>
                          <a:effectLst/>
                          <a:latin typeface="Times" pitchFamily="18" charset="0"/>
                          <a:cs typeface="Times New Roman" pitchFamily="18" charset="0"/>
                        </a:rPr>
                        <a:t>Job control language commands provided with the job</a:t>
                      </a:r>
                      <a:r>
                        <a:rPr kumimoji="0" lang="en-US" sz="1800" b="0" i="0" u="none" strike="noStrike" cap="none" normalizeH="0" baseline="0">
                          <a:ln>
                            <a:noFill/>
                          </a:ln>
                          <a:solidFill>
                            <a:schemeClr val="tx1"/>
                          </a:solidFill>
                          <a:effectLst/>
                          <a:latin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sz="1800" b="0" i="0" u="none" strike="noStrike" cap="none" normalizeH="0" baseline="0">
                          <a:ln>
                            <a:noFill/>
                          </a:ln>
                          <a:solidFill>
                            <a:schemeClr val="tx1"/>
                          </a:solidFill>
                          <a:effectLst/>
                          <a:latin typeface="Times" pitchFamily="18" charset="0"/>
                          <a:cs typeface="Times New Roman" pitchFamily="18" charset="0"/>
                        </a:rPr>
                        <a:t>Commands entered at the terminal</a:t>
                      </a:r>
                      <a:r>
                        <a:rPr kumimoji="0" lang="en-US" sz="1800" b="0" i="0" u="none" strike="noStrike" cap="none" normalizeH="0" baseline="0">
                          <a:ln>
                            <a:noFill/>
                          </a:ln>
                          <a:solidFill>
                            <a:schemeClr val="tx1"/>
                          </a:solidFill>
                          <a:effectLst/>
                          <a:latin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D:\TransMac\Illustrator Files\2-OperatingSystem\2_7.jpg"/>
          <p:cNvPicPr>
            <a:picLocks noChangeAspect="1" noChangeArrowheads="1"/>
          </p:cNvPicPr>
          <p:nvPr/>
        </p:nvPicPr>
        <p:blipFill>
          <a:blip r:embed="rId3" cstate="print"/>
          <a:srcRect/>
          <a:stretch>
            <a:fillRect/>
          </a:stretch>
        </p:blipFill>
        <p:spPr bwMode="auto">
          <a:xfrm>
            <a:off x="381000" y="609600"/>
            <a:ext cx="8382000" cy="6186488"/>
          </a:xfrm>
          <a:prstGeom prst="rect">
            <a:avLst/>
          </a:prstGeom>
          <a:noFill/>
          <a:ln w="9525">
            <a:noFill/>
            <a:miter lim="800000"/>
            <a:headEnd/>
            <a:tailEnd/>
          </a:ln>
        </p:spPr>
      </p:pic>
      <p:sp>
        <p:nvSpPr>
          <p:cNvPr id="3" name="TextBox 2"/>
          <p:cNvSpPr txBox="1"/>
          <p:nvPr/>
        </p:nvSpPr>
        <p:spPr>
          <a:xfrm>
            <a:off x="1066800" y="76200"/>
            <a:ext cx="8077200" cy="461665"/>
          </a:xfrm>
          <a:prstGeom prst="rect">
            <a:avLst/>
          </a:prstGeom>
          <a:noFill/>
        </p:spPr>
        <p:txBody>
          <a:bodyPr wrap="square" rtlCol="0">
            <a:spAutoFit/>
          </a:bodyPr>
          <a:lstStyle/>
          <a:p>
            <a:r>
              <a:rPr lang="en-US" sz="2400"/>
              <a:t>Compatible time sharing system (developed by MIT)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Major Achievements</a:t>
            </a:r>
          </a:p>
        </p:txBody>
      </p:sp>
      <p:sp>
        <p:nvSpPr>
          <p:cNvPr id="28675" name="Rectangle 3"/>
          <p:cNvSpPr>
            <a:spLocks noGrp="1" noChangeArrowheads="1"/>
          </p:cNvSpPr>
          <p:nvPr>
            <p:ph idx="1"/>
          </p:nvPr>
        </p:nvSpPr>
        <p:spPr/>
        <p:txBody>
          <a:bodyPr/>
          <a:lstStyle/>
          <a:p>
            <a:r>
              <a:rPr lang="en-US"/>
              <a:t>Running processes simultaneously </a:t>
            </a:r>
          </a:p>
          <a:p>
            <a:r>
              <a:rPr lang="en-US"/>
              <a:t>Memory Management</a:t>
            </a:r>
          </a:p>
          <a:p>
            <a:r>
              <a:rPr lang="en-US"/>
              <a:t>Information protection and security</a:t>
            </a:r>
          </a:p>
          <a:p>
            <a:r>
              <a:rPr lang="en-US"/>
              <a:t>Scheduling and resource management</a:t>
            </a:r>
          </a:p>
          <a:p>
            <a:pPr>
              <a:buNone/>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476488" cy="1143000"/>
          </a:xfrm>
        </p:spPr>
        <p:txBody>
          <a:bodyPr/>
          <a:lstStyle/>
          <a:p>
            <a:r>
              <a:rPr lang="en-US"/>
              <a:t>5.	Processes</a:t>
            </a:r>
          </a:p>
        </p:txBody>
      </p:sp>
      <p:sp>
        <p:nvSpPr>
          <p:cNvPr id="29699" name="Rectangle 3"/>
          <p:cNvSpPr>
            <a:spLocks noGrp="1" noChangeArrowheads="1"/>
          </p:cNvSpPr>
          <p:nvPr>
            <p:ph idx="1"/>
          </p:nvPr>
        </p:nvSpPr>
        <p:spPr/>
        <p:txBody>
          <a:bodyPr/>
          <a:lstStyle/>
          <a:p>
            <a:pPr>
              <a:lnSpc>
                <a:spcPct val="90000"/>
              </a:lnSpc>
            </a:pPr>
            <a:r>
              <a:rPr lang="en-US"/>
              <a:t>A program in execution</a:t>
            </a:r>
          </a:p>
          <a:p>
            <a:pPr>
              <a:lnSpc>
                <a:spcPct val="90000"/>
              </a:lnSpc>
            </a:pPr>
            <a:r>
              <a:rPr lang="en-US"/>
              <a:t>An instance of a program running on a computer</a:t>
            </a:r>
          </a:p>
          <a:p>
            <a:pPr>
              <a:lnSpc>
                <a:spcPct val="90000"/>
              </a:lnSpc>
            </a:pPr>
            <a:r>
              <a:rPr lang="en-US"/>
              <a:t>The entity that can be assigned to and executed on a processor</a:t>
            </a:r>
          </a:p>
          <a:p>
            <a:pPr>
              <a:lnSpc>
                <a:spcPct val="90000"/>
              </a:lnSpc>
            </a:pPr>
            <a:r>
              <a:rPr lang="en-US"/>
              <a:t>A unit of activity characterized by a single sequential thread of execution, a current state, and an associated set of system resources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Process</a:t>
            </a:r>
          </a:p>
        </p:txBody>
      </p:sp>
      <p:sp>
        <p:nvSpPr>
          <p:cNvPr id="31747" name="Rectangle 3"/>
          <p:cNvSpPr>
            <a:spLocks noGrp="1" noChangeArrowheads="1"/>
          </p:cNvSpPr>
          <p:nvPr>
            <p:ph idx="1"/>
          </p:nvPr>
        </p:nvSpPr>
        <p:spPr/>
        <p:txBody>
          <a:bodyPr/>
          <a:lstStyle/>
          <a:p>
            <a:r>
              <a:rPr lang="en-US"/>
              <a:t>Consists of three components</a:t>
            </a:r>
          </a:p>
          <a:p>
            <a:pPr lvl="1"/>
            <a:r>
              <a:rPr lang="en-US"/>
              <a:t>An executable program</a:t>
            </a:r>
          </a:p>
          <a:p>
            <a:pPr lvl="1"/>
            <a:r>
              <a:rPr lang="en-US"/>
              <a:t>Associated data needed by the program</a:t>
            </a:r>
          </a:p>
          <a:p>
            <a:pPr lvl="1"/>
            <a:r>
              <a:rPr lang="en-US"/>
              <a:t>Execution context of the program</a:t>
            </a:r>
          </a:p>
          <a:p>
            <a:pPr lvl="2"/>
            <a:r>
              <a:rPr lang="en-US"/>
              <a:t>All information the operating system needs to manage the process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Process</a:t>
            </a:r>
          </a:p>
        </p:txBody>
      </p:sp>
      <p:pic>
        <p:nvPicPr>
          <p:cNvPr id="32771" name="Picture 4" descr="D:\TransMac\Illustrator Files\2-OperatingSystem\2_8.jpg"/>
          <p:cNvPicPr>
            <a:picLocks noChangeAspect="1" noChangeArrowheads="1"/>
          </p:cNvPicPr>
          <p:nvPr/>
        </p:nvPicPr>
        <p:blipFill>
          <a:blip r:embed="rId2" cstate="print"/>
          <a:srcRect/>
          <a:stretch>
            <a:fillRect/>
          </a:stretch>
        </p:blipFill>
        <p:spPr bwMode="auto">
          <a:xfrm>
            <a:off x="1981200" y="1219200"/>
            <a:ext cx="5867399" cy="5638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74638"/>
            <a:ext cx="8552688" cy="1143000"/>
          </a:xfrm>
        </p:spPr>
        <p:txBody>
          <a:bodyPr/>
          <a:lstStyle/>
          <a:p>
            <a:r>
              <a:rPr lang="en-US"/>
              <a:t>6.	Memory Management</a:t>
            </a:r>
          </a:p>
        </p:txBody>
      </p:sp>
      <p:sp>
        <p:nvSpPr>
          <p:cNvPr id="33795" name="Rectangle 3"/>
          <p:cNvSpPr>
            <a:spLocks noGrp="1" noChangeArrowheads="1"/>
          </p:cNvSpPr>
          <p:nvPr>
            <p:ph idx="1"/>
          </p:nvPr>
        </p:nvSpPr>
        <p:spPr/>
        <p:txBody>
          <a:bodyPr/>
          <a:lstStyle/>
          <a:p>
            <a:r>
              <a:rPr lang="en-US"/>
              <a:t>Process isolation</a:t>
            </a:r>
          </a:p>
          <a:p>
            <a:r>
              <a:rPr lang="en-US"/>
              <a:t>Automatic allocation and management</a:t>
            </a:r>
          </a:p>
          <a:p>
            <a:r>
              <a:rPr lang="en-US"/>
              <a:t>Support for modular programming</a:t>
            </a:r>
          </a:p>
          <a:p>
            <a:r>
              <a:rPr lang="en-US"/>
              <a:t>Protection and access control</a:t>
            </a:r>
          </a:p>
          <a:p>
            <a:r>
              <a:rPr lang="en-US"/>
              <a:t>Long-term storage</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lIns="91440" tIns="45720" rIns="91440" bIns="45720" anchor="ctr">
            <a:normAutofit/>
          </a:bodyPr>
          <a:lstStyle/>
          <a:p>
            <a:r>
              <a:rPr lang="en-US">
                <a:highlight>
                  <a:srgbClr val="FFFF00"/>
                </a:highlight>
              </a:rPr>
              <a:t>Operating System</a:t>
            </a:r>
          </a:p>
        </p:txBody>
      </p:sp>
      <p:sp>
        <p:nvSpPr>
          <p:cNvPr id="4099" name="Rectangle 3"/>
          <p:cNvSpPr>
            <a:spLocks noGrp="1" noChangeArrowheads="1"/>
          </p:cNvSpPr>
          <p:nvPr>
            <p:ph idx="1"/>
          </p:nvPr>
        </p:nvSpPr>
        <p:spPr/>
        <p:txBody>
          <a:bodyPr/>
          <a:lstStyle/>
          <a:p>
            <a:r>
              <a:rPr lang="en-US"/>
              <a:t>A program that controls the execution of application programs</a:t>
            </a:r>
          </a:p>
          <a:p>
            <a:r>
              <a:rPr lang="en-US"/>
              <a:t>A program that controls the execution of users programs</a:t>
            </a:r>
          </a:p>
          <a:p>
            <a:r>
              <a:rPr lang="en-US"/>
              <a:t>An interface between applications and hardware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Virtual Memory</a:t>
            </a:r>
          </a:p>
        </p:txBody>
      </p:sp>
      <p:sp>
        <p:nvSpPr>
          <p:cNvPr id="34819" name="Rectangle 3"/>
          <p:cNvSpPr>
            <a:spLocks noGrp="1" noChangeArrowheads="1"/>
          </p:cNvSpPr>
          <p:nvPr>
            <p:ph idx="1"/>
          </p:nvPr>
        </p:nvSpPr>
        <p:spPr/>
        <p:txBody>
          <a:bodyPr/>
          <a:lstStyle/>
          <a:p>
            <a:r>
              <a:rPr lang="en-US"/>
              <a:t>Allows programmers to address memory from a logical point of view</a:t>
            </a:r>
          </a:p>
          <a:p>
            <a:r>
              <a:rPr lang="en-US"/>
              <a:t>While one process is written out to secondary store and the successor process read in there in no interruption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File System</a:t>
            </a:r>
          </a:p>
        </p:txBody>
      </p:sp>
      <p:sp>
        <p:nvSpPr>
          <p:cNvPr id="35843" name="Rectangle 3"/>
          <p:cNvSpPr>
            <a:spLocks noGrp="1" noChangeArrowheads="1"/>
          </p:cNvSpPr>
          <p:nvPr>
            <p:ph idx="1"/>
          </p:nvPr>
        </p:nvSpPr>
        <p:spPr>
          <a:xfrm>
            <a:off x="1143000" y="1447800"/>
            <a:ext cx="7790688" cy="4800600"/>
          </a:xfrm>
        </p:spPr>
        <p:txBody>
          <a:bodyPr/>
          <a:lstStyle/>
          <a:p>
            <a:r>
              <a:rPr lang="en-US"/>
              <a:t>Implements long-term store</a:t>
            </a:r>
          </a:p>
          <a:p>
            <a:r>
              <a:rPr lang="en-US"/>
              <a:t>Information stored in named objects called files</a:t>
            </a:r>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Monolithic Architecture</a:t>
            </a:r>
            <a:endParaRPr lang="en-IN"/>
          </a:p>
        </p:txBody>
      </p:sp>
      <p:pic>
        <p:nvPicPr>
          <p:cNvPr id="3074" name="Picture 2" descr="Monolithic Structure of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74676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0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304800"/>
            <a:ext cx="7498080" cy="4893647"/>
          </a:xfrm>
          <a:prstGeom prst="rect">
            <a:avLst/>
          </a:prstGeom>
        </p:spPr>
        <p:txBody>
          <a:bodyPr wrap="square">
            <a:spAutoFit/>
          </a:bodyPr>
          <a:lstStyle/>
          <a:p>
            <a:pPr algn="just"/>
            <a:r>
              <a:rPr lang="en-US" sz="2400" b="1">
                <a:solidFill>
                  <a:srgbClr val="333333"/>
                </a:solidFill>
                <a:latin typeface="inter-bold"/>
              </a:rPr>
              <a:t>Advantages of Monolithic Architecture:</a:t>
            </a:r>
          </a:p>
          <a:p>
            <a:pPr algn="just"/>
            <a:endParaRPr lang="en-US" sz="2400">
              <a:solidFill>
                <a:srgbClr val="333333"/>
              </a:solidFill>
              <a:latin typeface="inter-regular"/>
            </a:endParaRPr>
          </a:p>
          <a:p>
            <a:pPr marL="342900" indent="-342900" algn="just">
              <a:buFont typeface="Wingdings" panose="05000000000000000000" pitchFamily="2" charset="2"/>
              <a:buChar char="§"/>
            </a:pPr>
            <a:r>
              <a:rPr lang="en-US" sz="2400">
                <a:solidFill>
                  <a:srgbClr val="000000"/>
                </a:solidFill>
                <a:latin typeface="inter-regular"/>
              </a:rPr>
              <a:t>Simple and easy to implement structure.</a:t>
            </a:r>
          </a:p>
          <a:p>
            <a:pPr marL="342900" indent="-342900" algn="just">
              <a:buFont typeface="Wingdings" panose="05000000000000000000" pitchFamily="2" charset="2"/>
              <a:buChar char="§"/>
            </a:pPr>
            <a:r>
              <a:rPr lang="en-US" sz="2400">
                <a:solidFill>
                  <a:srgbClr val="000000"/>
                </a:solidFill>
                <a:latin typeface="inter-regular"/>
              </a:rPr>
              <a:t>Faster execution due to direct access to all the services</a:t>
            </a:r>
          </a:p>
          <a:p>
            <a:pPr algn="just"/>
            <a:endParaRPr lang="en-US" sz="2400">
              <a:solidFill>
                <a:srgbClr val="000000"/>
              </a:solidFill>
              <a:latin typeface="inter-regular"/>
            </a:endParaRPr>
          </a:p>
          <a:p>
            <a:pPr algn="just"/>
            <a:r>
              <a:rPr lang="en-US" sz="2400" b="1">
                <a:solidFill>
                  <a:srgbClr val="333333"/>
                </a:solidFill>
                <a:latin typeface="inter-bold"/>
              </a:rPr>
              <a:t>Disadvantages of Monolithic Architecture:</a:t>
            </a:r>
            <a:endParaRPr lang="en-US" sz="2400">
              <a:solidFill>
                <a:srgbClr val="333333"/>
              </a:solidFill>
              <a:latin typeface="inter-regular"/>
            </a:endParaRPr>
          </a:p>
          <a:p>
            <a:pPr algn="just"/>
            <a:endParaRPr lang="en-US" sz="2400">
              <a:solidFill>
                <a:srgbClr val="333333"/>
              </a:solidFill>
              <a:latin typeface="inter-regular"/>
            </a:endParaRPr>
          </a:p>
          <a:p>
            <a:pPr marL="342900" indent="-342900" algn="just">
              <a:buFont typeface="Wingdings" panose="05000000000000000000" pitchFamily="2" charset="2"/>
              <a:buChar char="§"/>
            </a:pPr>
            <a:r>
              <a:rPr lang="en-US" sz="2400">
                <a:solidFill>
                  <a:srgbClr val="000000"/>
                </a:solidFill>
                <a:latin typeface="inter-regular"/>
              </a:rPr>
              <a:t>The addition of new features or removal of obsolete features is very difficult.</a:t>
            </a:r>
          </a:p>
          <a:p>
            <a:pPr marL="342900" indent="-342900" algn="just">
              <a:buFont typeface="Wingdings" panose="05000000000000000000" pitchFamily="2" charset="2"/>
              <a:buChar char="§"/>
            </a:pPr>
            <a:r>
              <a:rPr lang="en-US" sz="2400">
                <a:solidFill>
                  <a:srgbClr val="000000"/>
                </a:solidFill>
                <a:latin typeface="inter-regular"/>
              </a:rPr>
              <a:t>Security issues are always there because there is no isolation among various servers present in the kernel.</a:t>
            </a:r>
            <a:endParaRPr lang="en-US" sz="2400" b="0" i="0">
              <a:solidFill>
                <a:srgbClr val="000000"/>
              </a:solidFill>
              <a:effectLst/>
              <a:latin typeface="inter-regular"/>
            </a:endParaRPr>
          </a:p>
        </p:txBody>
      </p:sp>
    </p:spTree>
    <p:extLst>
      <p:ext uri="{BB962C8B-B14F-4D97-AF65-F5344CB8AC3E}">
        <p14:creationId xmlns:p14="http://schemas.microsoft.com/office/powerpoint/2010/main" val="3692998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Kernel and User Space in Layered Architecture </a:t>
            </a:r>
            <a:endParaRPr lang="en-IN"/>
          </a:p>
        </p:txBody>
      </p:sp>
      <p:pic>
        <p:nvPicPr>
          <p:cNvPr id="1026" name="Picture 2" descr="Layered Structure of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73152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532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Advantages of Layered Structure</a:t>
            </a:r>
            <a:br>
              <a:rPr lang="en-US"/>
            </a:br>
            <a:endParaRPr lang="en-IN"/>
          </a:p>
        </p:txBody>
      </p:sp>
      <p:sp>
        <p:nvSpPr>
          <p:cNvPr id="3" name="Content Placeholder 2"/>
          <p:cNvSpPr>
            <a:spLocks noGrp="1"/>
          </p:cNvSpPr>
          <p:nvPr>
            <p:ph idx="1"/>
          </p:nvPr>
        </p:nvSpPr>
        <p:spPr>
          <a:xfrm>
            <a:off x="1143000" y="1295400"/>
            <a:ext cx="7790688" cy="5257800"/>
          </a:xfrm>
        </p:spPr>
        <p:txBody>
          <a:bodyPr>
            <a:noAutofit/>
          </a:bodyPr>
          <a:lstStyle/>
          <a:p>
            <a:r>
              <a:rPr lang="en-US" sz="2000" b="1"/>
              <a:t>Modularity:</a:t>
            </a:r>
            <a:r>
              <a:rPr lang="en-US" sz="2000"/>
              <a:t> This design promotes modularity as each layer performs only the tasks it is scheduled to perform.</a:t>
            </a:r>
          </a:p>
          <a:p>
            <a:r>
              <a:rPr lang="en-US" sz="2000" b="1"/>
              <a:t>Easy debugging:</a:t>
            </a:r>
            <a:r>
              <a:rPr lang="en-US" sz="2000"/>
              <a:t> As the layers are discrete so it is very easy to debug. Suppose an error occurs in the CPU scheduling layer. The developer can only search that particular layer to debug, unlike the Monolithic system where all the services are present.</a:t>
            </a:r>
          </a:p>
          <a:p>
            <a:r>
              <a:rPr lang="en-US" sz="2000" b="1"/>
              <a:t>Easy update:</a:t>
            </a:r>
            <a:r>
              <a:rPr lang="en-US" sz="2000"/>
              <a:t> A modification made in a particular layer will not affect the other layers.</a:t>
            </a:r>
          </a:p>
          <a:p>
            <a:r>
              <a:rPr lang="en-US" sz="2000" b="1"/>
              <a:t>No direct access to hardware:</a:t>
            </a:r>
            <a:r>
              <a:rPr lang="en-US" sz="2000"/>
              <a:t> The hardware layer is the innermost layer present in the design. So a user can use the services of hardware but cannot directly modify or access it, unlike the Simple system in which the user had direct access to the hardware.</a:t>
            </a:r>
          </a:p>
          <a:p>
            <a:r>
              <a:rPr lang="en-US" sz="2000" b="1"/>
              <a:t>Abstraction:</a:t>
            </a:r>
            <a:r>
              <a:rPr lang="en-US" sz="2000"/>
              <a:t> Every layer is concerned with its functions. So the functions and implementations of the other layers are abstract to it.</a:t>
            </a:r>
          </a:p>
          <a:p>
            <a:endParaRPr lang="en-IN" sz="2000"/>
          </a:p>
        </p:txBody>
      </p:sp>
    </p:spTree>
    <p:extLst>
      <p:ext uri="{BB962C8B-B14F-4D97-AF65-F5344CB8AC3E}">
        <p14:creationId xmlns:p14="http://schemas.microsoft.com/office/powerpoint/2010/main" val="3118270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txBody>
          <a:bodyPr>
            <a:normAutofit fontScale="90000"/>
          </a:bodyPr>
          <a:lstStyle/>
          <a:p>
            <a:r>
              <a:rPr lang="en-IN">
                <a:effectLst/>
              </a:rPr>
              <a:t>Disadvantages of Layered Structure</a:t>
            </a:r>
            <a:endParaRPr lang="en-IN"/>
          </a:p>
        </p:txBody>
      </p:sp>
      <p:sp>
        <p:nvSpPr>
          <p:cNvPr id="3" name="Content Placeholder 2"/>
          <p:cNvSpPr>
            <a:spLocks noGrp="1"/>
          </p:cNvSpPr>
          <p:nvPr>
            <p:ph idx="1"/>
          </p:nvPr>
        </p:nvSpPr>
        <p:spPr>
          <a:xfrm>
            <a:off x="1143000" y="1447800"/>
            <a:ext cx="7790688" cy="5105400"/>
          </a:xfrm>
        </p:spPr>
        <p:txBody>
          <a:bodyPr>
            <a:noAutofit/>
          </a:bodyPr>
          <a:lstStyle/>
          <a:p>
            <a:r>
              <a:rPr lang="en-US" sz="2000" b="1"/>
              <a:t>Complex and careful implementation:</a:t>
            </a:r>
            <a:r>
              <a:rPr lang="en-US" sz="2000"/>
              <a:t> As a layer can access the services of the layers below it, so the arrangement of the layers must be done carefully. For example, the backing storage layer uses the services of the memory management layer. So it must be kept below the memory management layer. Thus with great modularity comes complex implementation.</a:t>
            </a:r>
          </a:p>
          <a:p>
            <a:r>
              <a:rPr lang="en-US" sz="2000" b="1"/>
              <a:t>Slower in execution:</a:t>
            </a:r>
            <a:r>
              <a:rPr lang="en-US" sz="2000"/>
              <a:t> If a layer wants to interact with another layer, it requests to travel through all the layers present between the two interacting layers. Thus it increases response time, unlike the Monolithic system, which is faster than this. Thus an increase in the number of layers may lead to a very inefficient design.</a:t>
            </a:r>
          </a:p>
          <a:p>
            <a:r>
              <a:rPr lang="en-US" sz="2000" b="1"/>
              <a:t>Functionality:</a:t>
            </a:r>
            <a:r>
              <a:rPr lang="en-US" sz="2000"/>
              <a:t> It is not always possible to divide the functionalities. Many times, they are interrelated and can't be separated.</a:t>
            </a:r>
          </a:p>
          <a:p>
            <a:r>
              <a:rPr lang="en-US" sz="2000" b="1"/>
              <a:t>Communication:</a:t>
            </a:r>
            <a:r>
              <a:rPr lang="en-US" sz="2000"/>
              <a:t> No direct communication between non-adjacent layers.</a:t>
            </a:r>
          </a:p>
          <a:p>
            <a:endParaRPr lang="en-IN" sz="2000"/>
          </a:p>
        </p:txBody>
      </p:sp>
    </p:spTree>
    <p:extLst>
      <p:ext uri="{BB962C8B-B14F-4D97-AF65-F5344CB8AC3E}">
        <p14:creationId xmlns:p14="http://schemas.microsoft.com/office/powerpoint/2010/main" val="1807943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Layered Architecture</a:t>
            </a:r>
            <a:endParaRPr lang="en-IN"/>
          </a:p>
        </p:txBody>
      </p:sp>
      <p:pic>
        <p:nvPicPr>
          <p:cNvPr id="2050" name="Picture 2" descr="Layered Structure of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7924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a:t>Information Protection and Security</a:t>
            </a:r>
          </a:p>
        </p:txBody>
      </p:sp>
      <p:sp>
        <p:nvSpPr>
          <p:cNvPr id="36867" name="Rectangle 3"/>
          <p:cNvSpPr>
            <a:spLocks noGrp="1" noChangeArrowheads="1"/>
          </p:cNvSpPr>
          <p:nvPr>
            <p:ph idx="1"/>
          </p:nvPr>
        </p:nvSpPr>
        <p:spPr>
          <a:xfrm>
            <a:off x="1143000" y="1447800"/>
            <a:ext cx="7790688" cy="4800600"/>
          </a:xfrm>
        </p:spPr>
        <p:txBody>
          <a:bodyPr/>
          <a:lstStyle/>
          <a:p>
            <a:r>
              <a:rPr lang="en-US"/>
              <a:t>Access control</a:t>
            </a:r>
          </a:p>
          <a:p>
            <a:pPr lvl="1"/>
            <a:r>
              <a:rPr lang="en-US"/>
              <a:t>regulate user access to the system</a:t>
            </a:r>
          </a:p>
          <a:p>
            <a:r>
              <a:rPr lang="en-US"/>
              <a:t>Information flow control</a:t>
            </a:r>
          </a:p>
          <a:p>
            <a:pPr lvl="1"/>
            <a:r>
              <a:rPr lang="en-US"/>
              <a:t>regulate flow of data within the system and its delivery to users</a:t>
            </a:r>
          </a:p>
          <a:p>
            <a:r>
              <a:rPr lang="en-US"/>
              <a:t>Certification</a:t>
            </a:r>
          </a:p>
          <a:p>
            <a:pPr lvl="1"/>
            <a:r>
              <a:rPr lang="en-US"/>
              <a:t>proving that access and flow control perform according to specifications</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274638"/>
            <a:ext cx="9144000" cy="1143000"/>
          </a:xfrm>
        </p:spPr>
        <p:txBody>
          <a:bodyPr>
            <a:normAutofit/>
          </a:bodyPr>
          <a:lstStyle/>
          <a:p>
            <a:r>
              <a:rPr lang="en-US"/>
              <a:t>7. Scheduling and Resource Management</a:t>
            </a:r>
          </a:p>
        </p:txBody>
      </p:sp>
      <p:sp>
        <p:nvSpPr>
          <p:cNvPr id="37891" name="Rectangle 3"/>
          <p:cNvSpPr>
            <a:spLocks noGrp="1" noChangeArrowheads="1"/>
          </p:cNvSpPr>
          <p:nvPr>
            <p:ph idx="1"/>
          </p:nvPr>
        </p:nvSpPr>
        <p:spPr>
          <a:xfrm>
            <a:off x="1066800" y="1524000"/>
            <a:ext cx="7924800" cy="4572000"/>
          </a:xfrm>
        </p:spPr>
        <p:txBody>
          <a:bodyPr/>
          <a:lstStyle/>
          <a:p>
            <a:r>
              <a:rPr lang="en-US"/>
              <a:t>Fairness</a:t>
            </a:r>
          </a:p>
          <a:p>
            <a:pPr lvl="1"/>
            <a:r>
              <a:rPr lang="en-US"/>
              <a:t>give equal and fair access to all processes</a:t>
            </a:r>
          </a:p>
          <a:p>
            <a:r>
              <a:rPr lang="en-US"/>
              <a:t>Differential responsiveness</a:t>
            </a:r>
          </a:p>
          <a:p>
            <a:pPr lvl="1"/>
            <a:r>
              <a:rPr lang="en-US"/>
              <a:t>discriminate between different classes of jobs</a:t>
            </a:r>
          </a:p>
          <a:p>
            <a:r>
              <a:rPr lang="en-US"/>
              <a:t>Efficiency</a:t>
            </a:r>
          </a:p>
          <a:p>
            <a:pPr lvl="1"/>
            <a:r>
              <a:rPr lang="en-US"/>
              <a:t>maximize throughput, minimize response time, and accommodate as many uses as possible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74638"/>
            <a:ext cx="8628888" cy="1143000"/>
          </a:xfrm>
        </p:spPr>
        <p:txBody>
          <a:bodyPr>
            <a:normAutofit/>
          </a:bodyPr>
          <a:lstStyle/>
          <a:p>
            <a:r>
              <a:rPr lang="en-US"/>
              <a:t>1.	Operating System Objectives</a:t>
            </a:r>
          </a:p>
        </p:txBody>
      </p:sp>
      <p:sp>
        <p:nvSpPr>
          <p:cNvPr id="5123" name="Rectangle 3"/>
          <p:cNvSpPr>
            <a:spLocks noGrp="1" noChangeArrowheads="1"/>
          </p:cNvSpPr>
          <p:nvPr>
            <p:ph idx="1"/>
          </p:nvPr>
        </p:nvSpPr>
        <p:spPr>
          <a:xfrm>
            <a:off x="762000" y="1447800"/>
            <a:ext cx="8171688" cy="4800600"/>
          </a:xfrm>
        </p:spPr>
        <p:txBody>
          <a:bodyPr/>
          <a:lstStyle/>
          <a:p>
            <a:r>
              <a:rPr lang="en-US"/>
              <a:t>Convenience</a:t>
            </a:r>
          </a:p>
          <a:p>
            <a:pPr lvl="1"/>
            <a:r>
              <a:rPr lang="en-US"/>
              <a:t>Makes the computer more convenient to use</a:t>
            </a:r>
          </a:p>
          <a:p>
            <a:r>
              <a:rPr lang="en-US"/>
              <a:t>Efficiency</a:t>
            </a:r>
          </a:p>
          <a:p>
            <a:pPr lvl="1"/>
            <a:r>
              <a:rPr lang="en-US"/>
              <a:t>Allows computer system resources to be used in an efficient manner</a:t>
            </a:r>
          </a:p>
          <a:p>
            <a:r>
              <a:rPr lang="en-US"/>
              <a:t>Ability to evolve</a:t>
            </a:r>
          </a:p>
          <a:p>
            <a:pPr lvl="1"/>
            <a:r>
              <a:rPr lang="en-US"/>
              <a:t>Permit effective development, testing, and introduction of new system functions without interfering with service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a:t>Major Elements of</a:t>
            </a:r>
            <a:br>
              <a:rPr lang="en-US"/>
            </a:br>
            <a:r>
              <a:rPr lang="en-US"/>
              <a:t>Operating System</a:t>
            </a:r>
          </a:p>
        </p:txBody>
      </p:sp>
      <p:pic>
        <p:nvPicPr>
          <p:cNvPr id="38915" name="Picture 4" descr="D:\TransMac\Illustrator Files\2-OperatingSystem\2_11.jpg"/>
          <p:cNvPicPr>
            <a:picLocks noChangeAspect="1" noChangeArrowheads="1"/>
          </p:cNvPicPr>
          <p:nvPr/>
        </p:nvPicPr>
        <p:blipFill>
          <a:blip r:embed="rId2" cstate="print"/>
          <a:srcRect/>
          <a:stretch>
            <a:fillRect/>
          </a:stretch>
        </p:blipFill>
        <p:spPr bwMode="auto">
          <a:xfrm>
            <a:off x="2514600" y="1681163"/>
            <a:ext cx="6324600" cy="4948237"/>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System Structure</a:t>
            </a:r>
          </a:p>
        </p:txBody>
      </p:sp>
      <p:sp>
        <p:nvSpPr>
          <p:cNvPr id="39939" name="Rectangle 3"/>
          <p:cNvSpPr>
            <a:spLocks noGrp="1" noChangeArrowheads="1"/>
          </p:cNvSpPr>
          <p:nvPr>
            <p:ph idx="1"/>
          </p:nvPr>
        </p:nvSpPr>
        <p:spPr/>
        <p:txBody>
          <a:bodyPr/>
          <a:lstStyle/>
          <a:p>
            <a:r>
              <a:rPr lang="en-US"/>
              <a:t>View the system as a series of levels</a:t>
            </a:r>
          </a:p>
          <a:p>
            <a:r>
              <a:rPr lang="en-US"/>
              <a:t>Each level performs a related subset of functions</a:t>
            </a:r>
          </a:p>
          <a:p>
            <a:r>
              <a:rPr lang="en-US"/>
              <a:t>Each level relies on the next lower level to perform more primitive functions</a:t>
            </a:r>
          </a:p>
          <a:p>
            <a:r>
              <a:rPr lang="en-US"/>
              <a:t>This decomposes a problem into a number of more manageable subproblems</a:t>
            </a:r>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76200"/>
            <a:ext cx="8476488" cy="1143000"/>
          </a:xfrm>
        </p:spPr>
        <p:txBody>
          <a:bodyPr>
            <a:normAutofit fontScale="90000"/>
          </a:bodyPr>
          <a:lstStyle/>
          <a:p>
            <a:r>
              <a:rPr lang="en-US"/>
              <a:t>8.	Operating System Design Hierarchy</a:t>
            </a:r>
          </a:p>
        </p:txBody>
      </p:sp>
      <p:sp>
        <p:nvSpPr>
          <p:cNvPr id="40963" name="Rectangle 4"/>
          <p:cNvSpPr>
            <a:spLocks noChangeArrowheads="1"/>
          </p:cNvSpPr>
          <p:nvPr/>
        </p:nvSpPr>
        <p:spPr bwMode="auto">
          <a:xfrm>
            <a:off x="152400" y="1066800"/>
            <a:ext cx="8991600" cy="5844664"/>
          </a:xfrm>
          <a:prstGeom prst="rect">
            <a:avLst/>
          </a:prstGeom>
          <a:noFill/>
          <a:ln w="9525">
            <a:noFill/>
            <a:miter lim="800000"/>
            <a:headEnd/>
            <a:tailEnd/>
          </a:ln>
        </p:spPr>
        <p:txBody>
          <a:bodyPr wrap="square" lIns="90488" tIns="44450" rIns="90488" bIns="44450">
            <a:spAutoFit/>
          </a:bodyPr>
          <a:lstStyle/>
          <a:p>
            <a:pPr defTabSz="903288">
              <a:lnSpc>
                <a:spcPct val="102000"/>
              </a:lnSpc>
              <a:tabLst>
                <a:tab pos="682625" algn="l"/>
                <a:tab pos="2633663" algn="l"/>
                <a:tab pos="4797425" algn="l"/>
              </a:tabLst>
            </a:pPr>
            <a:r>
              <a:rPr lang="ko-KR" altLang="en-US" sz="2400" b="1">
                <a:solidFill>
                  <a:srgbClr val="FF0000"/>
                </a:solidFill>
                <a:ea typeface="굴림" charset="-127"/>
                <a:cs typeface="Times New Roman" pitchFamily="18" charset="0"/>
              </a:rPr>
              <a:t>Level </a:t>
            </a:r>
            <a:r>
              <a:rPr lang="en-US" altLang="ko-KR" sz="2400" b="1">
                <a:solidFill>
                  <a:srgbClr val="FF0000"/>
                </a:solidFill>
                <a:ea typeface="굴림" charset="-127"/>
                <a:cs typeface="Times New Roman" pitchFamily="18" charset="0"/>
              </a:rPr>
              <a:t>n</a:t>
            </a:r>
            <a:r>
              <a:rPr lang="ko-KR" altLang="en-US" sz="2400" b="1">
                <a:solidFill>
                  <a:srgbClr val="FF0000"/>
                </a:solidFill>
                <a:ea typeface="굴림" charset="-127"/>
                <a:cs typeface="Times New Roman" pitchFamily="18" charset="0"/>
              </a:rPr>
              <a:t>ame	    Objects	         Example Operations</a:t>
            </a:r>
          </a:p>
          <a:p>
            <a:pPr defTabSz="903288">
              <a:lnSpc>
                <a:spcPct val="102000"/>
              </a:lnSpc>
              <a:spcBef>
                <a:spcPts val="1100"/>
              </a:spcBef>
              <a:tabLst>
                <a:tab pos="682625" algn="l"/>
                <a:tab pos="2633663" algn="l"/>
                <a:tab pos="4797425" algn="l"/>
              </a:tabLst>
            </a:pPr>
            <a:r>
              <a:rPr lang="ko-KR" altLang="en-US" sz="2400">
                <a:solidFill>
                  <a:srgbClr val="000000"/>
                </a:solidFill>
                <a:ea typeface="굴림" charset="-127"/>
                <a:cs typeface="Times New Roman" pitchFamily="18" charset="0"/>
              </a:rPr>
              <a:t>13</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Shell	User programming           Statements in shell </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languag</a:t>
            </a:r>
            <a:r>
              <a:rPr lang="en-US" altLang="ko-KR" sz="2400">
                <a:solidFill>
                  <a:srgbClr val="000000"/>
                </a:solidFill>
                <a:ea typeface="굴림" charset="-127"/>
                <a:cs typeface="Times New Roman" pitchFamily="18" charset="0"/>
              </a:rPr>
              <a:t>e</a:t>
            </a:r>
            <a:r>
              <a:rPr lang="ko-KR" altLang="en-US" sz="2400">
                <a:solidFill>
                  <a:srgbClr val="000000"/>
                </a:solidFill>
                <a:ea typeface="굴림" charset="-127"/>
                <a:cs typeface="Times New Roman" pitchFamily="18" charset="0"/>
              </a:rPr>
              <a:t> environment</a:t>
            </a:r>
          </a:p>
          <a:p>
            <a:pPr marL="342900" indent="-342900" defTabSz="903288">
              <a:lnSpc>
                <a:spcPct val="102000"/>
              </a:lnSpc>
              <a:spcBef>
                <a:spcPts val="1100"/>
              </a:spcBef>
              <a:buAutoNum type="arabicPlain" startAt="12"/>
              <a:tabLst>
                <a:tab pos="682625" algn="l"/>
                <a:tab pos="2633663" algn="l"/>
                <a:tab pos="4797425" algn="l"/>
              </a:tabLst>
            </a:pPr>
            <a:r>
              <a:rPr lang="en-US" altLang="ko-KR" sz="2400">
                <a:solidFill>
                  <a:srgbClr val="000000"/>
                </a:solidFill>
                <a:ea typeface="굴림" charset="-127"/>
                <a:cs typeface="Times New Roman" pitchFamily="18" charset="0"/>
              </a:rPr>
              <a:t>.</a:t>
            </a:r>
            <a:r>
              <a:rPr lang="ko-KR" altLang="en-US" sz="2400">
                <a:solidFill>
                  <a:srgbClr val="000000"/>
                </a:solidFill>
                <a:ea typeface="굴림" charset="-127"/>
                <a:cs typeface="Times New Roman" pitchFamily="18" charset="0"/>
              </a:rPr>
              <a:t> User processes</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User processes	      </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Quit, kill, suspend, resume</a:t>
            </a:r>
            <a:endParaRPr lang="en-US" altLang="ko-KR" sz="2400">
              <a:solidFill>
                <a:srgbClr val="000000"/>
              </a:solidFill>
              <a:ea typeface="굴림" charset="-127"/>
              <a:cs typeface="Times New Roman" pitchFamily="18" charset="0"/>
            </a:endParaRPr>
          </a:p>
          <a:p>
            <a:pPr marL="342900" indent="-342900" defTabSz="903288">
              <a:lnSpc>
                <a:spcPct val="102000"/>
              </a:lnSpc>
              <a:spcBef>
                <a:spcPts val="1100"/>
              </a:spcBef>
              <a:tabLst>
                <a:tab pos="682625" algn="l"/>
                <a:tab pos="2633663" algn="l"/>
                <a:tab pos="4797425" algn="l"/>
              </a:tabLst>
            </a:pPr>
            <a:r>
              <a:rPr lang="en-US" altLang="ko-KR" sz="2400">
                <a:solidFill>
                  <a:srgbClr val="000000"/>
                </a:solidFill>
                <a:ea typeface="굴림" charset="-127"/>
                <a:cs typeface="Times New Roman" pitchFamily="18" charset="0"/>
              </a:rPr>
              <a:t>11	. </a:t>
            </a:r>
            <a:r>
              <a:rPr lang="ko-KR" altLang="en-US" sz="2400">
                <a:solidFill>
                  <a:srgbClr val="000000"/>
                </a:solidFill>
                <a:ea typeface="굴림" charset="-127"/>
                <a:cs typeface="Times New Roman" pitchFamily="18" charset="0"/>
              </a:rPr>
              <a:t>Directories	Directories             </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Create, destroy, attach, </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search, list</a:t>
            </a:r>
          </a:p>
          <a:p>
            <a:pPr defTabSz="903288">
              <a:lnSpc>
                <a:spcPct val="102000"/>
              </a:lnSpc>
              <a:spcBef>
                <a:spcPts val="1100"/>
              </a:spcBef>
              <a:tabLst>
                <a:tab pos="682625" algn="l"/>
                <a:tab pos="2633663" algn="l"/>
                <a:tab pos="4797425" algn="l"/>
              </a:tabLst>
            </a:pPr>
            <a:r>
              <a:rPr lang="ko-KR" altLang="en-US" sz="2400">
                <a:solidFill>
                  <a:srgbClr val="000000"/>
                </a:solidFill>
                <a:ea typeface="굴림" charset="-127"/>
                <a:cs typeface="Times New Roman" pitchFamily="18" charset="0"/>
              </a:rPr>
              <a:t>10</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Devices     	External devices, such	         Open, close,</a:t>
            </a:r>
          </a:p>
          <a:p>
            <a:pPr defTabSz="903288">
              <a:lnSpc>
                <a:spcPct val="102000"/>
              </a:lnSpc>
              <a:tabLst>
                <a:tab pos="682625" algn="l"/>
                <a:tab pos="2633663" algn="l"/>
                <a:tab pos="4797425" algn="l"/>
              </a:tabLst>
            </a:pPr>
            <a:r>
              <a:rPr lang="ko-KR" altLang="en-US" sz="2400">
                <a:solidFill>
                  <a:srgbClr val="000000"/>
                </a:solidFill>
                <a:ea typeface="굴림" charset="-127"/>
                <a:cs typeface="Times New Roman" pitchFamily="18" charset="0"/>
              </a:rPr>
              <a:t>		 as printer, displays	          read, write</a:t>
            </a:r>
          </a:p>
          <a:p>
            <a:pPr defTabSz="903288">
              <a:lnSpc>
                <a:spcPct val="102000"/>
              </a:lnSpc>
              <a:tabLst>
                <a:tab pos="682625" algn="l"/>
                <a:tab pos="2633663" algn="l"/>
                <a:tab pos="4797425" algn="l"/>
              </a:tabLst>
            </a:pPr>
            <a:r>
              <a:rPr lang="ko-KR" altLang="en-US" sz="2400">
                <a:solidFill>
                  <a:srgbClr val="000000"/>
                </a:solidFill>
                <a:ea typeface="굴림" charset="-127"/>
                <a:cs typeface="Times New Roman" pitchFamily="18" charset="0"/>
              </a:rPr>
              <a:t>		  and keyboards</a:t>
            </a:r>
            <a:endParaRPr lang="en-US" altLang="ko-KR" sz="2400">
              <a:solidFill>
                <a:srgbClr val="000000"/>
              </a:solidFill>
              <a:ea typeface="굴림" charset="-127"/>
              <a:cs typeface="Times New Roman" pitchFamily="18" charset="0"/>
            </a:endParaRPr>
          </a:p>
          <a:p>
            <a:pPr defTabSz="903288">
              <a:lnSpc>
                <a:spcPct val="102000"/>
              </a:lnSpc>
              <a:tabLst>
                <a:tab pos="682625" algn="l"/>
                <a:tab pos="2633663" algn="l"/>
                <a:tab pos="4797425" algn="l"/>
              </a:tabLst>
            </a:pPr>
            <a:r>
              <a:rPr lang="en-US" altLang="ko-KR" sz="2400">
                <a:solidFill>
                  <a:srgbClr val="000000"/>
                </a:solidFill>
                <a:ea typeface="굴림" charset="-127"/>
                <a:cs typeface="Times New Roman" pitchFamily="18" charset="0"/>
              </a:rPr>
              <a:t>9. </a:t>
            </a:r>
            <a:r>
              <a:rPr lang="ko-KR" altLang="en-US" sz="2400">
                <a:solidFill>
                  <a:srgbClr val="000000"/>
                </a:solidFill>
                <a:ea typeface="굴림" charset="-127"/>
                <a:cs typeface="Times New Roman" pitchFamily="18" charset="0"/>
              </a:rPr>
              <a:t>File system	Files                 </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Create, destroy, open, close</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read, write</a:t>
            </a:r>
          </a:p>
          <a:p>
            <a:pPr defTabSz="903288">
              <a:lnSpc>
                <a:spcPct val="102000"/>
              </a:lnSpc>
              <a:spcBef>
                <a:spcPts val="1100"/>
              </a:spcBef>
              <a:tabLst>
                <a:tab pos="682625" algn="l"/>
                <a:tab pos="2633663" algn="l"/>
                <a:tab pos="4797425" algn="l"/>
              </a:tabLst>
            </a:pPr>
            <a:r>
              <a:rPr lang="ko-KR" altLang="en-US" sz="2400">
                <a:solidFill>
                  <a:srgbClr val="000000"/>
                </a:solidFill>
                <a:ea typeface="굴림" charset="-127"/>
                <a:cs typeface="Times New Roman" pitchFamily="18" charset="0"/>
              </a:rPr>
              <a:t>8</a:t>
            </a:r>
            <a:r>
              <a:rPr lang="en-US" altLang="ko-KR" sz="2400">
                <a:solidFill>
                  <a:srgbClr val="000000"/>
                </a:solidFill>
                <a:ea typeface="굴림" charset="-127"/>
                <a:cs typeface="Times New Roman" pitchFamily="18" charset="0"/>
              </a:rPr>
              <a:t>.</a:t>
            </a:r>
            <a:r>
              <a:rPr lang="ko-KR" altLang="en-US" sz="2400">
                <a:solidFill>
                  <a:srgbClr val="000000"/>
                </a:solidFill>
                <a:ea typeface="굴림" charset="-127"/>
                <a:cs typeface="Times New Roman" pitchFamily="18" charset="0"/>
              </a:rPr>
              <a:t>Communications	Pipe</a:t>
            </a:r>
            <a:r>
              <a:rPr lang="en-US" altLang="ko-KR" sz="2400">
                <a:solidFill>
                  <a:srgbClr val="000000"/>
                </a:solidFill>
                <a:ea typeface="굴림" charset="-127"/>
                <a:cs typeface="Times New Roman" pitchFamily="18" charset="0"/>
              </a:rPr>
              <a:t>s</a:t>
            </a:r>
            <a:r>
              <a:rPr lang="ko-KR" altLang="en-US" sz="2400">
                <a:solidFill>
                  <a:srgbClr val="000000"/>
                </a:solidFill>
                <a:ea typeface="굴림" charset="-127"/>
                <a:cs typeface="Times New Roman" pitchFamily="18" charset="0"/>
              </a:rPr>
              <a:t>                          Create, destroy, open. </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close, read, write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t>Operating System Design Hierarchy</a:t>
            </a:r>
          </a:p>
        </p:txBody>
      </p:sp>
      <p:sp>
        <p:nvSpPr>
          <p:cNvPr id="41987" name="Rectangle 4"/>
          <p:cNvSpPr>
            <a:spLocks noChangeArrowheads="1"/>
          </p:cNvSpPr>
          <p:nvPr/>
        </p:nvSpPr>
        <p:spPr bwMode="auto">
          <a:xfrm>
            <a:off x="152400" y="1600200"/>
            <a:ext cx="8991601" cy="3149901"/>
          </a:xfrm>
          <a:prstGeom prst="rect">
            <a:avLst/>
          </a:prstGeom>
          <a:noFill/>
          <a:ln w="9525">
            <a:noFill/>
            <a:miter lim="800000"/>
            <a:headEnd/>
            <a:tailEnd/>
          </a:ln>
        </p:spPr>
        <p:txBody>
          <a:bodyPr wrap="square" lIns="90488" tIns="44450" rIns="90488" bIns="44450">
            <a:spAutoFit/>
          </a:bodyPr>
          <a:lstStyle/>
          <a:p>
            <a:pPr defTabSz="903288">
              <a:lnSpc>
                <a:spcPct val="102000"/>
              </a:lnSpc>
              <a:tabLst>
                <a:tab pos="682625" algn="l"/>
                <a:tab pos="2633663" algn="l"/>
                <a:tab pos="4797425" algn="l"/>
              </a:tabLst>
            </a:pPr>
            <a:r>
              <a:rPr lang="ko-KR" altLang="en-US" sz="2400" b="1">
                <a:solidFill>
                  <a:srgbClr val="FF0000"/>
                </a:solidFill>
                <a:ea typeface="굴림" charset="-127"/>
                <a:cs typeface="Times New Roman" pitchFamily="18" charset="0"/>
              </a:rPr>
              <a:t>Level </a:t>
            </a:r>
            <a:r>
              <a:rPr lang="en-US" altLang="ko-KR" sz="2400" b="1">
                <a:solidFill>
                  <a:srgbClr val="FF0000"/>
                </a:solidFill>
                <a:ea typeface="굴림" charset="-127"/>
                <a:cs typeface="Times New Roman" pitchFamily="18" charset="0"/>
              </a:rPr>
              <a:t>name</a:t>
            </a:r>
            <a:r>
              <a:rPr lang="ko-KR" altLang="en-US" sz="2400" b="1">
                <a:solidFill>
                  <a:srgbClr val="FF0000"/>
                </a:solidFill>
                <a:ea typeface="굴림" charset="-127"/>
                <a:cs typeface="Times New Roman" pitchFamily="18" charset="0"/>
              </a:rPr>
              <a:t>   </a:t>
            </a:r>
            <a:r>
              <a:rPr lang="en-US" altLang="ko-KR" sz="2400" b="1">
                <a:solidFill>
                  <a:srgbClr val="FF0000"/>
                </a:solidFill>
                <a:ea typeface="굴림" charset="-127"/>
                <a:cs typeface="Times New Roman" pitchFamily="18" charset="0"/>
              </a:rPr>
              <a:t>	</a:t>
            </a:r>
            <a:r>
              <a:rPr lang="ko-KR" altLang="en-US" sz="2400" b="1">
                <a:solidFill>
                  <a:srgbClr val="FF0000"/>
                </a:solidFill>
                <a:ea typeface="굴림" charset="-127"/>
                <a:cs typeface="Times New Roman" pitchFamily="18" charset="0"/>
              </a:rPr>
              <a:t> </a:t>
            </a:r>
            <a:r>
              <a:rPr lang="en-US" altLang="ko-KR" sz="2400" b="1">
                <a:solidFill>
                  <a:srgbClr val="FF0000"/>
                </a:solidFill>
                <a:ea typeface="굴림" charset="-127"/>
                <a:cs typeface="Times New Roman" pitchFamily="18" charset="0"/>
              </a:rPr>
              <a:t> </a:t>
            </a:r>
            <a:r>
              <a:rPr lang="ko-KR" altLang="en-US" sz="2400" b="1">
                <a:solidFill>
                  <a:srgbClr val="FF0000"/>
                </a:solidFill>
                <a:ea typeface="굴림" charset="-127"/>
                <a:cs typeface="Times New Roman" pitchFamily="18" charset="0"/>
              </a:rPr>
              <a:t>Objects	         Example Operations</a:t>
            </a:r>
          </a:p>
          <a:p>
            <a:pPr defTabSz="903288">
              <a:lnSpc>
                <a:spcPct val="102000"/>
              </a:lnSpc>
              <a:spcBef>
                <a:spcPts val="1100"/>
              </a:spcBef>
              <a:tabLst>
                <a:tab pos="682625" algn="l"/>
                <a:tab pos="2633663" algn="l"/>
                <a:tab pos="4797425" algn="l"/>
              </a:tabLst>
            </a:pPr>
            <a:r>
              <a:rPr lang="ko-KR" altLang="en-US" sz="2400">
                <a:solidFill>
                  <a:srgbClr val="000000"/>
                </a:solidFill>
                <a:ea typeface="굴림" charset="-127"/>
                <a:cs typeface="Times New Roman" pitchFamily="18" charset="0"/>
              </a:rPr>
              <a:t>7</a:t>
            </a:r>
            <a:r>
              <a:rPr lang="en-US" altLang="ko-KR" sz="2400">
                <a:solidFill>
                  <a:srgbClr val="000000"/>
                </a:solidFill>
                <a:ea typeface="굴림" charset="-127"/>
                <a:cs typeface="Times New Roman" pitchFamily="18" charset="0"/>
              </a:rPr>
              <a:t>.</a:t>
            </a:r>
            <a:r>
              <a:rPr lang="ko-KR" altLang="en-US" sz="2400">
                <a:solidFill>
                  <a:srgbClr val="000000"/>
                </a:solidFill>
                <a:ea typeface="굴림" charset="-127"/>
                <a:cs typeface="Times New Roman" pitchFamily="18" charset="0"/>
              </a:rPr>
              <a:t>Virtual Memory</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Segments, pages	            Read, write, fetch</a:t>
            </a:r>
          </a:p>
          <a:p>
            <a:pPr defTabSz="903288">
              <a:lnSpc>
                <a:spcPct val="102000"/>
              </a:lnSpc>
              <a:spcBef>
                <a:spcPts val="1100"/>
              </a:spcBef>
              <a:tabLst>
                <a:tab pos="682625" algn="l"/>
                <a:tab pos="2633663" algn="l"/>
                <a:tab pos="4797425" algn="l"/>
              </a:tabLst>
            </a:pPr>
            <a:r>
              <a:rPr lang="ko-KR" altLang="en-US" sz="2400">
                <a:solidFill>
                  <a:srgbClr val="000000"/>
                </a:solidFill>
                <a:ea typeface="굴림" charset="-127"/>
                <a:cs typeface="Times New Roman" pitchFamily="18" charset="0"/>
              </a:rPr>
              <a:t>6</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Local secondary	Blocks of data, device      Read, write, allocate, </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free store channels</a:t>
            </a:r>
          </a:p>
          <a:p>
            <a:pPr defTabSz="903288">
              <a:lnSpc>
                <a:spcPct val="102000"/>
              </a:lnSpc>
              <a:spcBef>
                <a:spcPts val="1100"/>
              </a:spcBef>
              <a:tabLst>
                <a:tab pos="682625" algn="l"/>
                <a:tab pos="2633663" algn="l"/>
                <a:tab pos="4797425" algn="l"/>
              </a:tabLst>
            </a:pPr>
            <a:r>
              <a:rPr lang="ko-KR" altLang="en-US" sz="2400">
                <a:solidFill>
                  <a:srgbClr val="000000"/>
                </a:solidFill>
                <a:ea typeface="굴림" charset="-127"/>
                <a:cs typeface="Times New Roman" pitchFamily="18" charset="0"/>
              </a:rPr>
              <a:t>5</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Primitive processes  </a:t>
            </a:r>
            <a:r>
              <a:rPr lang="en-US" altLang="ko-KR" sz="2400">
                <a:solidFill>
                  <a:srgbClr val="000000"/>
                </a:solidFill>
                <a:ea typeface="굴림" charset="-127"/>
                <a:cs typeface="Times New Roman" pitchFamily="18" charset="0"/>
              </a:rPr>
              <a:t>primitive </a:t>
            </a:r>
            <a:r>
              <a:rPr lang="ko-KR" altLang="en-US" sz="2400">
                <a:solidFill>
                  <a:srgbClr val="000000"/>
                </a:solidFill>
                <a:ea typeface="굴림" charset="-127"/>
                <a:cs typeface="Times New Roman" pitchFamily="18" charset="0"/>
              </a:rPr>
              <a:t>process,	    Suspend, resume, wait,    </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signal,semaphores, </a:t>
            </a:r>
            <a:r>
              <a:rPr lang="en-US" altLang="ko-KR" sz="2400">
                <a:solidFill>
                  <a:srgbClr val="000000"/>
                </a:solidFill>
                <a:ea typeface="굴림" charset="-127"/>
                <a:cs typeface="Times New Roman" pitchFamily="18" charset="0"/>
              </a:rPr>
              <a:t>					</a:t>
            </a:r>
            <a:r>
              <a:rPr lang="ko-KR" altLang="en-US" sz="2400">
                <a:solidFill>
                  <a:srgbClr val="000000"/>
                </a:solidFill>
                <a:ea typeface="굴림" charset="-127"/>
                <a:cs typeface="Times New Roman" pitchFamily="18" charset="0"/>
              </a:rPr>
              <a:t>ready list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t>Operating System Design Hierarchy</a:t>
            </a:r>
          </a:p>
        </p:txBody>
      </p:sp>
      <p:sp>
        <p:nvSpPr>
          <p:cNvPr id="43011" name="Rectangle 4"/>
          <p:cNvSpPr>
            <a:spLocks noChangeArrowheads="1"/>
          </p:cNvSpPr>
          <p:nvPr/>
        </p:nvSpPr>
        <p:spPr bwMode="auto">
          <a:xfrm>
            <a:off x="0" y="1447800"/>
            <a:ext cx="9144001" cy="4891083"/>
          </a:xfrm>
          <a:prstGeom prst="rect">
            <a:avLst/>
          </a:prstGeom>
          <a:noFill/>
          <a:ln w="9525">
            <a:noFill/>
            <a:miter lim="800000"/>
            <a:headEnd/>
            <a:tailEnd/>
          </a:ln>
        </p:spPr>
        <p:txBody>
          <a:bodyPr wrap="square" lIns="90488" tIns="44450" rIns="90488" bIns="44450">
            <a:spAutoFit/>
          </a:bodyPr>
          <a:lstStyle/>
          <a:p>
            <a:pPr marL="457200" indent="-457200" defTabSz="903288">
              <a:spcBef>
                <a:spcPct val="50000"/>
              </a:spcBef>
              <a:tabLst>
                <a:tab pos="682625" algn="l"/>
                <a:tab pos="2633663" algn="l"/>
                <a:tab pos="5024438" algn="l"/>
              </a:tabLst>
            </a:pPr>
            <a:r>
              <a:rPr lang="en-US" sz="2400" b="1">
                <a:solidFill>
                  <a:srgbClr val="FF0000"/>
                </a:solidFill>
              </a:rPr>
              <a:t>Level name	Objects		Example Operations</a:t>
            </a:r>
          </a:p>
          <a:p>
            <a:pPr marL="457200" indent="-457200" defTabSz="903288">
              <a:spcBef>
                <a:spcPct val="50000"/>
              </a:spcBef>
              <a:tabLst>
                <a:tab pos="682625" algn="l"/>
                <a:tab pos="2633663" algn="l"/>
                <a:tab pos="5024438" algn="l"/>
              </a:tabLst>
            </a:pPr>
            <a:r>
              <a:rPr lang="en-US" sz="2400"/>
              <a:t>4	Interrupts	Interrupt-handling		Invoke, mask, unmask, 				Programs retry </a:t>
            </a:r>
          </a:p>
          <a:p>
            <a:pPr marL="457200" indent="-457200" defTabSz="903288">
              <a:spcBef>
                <a:spcPct val="50000"/>
              </a:spcBef>
              <a:buFontTx/>
              <a:buAutoNum type="arabicPlain" startAt="3"/>
              <a:tabLst>
                <a:tab pos="682625" algn="l"/>
                <a:tab pos="2633663" algn="l"/>
                <a:tab pos="5024438" algn="l"/>
              </a:tabLst>
            </a:pPr>
            <a:r>
              <a:rPr lang="en-US" sz="2400"/>
              <a:t>Procedures	Procedure, call stack, 	Mark stack, call, return</a:t>
            </a:r>
          </a:p>
          <a:p>
            <a:pPr marL="457200" indent="-457200" defTabSz="903288">
              <a:tabLst>
                <a:tab pos="682625" algn="l"/>
                <a:tab pos="2633663" algn="l"/>
                <a:tab pos="5024438" algn="l"/>
              </a:tabLst>
            </a:pPr>
            <a:r>
              <a:rPr lang="en-US" sz="2400"/>
              <a:t>			</a:t>
            </a:r>
          </a:p>
          <a:p>
            <a:pPr marL="457200" indent="-457200" defTabSz="903288">
              <a:spcBef>
                <a:spcPct val="50000"/>
              </a:spcBef>
              <a:buAutoNum type="arabicPlain" startAt="2"/>
              <a:tabLst>
                <a:tab pos="682625" algn="l"/>
                <a:tab pos="2633663" algn="l"/>
                <a:tab pos="5024438" algn="l"/>
              </a:tabLst>
            </a:pPr>
            <a:r>
              <a:rPr lang="en-US" sz="2400"/>
              <a:t>Instruction Set	Evaluation stack, micro-	Load, store, add, subtract	program interpreter,	</a:t>
            </a:r>
          </a:p>
          <a:p>
            <a:pPr marL="457200" indent="-457200" defTabSz="903288">
              <a:spcBef>
                <a:spcPct val="50000"/>
              </a:spcBef>
              <a:tabLst>
                <a:tab pos="682625" algn="l"/>
                <a:tab pos="2633663" algn="l"/>
                <a:tab pos="5024438" algn="l"/>
              </a:tabLst>
            </a:pPr>
            <a:r>
              <a:rPr lang="en-US" sz="2400"/>
              <a:t>			branch scalar and array data</a:t>
            </a:r>
          </a:p>
          <a:p>
            <a:pPr marL="457200" indent="-457200" defTabSz="903288">
              <a:spcBef>
                <a:spcPct val="50000"/>
              </a:spcBef>
              <a:buAutoNum type="arabicPlain"/>
              <a:tabLst>
                <a:tab pos="682625" algn="l"/>
                <a:tab pos="2633663" algn="l"/>
                <a:tab pos="5024438" algn="l"/>
              </a:tabLst>
            </a:pPr>
            <a:r>
              <a:rPr lang="en-US" sz="2400"/>
              <a:t>Electronic 	Registers, gates, buses,		Clear, transfer, </a:t>
            </a:r>
          </a:p>
          <a:p>
            <a:pPr marL="457200" indent="-457200" defTabSz="903288">
              <a:spcBef>
                <a:spcPct val="50000"/>
              </a:spcBef>
              <a:tabLst>
                <a:tab pos="682625" algn="l"/>
                <a:tab pos="2633663" algn="l"/>
                <a:tab pos="5024438" algn="l"/>
              </a:tabLst>
            </a:pPr>
            <a:r>
              <a:rPr lang="en-US" sz="2400"/>
              <a:t>	circuit				activate, etc.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274638"/>
            <a:ext cx="8705088" cy="1143000"/>
          </a:xfrm>
        </p:spPr>
        <p:txBody>
          <a:bodyPr>
            <a:normAutofit fontScale="90000"/>
          </a:bodyPr>
          <a:lstStyle/>
          <a:p>
            <a:r>
              <a:rPr lang="en-US"/>
              <a:t>5.	Characteristics of Modern Operating 	Systems</a:t>
            </a:r>
          </a:p>
        </p:txBody>
      </p:sp>
      <p:sp>
        <p:nvSpPr>
          <p:cNvPr id="44035" name="Rectangle 3"/>
          <p:cNvSpPr>
            <a:spLocks noGrp="1" noChangeArrowheads="1"/>
          </p:cNvSpPr>
          <p:nvPr>
            <p:ph idx="1"/>
          </p:nvPr>
        </p:nvSpPr>
        <p:spPr>
          <a:xfrm>
            <a:off x="1219200" y="1905000"/>
            <a:ext cx="7714488" cy="4343400"/>
          </a:xfrm>
        </p:spPr>
        <p:txBody>
          <a:bodyPr/>
          <a:lstStyle/>
          <a:p>
            <a:r>
              <a:rPr lang="en-US"/>
              <a:t>Microkernel architecture</a:t>
            </a:r>
          </a:p>
          <a:p>
            <a:pPr lvl="1"/>
            <a:r>
              <a:rPr lang="en-US"/>
              <a:t>assigns only a few essential functions to the kernel</a:t>
            </a:r>
          </a:p>
          <a:p>
            <a:pPr lvl="2"/>
            <a:r>
              <a:rPr lang="en-US"/>
              <a:t>address space</a:t>
            </a:r>
          </a:p>
          <a:p>
            <a:pPr lvl="2"/>
            <a:r>
              <a:rPr lang="en-US"/>
              <a:t>Inter-process communication (IPC)</a:t>
            </a:r>
          </a:p>
          <a:p>
            <a:pPr lvl="2"/>
            <a:r>
              <a:rPr lang="en-US"/>
              <a:t>basic scheduling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t>Characteristics of Modern Operating Systems</a:t>
            </a:r>
          </a:p>
        </p:txBody>
      </p:sp>
      <p:sp>
        <p:nvSpPr>
          <p:cNvPr id="45059" name="Rectangle 3"/>
          <p:cNvSpPr>
            <a:spLocks noGrp="1" noChangeArrowheads="1"/>
          </p:cNvSpPr>
          <p:nvPr>
            <p:ph idx="1"/>
          </p:nvPr>
        </p:nvSpPr>
        <p:spPr>
          <a:xfrm>
            <a:off x="1219200" y="1828800"/>
            <a:ext cx="7714488" cy="4495800"/>
          </a:xfrm>
        </p:spPr>
        <p:txBody>
          <a:bodyPr/>
          <a:lstStyle/>
          <a:p>
            <a:r>
              <a:rPr lang="en-US"/>
              <a:t>Multithreading</a:t>
            </a:r>
          </a:p>
          <a:p>
            <a:pPr lvl="1"/>
            <a:r>
              <a:rPr lang="en-US"/>
              <a:t>process is divided into threads that can run simultaneously</a:t>
            </a:r>
          </a:p>
          <a:p>
            <a:pPr lvl="1"/>
            <a:r>
              <a:rPr lang="en-US"/>
              <a:t>Thread</a:t>
            </a:r>
          </a:p>
          <a:p>
            <a:pPr lvl="1"/>
            <a:r>
              <a:rPr lang="en-US" err="1"/>
              <a:t>dispatchable</a:t>
            </a:r>
            <a:r>
              <a:rPr lang="en-US"/>
              <a:t> unit of work</a:t>
            </a:r>
          </a:p>
          <a:p>
            <a:pPr lvl="1"/>
            <a:r>
              <a:rPr lang="en-US"/>
              <a:t>executes sequentially and is interruptible</a:t>
            </a:r>
          </a:p>
          <a:p>
            <a:pPr lvl="1"/>
            <a:r>
              <a:rPr lang="en-US"/>
              <a:t>Process is a collection of one or more threads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a:t>Characteristics of Modern Operating Systems</a:t>
            </a:r>
          </a:p>
        </p:txBody>
      </p:sp>
      <p:sp>
        <p:nvSpPr>
          <p:cNvPr id="46083" name="Rectangle 3"/>
          <p:cNvSpPr>
            <a:spLocks noGrp="1" noChangeArrowheads="1"/>
          </p:cNvSpPr>
          <p:nvPr>
            <p:ph idx="1"/>
          </p:nvPr>
        </p:nvSpPr>
        <p:spPr>
          <a:xfrm>
            <a:off x="1435608" y="1981200"/>
            <a:ext cx="7498080" cy="4267200"/>
          </a:xfrm>
        </p:spPr>
        <p:txBody>
          <a:bodyPr lIns="91440" tIns="45720" rIns="91440" bIns="45720" anchor="t">
            <a:normAutofit/>
          </a:bodyPr>
          <a:lstStyle/>
          <a:p>
            <a:pPr indent="-283210"/>
            <a:r>
              <a:rPr lang="en-US" dirty="0"/>
              <a:t>Multithreading</a:t>
            </a:r>
          </a:p>
          <a:p>
            <a:pPr lvl="1" indent="-237490"/>
            <a:r>
              <a:rPr lang="en-US" dirty="0"/>
              <a:t>process is divided into threads that can run simultaneously</a:t>
            </a:r>
          </a:p>
          <a:p>
            <a:pPr lvl="1" indent="-237490"/>
            <a:r>
              <a:rPr lang="en-US" dirty="0"/>
              <a:t>Thread</a:t>
            </a:r>
          </a:p>
          <a:p>
            <a:pPr lvl="1" indent="-237490"/>
            <a:r>
              <a:rPr lang="en-US" dirty="0"/>
              <a:t>dispatchable unit of work</a:t>
            </a:r>
          </a:p>
          <a:p>
            <a:pPr lvl="1" indent="-237490"/>
            <a:r>
              <a:rPr lang="en-US" dirty="0"/>
              <a:t>executes sequentially and is interruptible</a:t>
            </a:r>
          </a:p>
          <a:p>
            <a:pPr lvl="1" indent="-237490"/>
            <a:r>
              <a:rPr lang="en-US" dirty="0"/>
              <a:t>Process is a collection of one or more threads</a:t>
            </a:r>
          </a:p>
          <a:p>
            <a:pPr indent="-283210"/>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a:t>Characteristics of Modern Operating Systems</a:t>
            </a:r>
          </a:p>
        </p:txBody>
      </p:sp>
      <p:sp>
        <p:nvSpPr>
          <p:cNvPr id="47107" name="Rectangle 3"/>
          <p:cNvSpPr>
            <a:spLocks noGrp="1" noChangeArrowheads="1"/>
          </p:cNvSpPr>
          <p:nvPr>
            <p:ph idx="1"/>
          </p:nvPr>
        </p:nvSpPr>
        <p:spPr>
          <a:xfrm>
            <a:off x="1435608" y="1905000"/>
            <a:ext cx="7498080" cy="4343400"/>
          </a:xfrm>
        </p:spPr>
        <p:txBody>
          <a:bodyPr/>
          <a:lstStyle/>
          <a:p>
            <a:r>
              <a:rPr lang="en-US"/>
              <a:t>Distributed operating systems</a:t>
            </a:r>
          </a:p>
          <a:p>
            <a:pPr lvl="1"/>
            <a:r>
              <a:rPr lang="en-US"/>
              <a:t>provides the illusion of a single main memory and single secondary memory space</a:t>
            </a:r>
          </a:p>
          <a:p>
            <a:pPr lvl="1"/>
            <a:r>
              <a:rPr lang="en-US"/>
              <a:t>used for distributed file system</a:t>
            </a:r>
          </a:p>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r>
              <a:rPr lang="en-US"/>
              <a:t>Characteristics of Modern Operating Systems</a:t>
            </a:r>
          </a:p>
        </p:txBody>
      </p:sp>
      <p:sp>
        <p:nvSpPr>
          <p:cNvPr id="48131" name="Rectangle 3"/>
          <p:cNvSpPr>
            <a:spLocks noGrp="1" noChangeArrowheads="1"/>
          </p:cNvSpPr>
          <p:nvPr>
            <p:ph idx="1"/>
          </p:nvPr>
        </p:nvSpPr>
        <p:spPr>
          <a:xfrm>
            <a:off x="1143000" y="1828800"/>
            <a:ext cx="7790688" cy="4419600"/>
          </a:xfrm>
        </p:spPr>
        <p:txBody>
          <a:bodyPr/>
          <a:lstStyle/>
          <a:p>
            <a:r>
              <a:rPr lang="en-US"/>
              <a:t>Object-oriented design</a:t>
            </a:r>
          </a:p>
          <a:p>
            <a:pPr lvl="1"/>
            <a:r>
              <a:rPr lang="en-US"/>
              <a:t>used for adding modular extensions to a small kernel</a:t>
            </a:r>
          </a:p>
          <a:p>
            <a:pPr lvl="1"/>
            <a:r>
              <a:rPr lang="en-US"/>
              <a:t>enables programmers to customize an operating system without disrupting system integrity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274638"/>
            <a:ext cx="8705088" cy="1143000"/>
          </a:xfrm>
        </p:spPr>
        <p:txBody>
          <a:bodyPr/>
          <a:lstStyle/>
          <a:p>
            <a:r>
              <a:rPr lang="en-US"/>
              <a:t>2.	Layers of Computer System</a:t>
            </a:r>
          </a:p>
        </p:txBody>
      </p:sp>
      <p:pic>
        <p:nvPicPr>
          <p:cNvPr id="6147" name="Picture 4" descr="D:\TransMac\Illustrator Files\2-OperatingSystem\2_1.jpg"/>
          <p:cNvPicPr>
            <a:picLocks noChangeAspect="1" noChangeArrowheads="1"/>
          </p:cNvPicPr>
          <p:nvPr/>
        </p:nvPicPr>
        <p:blipFill>
          <a:blip r:embed="rId2" cstate="print"/>
          <a:srcRect/>
          <a:stretch>
            <a:fillRect/>
          </a:stretch>
        </p:blipFill>
        <p:spPr bwMode="auto">
          <a:xfrm>
            <a:off x="2895600" y="1600200"/>
            <a:ext cx="4387850" cy="4978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Kernel</a:t>
            </a:r>
          </a:p>
        </p:txBody>
      </p:sp>
      <p:sp>
        <p:nvSpPr>
          <p:cNvPr id="12291" name="Rectangle 3"/>
          <p:cNvSpPr>
            <a:spLocks noGrp="1" noChangeArrowheads="1"/>
          </p:cNvSpPr>
          <p:nvPr>
            <p:ph idx="1"/>
          </p:nvPr>
        </p:nvSpPr>
        <p:spPr>
          <a:xfrm>
            <a:off x="914400" y="1447800"/>
            <a:ext cx="8019288" cy="4800600"/>
          </a:xfrm>
        </p:spPr>
        <p:txBody>
          <a:bodyPr/>
          <a:lstStyle/>
          <a:p>
            <a:r>
              <a:rPr lang="en-US"/>
              <a:t>Heart (vital portion) of the operating system</a:t>
            </a:r>
          </a:p>
          <a:p>
            <a:r>
              <a:rPr lang="en-US"/>
              <a:t>Next to Hardware </a:t>
            </a:r>
          </a:p>
          <a:p>
            <a:r>
              <a:rPr lang="en-US"/>
              <a:t>It always resides in main memory</a:t>
            </a:r>
          </a:p>
          <a:p>
            <a:r>
              <a:rPr lang="en-US"/>
              <a:t>Contains most-frequently used functions</a:t>
            </a:r>
          </a:p>
          <a:p>
            <a:r>
              <a:rPr lang="en-US"/>
              <a:t>Also called the nucleus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274638"/>
            <a:ext cx="8705088" cy="1143000"/>
          </a:xfrm>
        </p:spPr>
        <p:txBody>
          <a:bodyPr>
            <a:normAutofit fontScale="90000"/>
          </a:bodyPr>
          <a:lstStyle/>
          <a:p>
            <a:r>
              <a:rPr lang="en-US"/>
              <a:t>3.	Services Provided by the Operating 	System</a:t>
            </a:r>
          </a:p>
        </p:txBody>
      </p:sp>
      <p:sp>
        <p:nvSpPr>
          <p:cNvPr id="7171" name="Rectangle 3"/>
          <p:cNvSpPr>
            <a:spLocks noGrp="1" noChangeArrowheads="1"/>
          </p:cNvSpPr>
          <p:nvPr>
            <p:ph idx="1"/>
          </p:nvPr>
        </p:nvSpPr>
        <p:spPr>
          <a:xfrm>
            <a:off x="1435608" y="1447800"/>
            <a:ext cx="7498080" cy="5029200"/>
          </a:xfrm>
        </p:spPr>
        <p:txBody>
          <a:bodyPr>
            <a:normAutofit/>
          </a:bodyPr>
          <a:lstStyle/>
          <a:p>
            <a:r>
              <a:rPr lang="en-US"/>
              <a:t>Program development</a:t>
            </a:r>
          </a:p>
          <a:p>
            <a:pPr lvl="1"/>
            <a:r>
              <a:rPr lang="en-US"/>
              <a:t>Editors, compilers, linker, loader and debuggers</a:t>
            </a:r>
          </a:p>
          <a:p>
            <a:r>
              <a:rPr lang="en-US"/>
              <a:t>Program execution</a:t>
            </a:r>
          </a:p>
          <a:p>
            <a:r>
              <a:rPr lang="en-US"/>
              <a:t>Access to I/O devices</a:t>
            </a:r>
          </a:p>
          <a:p>
            <a:r>
              <a:rPr lang="en-US"/>
              <a:t>Controlled access to files</a:t>
            </a:r>
          </a:p>
          <a:p>
            <a:r>
              <a:rPr lang="en-US"/>
              <a:t>Access to other plug and play devices</a:t>
            </a:r>
          </a:p>
          <a:p>
            <a:r>
              <a:rPr lang="en-US"/>
              <a:t>Security to users programs and applications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t>Services Provided by the Operating System</a:t>
            </a:r>
          </a:p>
        </p:txBody>
      </p:sp>
      <p:sp>
        <p:nvSpPr>
          <p:cNvPr id="8195" name="Rectangle 3"/>
          <p:cNvSpPr>
            <a:spLocks noGrp="1" noChangeArrowheads="1"/>
          </p:cNvSpPr>
          <p:nvPr>
            <p:ph idx="1"/>
          </p:nvPr>
        </p:nvSpPr>
        <p:spPr/>
        <p:txBody>
          <a:bodyPr/>
          <a:lstStyle/>
          <a:p>
            <a:r>
              <a:rPr lang="en-US" sz="3600"/>
              <a:t>Error detection and response</a:t>
            </a:r>
          </a:p>
          <a:p>
            <a:pPr lvl="1"/>
            <a:r>
              <a:rPr lang="en-US" sz="3200"/>
              <a:t>internal and external hardware errors</a:t>
            </a:r>
          </a:p>
          <a:p>
            <a:pPr lvl="2"/>
            <a:r>
              <a:rPr lang="en-US" sz="3200"/>
              <a:t>memory error</a:t>
            </a:r>
          </a:p>
          <a:p>
            <a:pPr lvl="2"/>
            <a:r>
              <a:rPr lang="en-US" sz="3200"/>
              <a:t>device failure</a:t>
            </a:r>
          </a:p>
          <a:p>
            <a:pPr lvl="1"/>
            <a:r>
              <a:rPr lang="en-US" sz="3200"/>
              <a:t>software errors</a:t>
            </a:r>
          </a:p>
          <a:p>
            <a:pPr lvl="2"/>
            <a:r>
              <a:rPr lang="en-US" sz="3200"/>
              <a:t>arithmetic overflow</a:t>
            </a:r>
          </a:p>
          <a:p>
            <a:pPr lvl="2"/>
            <a:r>
              <a:rPr lang="en-US" sz="3200"/>
              <a:t>access forbidden memory locations</a:t>
            </a:r>
          </a:p>
          <a:p>
            <a:pPr>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t>Services Provided by the Operating System</a:t>
            </a:r>
          </a:p>
        </p:txBody>
      </p:sp>
      <p:sp>
        <p:nvSpPr>
          <p:cNvPr id="9219" name="Rectangle 3"/>
          <p:cNvSpPr>
            <a:spLocks noGrp="1" noChangeArrowheads="1"/>
          </p:cNvSpPr>
          <p:nvPr>
            <p:ph idx="1"/>
          </p:nvPr>
        </p:nvSpPr>
        <p:spPr/>
        <p:txBody>
          <a:bodyPr/>
          <a:lstStyle/>
          <a:p>
            <a:r>
              <a:rPr lang="en-US"/>
              <a:t>Accounting</a:t>
            </a:r>
          </a:p>
          <a:p>
            <a:pPr lvl="1"/>
            <a:r>
              <a:rPr lang="en-US"/>
              <a:t>collect statistics</a:t>
            </a:r>
          </a:p>
          <a:p>
            <a:pPr lvl="1"/>
            <a:r>
              <a:rPr lang="en-US"/>
              <a:t>monitor performance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D0B4CC-E7FA-4792-B0BA-C98393FED924}">
  <ds:schemaRefs>
    <ds:schemaRef ds:uri="e4f7efb8-cb7e-43b6-9b90-b807d6450c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BF41F8-D7E1-422D-8CC1-F54591D1162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9722811-99BD-4754-8AF1-4B0F66D35B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Solstice</Template>
  <Application>Microsoft Office PowerPoint</Application>
  <PresentationFormat>On-screen Show (4:3)</PresentationFormat>
  <Slides>49</Slides>
  <Notes>1</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Solstice</vt:lpstr>
      <vt:lpstr>Unit -1 Operating System Overview</vt:lpstr>
      <vt:lpstr>PowerPoint Presentation</vt:lpstr>
      <vt:lpstr>Operating System</vt:lpstr>
      <vt:lpstr>1. Operating System Objectives</vt:lpstr>
      <vt:lpstr>2. Layers of Computer System</vt:lpstr>
      <vt:lpstr>Kernel</vt:lpstr>
      <vt:lpstr>3. Services Provided by the Operating  System</vt:lpstr>
      <vt:lpstr>Services Provided by the Operating System</vt:lpstr>
      <vt:lpstr>Services Provided by the Operating System</vt:lpstr>
      <vt:lpstr>PowerPoint Presentation</vt:lpstr>
      <vt:lpstr>4. Evolution of Operating Systems</vt:lpstr>
      <vt:lpstr>Evolution of Operating Systems</vt:lpstr>
      <vt:lpstr>Job Control Language (JCL)</vt:lpstr>
      <vt:lpstr>Hardware Features</vt:lpstr>
      <vt:lpstr>Hardware Features</vt:lpstr>
      <vt:lpstr>4.3 Uniprogramming</vt:lpstr>
      <vt:lpstr>4.4 Multiprogramming</vt:lpstr>
      <vt:lpstr>Multiprogramming</vt:lpstr>
      <vt:lpstr>Example</vt:lpstr>
      <vt:lpstr>PowerPoint Presentation</vt:lpstr>
      <vt:lpstr>Effects of Multiprogramming</vt:lpstr>
      <vt:lpstr>4.5 Time Sharing</vt:lpstr>
      <vt:lpstr>Batch Multiprogramming versus Time Sharing </vt:lpstr>
      <vt:lpstr>PowerPoint Presentation</vt:lpstr>
      <vt:lpstr>Major Achievements</vt:lpstr>
      <vt:lpstr>5. Processes</vt:lpstr>
      <vt:lpstr>Process</vt:lpstr>
      <vt:lpstr>Process</vt:lpstr>
      <vt:lpstr>6. Memory Management</vt:lpstr>
      <vt:lpstr>Virtual Memory</vt:lpstr>
      <vt:lpstr>File System</vt:lpstr>
      <vt:lpstr>Monolithic Architecture</vt:lpstr>
      <vt:lpstr>PowerPoint Presentation</vt:lpstr>
      <vt:lpstr>Kernel and User Space in Layered Architecture </vt:lpstr>
      <vt:lpstr>Advantages of Layered Structure </vt:lpstr>
      <vt:lpstr>Disadvantages of Layered Structure</vt:lpstr>
      <vt:lpstr>Layered Architecture</vt:lpstr>
      <vt:lpstr>Information Protection and Security</vt:lpstr>
      <vt:lpstr>7. Scheduling and Resource Management</vt:lpstr>
      <vt:lpstr>Major Elements of Operating System</vt:lpstr>
      <vt:lpstr>System Structure</vt:lpstr>
      <vt:lpstr>8. Operating System Design Hierarchy</vt:lpstr>
      <vt:lpstr>Operating System Design Hierarchy</vt:lpstr>
      <vt:lpstr>Operating System Design Hierarchy</vt:lpstr>
      <vt:lpstr>5. Characteristics of Modern Operating  Systems</vt:lpstr>
      <vt:lpstr>Characteristics of Modern Operating Systems</vt:lpstr>
      <vt:lpstr>Characteristics of Modern Operating Systems</vt:lpstr>
      <vt:lpstr>Characteristics of Modern Operating Systems</vt:lpstr>
      <vt:lpstr>Characteristics of Modern Operating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Overview</dc:title>
  <dc:creator>Windows User</dc:creator>
  <cp:revision>5</cp:revision>
  <dcterms:created xsi:type="dcterms:W3CDTF">2013-02-27T18:41:12Z</dcterms:created>
  <dcterms:modified xsi:type="dcterms:W3CDTF">2024-09-07T14:56:03Z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