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78"/>
  </p:notesMasterIdLst>
  <p:sldIdLst>
    <p:sldId id="256" r:id="rId5"/>
    <p:sldId id="257" r:id="rId6"/>
    <p:sldId id="258" r:id="rId7"/>
    <p:sldId id="259" r:id="rId8"/>
    <p:sldId id="260" r:id="rId9"/>
    <p:sldId id="261" r:id="rId10"/>
    <p:sldId id="262" r:id="rId11"/>
    <p:sldId id="263" r:id="rId12"/>
    <p:sldId id="338" r:id="rId13"/>
    <p:sldId id="264" r:id="rId14"/>
    <p:sldId id="265" r:id="rId15"/>
    <p:sldId id="266" r:id="rId16"/>
    <p:sldId id="343" r:id="rId17"/>
    <p:sldId id="267" r:id="rId18"/>
    <p:sldId id="268" r:id="rId19"/>
    <p:sldId id="269" r:id="rId20"/>
    <p:sldId id="344" r:id="rId21"/>
    <p:sldId id="270" r:id="rId22"/>
    <p:sldId id="271" r:id="rId23"/>
    <p:sldId id="272" r:id="rId24"/>
    <p:sldId id="327" r:id="rId25"/>
    <p:sldId id="339" r:id="rId26"/>
    <p:sldId id="328" r:id="rId27"/>
    <p:sldId id="329" r:id="rId28"/>
    <p:sldId id="330" r:id="rId29"/>
    <p:sldId id="331" r:id="rId30"/>
    <p:sldId id="332" r:id="rId31"/>
    <p:sldId id="333" r:id="rId32"/>
    <p:sldId id="280" r:id="rId33"/>
    <p:sldId id="281" r:id="rId34"/>
    <p:sldId id="282" r:id="rId35"/>
    <p:sldId id="283" r:id="rId36"/>
    <p:sldId id="284" r:id="rId37"/>
    <p:sldId id="285" r:id="rId38"/>
    <p:sldId id="334" r:id="rId39"/>
    <p:sldId id="286" r:id="rId40"/>
    <p:sldId id="287" r:id="rId41"/>
    <p:sldId id="335" r:id="rId42"/>
    <p:sldId id="288" r:id="rId43"/>
    <p:sldId id="289" r:id="rId44"/>
    <p:sldId id="290" r:id="rId45"/>
    <p:sldId id="291" r:id="rId46"/>
    <p:sldId id="292" r:id="rId47"/>
    <p:sldId id="293" r:id="rId48"/>
    <p:sldId id="294" r:id="rId49"/>
    <p:sldId id="295" r:id="rId50"/>
    <p:sldId id="299" r:id="rId51"/>
    <p:sldId id="300" r:id="rId52"/>
    <p:sldId id="301" r:id="rId53"/>
    <p:sldId id="302" r:id="rId54"/>
    <p:sldId id="303" r:id="rId55"/>
    <p:sldId id="345" r:id="rId56"/>
    <p:sldId id="304"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20" r:id="rId71"/>
    <p:sldId id="321" r:id="rId72"/>
    <p:sldId id="340" r:id="rId73"/>
    <p:sldId id="341" r:id="rId74"/>
    <p:sldId id="322" r:id="rId75"/>
    <p:sldId id="323" r:id="rId76"/>
    <p:sldId id="346" r:id="rId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88D830-6E42-FD8B-46B6-ABF19043AD19}" v="1" dt="2024-10-07T17:04:35.4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microsoft.com/office/2015/10/relationships/revisionInfo" Target="revisionInfo.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 SINGH - 70612400008" userId="S::rohit.singh08@nmims.in::f54e2ba9-63be-4a13-aa7f-15b890a529f9" providerId="AD" clId="Web-{4288D830-6E42-FD8B-46B6-ABF19043AD19}"/>
    <pc:docChg chg="modSld">
      <pc:chgData name="ROHIT SINGH - 70612400008" userId="S::rohit.singh08@nmims.in::f54e2ba9-63be-4a13-aa7f-15b890a529f9" providerId="AD" clId="Web-{4288D830-6E42-FD8B-46B6-ABF19043AD19}" dt="2024-10-07T17:04:35.459" v="0" actId="1076"/>
      <pc:docMkLst>
        <pc:docMk/>
      </pc:docMkLst>
      <pc:sldChg chg="modSp">
        <pc:chgData name="ROHIT SINGH - 70612400008" userId="S::rohit.singh08@nmims.in::f54e2ba9-63be-4a13-aa7f-15b890a529f9" providerId="AD" clId="Web-{4288D830-6E42-FD8B-46B6-ABF19043AD19}" dt="2024-10-07T17:04:35.459" v="0" actId="1076"/>
        <pc:sldMkLst>
          <pc:docMk/>
          <pc:sldMk cId="0" sldId="257"/>
        </pc:sldMkLst>
        <pc:cxnChg chg="mod">
          <ac:chgData name="ROHIT SINGH - 70612400008" userId="S::rohit.singh08@nmims.in::f54e2ba9-63be-4a13-aa7f-15b890a529f9" providerId="AD" clId="Web-{4288D830-6E42-FD8B-46B6-ABF19043AD19}" dt="2024-10-07T17:04:35.459" v="0" actId="1076"/>
          <ac:cxnSpMkLst>
            <pc:docMk/>
            <pc:sldMk cId="0" sldId="257"/>
            <ac:cxnSpMk id="4" creationId="{00000000-0000-0000-0000-00000000000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E5174C-E329-4E4D-8D4E-2CA4992D5B7D}" type="datetimeFigureOut">
              <a:rPr lang="en-US" smtClean="0"/>
              <a:pPr/>
              <a:t>10/7/2024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CFBCF2-C184-4A4E-AAA2-1F65FE8ABE1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t>These slides are intended to help a teacher develop a presentation.</a:t>
            </a:r>
            <a:r>
              <a:rPr lang="en-US" baseline="0"/>
              <a:t> This PowerPoint covers the entire chapter and includes too many slides for a single delivery. Professors are encouraged to adapt this presentation in ways which are best suited for their students and environment.</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wrap="square" lIns="91440" tIns="45720" rIns="91440" bIns="45720" anchor="t">
            <a:normAutofit fontScale="32500" lnSpcReduction="20000"/>
          </a:bodyPr>
          <a:lstStyle/>
          <a:p>
            <a:pPr marL="0" indent="0" algn="l" defTabSz="508000">
              <a:lnSpc>
                <a:spcPct val="129000"/>
              </a:lnSpc>
              <a:spcBef>
                <a:spcPts val="0"/>
              </a:spcBef>
              <a:spcAft>
                <a:spcPts val="0"/>
              </a:spcAft>
              <a:buFontTx/>
              <a:buNone/>
            </a:pPr>
            <a:r>
              <a:rPr lang="en-US" altLang="ko-KR" sz="3200">
                <a:solidFill>
                  <a:srgbClr val="000000"/>
                </a:solidFill>
                <a:latin typeface="Gill Sans MT" charset="0"/>
              </a:rPr>
              <a:t>We can classify the ways in which processes interact on the basis of the degree to which they are aware of each other’s existence.</a:t>
            </a:r>
          </a:p>
          <a:p>
            <a:pPr marL="0" indent="0" algn="l" defTabSz="508000">
              <a:lnSpc>
                <a:spcPct val="129000"/>
              </a:lnSpc>
              <a:spcBef>
                <a:spcPts val="0"/>
              </a:spcBef>
              <a:spcAft>
                <a:spcPts val="0"/>
              </a:spcAft>
              <a:buFontTx/>
              <a:buNone/>
            </a:pPr>
            <a:endParaRPr/>
          </a:p>
          <a:p>
            <a:pPr marL="0" indent="0" algn="l" defTabSz="508000">
              <a:lnSpc>
                <a:spcPct val="129000"/>
              </a:lnSpc>
              <a:spcBef>
                <a:spcPts val="0"/>
              </a:spcBef>
              <a:spcAft>
                <a:spcPts val="0"/>
              </a:spcAft>
              <a:buFontTx/>
              <a:buNone/>
            </a:pPr>
            <a:r>
              <a:rPr lang="en-US" altLang="ko-KR" sz="3200">
                <a:solidFill>
                  <a:srgbClr val="000000"/>
                </a:solidFill>
                <a:latin typeface="Gill Sans MT" charset="0"/>
              </a:rPr>
              <a:t>This table (continues on the next slide) lists three possible degrees of awareness plus the consequences of each.</a:t>
            </a:r>
          </a:p>
          <a:p>
            <a:pPr marL="0" indent="0" algn="l" defTabSz="508000">
              <a:lnSpc>
                <a:spcPct val="129000"/>
              </a:lnSpc>
              <a:spcBef>
                <a:spcPts val="0"/>
              </a:spcBef>
              <a:spcAft>
                <a:spcPts val="0"/>
              </a:spcAft>
              <a:buFontTx/>
              <a:buNone/>
            </a:pPr>
            <a:endParaRPr/>
          </a:p>
          <a:p>
            <a:pPr marL="0" indent="0" algn="l" defTabSz="508000">
              <a:lnSpc>
                <a:spcPct val="129000"/>
              </a:lnSpc>
              <a:spcBef>
                <a:spcPts val="0"/>
              </a:spcBef>
              <a:spcAft>
                <a:spcPts val="0"/>
              </a:spcAft>
              <a:buFontTx/>
              <a:buNone/>
            </a:pPr>
            <a:r>
              <a:rPr lang="en-US" altLang="ko-KR" sz="3200">
                <a:solidFill>
                  <a:srgbClr val="000000"/>
                </a:solidFill>
                <a:latin typeface="Gill Sans MT" charset="0"/>
              </a:rPr>
              <a:t>Introduce each degree of awareness briefly – mention that things are often as clear cut as in this table.</a:t>
            </a:r>
          </a:p>
          <a:p>
            <a:pPr marL="0" indent="0" algn="l" defTabSz="508000">
              <a:lnSpc>
                <a:spcPct val="129000"/>
              </a:lnSpc>
              <a:spcBef>
                <a:spcPts val="0"/>
              </a:spcBef>
              <a:spcAft>
                <a:spcPts val="0"/>
              </a:spcAft>
              <a:buFontTx/>
              <a:buNone/>
            </a:pPr>
            <a:endParaRPr/>
          </a:p>
          <a:p>
            <a:pPr marL="0" indent="0" algn="l" defTabSz="508000">
              <a:lnSpc>
                <a:spcPct val="129000"/>
              </a:lnSpc>
              <a:spcBef>
                <a:spcPts val="0"/>
              </a:spcBef>
              <a:spcAft>
                <a:spcPts val="0"/>
              </a:spcAft>
              <a:buFontTx/>
              <a:buNone/>
            </a:pPr>
            <a:r>
              <a:rPr lang="en-US" altLang="ko-KR" sz="3200">
                <a:solidFill>
                  <a:srgbClr val="000000"/>
                </a:solidFill>
                <a:latin typeface="Gill Sans MT" charset="0"/>
              </a:rPr>
              <a:t>Processes unaware of each other: </a:t>
            </a:r>
          </a:p>
          <a:p>
            <a:pPr marL="0" indent="0" algn="l" defTabSz="508000">
              <a:lnSpc>
                <a:spcPct val="129000"/>
              </a:lnSpc>
              <a:spcBef>
                <a:spcPts val="0"/>
              </a:spcBef>
              <a:spcAft>
                <a:spcPts val="0"/>
              </a:spcAft>
              <a:buFontTx/>
              <a:buNone/>
            </a:pPr>
            <a:r>
              <a:rPr lang="en-US" altLang="ko-KR" sz="3200">
                <a:solidFill>
                  <a:srgbClr val="000000"/>
                </a:solidFill>
                <a:latin typeface="Gill Sans MT" charset="0"/>
              </a:rPr>
              <a:t> Independent processes that are not intended to work together.</a:t>
            </a:r>
          </a:p>
          <a:p>
            <a:pPr marL="0" indent="0" algn="l" defTabSz="508000">
              <a:lnSpc>
                <a:spcPct val="129000"/>
              </a:lnSpc>
              <a:spcBef>
                <a:spcPts val="0"/>
              </a:spcBef>
              <a:spcAft>
                <a:spcPts val="0"/>
              </a:spcAft>
              <a:buFontTx/>
              <a:buNone/>
            </a:pPr>
            <a:r>
              <a:rPr lang="en-US" altLang="ko-KR" sz="3200">
                <a:solidFill>
                  <a:srgbClr val="000000"/>
                </a:solidFill>
                <a:latin typeface="Gill Sans MT" charset="0"/>
              </a:rPr>
              <a:t> E.G. multiprogramming of multiple independent processes.</a:t>
            </a:r>
          </a:p>
          <a:p>
            <a:pPr marL="0" indent="0" algn="l" defTabSz="508000">
              <a:lnSpc>
                <a:spcPct val="129000"/>
              </a:lnSpc>
              <a:spcBef>
                <a:spcPts val="0"/>
              </a:spcBef>
              <a:spcAft>
                <a:spcPts val="0"/>
              </a:spcAft>
              <a:buFontTx/>
              <a:buNone/>
            </a:pPr>
            <a:r>
              <a:rPr lang="en-US" altLang="ko-KR" sz="3200">
                <a:solidFill>
                  <a:srgbClr val="000000"/>
                </a:solidFill>
                <a:latin typeface="Gill Sans MT" charset="0"/>
              </a:rPr>
              <a:t> Although the processes are not working together, the OS needs to be concerned about competition for resources.</a:t>
            </a:r>
          </a:p>
          <a:p>
            <a:pPr marL="0" indent="0" algn="l" defTabSz="508000">
              <a:lnSpc>
                <a:spcPct val="129000"/>
              </a:lnSpc>
              <a:spcBef>
                <a:spcPts val="0"/>
              </a:spcBef>
              <a:spcAft>
                <a:spcPts val="0"/>
              </a:spcAft>
              <a:buFontTx/>
              <a:buNone/>
            </a:pPr>
            <a:r>
              <a:rPr lang="en-US" altLang="ko-KR" sz="3200">
                <a:solidFill>
                  <a:srgbClr val="000000"/>
                </a:solidFill>
                <a:latin typeface="Gill Sans MT" charset="0"/>
              </a:rPr>
              <a:t> E.G. two independent applications may both want to access the same disk or file or printer.</a:t>
            </a:r>
          </a:p>
          <a:p>
            <a:pPr marL="0" indent="0" algn="l" defTabSz="508000">
              <a:lnSpc>
                <a:spcPct val="129000"/>
              </a:lnSpc>
              <a:spcBef>
                <a:spcPts val="0"/>
              </a:spcBef>
              <a:spcAft>
                <a:spcPts val="0"/>
              </a:spcAft>
              <a:buFontTx/>
              <a:buNone/>
            </a:pPr>
            <a:endParaRPr/>
          </a:p>
          <a:p>
            <a:pPr marL="0" indent="0" algn="l" defTabSz="508000">
              <a:lnSpc>
                <a:spcPct val="129000"/>
              </a:lnSpc>
              <a:spcBef>
                <a:spcPts val="0"/>
              </a:spcBef>
              <a:spcAft>
                <a:spcPts val="0"/>
              </a:spcAft>
              <a:buFontTx/>
              <a:buNone/>
            </a:pPr>
            <a:r>
              <a:rPr lang="en-US" altLang="ko-KR" sz="3200">
                <a:solidFill>
                  <a:srgbClr val="000000"/>
                </a:solidFill>
                <a:latin typeface="Gill Sans MT" charset="0"/>
              </a:rPr>
              <a:t>Processes indirectly aware of each other: </a:t>
            </a:r>
          </a:p>
          <a:p>
            <a:pPr marL="0" indent="0" algn="l" defTabSz="508000">
              <a:lnSpc>
                <a:spcPct val="129000"/>
              </a:lnSpc>
              <a:spcBef>
                <a:spcPts val="0"/>
              </a:spcBef>
              <a:spcAft>
                <a:spcPts val="0"/>
              </a:spcAft>
              <a:buFontTx/>
              <a:buNone/>
            </a:pPr>
            <a:r>
              <a:rPr lang="en-US" altLang="ko-KR" sz="3200">
                <a:solidFill>
                  <a:srgbClr val="000000"/>
                </a:solidFill>
                <a:latin typeface="Gill Sans MT" charset="0"/>
              </a:rPr>
              <a:t> Processes that are not necessarily aware of each other by their respective process IDs but that share access to some object, such as an I/O buffer. </a:t>
            </a:r>
          </a:p>
          <a:p>
            <a:pPr marL="0" indent="0" algn="l" defTabSz="508000">
              <a:lnSpc>
                <a:spcPct val="129000"/>
              </a:lnSpc>
              <a:spcBef>
                <a:spcPts val="0"/>
              </a:spcBef>
              <a:spcAft>
                <a:spcPts val="0"/>
              </a:spcAft>
              <a:buFontTx/>
              <a:buNone/>
            </a:pPr>
            <a:r>
              <a:rPr lang="en-US" altLang="ko-KR" sz="3200">
                <a:solidFill>
                  <a:srgbClr val="000000"/>
                </a:solidFill>
                <a:latin typeface="Gill Sans MT" charset="0"/>
              </a:rPr>
              <a:t> Such processes exhibit cooperation in sharing the common object.</a:t>
            </a:r>
          </a:p>
          <a:p>
            <a:pPr marL="0" indent="0" algn="l" defTabSz="508000">
              <a:lnSpc>
                <a:spcPct val="129000"/>
              </a:lnSpc>
              <a:spcBef>
                <a:spcPts val="0"/>
              </a:spcBef>
              <a:spcAft>
                <a:spcPts val="0"/>
              </a:spcAft>
              <a:buFontTx/>
              <a:buNone/>
            </a:pPr>
            <a:endParaRPr/>
          </a:p>
          <a:p>
            <a:pPr marL="0" indent="0" algn="l" defTabSz="508000">
              <a:lnSpc>
                <a:spcPct val="129000"/>
              </a:lnSpc>
              <a:spcBef>
                <a:spcPts val="0"/>
              </a:spcBef>
              <a:spcAft>
                <a:spcPts val="0"/>
              </a:spcAft>
              <a:buFontTx/>
              <a:buNone/>
            </a:pPr>
            <a:r>
              <a:rPr lang="en-US" altLang="ko-KR" sz="3200">
                <a:solidFill>
                  <a:srgbClr val="000000"/>
                </a:solidFill>
                <a:latin typeface="Gill Sans MT" charset="0"/>
              </a:rPr>
              <a:t>Processes directly aware of each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a:t>In a uniprocessor system, concurrent processes cannot have overlapped execution;</a:t>
            </a:r>
          </a:p>
          <a:p>
            <a:pPr lvl="1"/>
            <a:r>
              <a:rPr lang="en-NZ"/>
              <a:t>they can only be interleaved.</a:t>
            </a:r>
          </a:p>
          <a:p>
            <a:pPr lvl="0"/>
            <a:endParaRPr lang="en-NZ"/>
          </a:p>
          <a:p>
            <a:pPr lvl="0"/>
            <a:r>
              <a:rPr lang="en-NZ"/>
              <a:t>To guarantee mutual exclusion, it is sufficient to prevent a process from being interrupted.</a:t>
            </a:r>
          </a:p>
          <a:p>
            <a:pPr lvl="0"/>
            <a:endParaRPr lang="en-NZ"/>
          </a:p>
          <a:p>
            <a:pPr lvl="0"/>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a:t>Because the critical section cannot be interrupted, mutual exclusion is guaranteed.</a:t>
            </a:r>
          </a:p>
          <a:p>
            <a:endParaRPr lang="en-NZ"/>
          </a:p>
          <a:p>
            <a:r>
              <a:rPr lang="en-NZ"/>
              <a:t>The price of this approach, however, is high. </a:t>
            </a:r>
          </a:p>
          <a:p>
            <a:pPr lvl="1"/>
            <a:r>
              <a:rPr lang="en-NZ"/>
              <a:t>The efficiency of execution could be noticeably degraded because the processor is limited in its ability to interleave processes.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65E4BBD4-9839-471B-B5F1-FA3018417FE9}" type="slidenum">
              <a:rPr lang="en-US">
                <a:latin typeface="Times New Roman" pitchFamily="18" charset="0"/>
              </a:rPr>
              <a:pPr/>
              <a:t>21</a:t>
            </a:fld>
            <a:endParaRPr lang="en-US">
              <a:latin typeface="Times New Roman" pitchFamily="18"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79956E34-D688-4C0D-83FF-F5BE7C1F8F2F}" type="slidenum">
              <a:rPr lang="en-US">
                <a:latin typeface="Times New Roman" pitchFamily="18" charset="0"/>
              </a:rPr>
              <a:pPr/>
              <a:t>25</a:t>
            </a:fld>
            <a:endParaRPr lang="en-US">
              <a:latin typeface="Times New Roman" pitchFamily="18"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DD4A2DE4-ACD2-4619-A2E6-E6F371CFF0C8}" type="slidenum">
              <a:rPr lang="en-US">
                <a:latin typeface="Times New Roman" pitchFamily="18" charset="0"/>
              </a:rPr>
              <a:pPr/>
              <a:t>26</a:t>
            </a:fld>
            <a:endParaRPr lang="en-US">
              <a:latin typeface="Times New Roman" pitchFamily="18"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NZ"/>
              <a:t>1. A semaphore may be initialized to a nonnegative integer value.</a:t>
            </a:r>
          </a:p>
          <a:p>
            <a:pPr>
              <a:buFont typeface="Arial" pitchFamily="34" charset="0"/>
              <a:buNone/>
            </a:pPr>
            <a:endParaRPr lang="en-NZ"/>
          </a:p>
          <a:p>
            <a:pPr>
              <a:buFont typeface="Arial" pitchFamily="34" charset="0"/>
              <a:buNone/>
            </a:pPr>
            <a:r>
              <a:rPr lang="en-NZ"/>
              <a:t>2. The semWait operation decrements the semaphore value. </a:t>
            </a:r>
          </a:p>
          <a:p>
            <a:pPr lvl="1">
              <a:buFont typeface="Arial" pitchFamily="34" charset="0"/>
              <a:buChar char="•"/>
            </a:pPr>
            <a:r>
              <a:rPr lang="en-NZ"/>
              <a:t>If the value becomes negative, then the process executing the semWait is blocked. </a:t>
            </a:r>
          </a:p>
          <a:p>
            <a:pPr lvl="1">
              <a:buFont typeface="Arial" pitchFamily="34" charset="0"/>
              <a:buChar char="•"/>
            </a:pPr>
            <a:r>
              <a:rPr lang="en-NZ"/>
              <a:t> Otherwise, the process continues execution.</a:t>
            </a:r>
          </a:p>
          <a:p>
            <a:pPr lvl="1">
              <a:buFont typeface="Arial" pitchFamily="34" charset="0"/>
              <a:buChar char="•"/>
            </a:pPr>
            <a:endParaRPr lang="en-NZ"/>
          </a:p>
          <a:p>
            <a:pPr>
              <a:buFont typeface="Arial" pitchFamily="34" charset="0"/>
              <a:buNone/>
            </a:pPr>
            <a:r>
              <a:rPr lang="en-NZ"/>
              <a:t>3. The semSignal operation increments the semaphore value. </a:t>
            </a:r>
          </a:p>
          <a:p>
            <a:pPr lvl="1">
              <a:buFont typeface="Arial" pitchFamily="34" charset="0"/>
              <a:buChar char="•"/>
            </a:pPr>
            <a:r>
              <a:rPr lang="en-NZ"/>
              <a:t> If the resulting value is less than or equal to zero, then a process blocked by a semWait operation, if any, is unblocked.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An example of a semaphore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br>
              <a:rPr lang="en-US"/>
            </a:br>
            <a:r>
              <a:rPr lang="en-US"/>
              <a:t>A more restrictive</a:t>
            </a:r>
            <a:r>
              <a:rPr lang="en-US" baseline="0"/>
              <a:t> semaphore which may only have the value of 0 or 1</a:t>
            </a:r>
          </a:p>
          <a:p>
            <a:endParaRPr lang="en-US" baseline="0"/>
          </a:p>
          <a:p>
            <a:r>
              <a:rPr lang="en-NZ"/>
              <a:t>A</a:t>
            </a:r>
            <a:r>
              <a:rPr lang="en-NZ" baseline="0"/>
              <a:t> similar </a:t>
            </a:r>
            <a:r>
              <a:rPr lang="en-NZ"/>
              <a:t>concept related to the binary semaphore is the </a:t>
            </a:r>
            <a:r>
              <a:rPr lang="en-NZ" b="1"/>
              <a:t>mutex</a:t>
            </a:r>
            <a:r>
              <a:rPr lang="en-NZ"/>
              <a:t>.</a:t>
            </a:r>
          </a:p>
          <a:p>
            <a:pPr lvl="1">
              <a:buFont typeface="Arial" pitchFamily="34" charset="0"/>
              <a:buChar char="•"/>
            </a:pPr>
            <a:r>
              <a:rPr lang="en-NZ"/>
              <a:t> A key difference between the two is that the process that locks the mutex (sets the value to zero) must be the one to unlock it (sets the value to 1). </a:t>
            </a:r>
          </a:p>
          <a:p>
            <a:pPr lvl="1">
              <a:buFont typeface="Arial" pitchFamily="34" charset="0"/>
              <a:buChar char="•"/>
            </a:pPr>
            <a:r>
              <a:rPr lang="en-NZ"/>
              <a:t> In contrast, it is possible for one process to lock a binary semaphore and for another to unlock it.</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a:t>For both counting semaphores and binary semaphores, a queue is used to hold processes waiting on the semaphore. </a:t>
            </a:r>
          </a:p>
          <a:p>
            <a:endParaRPr lang="en-NZ"/>
          </a:p>
          <a:p>
            <a:r>
              <a:rPr lang="en-NZ"/>
              <a:t>The question arises of the order in which processes are removed from such a queue. </a:t>
            </a:r>
          </a:p>
          <a:p>
            <a:endParaRPr lang="en-NZ"/>
          </a:p>
          <a:p>
            <a:r>
              <a:rPr lang="en-NZ"/>
              <a:t>The fairest removal policy is first-in-first-out (FIFO):</a:t>
            </a:r>
          </a:p>
          <a:p>
            <a:pPr lvl="1">
              <a:buFont typeface="Arial" pitchFamily="34" charset="0"/>
              <a:buChar char="•"/>
            </a:pPr>
            <a:r>
              <a:rPr lang="en-NZ"/>
              <a:t>The process that has been blocked the longest is released from the queue first; a semaphore whose definition includes this policy is called a </a:t>
            </a:r>
            <a:r>
              <a:rPr lang="en-NZ" b="1"/>
              <a:t>strong semaphore. </a:t>
            </a:r>
          </a:p>
          <a:p>
            <a:pPr lvl="1">
              <a:buFont typeface="Arial" pitchFamily="34" charset="0"/>
              <a:buChar char="•"/>
            </a:pPr>
            <a:r>
              <a:rPr lang="en-NZ"/>
              <a:t>A semaphore that does not specify the order in which processes are removed from the queue is a weak semaphore.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a:t>Animated Slide – </a:t>
            </a:r>
            <a:r>
              <a:rPr lang="en-NZ" b="0"/>
              <a:t>animation</a:t>
            </a:r>
            <a:r>
              <a:rPr lang="en-NZ" b="0" baseline="0"/>
              <a:t> shows sections of the diagram to focus and remove distraction</a:t>
            </a:r>
            <a:endParaRPr lang="en-NZ" b="1"/>
          </a:p>
          <a:p>
            <a:endParaRPr lang="en-NZ" b="1"/>
          </a:p>
          <a:p>
            <a:r>
              <a:rPr lang="en-NZ"/>
              <a:t>Processes A, B, and C depend on a result from process D. </a:t>
            </a:r>
          </a:p>
          <a:p>
            <a:endParaRPr lang="en-NZ"/>
          </a:p>
          <a:p>
            <a:r>
              <a:rPr lang="en-NZ"/>
              <a:t>Initially (1), A is running;</a:t>
            </a:r>
          </a:p>
          <a:p>
            <a:pPr lvl="1">
              <a:buFont typeface="Arial" pitchFamily="34" charset="0"/>
              <a:buChar char="•"/>
            </a:pPr>
            <a:r>
              <a:rPr lang="en-NZ"/>
              <a:t> B, C, and D are ready; </a:t>
            </a:r>
          </a:p>
          <a:p>
            <a:pPr lvl="1">
              <a:buFont typeface="Arial" pitchFamily="34" charset="0"/>
              <a:buChar char="•"/>
            </a:pPr>
            <a:r>
              <a:rPr lang="en-NZ"/>
              <a:t> the semaphore count is 1, indicating that one of D’s results is available.</a:t>
            </a:r>
          </a:p>
          <a:p>
            <a:pPr lvl="1">
              <a:buFont typeface="Arial" pitchFamily="34" charset="0"/>
              <a:buChar char="•"/>
            </a:pPr>
            <a:r>
              <a:rPr lang="en-NZ"/>
              <a:t> When A issues a semWait instruction on semaphore </a:t>
            </a:r>
            <a:r>
              <a:rPr lang="en-NZ" b="1"/>
              <a:t>s</a:t>
            </a:r>
            <a:r>
              <a:rPr lang="en-NZ"/>
              <a:t>, the semaphore decrements to 0, and A can continue to execute; </a:t>
            </a:r>
          </a:p>
          <a:p>
            <a:pPr lvl="1">
              <a:buFont typeface="Arial" pitchFamily="34" charset="0"/>
              <a:buChar char="•"/>
            </a:pPr>
            <a:r>
              <a:rPr lang="en-NZ"/>
              <a:t> subsequently it rejoins the ready queue.</a:t>
            </a:r>
          </a:p>
          <a:p>
            <a:pPr lvl="0">
              <a:buFont typeface="Arial" pitchFamily="34" charset="0"/>
              <a:buNone/>
            </a:pPr>
            <a:endParaRPr lang="en-NZ"/>
          </a:p>
          <a:p>
            <a:pPr lvl="0">
              <a:buFont typeface="Arial" pitchFamily="34" charset="0"/>
              <a:buNone/>
            </a:pPr>
            <a:r>
              <a:rPr lang="en-NZ"/>
              <a:t>Then B runs (2), eventually issues a semWait instruction, and is blocked, </a:t>
            </a:r>
          </a:p>
          <a:p>
            <a:pPr lvl="0">
              <a:buFont typeface="Arial" pitchFamily="34" charset="0"/>
              <a:buNone/>
            </a:pPr>
            <a:endParaRPr lang="en-NZ"/>
          </a:p>
          <a:p>
            <a:pPr lvl="0">
              <a:buFont typeface="Arial" pitchFamily="34" charset="0"/>
              <a:buNone/>
            </a:pPr>
            <a:r>
              <a:rPr lang="en-NZ"/>
              <a:t>allowing D to run (3).</a:t>
            </a:r>
          </a:p>
          <a:p>
            <a:pPr lvl="1">
              <a:buFont typeface="Arial" pitchFamily="34" charset="0"/>
              <a:buNone/>
            </a:pPr>
            <a:r>
              <a:rPr lang="en-NZ"/>
              <a:t>When D completes a new result, it issues a semSignal instruction, </a:t>
            </a:r>
          </a:p>
          <a:p>
            <a:pPr lvl="0">
              <a:buFont typeface="Arial" pitchFamily="34" charset="0"/>
              <a:buNone/>
            </a:pPr>
            <a:endParaRPr lang="en-NZ"/>
          </a:p>
          <a:p>
            <a:pPr lvl="0">
              <a:buFont typeface="Arial" pitchFamily="34" charset="0"/>
              <a:buNone/>
            </a:pPr>
            <a:r>
              <a:rPr lang="en-NZ"/>
              <a:t>which allows B to move to the ready queue (4). </a:t>
            </a:r>
          </a:p>
          <a:p>
            <a:pPr lvl="1">
              <a:buFont typeface="Arial" pitchFamily="34" charset="0"/>
              <a:buNone/>
            </a:pPr>
            <a:r>
              <a:rPr lang="en-NZ"/>
              <a:t>D rejoins the ready queue and …</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An example of a semaphore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NZ"/>
              <a:t>C begins to run (5) </a:t>
            </a:r>
          </a:p>
          <a:p>
            <a:pPr lvl="1">
              <a:buFont typeface="Arial" pitchFamily="34" charset="0"/>
              <a:buChar char="•"/>
            </a:pPr>
            <a:r>
              <a:rPr lang="en-NZ"/>
              <a:t>but is blocked when it issues a semWait instruction. </a:t>
            </a:r>
          </a:p>
          <a:p>
            <a:pPr lvl="1">
              <a:buFont typeface="Arial" pitchFamily="34" charset="0"/>
              <a:buChar char="•"/>
            </a:pPr>
            <a:r>
              <a:rPr lang="en-NZ"/>
              <a:t>Similarly, A and B run and are blocked on the semaphore, </a:t>
            </a:r>
          </a:p>
          <a:p>
            <a:pPr lvl="0">
              <a:buFont typeface="Arial" pitchFamily="34" charset="0"/>
              <a:buNone/>
            </a:pPr>
            <a:endParaRPr lang="en-NZ"/>
          </a:p>
          <a:p>
            <a:pPr lvl="0">
              <a:buFont typeface="Arial" pitchFamily="34" charset="0"/>
              <a:buNone/>
            </a:pPr>
            <a:r>
              <a:rPr lang="en-NZ"/>
              <a:t>allowing D to resume execution (6).When D has a result, it issues a semSignal, which transfers</a:t>
            </a:r>
            <a:r>
              <a:rPr lang="en-NZ" baseline="0"/>
              <a:t> </a:t>
            </a:r>
            <a:r>
              <a:rPr lang="en-NZ"/>
              <a:t>C to the ready queue. Later cycles of D will release A and B from the Blocked state.</a:t>
            </a:r>
            <a:endParaRPr lang="en-US"/>
          </a:p>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a:t>This shows a straightforward solution to the mutual exclusion problem using a semaphore </a:t>
            </a:r>
          </a:p>
          <a:p>
            <a:endParaRPr lang="en-NZ"/>
          </a:p>
          <a:p>
            <a:r>
              <a:rPr lang="en-NZ"/>
              <a:t>Consider n processes, identified in the array P(i), all of which need access to the same resource s. </a:t>
            </a:r>
          </a:p>
          <a:p>
            <a:pPr lvl="1">
              <a:buFont typeface="Arial" pitchFamily="34" charset="0"/>
              <a:buChar char="•"/>
            </a:pPr>
            <a:r>
              <a:rPr lang="en-NZ"/>
              <a:t> Each process has a critical section used to access the resource. </a:t>
            </a:r>
          </a:p>
          <a:p>
            <a:pPr lvl="1">
              <a:buFont typeface="Arial" pitchFamily="34" charset="0"/>
              <a:buChar char="•"/>
            </a:pPr>
            <a:r>
              <a:rPr lang="en-NZ"/>
              <a:t> In each process, a semWait(s) is executed just before its critical section. </a:t>
            </a:r>
          </a:p>
          <a:p>
            <a:pPr lvl="2">
              <a:buFont typeface="Arial" pitchFamily="34" charset="0"/>
              <a:buChar char="•"/>
            </a:pPr>
            <a:r>
              <a:rPr lang="en-NZ"/>
              <a:t> If the value of s becomes negative, the process is blocked. </a:t>
            </a:r>
          </a:p>
          <a:p>
            <a:pPr lvl="2">
              <a:buFont typeface="Arial" pitchFamily="34" charset="0"/>
              <a:buChar char="•"/>
            </a:pPr>
            <a:r>
              <a:rPr lang="en-NZ"/>
              <a:t> If the value is 1, then it is decremented to 0 and the process immediately enters its critical section; </a:t>
            </a:r>
          </a:p>
          <a:p>
            <a:pPr lvl="1">
              <a:buFont typeface="Arial" pitchFamily="34" charset="0"/>
              <a:buChar char="•"/>
            </a:pPr>
            <a:r>
              <a:rPr lang="en-NZ"/>
              <a:t> because s is no longer positive, no other process will be able to enter its critical section.</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An example of a semaphore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a:solidFill>
                  <a:schemeClr val="tx1"/>
                </a:solidFill>
                <a:latin typeface="+mn-lt"/>
                <a:ea typeface="+mn-ea"/>
                <a:cs typeface="+mn-cs"/>
              </a:rPr>
              <a:t>Figure 5.7, shows a possible sequence for three processes using the mutual exclusion discipline of Figure 5.6.</a:t>
            </a:r>
          </a:p>
          <a:p>
            <a:endParaRPr lang="en-NZ" sz="1200" kern="1200" baseline="0">
              <a:solidFill>
                <a:schemeClr val="tx1"/>
              </a:solidFill>
              <a:latin typeface="+mn-lt"/>
              <a:ea typeface="+mn-ea"/>
              <a:cs typeface="+mn-cs"/>
            </a:endParaRPr>
          </a:p>
          <a:p>
            <a:r>
              <a:rPr lang="en-NZ" sz="1200" kern="1200" baseline="0">
                <a:solidFill>
                  <a:schemeClr val="tx1"/>
                </a:solidFill>
                <a:latin typeface="+mn-lt"/>
                <a:ea typeface="+mn-ea"/>
                <a:cs typeface="+mn-cs"/>
              </a:rPr>
              <a:t>Three processes (A,B, C) access a shared resource protected by the semaphore </a:t>
            </a:r>
            <a:r>
              <a:rPr lang="en-NZ" sz="1200" i="1" kern="1200" baseline="0">
                <a:solidFill>
                  <a:schemeClr val="tx1"/>
                </a:solidFill>
                <a:latin typeface="+mn-lt"/>
                <a:ea typeface="+mn-ea"/>
                <a:cs typeface="+mn-cs"/>
              </a:rPr>
              <a:t>lock. </a:t>
            </a:r>
          </a:p>
          <a:p>
            <a:pPr lvl="1">
              <a:buFont typeface="Arial" pitchFamily="34" charset="0"/>
              <a:buChar char="•"/>
            </a:pPr>
            <a:r>
              <a:rPr lang="en-NZ" sz="1200" i="1" kern="1200" baseline="0">
                <a:solidFill>
                  <a:schemeClr val="tx1"/>
                </a:solidFill>
                <a:latin typeface="+mn-lt"/>
                <a:ea typeface="+mn-ea"/>
                <a:cs typeface="+mn-cs"/>
              </a:rPr>
              <a:t>Process-</a:t>
            </a:r>
            <a:r>
              <a:rPr lang="en-NZ" sz="1200" kern="1200" baseline="0">
                <a:solidFill>
                  <a:schemeClr val="tx1"/>
                </a:solidFill>
                <a:latin typeface="+mn-lt"/>
                <a:ea typeface="+mn-ea"/>
                <a:cs typeface="+mn-cs"/>
              </a:rPr>
              <a:t>A executes semWait(lock); </a:t>
            </a:r>
          </a:p>
          <a:p>
            <a:pPr lvl="2">
              <a:buFont typeface="Arial" pitchFamily="34" charset="0"/>
              <a:buChar char="•"/>
            </a:pPr>
            <a:r>
              <a:rPr lang="en-NZ" sz="1200" kern="1200" baseline="0">
                <a:solidFill>
                  <a:schemeClr val="tx1"/>
                </a:solidFill>
                <a:latin typeface="+mn-lt"/>
                <a:ea typeface="+mn-ea"/>
                <a:cs typeface="+mn-cs"/>
              </a:rPr>
              <a:t> because the semaphore has a value of 1 at the time of the semWait operation, A can immediately enter its critical section and the semaphore takes on the value 0.</a:t>
            </a:r>
          </a:p>
          <a:p>
            <a:pPr lvl="1">
              <a:buFont typeface="Arial" pitchFamily="34" charset="0"/>
              <a:buChar char="•"/>
            </a:pPr>
            <a:endParaRPr lang="en-NZ" sz="1200" kern="1200" baseline="0">
              <a:solidFill>
                <a:schemeClr val="tx1"/>
              </a:solidFill>
              <a:latin typeface="+mn-lt"/>
              <a:ea typeface="+mn-ea"/>
              <a:cs typeface="+mn-cs"/>
            </a:endParaRPr>
          </a:p>
          <a:p>
            <a:pPr lvl="1">
              <a:buFont typeface="Arial" pitchFamily="34" charset="0"/>
              <a:buChar char="•"/>
            </a:pPr>
            <a:r>
              <a:rPr lang="en-NZ" sz="1200" kern="1200" baseline="0">
                <a:solidFill>
                  <a:schemeClr val="tx1"/>
                </a:solidFill>
                <a:latin typeface="+mn-lt"/>
                <a:ea typeface="+mn-ea"/>
                <a:cs typeface="+mn-cs"/>
              </a:rPr>
              <a:t>While A is in its critical section, both B and C perform a semWait operation and are blocked pending the availability of the semaphore. </a:t>
            </a:r>
          </a:p>
          <a:p>
            <a:pPr lvl="1">
              <a:buFont typeface="Arial" pitchFamily="34" charset="0"/>
              <a:buChar char="•"/>
            </a:pPr>
            <a:endParaRPr lang="en-NZ" sz="1200" kern="1200" baseline="0">
              <a:solidFill>
                <a:schemeClr val="tx1"/>
              </a:solidFill>
              <a:latin typeface="+mn-lt"/>
              <a:ea typeface="+mn-ea"/>
              <a:cs typeface="+mn-cs"/>
            </a:endParaRPr>
          </a:p>
          <a:p>
            <a:pPr lvl="1">
              <a:buFont typeface="Arial" pitchFamily="34" charset="0"/>
              <a:buChar char="•"/>
            </a:pPr>
            <a:r>
              <a:rPr lang="en-NZ" sz="1200" kern="1200" baseline="0">
                <a:solidFill>
                  <a:schemeClr val="tx1"/>
                </a:solidFill>
                <a:latin typeface="+mn-lt"/>
                <a:ea typeface="+mn-ea"/>
                <a:cs typeface="+mn-cs"/>
              </a:rPr>
              <a:t>When A exits its critical section and performs semSignal(lock), B, which was the first process in the queue, can now enter its critical section.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a:solidFill>
                  <a:schemeClr val="tx1"/>
                </a:solidFill>
                <a:latin typeface="+mn-lt"/>
                <a:ea typeface="+mn-ea"/>
                <a:cs typeface="+mn-cs"/>
              </a:rPr>
              <a:t>The general statement is this: </a:t>
            </a:r>
          </a:p>
          <a:p>
            <a:pPr lvl="1">
              <a:buFont typeface="Arial" pitchFamily="34" charset="0"/>
              <a:buChar char="•"/>
            </a:pPr>
            <a:r>
              <a:rPr lang="en-NZ" sz="1200" kern="1200" baseline="0">
                <a:solidFill>
                  <a:schemeClr val="tx1"/>
                </a:solidFill>
                <a:latin typeface="+mn-lt"/>
                <a:ea typeface="+mn-ea"/>
                <a:cs typeface="+mn-cs"/>
              </a:rPr>
              <a:t> There are one or more producers generating some type of data (records, characters) and placing these in a buffer.</a:t>
            </a:r>
          </a:p>
          <a:p>
            <a:pPr lvl="1">
              <a:buFont typeface="Arial" pitchFamily="34" charset="0"/>
              <a:buChar char="•"/>
            </a:pPr>
            <a:r>
              <a:rPr lang="en-NZ" sz="1200" kern="1200" baseline="0">
                <a:solidFill>
                  <a:schemeClr val="tx1"/>
                </a:solidFill>
                <a:latin typeface="+mn-lt"/>
                <a:ea typeface="+mn-ea"/>
                <a:cs typeface="+mn-cs"/>
              </a:rPr>
              <a:t> There is a single consumer that is taking items out of the buffer one at a time.</a:t>
            </a:r>
          </a:p>
          <a:p>
            <a:pPr lvl="1">
              <a:buFont typeface="Arial" pitchFamily="34" charset="0"/>
              <a:buChar char="•"/>
            </a:pPr>
            <a:r>
              <a:rPr lang="en-NZ" sz="1200" kern="1200" baseline="0">
                <a:solidFill>
                  <a:schemeClr val="tx1"/>
                </a:solidFill>
                <a:latin typeface="+mn-lt"/>
                <a:ea typeface="+mn-ea"/>
                <a:cs typeface="+mn-cs"/>
              </a:rPr>
              <a:t>The system is to be constrained to prevent the overlap of buffer operations. That is, only one agent (producer or consumer) may access the buffer at any one time.</a:t>
            </a:r>
          </a:p>
          <a:p>
            <a:pPr lvl="0">
              <a:buFont typeface="Arial" pitchFamily="34" charset="0"/>
              <a:buNone/>
            </a:pPr>
            <a:endParaRPr lang="en-NZ" sz="1200" kern="1200" baseline="0">
              <a:solidFill>
                <a:schemeClr val="tx1"/>
              </a:solidFill>
              <a:latin typeface="+mn-lt"/>
              <a:ea typeface="+mn-ea"/>
              <a:cs typeface="+mn-cs"/>
            </a:endParaRPr>
          </a:p>
          <a:p>
            <a:pPr lvl="0">
              <a:buFont typeface="Arial" pitchFamily="34" charset="0"/>
              <a:buNone/>
            </a:pPr>
            <a:r>
              <a:rPr lang="en-NZ" sz="1200" kern="1200" baseline="0">
                <a:solidFill>
                  <a:schemeClr val="tx1"/>
                </a:solidFill>
                <a:latin typeface="+mn-lt"/>
                <a:ea typeface="+mn-ea"/>
                <a:cs typeface="+mn-cs"/>
              </a:rPr>
              <a:t>The problem is to make sure that the producer won’t try to add data into the buffer if it’s full and that the consumer won’t try to remove data from an empty buffer.</a:t>
            </a:r>
          </a:p>
          <a:p>
            <a:pPr lvl="0">
              <a:buFont typeface="Arial" pitchFamily="34" charset="0"/>
              <a:buNone/>
            </a:pPr>
            <a:endParaRPr lang="en-NZ" sz="1200" kern="1200" baseline="0">
              <a:solidFill>
                <a:schemeClr val="tx1"/>
              </a:solidFill>
              <a:latin typeface="+mn-lt"/>
              <a:ea typeface="+mn-ea"/>
              <a:cs typeface="+mn-cs"/>
            </a:endParaRPr>
          </a:p>
          <a:p>
            <a:pPr lvl="0">
              <a:buFont typeface="Arial" pitchFamily="34" charset="0"/>
              <a:buNone/>
            </a:pPr>
            <a:r>
              <a:rPr lang="en-NZ" sz="1200" kern="1200" baseline="0">
                <a:solidFill>
                  <a:schemeClr val="tx1"/>
                </a:solidFill>
                <a:latin typeface="+mn-lt"/>
                <a:ea typeface="+mn-ea"/>
                <a:cs typeface="+mn-cs"/>
              </a:rPr>
              <a:t>We will look at a number of solutions to this problem to illustrate both the power and the pitfalls of semaphores.</a:t>
            </a:r>
          </a:p>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a:t>The central themes of operating system design are all concerned with the management of processes and threads:</a:t>
            </a:r>
          </a:p>
          <a:p>
            <a:pPr lvl="1"/>
            <a:r>
              <a:rPr lang="en-NZ"/>
              <a:t>• Multiprogramming: </a:t>
            </a:r>
          </a:p>
          <a:p>
            <a:pPr lvl="2"/>
            <a:r>
              <a:rPr lang="en-NZ"/>
              <a:t>The management of multiple processes within a uniprocessor system.</a:t>
            </a:r>
          </a:p>
          <a:p>
            <a:pPr lvl="1"/>
            <a:r>
              <a:rPr lang="en-NZ"/>
              <a:t>• Multiprocessing: </a:t>
            </a:r>
          </a:p>
          <a:p>
            <a:pPr lvl="2"/>
            <a:r>
              <a:rPr lang="en-NZ"/>
              <a:t>The management of multiple processes within a multiprocessor.</a:t>
            </a:r>
          </a:p>
          <a:p>
            <a:pPr lvl="1"/>
            <a:r>
              <a:rPr lang="en-NZ"/>
              <a:t>• Distributed processing: </a:t>
            </a:r>
          </a:p>
          <a:p>
            <a:pPr lvl="2"/>
            <a:r>
              <a:rPr lang="en-NZ"/>
              <a:t>The management of multiple processes executing on multiple, distributed computer systems.</a:t>
            </a:r>
          </a:p>
          <a:p>
            <a:pPr lvl="2"/>
            <a:r>
              <a:rPr lang="en-NZ"/>
              <a:t>E.</a:t>
            </a:r>
            <a:r>
              <a:rPr lang="en-NZ" baseline="0"/>
              <a:t> </a:t>
            </a:r>
            <a:r>
              <a:rPr lang="en-NZ"/>
              <a:t>G clusters</a:t>
            </a:r>
          </a:p>
          <a:p>
            <a:pPr lvl="0"/>
            <a:endParaRPr lang="en-NZ"/>
          </a:p>
          <a:p>
            <a:pPr lvl="0"/>
            <a:r>
              <a:rPr lang="en-NZ"/>
              <a:t>Concurrency encompasses a host of design issues, including </a:t>
            </a:r>
          </a:p>
          <a:p>
            <a:pPr lvl="1">
              <a:buFont typeface="Arial" pitchFamily="34" charset="0"/>
              <a:buChar char="•"/>
            </a:pPr>
            <a:r>
              <a:rPr lang="en-NZ"/>
              <a:t> communication among processes, </a:t>
            </a:r>
          </a:p>
          <a:p>
            <a:pPr lvl="1">
              <a:buFont typeface="Arial" pitchFamily="34" charset="0"/>
              <a:buChar char="•"/>
            </a:pPr>
            <a:r>
              <a:rPr lang="en-NZ"/>
              <a:t> sharing of and competing for resources (such as memory, files, and I/O access),</a:t>
            </a:r>
          </a:p>
          <a:p>
            <a:pPr lvl="1">
              <a:buFont typeface="Arial" pitchFamily="34" charset="0"/>
              <a:buChar char="•"/>
            </a:pPr>
            <a:r>
              <a:rPr lang="en-NZ" baseline="0"/>
              <a:t> </a:t>
            </a:r>
            <a:r>
              <a:rPr lang="en-NZ"/>
              <a:t>synchronization of the activities of multiple processes, and </a:t>
            </a:r>
          </a:p>
          <a:p>
            <a:pPr lvl="1">
              <a:buFont typeface="Arial" pitchFamily="34" charset="0"/>
              <a:buChar char="•"/>
            </a:pPr>
            <a:r>
              <a:rPr lang="en-NZ"/>
              <a:t> allocation of processor time to processes.</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a:t>The producer can generate items and store them in the buffer at its own pace. </a:t>
            </a:r>
          </a:p>
          <a:p>
            <a:pPr lvl="1"/>
            <a:r>
              <a:rPr lang="en-NZ"/>
              <a:t>Each time, an index (in) into the buffer is incremented.</a:t>
            </a:r>
          </a:p>
          <a:p>
            <a:pPr lvl="1"/>
            <a:endParaRPr lang="en-NZ"/>
          </a:p>
          <a:p>
            <a:pPr lvl="0"/>
            <a:r>
              <a:rPr lang="en-NZ"/>
              <a:t>The consumer proceeds in a similar fashion but must make sure that it does not attempt to read from an empty buffer.</a:t>
            </a:r>
          </a:p>
          <a:p>
            <a:endParaRPr lang="en-NZ"/>
          </a:p>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a:t>Rather than deal with the indices in and out, we can simply keep track of the number of items in the buffer, using the integer variable n (= in - out). </a:t>
            </a:r>
          </a:p>
          <a:p>
            <a:endParaRPr lang="en-NZ"/>
          </a:p>
          <a:p>
            <a:r>
              <a:rPr lang="en-NZ"/>
              <a:t>The semaphore </a:t>
            </a:r>
            <a:r>
              <a:rPr lang="en-NZ" i="1"/>
              <a:t>s </a:t>
            </a:r>
            <a:r>
              <a:rPr lang="en-NZ"/>
              <a:t>is used to enforce mutual exclusion; </a:t>
            </a:r>
          </a:p>
          <a:p>
            <a:pPr lvl="1"/>
            <a:r>
              <a:rPr lang="en-NZ"/>
              <a:t>the semaphore </a:t>
            </a:r>
            <a:r>
              <a:rPr lang="en-NZ" i="1"/>
              <a:t>delay </a:t>
            </a:r>
            <a:r>
              <a:rPr lang="en-NZ"/>
              <a:t>is used to force the consumer to semWait if the buffer is empty.</a:t>
            </a:r>
          </a:p>
          <a:p>
            <a:pPr lvl="1"/>
            <a:endParaRPr lang="en-NZ"/>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NZ"/>
              <a:t>There is, however, a flaw in this program.</a:t>
            </a:r>
          </a:p>
          <a:p>
            <a:pPr lvl="0"/>
            <a:endParaRPr lang="en-NZ"/>
          </a:p>
          <a:p>
            <a:pPr lvl="0"/>
            <a:r>
              <a:rPr lang="en-NZ"/>
              <a:t>When the consumer has exhausted the buffer, it needs to reset the delay semaphore so that it will be forced to wait until the producer has placed more items in the buffer. </a:t>
            </a:r>
          </a:p>
          <a:p>
            <a:pPr lvl="1"/>
            <a:r>
              <a:rPr lang="en-NZ"/>
              <a:t>This is the purpose of the statement: if n == 0 semWaitB (delay). </a:t>
            </a:r>
          </a:p>
          <a:p>
            <a:pPr lvl="0"/>
            <a:endParaRPr lang="en-US"/>
          </a:p>
          <a:p>
            <a:pPr lvl="0"/>
            <a:r>
              <a:rPr lang="en-NZ"/>
              <a:t>In line 14, the consumer fails to execute the semWaitB operation. </a:t>
            </a:r>
          </a:p>
          <a:p>
            <a:pPr lvl="0"/>
            <a:endParaRPr lang="en-NZ"/>
          </a:p>
          <a:p>
            <a:pPr lvl="0"/>
            <a:r>
              <a:rPr lang="en-NZ"/>
              <a:t>The consumer did indeed exhaust the buffer and set </a:t>
            </a:r>
            <a:r>
              <a:rPr lang="en-NZ" i="1"/>
              <a:t>n</a:t>
            </a:r>
            <a:r>
              <a:rPr lang="en-NZ"/>
              <a:t> to 0 (line 8), </a:t>
            </a:r>
          </a:p>
          <a:p>
            <a:pPr lvl="1"/>
            <a:r>
              <a:rPr lang="en-NZ"/>
              <a:t>but the producer has incremented </a:t>
            </a:r>
            <a:r>
              <a:rPr lang="en-NZ" i="1"/>
              <a:t>n</a:t>
            </a:r>
            <a:r>
              <a:rPr lang="en-NZ"/>
              <a:t> before the consumer can test it in line 14.</a:t>
            </a:r>
          </a:p>
          <a:p>
            <a:pPr lvl="1"/>
            <a:endParaRPr lang="en-NZ"/>
          </a:p>
          <a:p>
            <a:r>
              <a:rPr lang="en-NZ" sz="1200" kern="1200" baseline="0">
                <a:solidFill>
                  <a:schemeClr val="tx1"/>
                </a:solidFill>
                <a:latin typeface="+mn-lt"/>
                <a:ea typeface="+mn-ea"/>
                <a:cs typeface="+mn-cs"/>
              </a:rPr>
              <a:t>The result is a semSignalB not matched by a prior semWaitB. </a:t>
            </a:r>
          </a:p>
          <a:p>
            <a:pPr lvl="1"/>
            <a:r>
              <a:rPr lang="en-NZ" sz="1200" kern="1200" baseline="0">
                <a:solidFill>
                  <a:schemeClr val="tx1"/>
                </a:solidFill>
                <a:latin typeface="+mn-lt"/>
                <a:ea typeface="+mn-ea"/>
                <a:cs typeface="+mn-cs"/>
              </a:rPr>
              <a:t>The value of -1 for </a:t>
            </a:r>
            <a:r>
              <a:rPr lang="en-NZ" sz="1200" i="1" kern="1200" baseline="0">
                <a:solidFill>
                  <a:schemeClr val="tx1"/>
                </a:solidFill>
                <a:latin typeface="+mn-lt"/>
                <a:ea typeface="+mn-ea"/>
                <a:cs typeface="+mn-cs"/>
              </a:rPr>
              <a:t>n </a:t>
            </a:r>
            <a:r>
              <a:rPr lang="en-NZ" sz="1200" i="0" kern="1200" baseline="0">
                <a:solidFill>
                  <a:schemeClr val="tx1"/>
                </a:solidFill>
                <a:latin typeface="+mn-lt"/>
                <a:ea typeface="+mn-ea"/>
                <a:cs typeface="+mn-cs"/>
              </a:rPr>
              <a:t>in line 20 </a:t>
            </a:r>
            <a:r>
              <a:rPr lang="en-NZ" sz="1200" kern="1200" baseline="0">
                <a:solidFill>
                  <a:schemeClr val="tx1"/>
                </a:solidFill>
                <a:latin typeface="+mn-lt"/>
                <a:ea typeface="+mn-ea"/>
                <a:cs typeface="+mn-cs"/>
              </a:rPr>
              <a:t>means that the consumer has consumed an item from the buffer that does not exist. It would not do simply to move the conditional statement inside the critical section of the consumer because this could lead to deadlock (e.g., after line 8 of the table).</a:t>
            </a:r>
          </a:p>
          <a:p>
            <a:pPr lvl="1"/>
            <a:endParaRPr lang="en-NZ"/>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a:solidFill>
                  <a:schemeClr val="tx1"/>
                </a:solidFill>
                <a:latin typeface="+mn-lt"/>
                <a:ea typeface="+mn-ea"/>
                <a:cs typeface="+mn-cs"/>
              </a:rPr>
              <a:t>A fix for the problem is to introduce an auxiliary variable that can be set in the consumer’s critical section for use later 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a:t>A somewhat cleaner solution can be obtained if general semaphores (also called counting semaphores) are used</a:t>
            </a:r>
          </a:p>
          <a:p>
            <a:endParaRPr lang="en-NZ"/>
          </a:p>
          <a:p>
            <a:r>
              <a:rPr lang="en-NZ"/>
              <a:t>The variable </a:t>
            </a:r>
            <a:r>
              <a:rPr lang="en-NZ" i="1"/>
              <a:t>n </a:t>
            </a:r>
            <a:r>
              <a:rPr lang="en-NZ"/>
              <a:t>is now a semaphore. </a:t>
            </a:r>
          </a:p>
          <a:p>
            <a:pPr lvl="1"/>
            <a:r>
              <a:rPr lang="en-NZ"/>
              <a:t>Its value still is equal to the number of items in the buffer. </a:t>
            </a:r>
          </a:p>
          <a:p>
            <a:pPr lvl="0"/>
            <a:endParaRPr lang="en-NZ"/>
          </a:p>
          <a:p>
            <a:pPr lvl="0"/>
            <a:r>
              <a:rPr lang="en-NZ"/>
              <a:t>Suppose now that in transcribing this program, a mistake is made and the operations </a:t>
            </a:r>
            <a:r>
              <a:rPr lang="en-NZ" i="1"/>
              <a:t>semSignal(s)</a:t>
            </a:r>
            <a:r>
              <a:rPr lang="en-NZ"/>
              <a:t> and </a:t>
            </a:r>
            <a:r>
              <a:rPr lang="en-NZ" i="1"/>
              <a:t>semSignal(n) </a:t>
            </a:r>
            <a:r>
              <a:rPr lang="en-NZ"/>
              <a:t>are interchanged.</a:t>
            </a:r>
          </a:p>
          <a:p>
            <a:pPr lvl="1"/>
            <a:r>
              <a:rPr lang="en-NZ"/>
              <a:t>This would require that the </a:t>
            </a:r>
            <a:r>
              <a:rPr lang="en-NZ" i="1"/>
              <a:t>semSignal(n) </a:t>
            </a:r>
            <a:r>
              <a:rPr lang="en-NZ"/>
              <a:t>operation be performed in the producer’s critical section without interruption by the consumer or another producer.</a:t>
            </a:r>
          </a:p>
          <a:p>
            <a:pPr lvl="0"/>
            <a:endParaRPr lang="en-NZ"/>
          </a:p>
          <a:p>
            <a:pPr lvl="0"/>
            <a:r>
              <a:rPr lang="en-NZ"/>
              <a:t>Would this affect the program?</a:t>
            </a:r>
          </a:p>
          <a:p>
            <a:pPr lvl="1"/>
            <a:r>
              <a:rPr lang="en-NZ"/>
              <a:t>No, because the consumer must wait on both semaphores before proceeding in any case.</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NZ" sz="1200" kern="1200" baseline="0">
                <a:solidFill>
                  <a:schemeClr val="tx1"/>
                </a:solidFill>
                <a:latin typeface="+mn-lt"/>
                <a:ea typeface="+mn-ea"/>
                <a:cs typeface="+mn-cs"/>
              </a:rPr>
              <a:t>The chief characteristics of a monitor are the following:</a:t>
            </a:r>
          </a:p>
          <a:p>
            <a:endParaRPr lang="en-NZ"/>
          </a:p>
          <a:p>
            <a:r>
              <a:rPr lang="en-NZ"/>
              <a:t>1. The local data variables are accessible only by the monitor’s procedures and not by any external procedure.</a:t>
            </a:r>
          </a:p>
          <a:p>
            <a:endParaRPr lang="en-NZ"/>
          </a:p>
          <a:p>
            <a:r>
              <a:rPr lang="en-NZ"/>
              <a:t>2. A process enters the monitor by invoking one of its procedures.</a:t>
            </a:r>
          </a:p>
          <a:p>
            <a:endParaRPr lang="en-NZ"/>
          </a:p>
          <a:p>
            <a:r>
              <a:rPr lang="en-NZ"/>
              <a:t>3. Only one process may be executing in the monitor at a time; any other processes that have invoked the monitor are blocked, waiting for the monitor to become available.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a:solidFill>
                  <a:schemeClr val="tx1"/>
                </a:solidFill>
                <a:latin typeface="+mn-lt"/>
                <a:ea typeface="+mn-ea"/>
                <a:cs typeface="+mn-cs"/>
              </a:rPr>
              <a:t>A monitor supports synchronization by the use of </a:t>
            </a:r>
            <a:r>
              <a:rPr lang="en-NZ" sz="1200" b="1" kern="1200" baseline="0">
                <a:solidFill>
                  <a:schemeClr val="tx1"/>
                </a:solidFill>
                <a:latin typeface="+mn-lt"/>
                <a:ea typeface="+mn-ea"/>
                <a:cs typeface="+mn-cs"/>
              </a:rPr>
              <a:t>condition variables that are</a:t>
            </a:r>
          </a:p>
          <a:p>
            <a:r>
              <a:rPr lang="en-NZ" sz="1200" kern="1200" baseline="0">
                <a:solidFill>
                  <a:schemeClr val="tx1"/>
                </a:solidFill>
                <a:latin typeface="+mn-lt"/>
                <a:ea typeface="+mn-ea"/>
                <a:cs typeface="+mn-cs"/>
              </a:rPr>
              <a:t>contained within the monitor and accessible only within the monitor.</a:t>
            </a:r>
          </a:p>
          <a:p>
            <a:endParaRPr lang="en-NZ"/>
          </a:p>
          <a:p>
            <a:r>
              <a:rPr lang="en-NZ" sz="1200" kern="1200" baseline="0">
                <a:solidFill>
                  <a:schemeClr val="tx1"/>
                </a:solidFill>
                <a:latin typeface="+mn-lt"/>
                <a:ea typeface="+mn-ea"/>
                <a:cs typeface="+mn-cs"/>
              </a:rPr>
              <a:t>cwait(c): Suspend execution of the calling process on condition </a:t>
            </a:r>
            <a:r>
              <a:rPr lang="en-NZ" sz="1200" i="1" kern="1200" baseline="0">
                <a:solidFill>
                  <a:schemeClr val="tx1"/>
                </a:solidFill>
                <a:latin typeface="+mn-lt"/>
                <a:ea typeface="+mn-ea"/>
                <a:cs typeface="+mn-cs"/>
              </a:rPr>
              <a:t>c.</a:t>
            </a:r>
          </a:p>
          <a:p>
            <a:pPr lvl="1"/>
            <a:r>
              <a:rPr lang="en-NZ" sz="1200" i="0" kern="1200" baseline="0">
                <a:solidFill>
                  <a:schemeClr val="tx1"/>
                </a:solidFill>
                <a:latin typeface="+mn-lt"/>
                <a:ea typeface="+mn-ea"/>
                <a:cs typeface="+mn-cs"/>
              </a:rPr>
              <a:t>The </a:t>
            </a:r>
            <a:r>
              <a:rPr lang="en-NZ" sz="1200" kern="1200" baseline="0">
                <a:solidFill>
                  <a:schemeClr val="tx1"/>
                </a:solidFill>
                <a:latin typeface="+mn-lt"/>
                <a:ea typeface="+mn-ea"/>
                <a:cs typeface="+mn-cs"/>
              </a:rPr>
              <a:t>monitor is now available for use by another process.</a:t>
            </a:r>
          </a:p>
          <a:p>
            <a:endParaRPr lang="en-NZ" sz="1200" kern="1200" baseline="0">
              <a:solidFill>
                <a:schemeClr val="tx1"/>
              </a:solidFill>
              <a:latin typeface="+mn-lt"/>
              <a:ea typeface="+mn-ea"/>
              <a:cs typeface="+mn-cs"/>
            </a:endParaRPr>
          </a:p>
          <a:p>
            <a:r>
              <a:rPr lang="en-NZ" sz="1200" kern="1200" baseline="0">
                <a:solidFill>
                  <a:schemeClr val="tx1"/>
                </a:solidFill>
                <a:latin typeface="+mn-lt"/>
                <a:ea typeface="+mn-ea"/>
                <a:cs typeface="+mn-cs"/>
              </a:rPr>
              <a:t>csignal(c): Resume execution of some process blocked after a cwait on the same condition. </a:t>
            </a:r>
          </a:p>
          <a:p>
            <a:pPr lvl="1"/>
            <a:r>
              <a:rPr lang="en-NZ" sz="1200" kern="1200" baseline="0">
                <a:solidFill>
                  <a:schemeClr val="tx1"/>
                </a:solidFill>
                <a:latin typeface="+mn-lt"/>
                <a:ea typeface="+mn-ea"/>
                <a:cs typeface="+mn-cs"/>
              </a:rPr>
              <a:t>If there are several such processes, choose one of them; if there is no such process, do nothing.</a:t>
            </a:r>
          </a:p>
          <a:p>
            <a:endParaRPr lang="en-NZ"/>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a:t>Although a process can enter the monitor by invoking any of its procedures, we can think of the monitor as having a single entry point that is guarded so that only one process may be in the monitor at a time. </a:t>
            </a:r>
          </a:p>
          <a:p>
            <a:pPr lvl="1">
              <a:buFont typeface="Arial" pitchFamily="34" charset="0"/>
              <a:buChar char="•"/>
            </a:pPr>
            <a:r>
              <a:rPr lang="en-NZ"/>
              <a:t>Other processes that attempt to enter the monitor join a queue of processes blocked waiting for monitor availability. </a:t>
            </a:r>
          </a:p>
          <a:p>
            <a:pPr lvl="0">
              <a:buFont typeface="Arial" pitchFamily="34" charset="0"/>
              <a:buNone/>
            </a:pPr>
            <a:endParaRPr lang="en-NZ"/>
          </a:p>
          <a:p>
            <a:pPr lvl="0">
              <a:buFont typeface="Arial" pitchFamily="34" charset="0"/>
              <a:buNone/>
            </a:pPr>
            <a:r>
              <a:rPr lang="en-NZ"/>
              <a:t>Once a process is in the monitor, it may temporarily block itself on condition x by issuing cwait(x); </a:t>
            </a:r>
          </a:p>
          <a:p>
            <a:pPr lvl="1">
              <a:buFont typeface="Arial" pitchFamily="34" charset="0"/>
              <a:buChar char="•"/>
            </a:pPr>
            <a:r>
              <a:rPr lang="en-NZ"/>
              <a:t> it is then placed in a queue of processes waiting to re-enter the monitor when the condition changes, and resume execution at the point in its program following the cwait(x) call.</a:t>
            </a:r>
          </a:p>
          <a:p>
            <a:pPr lvl="1">
              <a:buFont typeface="Arial" pitchFamily="34" charset="0"/>
              <a:buNone/>
            </a:pPr>
            <a:endParaRPr lang="en-NZ"/>
          </a:p>
          <a:p>
            <a:pPr lvl="0">
              <a:buFont typeface="Arial" pitchFamily="34" charset="0"/>
              <a:buNone/>
            </a:pPr>
            <a:r>
              <a:rPr lang="en-NZ"/>
              <a:t>If a process that is executing in the monitor detects a change in the condition variable x, it issues csignal(x), </a:t>
            </a:r>
          </a:p>
          <a:p>
            <a:pPr lvl="1">
              <a:buFont typeface="Arial" pitchFamily="34" charset="0"/>
              <a:buNone/>
            </a:pPr>
            <a:r>
              <a:rPr lang="en-NZ"/>
              <a:t>which alerts the corresponding condition queue that the condition has changed.</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a:t>• Multiple applications: </a:t>
            </a:r>
          </a:p>
          <a:p>
            <a:pPr lvl="1"/>
            <a:r>
              <a:rPr lang="en-NZ"/>
              <a:t>Multiprogramming was invented to allow processing time to be dynamically shared among a number of active applications.</a:t>
            </a:r>
          </a:p>
          <a:p>
            <a:pPr lvl="1"/>
            <a:endParaRPr lang="en-NZ"/>
          </a:p>
          <a:p>
            <a:r>
              <a:rPr lang="en-NZ"/>
              <a:t>• Structured applications: </a:t>
            </a:r>
          </a:p>
          <a:p>
            <a:pPr lvl="1"/>
            <a:r>
              <a:rPr lang="en-NZ"/>
              <a:t>As an extension of the principles of modular design and structured programming, some applications can be effectively programmed as a set of concurrent processes.</a:t>
            </a:r>
          </a:p>
          <a:p>
            <a:endParaRPr lang="en-NZ"/>
          </a:p>
          <a:p>
            <a:r>
              <a:rPr lang="en-NZ"/>
              <a:t>• Operating system structure:</a:t>
            </a:r>
          </a:p>
          <a:p>
            <a:pPr lvl="1"/>
            <a:r>
              <a:rPr lang="en-NZ"/>
              <a:t>The same structuring advantages apply to systems programs, and we have seen that operating systems are themselves often implemented as a set of processes or threads.</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a:t>Returning to the bounded-buffer producer/consumer problem</a:t>
            </a:r>
            <a:r>
              <a:rPr lang="en-NZ" baseline="0"/>
              <a:t> – this is a </a:t>
            </a:r>
            <a:r>
              <a:rPr lang="en-NZ"/>
              <a:t>solution using a monitor.</a:t>
            </a:r>
          </a:p>
          <a:p>
            <a:endParaRPr lang="en-NZ"/>
          </a:p>
          <a:p>
            <a:r>
              <a:rPr lang="en-NZ"/>
              <a:t>The module, </a:t>
            </a:r>
            <a:r>
              <a:rPr lang="en-NZ" b="0" i="1"/>
              <a:t>boundedbuffer</a:t>
            </a:r>
            <a:r>
              <a:rPr lang="en-NZ"/>
              <a:t>, controls the buffer used to store and retrieve characters. </a:t>
            </a:r>
          </a:p>
          <a:p>
            <a:endParaRPr lang="en-NZ"/>
          </a:p>
          <a:p>
            <a:r>
              <a:rPr lang="en-NZ"/>
              <a:t>The monitor includes two condition variables (declared with the construct cond): </a:t>
            </a:r>
          </a:p>
          <a:p>
            <a:pPr lvl="1">
              <a:buFont typeface="Arial" pitchFamily="34" charset="0"/>
              <a:buChar char="•"/>
            </a:pPr>
            <a:r>
              <a:rPr lang="en-NZ" i="1"/>
              <a:t> notfull </a:t>
            </a:r>
            <a:r>
              <a:rPr lang="en-NZ"/>
              <a:t>is true when there is room to add at least one character to the buffer, </a:t>
            </a:r>
          </a:p>
          <a:p>
            <a:pPr lvl="1">
              <a:buFont typeface="Arial" pitchFamily="34" charset="0"/>
              <a:buChar char="•"/>
            </a:pPr>
            <a:r>
              <a:rPr lang="en-NZ"/>
              <a:t> and </a:t>
            </a:r>
            <a:r>
              <a:rPr lang="en-NZ" i="1"/>
              <a:t>notempty </a:t>
            </a:r>
            <a:r>
              <a:rPr lang="en-NZ"/>
              <a:t>is true when there is at least one character in the buffer.</a:t>
            </a:r>
          </a:p>
          <a:p>
            <a:pPr lvl="0">
              <a:buFont typeface="Arial" pitchFamily="34" charset="0"/>
              <a:buNone/>
            </a:pPr>
            <a:endParaRPr lang="en-NZ"/>
          </a:p>
          <a:p>
            <a:pPr lvl="0">
              <a:buFont typeface="Arial" pitchFamily="34" charset="0"/>
              <a:buNone/>
            </a:pPr>
            <a:r>
              <a:rPr lang="en-NZ"/>
              <a:t>This example points out the division of responsibility with monitors compared to semaphores. </a:t>
            </a:r>
          </a:p>
          <a:p>
            <a:pPr lvl="0">
              <a:buFont typeface="Arial" pitchFamily="34" charset="0"/>
              <a:buNone/>
            </a:pPr>
            <a:endParaRPr lang="en-NZ"/>
          </a:p>
          <a:p>
            <a:pPr lvl="0">
              <a:buFont typeface="Arial" pitchFamily="34" charset="0"/>
              <a:buNone/>
            </a:pPr>
            <a:r>
              <a:rPr lang="en-NZ"/>
              <a:t>In the case of monitors, the monitor construct itself enforces mutual exclusion:</a:t>
            </a:r>
          </a:p>
          <a:p>
            <a:pPr lvl="1">
              <a:buFont typeface="Arial" pitchFamily="34" charset="0"/>
              <a:buChar char="•"/>
            </a:pPr>
            <a:r>
              <a:rPr lang="en-NZ" baseline="0"/>
              <a:t> </a:t>
            </a:r>
            <a:r>
              <a:rPr lang="en-NZ"/>
              <a:t>It is not possible for both a producer and a consumer simultaneously to access the buffer. </a:t>
            </a:r>
          </a:p>
          <a:p>
            <a:pPr lvl="1">
              <a:buFont typeface="Arial" pitchFamily="34" charset="0"/>
              <a:buChar char="•"/>
            </a:pPr>
            <a:r>
              <a:rPr lang="en-NZ"/>
              <a:t> However, the programmer must place the appropriate </a:t>
            </a:r>
            <a:r>
              <a:rPr lang="en-NZ" i="1"/>
              <a:t>cwait</a:t>
            </a:r>
            <a:r>
              <a:rPr lang="en-NZ"/>
              <a:t> and </a:t>
            </a:r>
            <a:r>
              <a:rPr lang="en-NZ" i="1"/>
              <a:t>csignal</a:t>
            </a:r>
            <a:r>
              <a:rPr lang="en-NZ"/>
              <a:t> primitives inside the monitor to prevent processes from depositing items in a full buffer or removing them from an empty one. </a:t>
            </a:r>
          </a:p>
          <a:p>
            <a:pPr lvl="0">
              <a:buFont typeface="Arial" pitchFamily="34" charset="0"/>
              <a:buNone/>
            </a:pPr>
            <a:endParaRPr lang="en-NZ"/>
          </a:p>
          <a:p>
            <a:pPr lvl="0">
              <a:buFont typeface="Arial" pitchFamily="34" charset="0"/>
              <a:buNone/>
            </a:pPr>
            <a:r>
              <a:rPr lang="en-NZ"/>
              <a:t>In the case of semaphores, both mutual exclusion and synchronization are the responsibility of the programmer.</a:t>
            </a:r>
          </a:p>
          <a:p>
            <a:pPr lvl="0">
              <a:buFont typeface="Arial" pitchFamily="34" charset="0"/>
              <a:buNone/>
            </a:pP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Lampson and Redell developed an approach known as MESA </a:t>
            </a:r>
          </a:p>
          <a:p>
            <a:endParaRPr lang="en-US"/>
          </a:p>
          <a:p>
            <a:r>
              <a:rPr lang="en-NZ"/>
              <a:t>When a process executing in a monitor executes cnotify(x), </a:t>
            </a:r>
          </a:p>
          <a:p>
            <a:pPr lvl="1"/>
            <a:r>
              <a:rPr lang="en-NZ"/>
              <a:t>it causes the x condition queue to be notified, but the signalling process continues to execute.</a:t>
            </a:r>
          </a:p>
          <a:p>
            <a:pPr lvl="0"/>
            <a:endParaRPr lang="en-NZ"/>
          </a:p>
          <a:p>
            <a:pPr lvl="0"/>
            <a:r>
              <a:rPr lang="en-NZ"/>
              <a:t>The result of the notification is that the process at the head of the condition queue will be resumed at some convenient future time when the monitor is available. </a:t>
            </a:r>
          </a:p>
          <a:p>
            <a:pPr lvl="1"/>
            <a:r>
              <a:rPr lang="en-NZ"/>
              <a:t>However, because there is no guarantee that some other process will not enter the monitor before the waiting process, the waiting process must recheck the condition. </a:t>
            </a:r>
          </a:p>
          <a:p>
            <a:pPr lvl="0"/>
            <a:endParaRPr lang="en-NZ"/>
          </a:p>
          <a:p>
            <a:pPr lvl="0"/>
            <a:r>
              <a:rPr lang="en-NZ"/>
              <a:t>E.G. the procedures in the boundedbuffer monitor would now have the code in this slide</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a:t>When processes interact with one another, two fundamental requirements must be satisfied: </a:t>
            </a:r>
          </a:p>
          <a:p>
            <a:pPr lvl="1">
              <a:buFont typeface="Arial" pitchFamily="34" charset="0"/>
              <a:buChar char="•"/>
            </a:pPr>
            <a:r>
              <a:rPr lang="en-NZ"/>
              <a:t> synchronization and </a:t>
            </a:r>
          </a:p>
          <a:p>
            <a:pPr lvl="1">
              <a:buFont typeface="Arial" pitchFamily="34" charset="0"/>
              <a:buChar char="•"/>
            </a:pPr>
            <a:r>
              <a:rPr lang="en-NZ"/>
              <a:t> communication. </a:t>
            </a:r>
          </a:p>
          <a:p>
            <a:pPr lvl="0">
              <a:buFont typeface="Arial" pitchFamily="34" charset="0"/>
              <a:buNone/>
            </a:pPr>
            <a:endParaRPr lang="en-NZ"/>
          </a:p>
          <a:p>
            <a:pPr lvl="0">
              <a:buFont typeface="Arial" pitchFamily="34" charset="0"/>
              <a:buNone/>
            </a:pPr>
            <a:r>
              <a:rPr lang="en-NZ"/>
              <a:t>Processes need to be synchronized to enforce mutual exclusion; </a:t>
            </a:r>
          </a:p>
          <a:p>
            <a:pPr lvl="1">
              <a:buFont typeface="Arial" pitchFamily="34" charset="0"/>
              <a:buNone/>
            </a:pPr>
            <a:r>
              <a:rPr lang="en-NZ"/>
              <a:t>cooperating processes may need to exchange information.</a:t>
            </a:r>
          </a:p>
          <a:p>
            <a:pPr lvl="1">
              <a:buFont typeface="Arial" pitchFamily="34" charset="0"/>
              <a:buNone/>
            </a:pPr>
            <a:endParaRPr lang="en-NZ"/>
          </a:p>
          <a:p>
            <a:r>
              <a:rPr lang="en-NZ"/>
              <a:t>One approach to providing both of these functions is message passing. </a:t>
            </a:r>
          </a:p>
          <a:p>
            <a:endParaRPr lang="en-NZ"/>
          </a:p>
          <a:p>
            <a:r>
              <a:rPr lang="en-NZ"/>
              <a:t>Message passing has the further advantage that it lends itself to implementation in distributed systems as well as in shared-memory  multiprocessor and uniprocessor systems.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Emphasize that </a:t>
            </a:r>
            <a:r>
              <a:rPr lang="en-NZ"/>
              <a:t>message-passing systems come in many forms. We provide a </a:t>
            </a:r>
            <a:r>
              <a:rPr lang="en-NZ" b="1" i="1"/>
              <a:t>general </a:t>
            </a:r>
            <a:r>
              <a:rPr lang="en-NZ"/>
              <a:t>introduction that discusses features typically found in such systems.</a:t>
            </a:r>
          </a:p>
          <a:p>
            <a:endParaRPr lang="en-NZ"/>
          </a:p>
          <a:p>
            <a:r>
              <a:rPr lang="en-NZ"/>
              <a:t>These primitives are a minimum set of operations needed for processes to engage in message passing. </a:t>
            </a:r>
          </a:p>
          <a:p>
            <a:pPr lvl="1">
              <a:buFont typeface="Arial" pitchFamily="34" charset="0"/>
              <a:buChar char="•"/>
            </a:pPr>
            <a:r>
              <a:rPr lang="en-NZ"/>
              <a:t> A process sends information in the form of a message to another process designated by a destination.</a:t>
            </a:r>
          </a:p>
          <a:p>
            <a:pPr lvl="1">
              <a:buFont typeface="Arial" pitchFamily="34" charset="0"/>
              <a:buChar char="•"/>
            </a:pPr>
            <a:r>
              <a:rPr lang="en-NZ"/>
              <a:t> A process receives information by executing the receive primitive, indicating the source and the message.</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a:t>The communication of a message between two processes implies some level of synchronization between the two: the receiver cannot receive a message until it has been sent by another process. </a:t>
            </a:r>
          </a:p>
          <a:p>
            <a:endParaRPr lang="en-NZ"/>
          </a:p>
          <a:p>
            <a:r>
              <a:rPr lang="en-NZ"/>
              <a:t>When a send primitive is executed in a process, there are two possibilities: </a:t>
            </a:r>
          </a:p>
          <a:p>
            <a:pPr lvl="1">
              <a:buFont typeface="Arial" pitchFamily="34" charset="0"/>
              <a:buChar char="•"/>
            </a:pPr>
            <a:r>
              <a:rPr lang="en-NZ"/>
              <a:t> Either the sending process is blocked until the message is received, </a:t>
            </a:r>
          </a:p>
          <a:p>
            <a:pPr lvl="1">
              <a:buFont typeface="Arial" pitchFamily="34" charset="0"/>
              <a:buChar char="•"/>
            </a:pPr>
            <a:r>
              <a:rPr lang="en-NZ"/>
              <a:t>or it is not. </a:t>
            </a:r>
          </a:p>
          <a:p>
            <a:pPr lvl="1">
              <a:buFont typeface="Arial" pitchFamily="34" charset="0"/>
              <a:buChar char="•"/>
            </a:pPr>
            <a:endParaRPr lang="en-NZ"/>
          </a:p>
          <a:p>
            <a:pPr lvl="0">
              <a:buFont typeface="Arial" pitchFamily="34" charset="0"/>
              <a:buNone/>
            </a:pPr>
            <a:r>
              <a:rPr lang="en-NZ"/>
              <a:t>Similarly, when a process issues a receive primitive, there are two possibilities:</a:t>
            </a:r>
          </a:p>
          <a:p>
            <a:pPr lvl="1">
              <a:buFont typeface="Arial" pitchFamily="34" charset="0"/>
              <a:buChar char="•"/>
            </a:pPr>
            <a:r>
              <a:rPr lang="en-NZ"/>
              <a:t> If a message has previously been sent, the message is received and execution continues.</a:t>
            </a:r>
          </a:p>
          <a:p>
            <a:pPr lvl="1">
              <a:buFont typeface="Arial" pitchFamily="34" charset="0"/>
              <a:buChar char="•"/>
            </a:pPr>
            <a:r>
              <a:rPr lang="en-NZ"/>
              <a:t> If there is no waiting message, then either </a:t>
            </a:r>
          </a:p>
          <a:p>
            <a:pPr marL="1143000" lvl="2" indent="-228600">
              <a:buFont typeface="Arial" pitchFamily="34" charset="0"/>
              <a:buAutoNum type="alphaLcParenBoth"/>
            </a:pPr>
            <a:r>
              <a:rPr lang="en-NZ"/>
              <a:t>the process is blocked until a message arrives, or </a:t>
            </a:r>
          </a:p>
          <a:p>
            <a:pPr marL="1143000" lvl="2" indent="-228600">
              <a:buFont typeface="Arial" pitchFamily="34" charset="0"/>
              <a:buAutoNum type="alphaLcParenBoth"/>
            </a:pPr>
            <a:r>
              <a:rPr lang="en-NZ"/>
              <a:t>the process continues to execute, abandoning the attempt to receive.</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a:solidFill>
                  <a:schemeClr val="tx1"/>
                </a:solidFill>
                <a:latin typeface="+mn-lt"/>
                <a:ea typeface="+mn-ea"/>
                <a:cs typeface="+mn-cs"/>
              </a:rPr>
              <a:t>Both the sender and receiver are blocked until the message is delivered; </a:t>
            </a:r>
          </a:p>
          <a:p>
            <a:endParaRPr lang="en-NZ" sz="1200" kern="1200" baseline="0">
              <a:solidFill>
                <a:schemeClr val="tx1"/>
              </a:solidFill>
              <a:latin typeface="+mn-lt"/>
              <a:ea typeface="+mn-ea"/>
              <a:cs typeface="+mn-cs"/>
            </a:endParaRPr>
          </a:p>
          <a:p>
            <a:r>
              <a:rPr lang="en-NZ" sz="1200" kern="1200" baseline="0">
                <a:solidFill>
                  <a:schemeClr val="tx1"/>
                </a:solidFill>
                <a:latin typeface="+mn-lt"/>
                <a:ea typeface="+mn-ea"/>
                <a:cs typeface="+mn-cs"/>
              </a:rPr>
              <a:t>this is sometimes referred to as a </a:t>
            </a:r>
            <a:r>
              <a:rPr lang="en-NZ" sz="1200" i="1" kern="1200" baseline="0">
                <a:solidFill>
                  <a:schemeClr val="tx1"/>
                </a:solidFill>
                <a:latin typeface="+mn-lt"/>
                <a:ea typeface="+mn-ea"/>
                <a:cs typeface="+mn-cs"/>
              </a:rPr>
              <a:t>rendezvous.</a:t>
            </a:r>
          </a:p>
          <a:p>
            <a:endParaRPr lang="en-NZ" sz="1200" i="1" kern="1200" baseline="0">
              <a:solidFill>
                <a:schemeClr val="tx1"/>
              </a:solidFill>
              <a:latin typeface="+mn-lt"/>
              <a:ea typeface="+mn-ea"/>
              <a:cs typeface="+mn-cs"/>
            </a:endParaRPr>
          </a:p>
          <a:p>
            <a:r>
              <a:rPr lang="en-NZ" sz="1200" kern="1200" baseline="0">
                <a:solidFill>
                  <a:schemeClr val="tx1"/>
                </a:solidFill>
                <a:latin typeface="+mn-lt"/>
                <a:ea typeface="+mn-ea"/>
                <a:cs typeface="+mn-cs"/>
              </a:rPr>
              <a:t>This combination allows for tight synchronization between processes.</a:t>
            </a:r>
          </a:p>
          <a:p>
            <a:endParaRPr lang="en-NZ"/>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b="1" kern="1200" baseline="0">
                <a:solidFill>
                  <a:schemeClr val="tx1"/>
                </a:solidFill>
                <a:latin typeface="+mn-lt"/>
                <a:ea typeface="+mn-ea"/>
                <a:cs typeface="+mn-cs"/>
              </a:rPr>
              <a:t>Nonblocking send, blocking receive: </a:t>
            </a:r>
          </a:p>
          <a:p>
            <a:r>
              <a:rPr lang="en-NZ" sz="1200" b="0" kern="1200" baseline="0">
                <a:solidFill>
                  <a:schemeClr val="tx1"/>
                </a:solidFill>
                <a:latin typeface="+mn-lt"/>
                <a:ea typeface="+mn-ea"/>
                <a:cs typeface="+mn-cs"/>
              </a:rPr>
              <a:t>Although the sender may continue on, </a:t>
            </a:r>
            <a:r>
              <a:rPr lang="en-NZ" sz="1200" kern="1200" baseline="0">
                <a:solidFill>
                  <a:schemeClr val="tx1"/>
                </a:solidFill>
                <a:latin typeface="+mn-lt"/>
                <a:ea typeface="+mn-ea"/>
                <a:cs typeface="+mn-cs"/>
              </a:rPr>
              <a:t>the receiver is blocked until the requested message arrives.</a:t>
            </a:r>
          </a:p>
          <a:p>
            <a:endParaRPr lang="en-NZ" sz="1200" kern="1200" baseline="0">
              <a:solidFill>
                <a:schemeClr val="tx1"/>
              </a:solidFill>
              <a:latin typeface="+mn-lt"/>
              <a:ea typeface="+mn-ea"/>
              <a:cs typeface="+mn-cs"/>
            </a:endParaRPr>
          </a:p>
          <a:p>
            <a:pPr>
              <a:buFont typeface="Arial" pitchFamily="34" charset="0"/>
              <a:buNone/>
            </a:pPr>
            <a:r>
              <a:rPr lang="en-NZ" sz="1200" kern="1200" baseline="0">
                <a:solidFill>
                  <a:schemeClr val="tx1"/>
                </a:solidFill>
                <a:latin typeface="+mn-lt"/>
                <a:ea typeface="+mn-ea"/>
                <a:cs typeface="+mn-cs"/>
              </a:rPr>
              <a:t>This is probably the most useful combination. </a:t>
            </a:r>
          </a:p>
          <a:p>
            <a:pPr lvl="1">
              <a:buFont typeface="Arial" pitchFamily="34" charset="0"/>
              <a:buChar char="•"/>
            </a:pPr>
            <a:r>
              <a:rPr lang="en-NZ" sz="1200" kern="1200" baseline="0">
                <a:solidFill>
                  <a:schemeClr val="tx1"/>
                </a:solidFill>
                <a:latin typeface="+mn-lt"/>
                <a:ea typeface="+mn-ea"/>
                <a:cs typeface="+mn-cs"/>
              </a:rPr>
              <a:t>It allows a process to send one or more messages to a variety of destinations as quickly as possible. </a:t>
            </a:r>
          </a:p>
          <a:p>
            <a:pPr lvl="1">
              <a:buFont typeface="Arial" pitchFamily="34" charset="0"/>
              <a:buChar char="•"/>
            </a:pPr>
            <a:r>
              <a:rPr lang="en-NZ" sz="1200" kern="1200" baseline="0">
                <a:solidFill>
                  <a:schemeClr val="tx1"/>
                </a:solidFill>
                <a:latin typeface="+mn-lt"/>
                <a:ea typeface="+mn-ea"/>
                <a:cs typeface="+mn-cs"/>
              </a:rPr>
              <a:t>A process that must receive a message before it can do useful work needs to be blocked until such a message arrives. </a:t>
            </a:r>
          </a:p>
          <a:p>
            <a:pPr lvl="1">
              <a:buFont typeface="Arial" pitchFamily="34" charset="0"/>
              <a:buChar char="•"/>
            </a:pPr>
            <a:endParaRPr lang="en-NZ" sz="1200" kern="1200" baseline="0">
              <a:solidFill>
                <a:schemeClr val="tx1"/>
              </a:solidFill>
              <a:latin typeface="+mn-lt"/>
              <a:ea typeface="+mn-ea"/>
              <a:cs typeface="+mn-cs"/>
            </a:endParaRPr>
          </a:p>
          <a:p>
            <a:r>
              <a:rPr lang="en-NZ" sz="1200" kern="1200" baseline="0">
                <a:solidFill>
                  <a:schemeClr val="tx1"/>
                </a:solidFill>
                <a:latin typeface="+mn-lt"/>
                <a:ea typeface="+mn-ea"/>
                <a:cs typeface="+mn-cs"/>
              </a:rPr>
              <a:t>• </a:t>
            </a:r>
            <a:r>
              <a:rPr lang="en-NZ" sz="1200" b="1" kern="1200" baseline="0">
                <a:solidFill>
                  <a:schemeClr val="tx1"/>
                </a:solidFill>
                <a:latin typeface="+mn-lt"/>
                <a:ea typeface="+mn-ea"/>
                <a:cs typeface="+mn-cs"/>
              </a:rPr>
              <a:t>Nonblocking send, nonblocking receive:</a:t>
            </a:r>
          </a:p>
          <a:p>
            <a:pPr lvl="1">
              <a:buFont typeface="Arial" pitchFamily="34" charset="0"/>
              <a:buChar char="•"/>
            </a:pPr>
            <a:r>
              <a:rPr lang="en-NZ" sz="1200" b="0" kern="1200" baseline="0">
                <a:solidFill>
                  <a:schemeClr val="tx1"/>
                </a:solidFill>
                <a:latin typeface="+mn-lt"/>
                <a:ea typeface="+mn-ea"/>
                <a:cs typeface="+mn-cs"/>
              </a:rPr>
              <a:t> Neither party is required to wait.</a:t>
            </a:r>
          </a:p>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a:t>it is necessary to have a way of specifying in the send primitive which process is to receive the message. </a:t>
            </a:r>
          </a:p>
          <a:p>
            <a:endParaRPr lang="en-NZ"/>
          </a:p>
          <a:p>
            <a:r>
              <a:rPr lang="en-NZ"/>
              <a:t>Similarly, most implementations allow a receiving process to indicate the source of a message to be received.</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a:solidFill>
                  <a:schemeClr val="tx1"/>
                </a:solidFill>
                <a:latin typeface="+mn-lt"/>
                <a:ea typeface="+mn-ea"/>
                <a:cs typeface="+mn-cs"/>
              </a:rPr>
              <a:t>A strength of the use of indirect addressing is that, by decoupling the sender and receiver, it allows for greater flexibility in the use of messages.</a:t>
            </a:r>
          </a:p>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a:t>The sharing of global resources </a:t>
            </a:r>
          </a:p>
          <a:p>
            <a:pPr lvl="1"/>
            <a:r>
              <a:rPr lang="en-NZ"/>
              <a:t>If two processes both make use of the same global variable </a:t>
            </a:r>
          </a:p>
          <a:p>
            <a:pPr lvl="2"/>
            <a:r>
              <a:rPr lang="en-NZ"/>
              <a:t> and </a:t>
            </a:r>
            <a:r>
              <a:rPr lang="en-NZ" b="1"/>
              <a:t>both perform reads and writes </a:t>
            </a:r>
            <a:r>
              <a:rPr lang="en-NZ"/>
              <a:t>on that variable, </a:t>
            </a:r>
          </a:p>
          <a:p>
            <a:pPr lvl="2"/>
            <a:r>
              <a:rPr lang="en-NZ"/>
              <a:t>then </a:t>
            </a:r>
            <a:r>
              <a:rPr lang="en-NZ" b="1"/>
              <a:t>the order </a:t>
            </a:r>
            <a:r>
              <a:rPr lang="en-NZ"/>
              <a:t>in which the various reads and writes are executed is critical. </a:t>
            </a:r>
          </a:p>
          <a:p>
            <a:pPr lvl="0"/>
            <a:endParaRPr lang="en-NZ"/>
          </a:p>
          <a:p>
            <a:pPr lvl="0"/>
            <a:r>
              <a:rPr lang="en-NZ" b="1"/>
              <a:t>Managing Resources</a:t>
            </a:r>
          </a:p>
          <a:p>
            <a:pPr lvl="1">
              <a:buFont typeface="Arial" pitchFamily="34" charset="0"/>
              <a:buChar char="•"/>
            </a:pPr>
            <a:r>
              <a:rPr lang="en-NZ"/>
              <a:t>It is difficult for the OS to manage the allocation of resources optimally. </a:t>
            </a:r>
          </a:p>
          <a:p>
            <a:pPr lvl="1">
              <a:buFont typeface="Arial" pitchFamily="34" charset="0"/>
              <a:buChar char="•"/>
            </a:pPr>
            <a:r>
              <a:rPr lang="en-NZ"/>
              <a:t>E.G.  A process may request use of, and be granted control of, a particular I/O channel and then be suspended before using that channel. </a:t>
            </a:r>
          </a:p>
          <a:p>
            <a:pPr lvl="2">
              <a:buFontTx/>
              <a:buChar char="-"/>
            </a:pPr>
            <a:r>
              <a:rPr lang="en-NZ"/>
              <a:t>It may be undesirable for the OS simply to lock the channel and prevent its use by other processes; </a:t>
            </a:r>
          </a:p>
          <a:p>
            <a:pPr lvl="2">
              <a:buFontTx/>
              <a:buChar char="-"/>
            </a:pPr>
            <a:r>
              <a:rPr lang="en-NZ" baseline="0"/>
              <a:t> </a:t>
            </a:r>
            <a:r>
              <a:rPr lang="en-NZ"/>
              <a:t>indeed this may lead to a deadlock condition, </a:t>
            </a:r>
          </a:p>
          <a:p>
            <a:pPr lvl="0">
              <a:buFontTx/>
              <a:buNone/>
            </a:pPr>
            <a:endParaRPr lang="en-NZ" b="1"/>
          </a:p>
          <a:p>
            <a:pPr lvl="0">
              <a:buFontTx/>
              <a:buNone/>
            </a:pPr>
            <a:r>
              <a:rPr lang="en-NZ" b="1"/>
              <a:t>Locating Programming Errors </a:t>
            </a:r>
            <a:r>
              <a:rPr lang="en-NZ"/>
              <a:t> </a:t>
            </a:r>
          </a:p>
          <a:p>
            <a:pPr lvl="1">
              <a:buFontTx/>
              <a:buNone/>
            </a:pPr>
            <a:r>
              <a:rPr lang="en-NZ"/>
              <a:t>It becomes very difficult to locate a programming error because results are typically not deterministic and reproducible</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wrap="square" lIns="91440" tIns="45720" rIns="91440" bIns="45720" anchor="t">
            <a:normAutofit fontScale="32500" lnSpcReduction="20000"/>
          </a:bodyPr>
          <a:lstStyle/>
          <a:p>
            <a:pPr marL="0" indent="0" algn="l" defTabSz="508000">
              <a:lnSpc>
                <a:spcPct val="129000"/>
              </a:lnSpc>
              <a:spcBef>
                <a:spcPts val="0"/>
              </a:spcBef>
              <a:spcAft>
                <a:spcPts val="0"/>
              </a:spcAft>
              <a:buFontTx/>
              <a:buNone/>
            </a:pPr>
            <a:r>
              <a:rPr lang="en-US" altLang="ko-KR" sz="3200" b="1">
                <a:solidFill>
                  <a:srgbClr val="000000"/>
                </a:solidFill>
                <a:latin typeface="Gill Sans MT" charset="0"/>
              </a:rPr>
              <a:t>Animated Slide – each item below is magnified for instructor to address separately</a:t>
            </a:r>
          </a:p>
          <a:p>
            <a:pPr marL="0" indent="0" algn="l" defTabSz="508000">
              <a:lnSpc>
                <a:spcPct val="129000"/>
              </a:lnSpc>
              <a:spcBef>
                <a:spcPts val="0"/>
              </a:spcBef>
              <a:spcAft>
                <a:spcPts val="0"/>
              </a:spcAft>
              <a:buFontTx/>
              <a:buNone/>
            </a:pPr>
            <a:endParaRPr/>
          </a:p>
          <a:p>
            <a:pPr marL="0" indent="0" algn="l" defTabSz="508000">
              <a:lnSpc>
                <a:spcPct val="129000"/>
              </a:lnSpc>
              <a:spcBef>
                <a:spcPts val="0"/>
              </a:spcBef>
              <a:spcAft>
                <a:spcPts val="0"/>
              </a:spcAft>
              <a:buFontTx/>
              <a:buNone/>
            </a:pPr>
            <a:r>
              <a:rPr lang="en-US" altLang="ko-KR" sz="3200" b="1">
                <a:solidFill>
                  <a:srgbClr val="000000"/>
                </a:solidFill>
                <a:latin typeface="Gill Sans MT" charset="0"/>
              </a:rPr>
              <a:t>1) A one-to-one relationship </a:t>
            </a:r>
          </a:p>
          <a:p>
            <a:pPr marL="0" indent="0" algn="l" defTabSz="508000">
              <a:lnSpc>
                <a:spcPct val="129000"/>
              </a:lnSpc>
              <a:spcBef>
                <a:spcPts val="0"/>
              </a:spcBef>
              <a:spcAft>
                <a:spcPts val="0"/>
              </a:spcAft>
              <a:buFontTx/>
              <a:buNone/>
            </a:pPr>
            <a:r>
              <a:rPr lang="en-US" altLang="ko-KR" sz="3200" b="1">
                <a:solidFill>
                  <a:srgbClr val="000000"/>
                </a:solidFill>
                <a:latin typeface="Gill Sans MT" charset="0"/>
              </a:rPr>
              <a:t> allows a private communications link to be set up between two processes. </a:t>
            </a:r>
          </a:p>
          <a:p>
            <a:pPr marL="0" indent="0" algn="l" defTabSz="508000">
              <a:lnSpc>
                <a:spcPct val="129000"/>
              </a:lnSpc>
              <a:spcBef>
                <a:spcPts val="0"/>
              </a:spcBef>
              <a:spcAft>
                <a:spcPts val="0"/>
              </a:spcAft>
              <a:buFontTx/>
              <a:buNone/>
            </a:pPr>
            <a:r>
              <a:rPr lang="en-US" altLang="ko-KR" sz="3200" b="1">
                <a:solidFill>
                  <a:srgbClr val="000000"/>
                </a:solidFill>
                <a:latin typeface="Gill Sans MT" charset="0"/>
              </a:rPr>
              <a:t>This insulates their interaction from erroneous interference from other processes.</a:t>
            </a:r>
          </a:p>
          <a:p>
            <a:pPr marL="0" indent="0" algn="l" defTabSz="508000">
              <a:lnSpc>
                <a:spcPct val="129000"/>
              </a:lnSpc>
              <a:spcBef>
                <a:spcPts val="0"/>
              </a:spcBef>
              <a:spcAft>
                <a:spcPts val="0"/>
              </a:spcAft>
              <a:buFontTx/>
              <a:buNone/>
            </a:pPr>
            <a:endParaRPr/>
          </a:p>
          <a:p>
            <a:pPr marL="0" indent="0" algn="l" defTabSz="508000">
              <a:lnSpc>
                <a:spcPct val="129000"/>
              </a:lnSpc>
              <a:spcBef>
                <a:spcPts val="0"/>
              </a:spcBef>
              <a:spcAft>
                <a:spcPts val="0"/>
              </a:spcAft>
              <a:buFontTx/>
              <a:buNone/>
            </a:pPr>
            <a:r>
              <a:rPr lang="en-US" altLang="ko-KR" sz="3200" b="1">
                <a:solidFill>
                  <a:srgbClr val="000000"/>
                </a:solidFill>
                <a:latin typeface="Gill Sans MT" charset="0"/>
              </a:rPr>
              <a:t>2) A many-to-one relationship is useful for client/server interaction;</a:t>
            </a:r>
          </a:p>
          <a:p>
            <a:pPr marL="0" indent="0" algn="l" defTabSz="508000">
              <a:lnSpc>
                <a:spcPct val="129000"/>
              </a:lnSpc>
              <a:spcBef>
                <a:spcPts val="0"/>
              </a:spcBef>
              <a:spcAft>
                <a:spcPts val="0"/>
              </a:spcAft>
              <a:buFontTx/>
              <a:buNone/>
            </a:pPr>
            <a:r>
              <a:rPr lang="en-US" altLang="ko-KR" sz="3200" b="1">
                <a:solidFill>
                  <a:srgbClr val="000000"/>
                </a:solidFill>
                <a:latin typeface="Gill Sans MT" charset="0"/>
              </a:rPr>
              <a:t> one process provides service to a number of other processes. </a:t>
            </a:r>
          </a:p>
          <a:p>
            <a:pPr marL="0" indent="0" algn="l" defTabSz="508000">
              <a:lnSpc>
                <a:spcPct val="129000"/>
              </a:lnSpc>
              <a:spcBef>
                <a:spcPts val="0"/>
              </a:spcBef>
              <a:spcAft>
                <a:spcPts val="0"/>
              </a:spcAft>
              <a:buFontTx/>
              <a:buNone/>
            </a:pPr>
            <a:r>
              <a:rPr lang="en-US" altLang="ko-KR" sz="3200" b="1">
                <a:solidFill>
                  <a:srgbClr val="000000"/>
                </a:solidFill>
                <a:latin typeface="Gill Sans MT" charset="0"/>
              </a:rPr>
              <a:t> In this case, the mailbox is often referred to as a port.</a:t>
            </a:r>
          </a:p>
          <a:p>
            <a:pPr marL="0" indent="0" algn="l" defTabSz="508000">
              <a:lnSpc>
                <a:spcPct val="129000"/>
              </a:lnSpc>
              <a:spcBef>
                <a:spcPts val="0"/>
              </a:spcBef>
              <a:spcAft>
                <a:spcPts val="0"/>
              </a:spcAft>
              <a:buFontTx/>
              <a:buNone/>
            </a:pPr>
            <a:endParaRPr/>
          </a:p>
          <a:p>
            <a:pPr marL="0" indent="0" algn="l" defTabSz="508000">
              <a:lnSpc>
                <a:spcPct val="129000"/>
              </a:lnSpc>
              <a:spcBef>
                <a:spcPts val="0"/>
              </a:spcBef>
              <a:spcAft>
                <a:spcPts val="0"/>
              </a:spcAft>
              <a:buFontTx/>
              <a:buNone/>
            </a:pPr>
            <a:r>
              <a:rPr lang="en-US" altLang="ko-KR" sz="3200" b="1">
                <a:solidFill>
                  <a:srgbClr val="000000"/>
                </a:solidFill>
                <a:latin typeface="Gill Sans MT" charset="0"/>
              </a:rPr>
              <a:t>3) A one-to-many relationship allows for one sender and multiple receivers; </a:t>
            </a:r>
          </a:p>
          <a:p>
            <a:pPr marL="0" indent="0" algn="l" defTabSz="508000">
              <a:lnSpc>
                <a:spcPct val="129000"/>
              </a:lnSpc>
              <a:spcBef>
                <a:spcPts val="0"/>
              </a:spcBef>
              <a:spcAft>
                <a:spcPts val="0"/>
              </a:spcAft>
              <a:buFontTx/>
              <a:buNone/>
            </a:pPr>
            <a:r>
              <a:rPr lang="en-US" altLang="ko-KR" sz="3200" b="1">
                <a:solidFill>
                  <a:srgbClr val="000000"/>
                </a:solidFill>
                <a:latin typeface="Gill Sans MT" charset="0"/>
              </a:rPr>
              <a:t> it is useful for applications where a message or some information is to be broadcast to a set of processes.</a:t>
            </a:r>
          </a:p>
          <a:p>
            <a:pPr marL="0" indent="0" algn="l" defTabSz="508000">
              <a:lnSpc>
                <a:spcPct val="129000"/>
              </a:lnSpc>
              <a:spcBef>
                <a:spcPts val="0"/>
              </a:spcBef>
              <a:spcAft>
                <a:spcPts val="0"/>
              </a:spcAft>
              <a:buFontTx/>
              <a:buNone/>
            </a:pPr>
            <a:endParaRPr/>
          </a:p>
          <a:p>
            <a:pPr marL="0" indent="0" algn="l" defTabSz="508000">
              <a:lnSpc>
                <a:spcPct val="129000"/>
              </a:lnSpc>
              <a:spcBef>
                <a:spcPts val="0"/>
              </a:spcBef>
              <a:spcAft>
                <a:spcPts val="0"/>
              </a:spcAft>
              <a:buFontTx/>
              <a:buNone/>
            </a:pPr>
            <a:r>
              <a:rPr lang="en-US" altLang="ko-KR" sz="3200" b="1">
                <a:solidFill>
                  <a:srgbClr val="000000"/>
                </a:solidFill>
                <a:latin typeface="Gill Sans MT" charset="0"/>
              </a:rPr>
              <a:t>4) A many-to-many relationship </a:t>
            </a:r>
          </a:p>
          <a:p>
            <a:pPr marL="0" indent="0" algn="l" defTabSz="508000">
              <a:lnSpc>
                <a:spcPct val="129000"/>
              </a:lnSpc>
              <a:spcBef>
                <a:spcPts val="0"/>
              </a:spcBef>
              <a:spcAft>
                <a:spcPts val="0"/>
              </a:spcAft>
              <a:buFontTx/>
              <a:buNone/>
            </a:pPr>
            <a:r>
              <a:rPr lang="en-US" altLang="ko-KR" sz="3200" b="1">
                <a:solidFill>
                  <a:srgbClr val="000000"/>
                </a:solidFill>
                <a:latin typeface="Gill Sans MT" charset="0"/>
              </a:rPr>
              <a:t>allows multiple server processes to provide concurrent service to multiple clients.</a:t>
            </a:r>
          </a:p>
          <a:p>
            <a:pPr marL="0" indent="0" algn="l" defTabSz="508000">
              <a:lnSpc>
                <a:spcPct val="129000"/>
              </a:lnSpc>
              <a:spcBef>
                <a:spcPts val="0"/>
              </a:spcBef>
              <a:spcAft>
                <a:spcPts val="0"/>
              </a:spcAft>
              <a:buFontTx/>
              <a:buNone/>
            </a:pPr>
            <a:endParaRPr/>
          </a:p>
          <a:p>
            <a:pPr marL="0" indent="0" algn="l" defTabSz="508000">
              <a:lnSpc>
                <a:spcPct val="129000"/>
              </a:lnSpc>
              <a:spcBef>
                <a:spcPts val="0"/>
              </a:spcBef>
              <a:spcAft>
                <a:spcPts val="0"/>
              </a:spcAft>
              <a:buFontTx/>
              <a:buNone/>
            </a:pPr>
            <a:r>
              <a:rPr lang="en-US" altLang="ko-KR" sz="3200" b="1">
                <a:solidFill>
                  <a:srgbClr val="000000"/>
                </a:solidFill>
                <a:latin typeface="Gill Sans MT" charset="0"/>
              </a:rPr>
              <a:t>The association of processes to mailboxes can be either static or dynamic. </a:t>
            </a:r>
          </a:p>
          <a:p>
            <a:pPr marL="0" indent="0" algn="l" defTabSz="508000">
              <a:lnSpc>
                <a:spcPct val="129000"/>
              </a:lnSpc>
              <a:spcBef>
                <a:spcPts val="0"/>
              </a:spcBef>
              <a:spcAft>
                <a:spcPts val="0"/>
              </a:spcAft>
              <a:buFontTx/>
              <a:buNone/>
            </a:pPr>
            <a:endParaRPr/>
          </a:p>
          <a:p>
            <a:pPr marL="0" indent="0" algn="l" defTabSz="508000">
              <a:lnSpc>
                <a:spcPct val="129000"/>
              </a:lnSpc>
              <a:spcBef>
                <a:spcPts val="0"/>
              </a:spcBef>
              <a:spcAft>
                <a:spcPts val="0"/>
              </a:spcAft>
              <a:buFontTx/>
              <a:buNone/>
            </a:pPr>
            <a:r>
              <a:rPr lang="en-US" altLang="ko-KR" sz="3200" b="1">
                <a:solidFill>
                  <a:srgbClr val="000000"/>
                </a:solidFill>
                <a:latin typeface="Gill Sans MT" charset="0"/>
              </a:rPr>
              <a:t>Ports are often statically associated with a particular process; that is, the port is created and assigned to the process permanently.</a:t>
            </a:r>
          </a:p>
          <a:p>
            <a:pPr marL="0" indent="0" algn="l" defTabSz="508000">
              <a:lnSpc>
                <a:spcPct val="129000"/>
              </a:lnSpc>
              <a:spcBef>
                <a:spcPts val="0"/>
              </a:spcBef>
              <a:spcAft>
                <a:spcPts val="0"/>
              </a:spcAft>
              <a:buFontTx/>
              <a:buNone/>
            </a:pPr>
            <a:r>
              <a:rPr lang="en-US" altLang="ko-KR" sz="3200" b="1">
                <a:solidFill>
                  <a:srgbClr val="000000"/>
                </a:solidFill>
                <a:latin typeface="Gill Sans MT" charset="0"/>
              </a:rPr>
              <a:t> Similarly, a one-to-o</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64</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a:solidFill>
                  <a:schemeClr val="tx1"/>
                </a:solidFill>
                <a:latin typeface="+mn-lt"/>
                <a:ea typeface="+mn-ea"/>
                <a:cs typeface="+mn-cs"/>
              </a:rPr>
              <a:t>The format of the message depends on the objectives of the messaging facility and whether the facility runs on a single computer or on a distributed system.</a:t>
            </a:r>
          </a:p>
          <a:p>
            <a:endParaRPr lang="en-NZ" sz="1200" kern="1200" baseline="0">
              <a:solidFill>
                <a:schemeClr val="tx1"/>
              </a:solidFill>
              <a:latin typeface="+mn-lt"/>
              <a:ea typeface="+mn-ea"/>
              <a:cs typeface="+mn-cs"/>
            </a:endParaRPr>
          </a:p>
          <a:p>
            <a:r>
              <a:rPr lang="en-NZ" sz="1200" kern="1200" baseline="0">
                <a:solidFill>
                  <a:schemeClr val="tx1"/>
                </a:solidFill>
                <a:latin typeface="+mn-lt"/>
                <a:ea typeface="+mn-ea"/>
                <a:cs typeface="+mn-cs"/>
              </a:rPr>
              <a:t>This is a typical message format for operating systems that support variable-length messages.</a:t>
            </a:r>
          </a:p>
          <a:p>
            <a:endParaRPr lang="en-NZ" sz="1200" kern="1200" baseline="0">
              <a:solidFill>
                <a:schemeClr val="tx1"/>
              </a:solidFill>
              <a:latin typeface="+mn-lt"/>
              <a:ea typeface="+mn-ea"/>
              <a:cs typeface="+mn-cs"/>
            </a:endParaRPr>
          </a:p>
          <a:p>
            <a:r>
              <a:rPr lang="en-NZ" sz="1200" kern="1200" baseline="0">
                <a:solidFill>
                  <a:schemeClr val="tx1"/>
                </a:solidFill>
                <a:latin typeface="+mn-lt"/>
                <a:ea typeface="+mn-ea"/>
                <a:cs typeface="+mn-cs"/>
              </a:rPr>
              <a:t>The message is divided into two parts: </a:t>
            </a:r>
          </a:p>
          <a:p>
            <a:pPr lvl="1"/>
            <a:r>
              <a:rPr lang="en-NZ" sz="1200" b="1" kern="1200" baseline="0">
                <a:solidFill>
                  <a:schemeClr val="tx1"/>
                </a:solidFill>
                <a:latin typeface="+mn-lt"/>
                <a:ea typeface="+mn-ea"/>
                <a:cs typeface="+mn-cs"/>
              </a:rPr>
              <a:t>a header</a:t>
            </a:r>
            <a:r>
              <a:rPr lang="en-NZ" sz="1200" kern="1200" baseline="0">
                <a:solidFill>
                  <a:schemeClr val="tx1"/>
                </a:solidFill>
                <a:latin typeface="+mn-lt"/>
                <a:ea typeface="+mn-ea"/>
                <a:cs typeface="+mn-cs"/>
              </a:rPr>
              <a:t>, which contains information about the message. </a:t>
            </a:r>
          </a:p>
          <a:p>
            <a:pPr lvl="2">
              <a:buFont typeface="Arial" pitchFamily="34" charset="0"/>
              <a:buChar char="•"/>
            </a:pPr>
            <a:r>
              <a:rPr lang="en-NZ" sz="1200" kern="1200" baseline="0">
                <a:solidFill>
                  <a:schemeClr val="tx1"/>
                </a:solidFill>
                <a:latin typeface="+mn-lt"/>
                <a:ea typeface="+mn-ea"/>
                <a:cs typeface="+mn-cs"/>
              </a:rPr>
              <a:t> The header may contain an identification of the source and intended destination of the message, a length field, and a type field to discriminate among various types of messages.</a:t>
            </a:r>
          </a:p>
          <a:p>
            <a:pPr lvl="2">
              <a:buFont typeface="Arial" pitchFamily="34" charset="0"/>
              <a:buChar char="•"/>
            </a:pPr>
            <a:r>
              <a:rPr lang="en-NZ" sz="1200" kern="1200" baseline="0">
                <a:solidFill>
                  <a:schemeClr val="tx1"/>
                </a:solidFill>
                <a:latin typeface="+mn-lt"/>
                <a:ea typeface="+mn-ea"/>
                <a:cs typeface="+mn-cs"/>
              </a:rPr>
              <a:t>additional control information, e.g. pointer field so a linked list of messages can be created; a sequence number, to keep track of the number and order of messages passed between source and destination; and a priority field.</a:t>
            </a:r>
          </a:p>
          <a:p>
            <a:pPr lvl="1"/>
            <a:r>
              <a:rPr lang="en-NZ" sz="1200" b="1" kern="1200" baseline="0">
                <a:solidFill>
                  <a:schemeClr val="tx1"/>
                </a:solidFill>
                <a:latin typeface="+mn-lt"/>
                <a:ea typeface="+mn-ea"/>
                <a:cs typeface="+mn-cs"/>
              </a:rPr>
              <a:t>a body</a:t>
            </a:r>
            <a:r>
              <a:rPr lang="en-NZ" sz="1200" kern="1200" baseline="0">
                <a:solidFill>
                  <a:schemeClr val="tx1"/>
                </a:solidFill>
                <a:latin typeface="+mn-lt"/>
                <a:ea typeface="+mn-ea"/>
                <a:cs typeface="+mn-cs"/>
              </a:rPr>
              <a:t>, which contains the actual contents of the message.</a:t>
            </a:r>
          </a:p>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65</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This is </a:t>
            </a:r>
            <a:r>
              <a:rPr lang="en-NZ"/>
              <a:t>one way in which message passing can be used to enforce mutual exclusion.</a:t>
            </a:r>
          </a:p>
          <a:p>
            <a:endParaRPr lang="en-NZ"/>
          </a:p>
          <a:p>
            <a:r>
              <a:rPr lang="en-NZ"/>
              <a:t>We assume the use of the blocking receive primitive and the non-blocking send primitive.</a:t>
            </a:r>
          </a:p>
          <a:p>
            <a:endParaRPr lang="en-NZ"/>
          </a:p>
          <a:p>
            <a:r>
              <a:rPr lang="en-US"/>
              <a:t>This assumes that </a:t>
            </a:r>
            <a:r>
              <a:rPr lang="en-NZ"/>
              <a:t>if more than one process performs the receive operation concurrently, then</a:t>
            </a:r>
          </a:p>
          <a:p>
            <a:pPr lvl="1"/>
            <a:r>
              <a:rPr lang="en-NZ"/>
              <a:t>• If there is a message, it is delivered to only one process and the others are blocked, or</a:t>
            </a:r>
          </a:p>
          <a:p>
            <a:pPr lvl="1"/>
            <a:r>
              <a:rPr lang="en-NZ"/>
              <a:t>• If the message queue is empty, all processes are blocked; when a message is available, only one blocked process is activated and given the message.</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66</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67</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NZ" sz="2800"/>
              <a:t>The readers/writers problem is:</a:t>
            </a:r>
          </a:p>
          <a:p>
            <a:pPr lvl="1">
              <a:buFont typeface="Arial" pitchFamily="34" charset="0"/>
              <a:buChar char="•"/>
            </a:pPr>
            <a:r>
              <a:rPr lang="en-NZ" sz="2800"/>
              <a:t>There is a data area shared among a number of processes.</a:t>
            </a:r>
          </a:p>
          <a:p>
            <a:pPr lvl="2">
              <a:buFont typeface="Arial" pitchFamily="34" charset="0"/>
              <a:buChar char="•"/>
            </a:pPr>
            <a:r>
              <a:rPr lang="en-NZ" sz="2800"/>
              <a:t>The data area could be a file, a block of main memory,or even a bank of processor registers. </a:t>
            </a:r>
          </a:p>
          <a:p>
            <a:pPr lvl="1">
              <a:buFont typeface="Arial" pitchFamily="34" charset="0"/>
              <a:buChar char="•"/>
            </a:pPr>
            <a:r>
              <a:rPr lang="en-NZ" sz="2800"/>
              <a:t>There are a number of processes that only read the data area (readers) and a number that only write to the data area (writers).</a:t>
            </a:r>
          </a:p>
          <a:p>
            <a:r>
              <a:rPr lang="en-NZ" sz="2800"/>
              <a:t>The conditions that must be satisfied are as follows:</a:t>
            </a:r>
          </a:p>
          <a:p>
            <a:r>
              <a:rPr lang="en-NZ" sz="2800"/>
              <a:t>1. Any number of readers may simultaneously read the file.</a:t>
            </a:r>
          </a:p>
          <a:p>
            <a:r>
              <a:rPr lang="en-NZ" sz="2800"/>
              <a:t>2. Only one writer at a time may write to the file.</a:t>
            </a:r>
          </a:p>
          <a:p>
            <a:r>
              <a:rPr lang="en-NZ" sz="2800"/>
              <a:t>3. If a writer is writing to the file, no reader may read it.</a:t>
            </a:r>
            <a:endParaRPr lang="en-NZ" sz="240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68</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This </a:t>
            </a:r>
            <a:r>
              <a:rPr lang="en-NZ"/>
              <a:t>solution uses semaphores, showing one instance each of a reader and a writer; the solution does not change for multiple readers and writers. </a:t>
            </a:r>
          </a:p>
          <a:p>
            <a:endParaRPr lang="en-US"/>
          </a:p>
          <a:p>
            <a:r>
              <a:rPr lang="en-NZ"/>
              <a:t>Once a single reader has begun to access the data area, it is possible for readers to retain control of the data area as long as there is at least one reader in the act of reading.</a:t>
            </a:r>
          </a:p>
          <a:p>
            <a:pPr lvl="1"/>
            <a:r>
              <a:rPr lang="en-NZ"/>
              <a:t>Therefore, writers are subject to starvation.</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71</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a:t>This solution guarantees that no new readers are allowed access to the data area once at least one writer has declared a desire to write.</a:t>
            </a:r>
          </a:p>
          <a:p>
            <a:endParaRPr lang="en-NZ"/>
          </a:p>
          <a:p>
            <a:r>
              <a:rPr lang="en-NZ"/>
              <a:t>Continued on next slide</a:t>
            </a:r>
          </a:p>
          <a:p>
            <a:endParaRPr lang="en-NZ"/>
          </a:p>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72</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a:t>A program that will provide a character echo procedure; </a:t>
            </a:r>
          </a:p>
          <a:p>
            <a:pPr lvl="1">
              <a:buFont typeface="Arial" pitchFamily="34" charset="0"/>
              <a:buChar char="•"/>
            </a:pPr>
            <a:r>
              <a:rPr lang="en-NZ"/>
              <a:t> input is obtained from a keyboard one keystroke at a time.</a:t>
            </a:r>
          </a:p>
          <a:p>
            <a:pPr lvl="1">
              <a:buFont typeface="Arial" pitchFamily="34" charset="0"/>
              <a:buChar char="•"/>
            </a:pPr>
            <a:r>
              <a:rPr lang="en-NZ"/>
              <a:t> Each input character is stored in variable chin. </a:t>
            </a:r>
          </a:p>
          <a:p>
            <a:pPr lvl="1">
              <a:buFont typeface="Arial" pitchFamily="34" charset="0"/>
              <a:buChar char="•"/>
            </a:pPr>
            <a:r>
              <a:rPr lang="en-NZ"/>
              <a:t> It is then transferred to variable chout </a:t>
            </a:r>
          </a:p>
          <a:p>
            <a:pPr lvl="1">
              <a:buFont typeface="Arial" pitchFamily="34" charset="0"/>
              <a:buChar char="•"/>
            </a:pPr>
            <a:r>
              <a:rPr lang="en-NZ"/>
              <a:t> and finally sent to the display. </a:t>
            </a:r>
          </a:p>
          <a:p>
            <a:pPr lvl="0">
              <a:buFont typeface="Arial" pitchFamily="34" charset="0"/>
              <a:buNone/>
            </a:pPr>
            <a:endParaRPr lang="en-NZ"/>
          </a:p>
          <a:p>
            <a:pPr lvl="0">
              <a:buFont typeface="Arial" pitchFamily="34" charset="0"/>
              <a:buNone/>
            </a:pPr>
            <a:r>
              <a:rPr lang="en-NZ"/>
              <a:t>Any program can call this procedure repeatedly to accept user input and display it on the user’s screen.</a:t>
            </a:r>
          </a:p>
          <a:p>
            <a:pPr lvl="0">
              <a:buFont typeface="Arial" pitchFamily="34" charset="0"/>
              <a:buNone/>
            </a:pPr>
            <a:endParaRPr lang="en-NZ"/>
          </a:p>
          <a:p>
            <a:r>
              <a:rPr lang="en-NZ"/>
              <a:t>Now consider that we have a single-processor multiprogramming system supporting a single user. </a:t>
            </a:r>
          </a:p>
          <a:p>
            <a:pPr lvl="1">
              <a:buFont typeface="Arial" pitchFamily="34" charset="0"/>
              <a:buChar char="•"/>
            </a:pPr>
            <a:r>
              <a:rPr lang="en-NZ"/>
              <a:t> The user can jump from one application to another, and each application uses the same keyboard for input and the same screen for output. </a:t>
            </a:r>
          </a:p>
          <a:p>
            <a:pPr lvl="0">
              <a:buFont typeface="Arial" pitchFamily="34" charset="0"/>
              <a:buNone/>
            </a:pPr>
            <a:endParaRPr lang="en-NZ"/>
          </a:p>
          <a:p>
            <a:pPr lvl="0">
              <a:buFont typeface="Arial" pitchFamily="34" charset="0"/>
              <a:buNone/>
            </a:pPr>
            <a:r>
              <a:rPr lang="en-NZ"/>
              <a:t>Each application needs to use the procedure echo, </a:t>
            </a:r>
          </a:p>
          <a:p>
            <a:pPr lvl="1">
              <a:buFont typeface="Arial" pitchFamily="34" charset="0"/>
              <a:buChar char="•"/>
            </a:pPr>
            <a:r>
              <a:rPr lang="en-NZ"/>
              <a:t> So it makes sense for it to be a shared procedure that is loaded into a portion of memory global to all applications.</a:t>
            </a:r>
          </a:p>
          <a:p>
            <a:pPr lvl="1">
              <a:buFont typeface="Arial" pitchFamily="34" charset="0"/>
              <a:buChar char="•"/>
            </a:pPr>
            <a:r>
              <a:rPr lang="en-NZ"/>
              <a:t> Thus, only a single copy of the echo procedure is used, saving space.</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a:t>The result is that the character input to P1 is lost before being displayed,</a:t>
            </a:r>
          </a:p>
          <a:p>
            <a:pPr lvl="1"/>
            <a:r>
              <a:rPr lang="en-NZ"/>
              <a:t>and the character input to P2 is displayed by both P1 and P2.</a:t>
            </a:r>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NZ"/>
              <a:t>Processes P1 and P2 are both executing, each on a separate processor. </a:t>
            </a:r>
          </a:p>
          <a:p>
            <a:pPr marL="685800" lvl="1" indent="-228600">
              <a:buFont typeface="Arial" pitchFamily="34" charset="0"/>
              <a:buChar char="•"/>
            </a:pPr>
            <a:r>
              <a:rPr lang="en-NZ"/>
              <a:t>P1 invokes the echo procedure.</a:t>
            </a:r>
          </a:p>
          <a:p>
            <a:endParaRPr lang="en-NZ"/>
          </a:p>
          <a:p>
            <a:r>
              <a:rPr lang="en-NZ"/>
              <a:t>2. While P1 is inside the echo procedure, P2 invokes echo. </a:t>
            </a:r>
          </a:p>
          <a:p>
            <a:pPr lvl="1">
              <a:buFont typeface="Arial" pitchFamily="34" charset="0"/>
              <a:buChar char="•"/>
            </a:pPr>
            <a:r>
              <a:rPr lang="en-NZ"/>
              <a:t> Because P1 is still inside the echo procedure (whether P1 is suspended or executing), P2 is blocked from entering the procedure. </a:t>
            </a:r>
          </a:p>
          <a:p>
            <a:pPr lvl="1">
              <a:buFont typeface="Arial" pitchFamily="34" charset="0"/>
              <a:buChar char="•"/>
            </a:pPr>
            <a:r>
              <a:rPr lang="en-NZ"/>
              <a:t> Therefore, P2 is suspended awaiting the availability of the echo procedure.</a:t>
            </a:r>
          </a:p>
          <a:p>
            <a:pPr lvl="1">
              <a:buFont typeface="Arial" pitchFamily="34" charset="0"/>
              <a:buChar char="•"/>
            </a:pPr>
            <a:endParaRPr lang="en-NZ"/>
          </a:p>
          <a:p>
            <a:r>
              <a:rPr lang="en-NZ"/>
              <a:t>3. At a later time, process P1 completes execution of echo, exits that procedure, and continues executing. </a:t>
            </a:r>
          </a:p>
          <a:p>
            <a:pPr lvl="1">
              <a:buFont typeface="Arial" pitchFamily="34" charset="0"/>
              <a:buChar char="•"/>
            </a:pPr>
            <a:r>
              <a:rPr lang="en-NZ"/>
              <a:t> Immediately upon the exit of P1 from echo, P2 is resumed and begins executing echo.</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4A992843-03C2-4022-B6FD-EF3AD0C7EE0F}" type="datetimeFigureOut">
              <a:rPr lang="en-US" smtClean="0"/>
              <a:pPr/>
              <a:t>10/7/2024</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D12B930B-3A41-48F1-A68C-DA685950640F}"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A992843-03C2-4022-B6FD-EF3AD0C7EE0F}" type="datetimeFigureOut">
              <a:rPr lang="en-US" smtClean="0"/>
              <a:pPr/>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B930B-3A41-48F1-A68C-DA685950640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A992843-03C2-4022-B6FD-EF3AD0C7EE0F}" type="datetimeFigureOut">
              <a:rPr lang="en-US" smtClean="0"/>
              <a:pPr/>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B930B-3A41-48F1-A68C-DA685950640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A992843-03C2-4022-B6FD-EF3AD0C7EE0F}" type="datetimeFigureOut">
              <a:rPr lang="en-US" smtClean="0"/>
              <a:pPr/>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B930B-3A41-48F1-A68C-DA685950640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A992843-03C2-4022-B6FD-EF3AD0C7EE0F}" type="datetimeFigureOut">
              <a:rPr lang="en-US" smtClean="0"/>
              <a:pPr/>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B930B-3A41-48F1-A68C-DA685950640F}"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A992843-03C2-4022-B6FD-EF3AD0C7EE0F}" type="datetimeFigureOut">
              <a:rPr lang="en-US" smtClean="0"/>
              <a:pPr/>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B930B-3A41-48F1-A68C-DA685950640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A992843-03C2-4022-B6FD-EF3AD0C7EE0F}" type="datetimeFigureOut">
              <a:rPr lang="en-US" smtClean="0"/>
              <a:pPr/>
              <a:t>10/7/2024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2B930B-3A41-48F1-A68C-DA685950640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4A992843-03C2-4022-B6FD-EF3AD0C7EE0F}" type="datetimeFigureOut">
              <a:rPr lang="en-US" smtClean="0"/>
              <a:pPr/>
              <a:t>10/7/2024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2B930B-3A41-48F1-A68C-DA685950640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4A992843-03C2-4022-B6FD-EF3AD0C7EE0F}" type="datetimeFigureOut">
              <a:rPr lang="en-US" smtClean="0"/>
              <a:pPr/>
              <a:t>10/7/2024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2B930B-3A41-48F1-A68C-DA685950640F}"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A992843-03C2-4022-B6FD-EF3AD0C7EE0F}" type="datetimeFigureOut">
              <a:rPr lang="en-US" smtClean="0"/>
              <a:pPr/>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B930B-3A41-48F1-A68C-DA685950640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4A992843-03C2-4022-B6FD-EF3AD0C7EE0F}" type="datetimeFigureOut">
              <a:rPr lang="en-US" smtClean="0"/>
              <a:pPr/>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B930B-3A41-48F1-A68C-DA685950640F}"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A992843-03C2-4022-B6FD-EF3AD0C7EE0F}" type="datetimeFigureOut">
              <a:rPr lang="en-US" smtClean="0"/>
              <a:pPr/>
              <a:t>10/7/2024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12B930B-3A41-48F1-A68C-DA685950640F}"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2.gif"/><Relationship Id="rId7" Type="http://schemas.openxmlformats.org/officeDocument/2006/relationships/image" Target="../media/image26.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65.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ctrTitle"/>
          </p:nvPr>
        </p:nvSpPr>
        <p:spPr>
          <a:xfrm>
            <a:off x="914400" y="838200"/>
            <a:ext cx="7848600" cy="5334000"/>
          </a:xfrm>
        </p:spPr>
        <p:txBody>
          <a:bodyPr>
            <a:normAutofit fontScale="90000"/>
          </a:bodyPr>
          <a:lstStyle/>
          <a:p>
            <a:pPr algn="ctr" eaLnBrk="1" hangingPunct="1"/>
            <a:r>
              <a:rPr lang="en-US" sz="5400"/>
              <a:t>Unit 3</a:t>
            </a:r>
            <a:br>
              <a:rPr lang="en-US" sz="5400"/>
            </a:br>
            <a:br>
              <a:rPr lang="en-US" sz="5400"/>
            </a:br>
            <a:r>
              <a:rPr lang="en-US" sz="7300"/>
              <a:t>Process Concurrency</a:t>
            </a:r>
            <a:r>
              <a:rPr lang="en-US" sz="6600"/>
              <a:t> </a:t>
            </a:r>
            <a:br>
              <a:rPr lang="en-US" sz="6600"/>
            </a:br>
            <a:r>
              <a:rPr lang="en-US" sz="4400"/>
              <a:t>(Inter-process Communication)</a:t>
            </a:r>
            <a:br>
              <a:rPr lang="en-US" sz="6600"/>
            </a:br>
            <a:r>
              <a:rPr lang="en-US" sz="3600"/>
              <a:t>Mutual Exclusion </a:t>
            </a:r>
            <a:br>
              <a:rPr lang="en-US" sz="3600"/>
            </a:br>
            <a:r>
              <a:rPr lang="en-US" sz="3600"/>
              <a:t>and </a:t>
            </a:r>
            <a:br>
              <a:rPr lang="en-US" sz="3600"/>
            </a:br>
            <a:r>
              <a:rPr lang="en-US" sz="3600"/>
              <a:t>Synchronization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52688" cy="1143000"/>
          </a:xfrm>
        </p:spPr>
        <p:txBody>
          <a:bodyPr>
            <a:normAutofit fontScale="90000"/>
          </a:bodyPr>
          <a:lstStyle/>
          <a:p>
            <a:r>
              <a:rPr lang="en-US"/>
              <a:t>	An example : On a Multiprocessor 					system </a:t>
            </a:r>
          </a:p>
        </p:txBody>
      </p:sp>
      <p:sp>
        <p:nvSpPr>
          <p:cNvPr id="3" name="Content Placeholder 2"/>
          <p:cNvSpPr>
            <a:spLocks noGrp="1"/>
          </p:cNvSpPr>
          <p:nvPr>
            <p:ph idx="1"/>
          </p:nvPr>
        </p:nvSpPr>
        <p:spPr>
          <a:xfrm>
            <a:off x="990600" y="1447800"/>
            <a:ext cx="7943088" cy="4800600"/>
          </a:xfrm>
        </p:spPr>
        <p:txBody>
          <a:bodyPr/>
          <a:lstStyle/>
          <a:p>
            <a:pPr>
              <a:buNone/>
            </a:pPr>
            <a:r>
              <a:rPr lang="en-US"/>
              <a:t>Process P1			Process P2</a:t>
            </a:r>
          </a:p>
          <a:p>
            <a:pPr>
              <a:buNone/>
            </a:pPr>
            <a:r>
              <a:rPr lang="en-US"/>
              <a:t>		.					.	</a:t>
            </a:r>
          </a:p>
          <a:p>
            <a:pPr>
              <a:buNone/>
            </a:pPr>
            <a:r>
              <a:rPr lang="en-US"/>
              <a:t>chin = getchar(); 			.</a:t>
            </a:r>
          </a:p>
          <a:p>
            <a:pPr>
              <a:buNone/>
            </a:pPr>
            <a:r>
              <a:rPr lang="en-US"/>
              <a:t>		.				chin = getchar();</a:t>
            </a:r>
          </a:p>
          <a:p>
            <a:pPr>
              <a:buNone/>
            </a:pPr>
            <a:r>
              <a:rPr lang="en-US"/>
              <a:t>chout = chin;			chout = chin;</a:t>
            </a:r>
          </a:p>
          <a:p>
            <a:pPr>
              <a:buNone/>
            </a:pPr>
            <a:r>
              <a:rPr lang="en-US"/>
              <a:t>putchar(chout);				.</a:t>
            </a:r>
          </a:p>
          <a:p>
            <a:pPr>
              <a:buNone/>
            </a:pPr>
            <a:r>
              <a:rPr lang="en-US"/>
              <a:t>		.				putchar(chout);</a:t>
            </a:r>
          </a:p>
          <a:p>
            <a:pPr>
              <a:buNone/>
            </a:pPr>
            <a:r>
              <a:rPr lang="en-US"/>
              <a:t>		.				 	.</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8019288" cy="1143000"/>
          </a:xfrm>
        </p:spPr>
        <p:txBody>
          <a:bodyPr/>
          <a:lstStyle/>
          <a:p>
            <a:r>
              <a:rPr lang="en-NZ"/>
              <a:t>Solution: Enforce Single Access</a:t>
            </a:r>
          </a:p>
        </p:txBody>
      </p:sp>
      <p:sp>
        <p:nvSpPr>
          <p:cNvPr id="3" name="Content Placeholder 2"/>
          <p:cNvSpPr>
            <a:spLocks noGrp="1"/>
          </p:cNvSpPr>
          <p:nvPr>
            <p:ph idx="1"/>
          </p:nvPr>
        </p:nvSpPr>
        <p:spPr>
          <a:xfrm>
            <a:off x="609600" y="1295400"/>
            <a:ext cx="8324088" cy="5334000"/>
          </a:xfrm>
        </p:spPr>
        <p:txBody>
          <a:bodyPr>
            <a:normAutofit/>
          </a:bodyPr>
          <a:lstStyle/>
          <a:p>
            <a:r>
              <a:rPr lang="en-NZ" sz="3600"/>
              <a:t>If we enforce a rule that only one process may enter the function at a time then :</a:t>
            </a:r>
          </a:p>
          <a:p>
            <a:pPr>
              <a:buNone/>
            </a:pPr>
            <a:r>
              <a:rPr lang="en-NZ" sz="4400"/>
              <a:t>  </a:t>
            </a:r>
            <a:r>
              <a:rPr lang="en-NZ" sz="4400">
                <a:solidFill>
                  <a:srgbClr val="FF0000"/>
                </a:solidFill>
              </a:rPr>
              <a:t>Scenario</a:t>
            </a:r>
          </a:p>
          <a:p>
            <a:r>
              <a:rPr lang="en-NZ" sz="3600"/>
              <a:t>P1 &amp; P2 run on separate processors</a:t>
            </a:r>
          </a:p>
          <a:p>
            <a:r>
              <a:rPr lang="en-NZ" sz="3600"/>
              <a:t>P1 enters echo first, </a:t>
            </a:r>
          </a:p>
          <a:p>
            <a:pPr lvl="1"/>
            <a:r>
              <a:rPr lang="en-NZ"/>
              <a:t>P2 tries to enter but is blocked – P2 suspends</a:t>
            </a:r>
          </a:p>
          <a:p>
            <a:r>
              <a:rPr lang="en-NZ" sz="3600"/>
              <a:t>P1 completes execution</a:t>
            </a:r>
          </a:p>
          <a:p>
            <a:pPr lvl="1"/>
            <a:r>
              <a:rPr lang="en-NZ"/>
              <a:t>P2 resumes and executes echo</a:t>
            </a:r>
          </a:p>
          <a:p>
            <a:endParaRPr lang="en-NZ" sz="360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7943088" cy="1143000"/>
          </a:xfrm>
        </p:spPr>
        <p:txBody>
          <a:bodyPr/>
          <a:lstStyle/>
          <a:p>
            <a:r>
              <a:rPr lang="en-NZ"/>
              <a:t>Race Condition</a:t>
            </a:r>
          </a:p>
        </p:txBody>
      </p:sp>
      <p:sp>
        <p:nvSpPr>
          <p:cNvPr id="3" name="Content Placeholder 2"/>
          <p:cNvSpPr>
            <a:spLocks noGrp="1"/>
          </p:cNvSpPr>
          <p:nvPr>
            <p:ph idx="1"/>
          </p:nvPr>
        </p:nvSpPr>
        <p:spPr>
          <a:xfrm>
            <a:off x="609600" y="1295400"/>
            <a:ext cx="8324088" cy="4953000"/>
          </a:xfrm>
        </p:spPr>
        <p:txBody>
          <a:bodyPr>
            <a:noAutofit/>
          </a:bodyPr>
          <a:lstStyle/>
          <a:p>
            <a:r>
              <a:rPr lang="en-NZ" sz="4000"/>
              <a:t>A race condition occurs when </a:t>
            </a:r>
          </a:p>
          <a:p>
            <a:pPr lvl="2"/>
            <a:r>
              <a:rPr lang="en-NZ" sz="3600"/>
              <a:t>Multiple processes or threads read and write data items (Global resources)</a:t>
            </a:r>
          </a:p>
          <a:p>
            <a:pPr lvl="2"/>
            <a:r>
              <a:rPr lang="en-NZ" sz="3600"/>
              <a:t>Final result depends on the order of execution of the processes. </a:t>
            </a:r>
          </a:p>
          <a:p>
            <a:r>
              <a:rPr lang="en-NZ" sz="4000"/>
              <a:t>The output depends on who finishes the race last.</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990600" y="76200"/>
            <a:ext cx="7498080" cy="1143000"/>
          </a:xfrm>
        </p:spPr>
        <p:txBody>
          <a:bodyPr/>
          <a:lstStyle/>
          <a:p>
            <a:r>
              <a:rPr lang="en-US"/>
              <a:t>IPC: Race Condition</a:t>
            </a:r>
          </a:p>
        </p:txBody>
      </p:sp>
      <p:sp>
        <p:nvSpPr>
          <p:cNvPr id="173059" name="Rectangle 3"/>
          <p:cNvSpPr>
            <a:spLocks noGrp="1" noChangeArrowheads="1"/>
          </p:cNvSpPr>
          <p:nvPr>
            <p:ph type="body" idx="1"/>
          </p:nvPr>
        </p:nvSpPr>
        <p:spPr>
          <a:xfrm>
            <a:off x="3059113" y="6019800"/>
            <a:ext cx="6191250" cy="685800"/>
          </a:xfrm>
        </p:spPr>
        <p:txBody>
          <a:bodyPr>
            <a:normAutofit lnSpcReduction="10000"/>
          </a:bodyPr>
          <a:lstStyle/>
          <a:p>
            <a:pPr algn="ctr">
              <a:buFontTx/>
              <a:buNone/>
            </a:pPr>
            <a:r>
              <a:rPr lang="en-US" sz="2000" b="1">
                <a:solidFill>
                  <a:srgbClr val="A50021"/>
                </a:solidFill>
              </a:rPr>
              <a:t>Two processes want to access shared memory at same time</a:t>
            </a:r>
          </a:p>
        </p:txBody>
      </p:sp>
      <p:pic>
        <p:nvPicPr>
          <p:cNvPr id="173060" name="Picture 4" descr="2-18"/>
          <p:cNvPicPr>
            <a:picLocks noChangeAspect="1" noChangeArrowheads="1"/>
          </p:cNvPicPr>
          <p:nvPr/>
        </p:nvPicPr>
        <p:blipFill>
          <a:blip r:embed="rId2" cstate="print"/>
          <a:srcRect/>
          <a:stretch>
            <a:fillRect/>
          </a:stretch>
        </p:blipFill>
        <p:spPr bwMode="auto">
          <a:xfrm>
            <a:off x="3429000" y="1390650"/>
            <a:ext cx="5607050" cy="4324350"/>
          </a:xfrm>
          <a:prstGeom prst="rect">
            <a:avLst/>
          </a:prstGeom>
          <a:noFill/>
        </p:spPr>
      </p:pic>
      <p:sp>
        <p:nvSpPr>
          <p:cNvPr id="173061" name="Text Box 5"/>
          <p:cNvSpPr txBox="1">
            <a:spLocks noChangeArrowheads="1"/>
          </p:cNvSpPr>
          <p:nvPr/>
        </p:nvSpPr>
        <p:spPr bwMode="auto">
          <a:xfrm>
            <a:off x="152400" y="1981200"/>
            <a:ext cx="3132589" cy="584775"/>
          </a:xfrm>
          <a:prstGeom prst="rect">
            <a:avLst/>
          </a:prstGeom>
          <a:noFill/>
          <a:ln w="9525" algn="ctr">
            <a:noFill/>
            <a:miter lim="800000"/>
            <a:headEnd/>
            <a:tailEnd/>
          </a:ln>
          <a:effectLst/>
        </p:spPr>
        <p:txBody>
          <a:bodyPr wrap="none">
            <a:spAutoFit/>
          </a:bodyPr>
          <a:lstStyle/>
          <a:p>
            <a:r>
              <a:rPr lang="en-US" sz="3200" b="1">
                <a:solidFill>
                  <a:srgbClr val="A50021"/>
                </a:solidFill>
              </a:rPr>
              <a:t>Race Condition</a:t>
            </a:r>
          </a:p>
        </p:txBody>
      </p:sp>
      <p:sp>
        <p:nvSpPr>
          <p:cNvPr id="173062" name="Text Box 6"/>
          <p:cNvSpPr txBox="1">
            <a:spLocks noChangeArrowheads="1"/>
          </p:cNvSpPr>
          <p:nvPr/>
        </p:nvSpPr>
        <p:spPr bwMode="auto">
          <a:xfrm>
            <a:off x="152400" y="2590800"/>
            <a:ext cx="3095625" cy="2308324"/>
          </a:xfrm>
          <a:prstGeom prst="rect">
            <a:avLst/>
          </a:prstGeom>
          <a:noFill/>
          <a:ln w="9525" algn="ctr">
            <a:noFill/>
            <a:miter lim="800000"/>
            <a:headEnd/>
            <a:tailEnd/>
          </a:ln>
          <a:effectLst/>
        </p:spPr>
        <p:txBody>
          <a:bodyPr wrap="square">
            <a:spAutoFit/>
          </a:bodyPr>
          <a:lstStyle/>
          <a:p>
            <a:r>
              <a:rPr lang="en-US" sz="2400" b="1"/>
              <a:t>The situation where 2 or more processes are reading or writing some shared data is called race condition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552688" cy="1143000"/>
          </a:xfrm>
        </p:spPr>
        <p:txBody>
          <a:bodyPr>
            <a:normAutofit/>
          </a:bodyPr>
          <a:lstStyle/>
          <a:p>
            <a:r>
              <a:rPr lang="en-US"/>
              <a:t>4.	Operating System Concerns</a:t>
            </a:r>
          </a:p>
        </p:txBody>
      </p:sp>
      <p:sp>
        <p:nvSpPr>
          <p:cNvPr id="3" name="Content Placeholder 2"/>
          <p:cNvSpPr>
            <a:spLocks noGrp="1"/>
          </p:cNvSpPr>
          <p:nvPr>
            <p:ph idx="1"/>
          </p:nvPr>
        </p:nvSpPr>
        <p:spPr>
          <a:xfrm>
            <a:off x="685800" y="990600"/>
            <a:ext cx="8247888" cy="5562600"/>
          </a:xfrm>
        </p:spPr>
        <p:txBody>
          <a:bodyPr>
            <a:noAutofit/>
          </a:bodyPr>
          <a:lstStyle/>
          <a:p>
            <a:r>
              <a:rPr lang="en-NZ" sz="3600"/>
              <a:t>What design and management issues are raised by the existence of concurrency?</a:t>
            </a:r>
          </a:p>
          <a:p>
            <a:r>
              <a:rPr lang="en-US" sz="3600"/>
              <a:t>The OS must </a:t>
            </a:r>
          </a:p>
          <a:p>
            <a:pPr lvl="2"/>
            <a:r>
              <a:rPr lang="en-US" sz="3200"/>
              <a:t>Keep track of various processes</a:t>
            </a:r>
          </a:p>
          <a:p>
            <a:pPr lvl="2"/>
            <a:r>
              <a:rPr lang="en-US" sz="3200"/>
              <a:t>Allocate and de-allocate resources</a:t>
            </a:r>
          </a:p>
          <a:p>
            <a:pPr lvl="2"/>
            <a:r>
              <a:rPr lang="en-NZ" sz="3200"/>
              <a:t>Protect the data and resources against interference by other processes.</a:t>
            </a:r>
            <a:endParaRPr lang="en-US" sz="3200"/>
          </a:p>
          <a:p>
            <a:pPr lvl="2"/>
            <a:r>
              <a:rPr lang="en-US" sz="3200"/>
              <a:t>Ensure that the processes and outputs are independent of the processing speed</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28600"/>
            <a:ext cx="7498080" cy="1143000"/>
          </a:xfrm>
        </p:spPr>
        <p:txBody>
          <a:bodyPr/>
          <a:lstStyle/>
          <a:p>
            <a:r>
              <a:rPr lang="en-US"/>
              <a:t>Process Interaction</a:t>
            </a:r>
          </a:p>
        </p:txBody>
      </p:sp>
      <p:sp>
        <p:nvSpPr>
          <p:cNvPr id="5" name="Content Placeholder 4"/>
          <p:cNvSpPr>
            <a:spLocks noGrp="1"/>
          </p:cNvSpPr>
          <p:nvPr>
            <p:ph idx="1"/>
          </p:nvPr>
        </p:nvSpPr>
        <p:spPr>
          <a:xfrm>
            <a:off x="1435735" y="1447800"/>
            <a:ext cx="7498715" cy="4801235"/>
          </a:xfrm>
        </p:spPr>
        <p:txBody>
          <a:bodyPr/>
          <a:lstStyle/>
          <a:p>
            <a:endParaRPr lang="en-NZ"/>
          </a:p>
        </p:txBody>
      </p:sp>
      <p:pic>
        <p:nvPicPr>
          <p:cNvPr id="3074" name="Picture 2"/>
          <p:cNvPicPr>
            <a:picLocks noChangeAspect="1" noChangeArrowheads="1"/>
          </p:cNvPicPr>
          <p:nvPr/>
        </p:nvPicPr>
        <p:blipFill>
          <a:blip r:embed="rId3" cstate="print"/>
          <a:srcRect/>
          <a:stretch>
            <a:fillRect/>
          </a:stretch>
        </p:blipFill>
        <p:spPr bwMode="auto">
          <a:xfrm>
            <a:off x="304800" y="838200"/>
            <a:ext cx="8839200" cy="6019800"/>
          </a:xfrm>
          <a:prstGeom prst="rect">
            <a:avLst/>
          </a:prstGeom>
          <a:noFill/>
          <a:ln w="9525">
            <a:noFill/>
            <a:miter lim="800000"/>
            <a:headEnd/>
            <a:tailEnd/>
          </a:ln>
          <a:effec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76488" cy="1143000"/>
          </a:xfrm>
        </p:spPr>
        <p:txBody>
          <a:bodyPr>
            <a:normAutofit/>
          </a:bodyPr>
          <a:lstStyle/>
          <a:p>
            <a:r>
              <a:rPr lang="en-US"/>
              <a:t>5.	Mutual Exclusion : Requirements </a:t>
            </a:r>
          </a:p>
        </p:txBody>
      </p:sp>
      <p:sp>
        <p:nvSpPr>
          <p:cNvPr id="3" name="Content Placeholder 2"/>
          <p:cNvSpPr>
            <a:spLocks noGrp="1"/>
          </p:cNvSpPr>
          <p:nvPr>
            <p:ph idx="1"/>
          </p:nvPr>
        </p:nvSpPr>
        <p:spPr>
          <a:xfrm>
            <a:off x="609600" y="990600"/>
            <a:ext cx="8324088" cy="5638800"/>
          </a:xfrm>
        </p:spPr>
        <p:txBody>
          <a:bodyPr>
            <a:normAutofit fontScale="92500"/>
          </a:bodyPr>
          <a:lstStyle/>
          <a:p>
            <a:r>
              <a:rPr lang="en-US"/>
              <a:t>Only one process at a time is allowed in the critical section for a resource</a:t>
            </a:r>
          </a:p>
          <a:p>
            <a:r>
              <a:rPr lang="en-US"/>
              <a:t>A process that executes in its noncritical section must not interfere with other processes</a:t>
            </a:r>
          </a:p>
          <a:p>
            <a:r>
              <a:rPr lang="en-US"/>
              <a:t>No deadlock or starvation</a:t>
            </a:r>
          </a:p>
          <a:p>
            <a:r>
              <a:rPr lang="en-US"/>
              <a:t>A process must not be delayed access to a critical section when there is no other process using it</a:t>
            </a:r>
          </a:p>
          <a:p>
            <a:r>
              <a:rPr lang="en-US"/>
              <a:t>No assumptions are made about relative process speeds or number of processes</a:t>
            </a:r>
          </a:p>
          <a:p>
            <a:r>
              <a:rPr lang="en-US"/>
              <a:t>A process remains inside its critical section for a finite time only</a:t>
            </a:r>
          </a:p>
          <a:p>
            <a:endParaRPr lang="en-US"/>
          </a:p>
          <a:p>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609600" y="76200"/>
            <a:ext cx="8153400" cy="914400"/>
          </a:xfrm>
        </p:spPr>
        <p:txBody>
          <a:bodyPr>
            <a:normAutofit fontScale="90000"/>
          </a:bodyPr>
          <a:lstStyle/>
          <a:p>
            <a:r>
              <a:rPr lang="en-US"/>
              <a:t>Mutual exclusion using Critical Regions </a:t>
            </a:r>
          </a:p>
        </p:txBody>
      </p:sp>
      <p:pic>
        <p:nvPicPr>
          <p:cNvPr id="175108" name="Picture 4"/>
          <p:cNvPicPr>
            <a:picLocks noChangeAspect="1" noChangeArrowheads="1"/>
          </p:cNvPicPr>
          <p:nvPr/>
        </p:nvPicPr>
        <p:blipFill>
          <a:blip r:embed="rId2" cstate="print"/>
          <a:srcRect/>
          <a:stretch>
            <a:fillRect/>
          </a:stretch>
        </p:blipFill>
        <p:spPr bwMode="auto">
          <a:xfrm>
            <a:off x="161925" y="1066801"/>
            <a:ext cx="8753475" cy="54864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6000"/>
              <a:t>Outline</a:t>
            </a:r>
          </a:p>
        </p:txBody>
      </p:sp>
      <p:sp>
        <p:nvSpPr>
          <p:cNvPr id="3" name="Content Placeholder 2"/>
          <p:cNvSpPr>
            <a:spLocks noGrp="1"/>
          </p:cNvSpPr>
          <p:nvPr>
            <p:ph idx="1"/>
          </p:nvPr>
        </p:nvSpPr>
        <p:spPr>
          <a:xfrm>
            <a:off x="990600" y="1447800"/>
            <a:ext cx="8153400" cy="4800600"/>
          </a:xfrm>
        </p:spPr>
        <p:txBody>
          <a:bodyPr>
            <a:normAutofit/>
          </a:bodyPr>
          <a:lstStyle/>
          <a:p>
            <a:r>
              <a:rPr lang="en-NZ" sz="4000"/>
              <a:t>Principles of Concurrency</a:t>
            </a:r>
          </a:p>
          <a:p>
            <a:r>
              <a:rPr lang="en-NZ" sz="4000">
                <a:solidFill>
                  <a:schemeClr val="accent1">
                    <a:lumMod val="75000"/>
                  </a:schemeClr>
                </a:solidFill>
              </a:rPr>
              <a:t>Mutual Exclusion: Hardware Support</a:t>
            </a:r>
          </a:p>
          <a:p>
            <a:r>
              <a:rPr lang="en-NZ" sz="4000"/>
              <a:t>Semaphores</a:t>
            </a:r>
          </a:p>
          <a:p>
            <a:r>
              <a:rPr lang="en-NZ" sz="4000"/>
              <a:t>Monitors</a:t>
            </a:r>
          </a:p>
          <a:p>
            <a:r>
              <a:rPr lang="en-NZ" sz="4000"/>
              <a:t>Message Passing</a:t>
            </a:r>
          </a:p>
          <a:p>
            <a:r>
              <a:rPr lang="en-NZ" sz="4000"/>
              <a:t>Readers/Writers Problem</a:t>
            </a:r>
          </a:p>
        </p:txBody>
      </p:sp>
      <p:cxnSp>
        <p:nvCxnSpPr>
          <p:cNvPr id="4" name="Straight Arrow Connector 3"/>
          <p:cNvCxnSpPr/>
          <p:nvPr/>
        </p:nvCxnSpPr>
        <p:spPr>
          <a:xfrm>
            <a:off x="304800" y="25130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76488" cy="1143000"/>
          </a:xfrm>
        </p:spPr>
        <p:txBody>
          <a:bodyPr/>
          <a:lstStyle/>
          <a:p>
            <a:r>
              <a:rPr lang="en-US"/>
              <a:t>1.	Disabling Interrupts</a:t>
            </a:r>
          </a:p>
        </p:txBody>
      </p:sp>
      <p:sp>
        <p:nvSpPr>
          <p:cNvPr id="3" name="Content Placeholder 2"/>
          <p:cNvSpPr>
            <a:spLocks noGrp="1"/>
          </p:cNvSpPr>
          <p:nvPr>
            <p:ph idx="1"/>
          </p:nvPr>
        </p:nvSpPr>
        <p:spPr>
          <a:xfrm>
            <a:off x="685800" y="1371600"/>
            <a:ext cx="8247888" cy="4876800"/>
          </a:xfrm>
        </p:spPr>
        <p:txBody>
          <a:bodyPr>
            <a:noAutofit/>
          </a:bodyPr>
          <a:lstStyle/>
          <a:p>
            <a:r>
              <a:rPr lang="en-US" sz="3600"/>
              <a:t>Uniprocessors only allow interleaving</a:t>
            </a:r>
          </a:p>
          <a:p>
            <a:r>
              <a:rPr lang="en-US" sz="3600"/>
              <a:t>Interrupt Disabling</a:t>
            </a:r>
          </a:p>
          <a:p>
            <a:pPr lvl="1"/>
            <a:r>
              <a:rPr lang="en-US" sz="3600"/>
              <a:t>A process runs until it invokes an operating system service or until it is interrupted</a:t>
            </a:r>
          </a:p>
          <a:p>
            <a:pPr lvl="1"/>
            <a:r>
              <a:rPr lang="en-US" sz="3600"/>
              <a:t>Disabling interrupts guarantees mutual exclusion</a:t>
            </a:r>
          </a:p>
          <a:p>
            <a:pPr lvl="1"/>
            <a:r>
              <a:rPr lang="en-US" sz="3600"/>
              <a:t>Will not work in multiprocessor architecture</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5400"/>
              <a:t>Outline</a:t>
            </a:r>
          </a:p>
        </p:txBody>
      </p:sp>
      <p:sp>
        <p:nvSpPr>
          <p:cNvPr id="3" name="Content Placeholder 2"/>
          <p:cNvSpPr>
            <a:spLocks noGrp="1"/>
          </p:cNvSpPr>
          <p:nvPr>
            <p:ph idx="1"/>
          </p:nvPr>
        </p:nvSpPr>
        <p:spPr>
          <a:xfrm>
            <a:off x="1219200" y="1524000"/>
            <a:ext cx="7714488" cy="4800600"/>
          </a:xfrm>
        </p:spPr>
        <p:txBody>
          <a:bodyPr>
            <a:normAutofit/>
          </a:bodyPr>
          <a:lstStyle/>
          <a:p>
            <a:r>
              <a:rPr lang="en-NZ" sz="4000">
                <a:solidFill>
                  <a:schemeClr val="accent1">
                    <a:lumMod val="75000"/>
                  </a:schemeClr>
                </a:solidFill>
              </a:rPr>
              <a:t>Principles of Concurrency</a:t>
            </a:r>
          </a:p>
          <a:p>
            <a:r>
              <a:rPr lang="en-NZ" sz="4000"/>
              <a:t>Mutual Exclusion :  Hardware Support</a:t>
            </a:r>
          </a:p>
          <a:p>
            <a:r>
              <a:rPr lang="en-NZ" sz="4000"/>
              <a:t>Semaphores</a:t>
            </a:r>
          </a:p>
          <a:p>
            <a:r>
              <a:rPr lang="en-NZ" sz="4000"/>
              <a:t>Monitors</a:t>
            </a:r>
          </a:p>
          <a:p>
            <a:r>
              <a:rPr lang="en-NZ" sz="4000"/>
              <a:t>Message Passing</a:t>
            </a:r>
          </a:p>
          <a:p>
            <a:r>
              <a:rPr lang="en-NZ" sz="4000"/>
              <a:t>Readers/Writers Problem</a:t>
            </a:r>
          </a:p>
        </p:txBody>
      </p:sp>
      <p:cxnSp>
        <p:nvCxnSpPr>
          <p:cNvPr id="4" name="Straight Arrow Connector 3"/>
          <p:cNvCxnSpPr/>
          <p:nvPr/>
        </p:nvCxnSpPr>
        <p:spPr>
          <a:xfrm>
            <a:off x="210420" y="1852008"/>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1" y="-635"/>
            <a:ext cx="7867650" cy="1143635"/>
          </a:xfrm>
        </p:spPr>
        <p:txBody>
          <a:bodyPr/>
          <a:lstStyle/>
          <a:p>
            <a:r>
              <a:rPr lang="en-NZ"/>
              <a:t>Pseudo-Code</a:t>
            </a:r>
          </a:p>
        </p:txBody>
      </p:sp>
      <p:sp>
        <p:nvSpPr>
          <p:cNvPr id="3" name="Content Placeholder 2"/>
          <p:cNvSpPr>
            <a:spLocks noGrp="1"/>
          </p:cNvSpPr>
          <p:nvPr>
            <p:ph idx="1"/>
          </p:nvPr>
        </p:nvSpPr>
        <p:spPr>
          <a:xfrm>
            <a:off x="1310005" y="1268730"/>
            <a:ext cx="7498715" cy="4801235"/>
          </a:xfrm>
        </p:spPr>
        <p:txBody>
          <a:bodyPr>
            <a:normAutofit/>
          </a:bodyPr>
          <a:lstStyle/>
          <a:p>
            <a:pPr>
              <a:buNone/>
            </a:pPr>
            <a:r>
              <a:rPr lang="en-NZ" sz="3600">
                <a:latin typeface="Courier New" pitchFamily="49" charset="0"/>
                <a:cs typeface="Courier New" pitchFamily="49" charset="0"/>
              </a:rPr>
              <a:t>while (true) </a:t>
            </a:r>
          </a:p>
          <a:p>
            <a:pPr>
              <a:buNone/>
            </a:pPr>
            <a:r>
              <a:rPr lang="en-NZ" sz="3600">
                <a:latin typeface="Courier New" pitchFamily="49" charset="0"/>
                <a:cs typeface="Courier New" pitchFamily="49" charset="0"/>
              </a:rPr>
              <a:t>{</a:t>
            </a:r>
          </a:p>
          <a:p>
            <a:pPr lvl="1">
              <a:buNone/>
            </a:pPr>
            <a:r>
              <a:rPr lang="en-NZ" sz="3600">
                <a:latin typeface="Courier New" pitchFamily="49" charset="0"/>
                <a:cs typeface="Courier New" pitchFamily="49" charset="0"/>
              </a:rPr>
              <a:t>/* disable interrupts */;</a:t>
            </a:r>
          </a:p>
          <a:p>
            <a:pPr lvl="1">
              <a:buNone/>
            </a:pPr>
            <a:r>
              <a:rPr lang="en-NZ" sz="3600">
                <a:latin typeface="Courier New" pitchFamily="49" charset="0"/>
                <a:cs typeface="Courier New" pitchFamily="49" charset="0"/>
              </a:rPr>
              <a:t>/* critical section */;</a:t>
            </a:r>
          </a:p>
          <a:p>
            <a:pPr lvl="1">
              <a:buNone/>
            </a:pPr>
            <a:r>
              <a:rPr lang="en-NZ" sz="3600">
                <a:latin typeface="Courier New" pitchFamily="49" charset="0"/>
                <a:cs typeface="Courier New" pitchFamily="49" charset="0"/>
              </a:rPr>
              <a:t>/* enable interrupts */;</a:t>
            </a:r>
          </a:p>
          <a:p>
            <a:pPr lvl="1">
              <a:buNone/>
            </a:pPr>
            <a:r>
              <a:rPr lang="en-NZ" sz="3600">
                <a:latin typeface="Courier New" pitchFamily="49" charset="0"/>
                <a:cs typeface="Courier New" pitchFamily="49" charset="0"/>
              </a:rPr>
              <a:t>/* remainder */;</a:t>
            </a:r>
          </a:p>
          <a:p>
            <a:pPr>
              <a:buNone/>
            </a:pPr>
            <a:r>
              <a:rPr lang="en-NZ" sz="3600">
                <a:latin typeface="Courier New" pitchFamily="49" charset="0"/>
                <a:cs typeface="Courier New" pitchFamily="49" charset="0"/>
              </a:rPr>
              <a:t>}</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04800" y="-76200"/>
            <a:ext cx="8534400" cy="1143000"/>
          </a:xfrm>
        </p:spPr>
        <p:txBody>
          <a:bodyPr>
            <a:normAutofit/>
          </a:bodyPr>
          <a:lstStyle/>
          <a:p>
            <a:pPr eaLnBrk="1" hangingPunct="1"/>
            <a:r>
              <a:rPr lang="en-US"/>
              <a:t>Synchronization Hardware : Problems </a:t>
            </a:r>
          </a:p>
        </p:txBody>
      </p:sp>
      <p:sp>
        <p:nvSpPr>
          <p:cNvPr id="13315" name="Rectangle 3"/>
          <p:cNvSpPr>
            <a:spLocks noGrp="1" noChangeArrowheads="1"/>
          </p:cNvSpPr>
          <p:nvPr>
            <p:ph type="body" idx="1"/>
          </p:nvPr>
        </p:nvSpPr>
        <p:spPr>
          <a:xfrm>
            <a:off x="806450" y="1066800"/>
            <a:ext cx="8337550" cy="5791200"/>
          </a:xfrm>
        </p:spPr>
        <p:txBody>
          <a:bodyPr>
            <a:normAutofit/>
          </a:bodyPr>
          <a:lstStyle/>
          <a:p>
            <a:pPr>
              <a:lnSpc>
                <a:spcPct val="90000"/>
              </a:lnSpc>
              <a:tabLst>
                <a:tab pos="744538" algn="l"/>
                <a:tab pos="1025525" algn="l"/>
                <a:tab pos="1260475" algn="l"/>
              </a:tabLst>
            </a:pPr>
            <a:r>
              <a:rPr lang="en-US" sz="3600"/>
              <a:t>Many systems provide hardware support for critical section code</a:t>
            </a:r>
          </a:p>
          <a:p>
            <a:pPr>
              <a:lnSpc>
                <a:spcPct val="90000"/>
              </a:lnSpc>
              <a:tabLst>
                <a:tab pos="744538" algn="l"/>
                <a:tab pos="1025525" algn="l"/>
                <a:tab pos="1260475" algn="l"/>
              </a:tabLst>
            </a:pPr>
            <a:r>
              <a:rPr lang="en-US" sz="3600" err="1"/>
              <a:t>Uniprocessor</a:t>
            </a:r>
            <a:r>
              <a:rPr lang="en-US" sz="3600"/>
              <a:t> – could disable interrupts</a:t>
            </a:r>
          </a:p>
          <a:p>
            <a:pPr lvl="1">
              <a:lnSpc>
                <a:spcPct val="90000"/>
              </a:lnSpc>
              <a:tabLst>
                <a:tab pos="744538" algn="l"/>
                <a:tab pos="1025525" algn="l"/>
                <a:tab pos="1260475" algn="l"/>
              </a:tabLst>
            </a:pPr>
            <a:r>
              <a:rPr lang="en-US"/>
              <a:t>Currently running code would execute without preemption</a:t>
            </a:r>
          </a:p>
          <a:p>
            <a:pPr lvl="1">
              <a:lnSpc>
                <a:spcPct val="90000"/>
              </a:lnSpc>
              <a:tabLst>
                <a:tab pos="744538" algn="l"/>
                <a:tab pos="1025525" algn="l"/>
                <a:tab pos="1260475" algn="l"/>
              </a:tabLst>
            </a:pPr>
            <a:r>
              <a:rPr lang="en-US"/>
              <a:t>Not supporting in multiprogramming environment</a:t>
            </a:r>
          </a:p>
          <a:p>
            <a:pPr>
              <a:lnSpc>
                <a:spcPct val="90000"/>
              </a:lnSpc>
              <a:tabLst>
                <a:tab pos="744538" algn="l"/>
                <a:tab pos="1025525" algn="l"/>
                <a:tab pos="1260475" algn="l"/>
              </a:tabLst>
            </a:pPr>
            <a:r>
              <a:rPr lang="en-US" sz="3600"/>
              <a:t>Multiprocessors - </a:t>
            </a:r>
          </a:p>
          <a:p>
            <a:pPr lvl="2">
              <a:lnSpc>
                <a:spcPct val="90000"/>
              </a:lnSpc>
              <a:tabLst>
                <a:tab pos="744538" algn="l"/>
                <a:tab pos="1025525" algn="l"/>
                <a:tab pos="1260475" algn="l"/>
              </a:tabLst>
            </a:pPr>
            <a:r>
              <a:rPr lang="en-US" sz="3200"/>
              <a:t>Generally too inefficient on multiprocessor systems</a:t>
            </a:r>
          </a:p>
          <a:p>
            <a:pPr lvl="2">
              <a:lnSpc>
                <a:spcPct val="90000"/>
              </a:lnSpc>
              <a:tabLst>
                <a:tab pos="744538" algn="l"/>
                <a:tab pos="1025525" algn="l"/>
                <a:tab pos="1260475" algn="l"/>
              </a:tabLst>
            </a:pPr>
            <a:r>
              <a:rPr lang="en-US" sz="3200"/>
              <a:t>Operating systems using this not broadly scalable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Machine Instructions </a:t>
            </a:r>
          </a:p>
        </p:txBody>
      </p:sp>
      <p:sp>
        <p:nvSpPr>
          <p:cNvPr id="3" name="Content Placeholder 2"/>
          <p:cNvSpPr>
            <a:spLocks noGrp="1"/>
          </p:cNvSpPr>
          <p:nvPr>
            <p:ph idx="1"/>
          </p:nvPr>
        </p:nvSpPr>
        <p:spPr/>
        <p:txBody>
          <a:bodyPr/>
          <a:lstStyle/>
          <a:p>
            <a:pPr>
              <a:lnSpc>
                <a:spcPct val="90000"/>
              </a:lnSpc>
              <a:tabLst>
                <a:tab pos="744538" algn="l"/>
                <a:tab pos="1025525" algn="l"/>
                <a:tab pos="1260475" algn="l"/>
              </a:tabLst>
            </a:pPr>
            <a:r>
              <a:rPr lang="en-US"/>
              <a:t>Modern machines provide special atomic hardware instructions</a:t>
            </a:r>
          </a:p>
          <a:p>
            <a:pPr lvl="2">
              <a:lnSpc>
                <a:spcPct val="90000"/>
              </a:lnSpc>
              <a:tabLst>
                <a:tab pos="744538" algn="l"/>
                <a:tab pos="1025525" algn="l"/>
                <a:tab pos="1260475" algn="l"/>
              </a:tabLst>
            </a:pPr>
            <a:r>
              <a:rPr lang="en-US">
                <a:solidFill>
                  <a:schemeClr val="tx2"/>
                </a:solidFill>
              </a:rPr>
              <a:t>Atomic = non-</a:t>
            </a:r>
            <a:r>
              <a:rPr lang="en-US" err="1">
                <a:solidFill>
                  <a:schemeClr val="tx2"/>
                </a:solidFill>
              </a:rPr>
              <a:t>interruptable</a:t>
            </a:r>
            <a:endParaRPr lang="en-US">
              <a:solidFill>
                <a:schemeClr val="tx2"/>
              </a:solidFill>
            </a:endParaRPr>
          </a:p>
          <a:p>
            <a:pPr lvl="1">
              <a:lnSpc>
                <a:spcPct val="90000"/>
              </a:lnSpc>
              <a:tabLst>
                <a:tab pos="744538" algn="l"/>
                <a:tab pos="1025525" algn="l"/>
                <a:tab pos="1260475" algn="l"/>
              </a:tabLst>
            </a:pPr>
            <a:r>
              <a:rPr lang="en-US" b="1">
                <a:solidFill>
                  <a:srgbClr val="FF0000"/>
                </a:solidFill>
              </a:rPr>
              <a:t>Either test memory word and set value</a:t>
            </a:r>
          </a:p>
          <a:p>
            <a:pPr lvl="1">
              <a:lnSpc>
                <a:spcPct val="90000"/>
              </a:lnSpc>
              <a:tabLst>
                <a:tab pos="744538" algn="l"/>
                <a:tab pos="1025525" algn="l"/>
                <a:tab pos="1260475" algn="l"/>
              </a:tabLst>
            </a:pPr>
            <a:r>
              <a:rPr lang="en-US" b="1">
                <a:solidFill>
                  <a:srgbClr val="FF0000"/>
                </a:solidFill>
              </a:rPr>
              <a:t>Or Swap contents of two memory words</a:t>
            </a:r>
          </a:p>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04800" y="0"/>
            <a:ext cx="8628888" cy="1143000"/>
          </a:xfrm>
        </p:spPr>
        <p:txBody>
          <a:bodyPr>
            <a:normAutofit/>
          </a:bodyPr>
          <a:lstStyle/>
          <a:p>
            <a:r>
              <a:rPr lang="en-US"/>
              <a:t>Mutual Exclusion: Hardware Support</a:t>
            </a:r>
          </a:p>
        </p:txBody>
      </p:sp>
      <p:sp>
        <p:nvSpPr>
          <p:cNvPr id="25603" name="Rectangle 3"/>
          <p:cNvSpPr>
            <a:spLocks noGrp="1" noChangeArrowheads="1"/>
          </p:cNvSpPr>
          <p:nvPr>
            <p:ph sz="quarter" idx="1"/>
          </p:nvPr>
        </p:nvSpPr>
        <p:spPr>
          <a:xfrm>
            <a:off x="533400" y="1066800"/>
            <a:ext cx="8400288" cy="5562600"/>
          </a:xfrm>
        </p:spPr>
        <p:txBody>
          <a:bodyPr>
            <a:normAutofit fontScale="92500" lnSpcReduction="20000"/>
          </a:bodyPr>
          <a:lstStyle/>
          <a:p>
            <a:pPr>
              <a:lnSpc>
                <a:spcPct val="90000"/>
              </a:lnSpc>
            </a:pPr>
            <a:endParaRPr lang="en-US" sz="2800"/>
          </a:p>
          <a:p>
            <a:pPr>
              <a:lnSpc>
                <a:spcPct val="90000"/>
              </a:lnSpc>
            </a:pPr>
            <a:r>
              <a:rPr lang="en-US" sz="4300">
                <a:solidFill>
                  <a:srgbClr val="FF0000"/>
                </a:solidFill>
              </a:rPr>
              <a:t>Test and Set Instruction</a:t>
            </a:r>
          </a:p>
          <a:p>
            <a:pPr>
              <a:lnSpc>
                <a:spcPct val="90000"/>
              </a:lnSpc>
              <a:buFontTx/>
              <a:buNone/>
            </a:pPr>
            <a:r>
              <a:rPr lang="en-US" sz="2800" b="1">
                <a:latin typeface="Courier New" pitchFamily="49" charset="0"/>
              </a:rPr>
              <a:t>		</a:t>
            </a:r>
            <a:r>
              <a:rPr lang="en-US" sz="2800" b="1" err="1">
                <a:latin typeface="Courier New" pitchFamily="49" charset="0"/>
              </a:rPr>
              <a:t>boolean</a:t>
            </a:r>
            <a:r>
              <a:rPr lang="en-US" sz="2800" b="1">
                <a:latin typeface="Courier New" pitchFamily="49" charset="0"/>
              </a:rPr>
              <a:t> </a:t>
            </a:r>
            <a:r>
              <a:rPr lang="en-US" sz="2800" b="1" err="1">
                <a:latin typeface="Courier New" pitchFamily="49" charset="0"/>
              </a:rPr>
              <a:t>TestAndSet</a:t>
            </a:r>
            <a:r>
              <a:rPr lang="en-US" sz="2800" b="1">
                <a:latin typeface="Courier New" pitchFamily="49" charset="0"/>
              </a:rPr>
              <a:t> (</a:t>
            </a:r>
            <a:r>
              <a:rPr lang="en-US" sz="2800" b="1" err="1">
                <a:latin typeface="Courier New" pitchFamily="49" charset="0"/>
              </a:rPr>
              <a:t>int</a:t>
            </a:r>
            <a:r>
              <a:rPr lang="en-US" sz="2800" b="1">
                <a:latin typeface="Courier New" pitchFamily="49" charset="0"/>
              </a:rPr>
              <a:t> lock) </a:t>
            </a:r>
          </a:p>
          <a:p>
            <a:pPr>
              <a:lnSpc>
                <a:spcPct val="90000"/>
              </a:lnSpc>
              <a:buFontTx/>
              <a:buNone/>
            </a:pPr>
            <a:r>
              <a:rPr lang="en-US" sz="2800" b="1">
                <a:latin typeface="Courier New" pitchFamily="49" charset="0"/>
              </a:rPr>
              <a:t>		{</a:t>
            </a:r>
          </a:p>
          <a:p>
            <a:pPr>
              <a:lnSpc>
                <a:spcPct val="90000"/>
              </a:lnSpc>
              <a:buFontTx/>
              <a:buNone/>
            </a:pPr>
            <a:r>
              <a:rPr lang="en-US" sz="2800" b="1">
                <a:latin typeface="Courier New" pitchFamily="49" charset="0"/>
              </a:rPr>
              <a:t>			if (lock == 0) </a:t>
            </a:r>
          </a:p>
          <a:p>
            <a:pPr>
              <a:lnSpc>
                <a:spcPct val="90000"/>
              </a:lnSpc>
              <a:buFontTx/>
              <a:buNone/>
            </a:pPr>
            <a:r>
              <a:rPr lang="en-US" sz="2800" b="1">
                <a:latin typeface="Courier New" pitchFamily="49" charset="0"/>
              </a:rPr>
              <a:t>			{</a:t>
            </a:r>
          </a:p>
          <a:p>
            <a:pPr>
              <a:lnSpc>
                <a:spcPct val="90000"/>
              </a:lnSpc>
              <a:buFontTx/>
              <a:buNone/>
            </a:pPr>
            <a:r>
              <a:rPr lang="en-US" sz="2800" b="1">
                <a:latin typeface="Courier New" pitchFamily="49" charset="0"/>
              </a:rPr>
              <a:t>				lock = 1;</a:t>
            </a:r>
          </a:p>
          <a:p>
            <a:pPr>
              <a:lnSpc>
                <a:spcPct val="90000"/>
              </a:lnSpc>
              <a:buFontTx/>
              <a:buNone/>
            </a:pPr>
            <a:r>
              <a:rPr lang="en-US" sz="2800" b="1">
                <a:latin typeface="Courier New" pitchFamily="49" charset="0"/>
              </a:rPr>
              <a:t>				return true;</a:t>
            </a:r>
          </a:p>
          <a:p>
            <a:pPr>
              <a:lnSpc>
                <a:spcPct val="90000"/>
              </a:lnSpc>
              <a:buFontTx/>
              <a:buNone/>
            </a:pPr>
            <a:r>
              <a:rPr lang="en-US" sz="2800" b="1">
                <a:latin typeface="Courier New" pitchFamily="49" charset="0"/>
              </a:rPr>
              <a:t>			}</a:t>
            </a:r>
          </a:p>
          <a:p>
            <a:pPr>
              <a:lnSpc>
                <a:spcPct val="90000"/>
              </a:lnSpc>
              <a:buFontTx/>
              <a:buNone/>
            </a:pPr>
            <a:r>
              <a:rPr lang="en-US" sz="2800" b="1">
                <a:latin typeface="Courier New" pitchFamily="49" charset="0"/>
              </a:rPr>
              <a:t>			else </a:t>
            </a:r>
          </a:p>
          <a:p>
            <a:pPr>
              <a:lnSpc>
                <a:spcPct val="90000"/>
              </a:lnSpc>
              <a:buFontTx/>
              <a:buNone/>
            </a:pPr>
            <a:r>
              <a:rPr lang="en-US" sz="2800" b="1">
                <a:latin typeface="Courier New" pitchFamily="49" charset="0"/>
              </a:rPr>
              <a:t>			{</a:t>
            </a:r>
          </a:p>
          <a:p>
            <a:pPr>
              <a:lnSpc>
                <a:spcPct val="90000"/>
              </a:lnSpc>
              <a:buFontTx/>
              <a:buNone/>
            </a:pPr>
            <a:r>
              <a:rPr lang="en-US" sz="2800" b="1">
                <a:latin typeface="Courier New" pitchFamily="49" charset="0"/>
              </a:rPr>
              <a:t>				return false;</a:t>
            </a:r>
          </a:p>
          <a:p>
            <a:pPr>
              <a:lnSpc>
                <a:spcPct val="90000"/>
              </a:lnSpc>
              <a:buFontTx/>
              <a:buNone/>
            </a:pPr>
            <a:r>
              <a:rPr lang="en-US" sz="2800" b="1">
                <a:latin typeface="Courier New" pitchFamily="49" charset="0"/>
              </a:rPr>
              <a:t>			}</a:t>
            </a:r>
          </a:p>
          <a:p>
            <a:pPr>
              <a:lnSpc>
                <a:spcPct val="90000"/>
              </a:lnSpc>
              <a:buFontTx/>
              <a:buNone/>
            </a:pPr>
            <a:r>
              <a:rPr lang="en-US" sz="2800" b="1">
                <a:latin typeface="Courier New" pitchFamily="49" charset="0"/>
              </a:rPr>
              <a:t>		}</a:t>
            </a:r>
            <a:endParaRPr lang="en-US" sz="2800"/>
          </a:p>
          <a:p>
            <a:pPr>
              <a:lnSpc>
                <a:spcPct val="90000"/>
              </a:lnSpc>
            </a:pPr>
            <a:endParaRPr lang="en-US" sz="2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28600" y="0"/>
            <a:ext cx="8705088" cy="1143000"/>
          </a:xfrm>
        </p:spPr>
        <p:txBody>
          <a:bodyPr>
            <a:normAutofit/>
          </a:bodyPr>
          <a:lstStyle/>
          <a:p>
            <a:r>
              <a:rPr lang="en-US"/>
              <a:t>Mutual Exclusion: Hardware Support</a:t>
            </a:r>
          </a:p>
        </p:txBody>
      </p:sp>
      <p:sp>
        <p:nvSpPr>
          <p:cNvPr id="26627" name="Rectangle 3"/>
          <p:cNvSpPr>
            <a:spLocks noGrp="1" noChangeArrowheads="1"/>
          </p:cNvSpPr>
          <p:nvPr>
            <p:ph sz="quarter" idx="1"/>
          </p:nvPr>
        </p:nvSpPr>
        <p:spPr>
          <a:xfrm>
            <a:off x="914400" y="914400"/>
            <a:ext cx="8019288" cy="5715000"/>
          </a:xfrm>
        </p:spPr>
        <p:txBody>
          <a:bodyPr/>
          <a:lstStyle/>
          <a:p>
            <a:r>
              <a:rPr lang="en-US" sz="4000">
                <a:solidFill>
                  <a:srgbClr val="FF0000"/>
                </a:solidFill>
              </a:rPr>
              <a:t>Exchange Instruction</a:t>
            </a:r>
            <a:endParaRPr lang="en-US"/>
          </a:p>
          <a:p>
            <a:pPr>
              <a:buFontTx/>
              <a:buNone/>
            </a:pPr>
            <a:r>
              <a:rPr lang="en-US" b="1">
                <a:latin typeface="Courier New" pitchFamily="49" charset="0"/>
              </a:rPr>
              <a:t>	void Swap(</a:t>
            </a:r>
            <a:r>
              <a:rPr lang="en-US" b="1" err="1">
                <a:latin typeface="Courier New" pitchFamily="49" charset="0"/>
              </a:rPr>
              <a:t>int</a:t>
            </a:r>
            <a:r>
              <a:rPr lang="en-US" b="1">
                <a:latin typeface="Courier New" pitchFamily="49" charset="0"/>
              </a:rPr>
              <a:t> register, 				</a:t>
            </a:r>
            <a:r>
              <a:rPr lang="en-US" b="1" err="1">
                <a:latin typeface="Courier New" pitchFamily="49" charset="0"/>
              </a:rPr>
              <a:t>int</a:t>
            </a:r>
            <a:r>
              <a:rPr lang="en-US" b="1">
                <a:latin typeface="Courier New" pitchFamily="49" charset="0"/>
              </a:rPr>
              <a:t> memory) </a:t>
            </a:r>
          </a:p>
          <a:p>
            <a:pPr>
              <a:buFontTx/>
              <a:buNone/>
            </a:pPr>
            <a:r>
              <a:rPr lang="en-US" b="1">
                <a:latin typeface="Courier New" pitchFamily="49" charset="0"/>
              </a:rPr>
              <a:t>	{</a:t>
            </a:r>
          </a:p>
          <a:p>
            <a:pPr>
              <a:buFontTx/>
              <a:buNone/>
            </a:pPr>
            <a:r>
              <a:rPr lang="en-US" b="1">
                <a:latin typeface="Courier New" pitchFamily="49" charset="0"/>
              </a:rPr>
              <a:t>		</a:t>
            </a:r>
            <a:r>
              <a:rPr lang="en-US" b="1" err="1">
                <a:latin typeface="Courier New" pitchFamily="49" charset="0"/>
              </a:rPr>
              <a:t>int</a:t>
            </a:r>
            <a:r>
              <a:rPr lang="en-US" b="1">
                <a:latin typeface="Courier New" pitchFamily="49" charset="0"/>
              </a:rPr>
              <a:t> temp;</a:t>
            </a:r>
          </a:p>
          <a:p>
            <a:pPr>
              <a:buFontTx/>
              <a:buNone/>
            </a:pPr>
            <a:r>
              <a:rPr lang="en-US" b="1">
                <a:latin typeface="Courier New" pitchFamily="49" charset="0"/>
              </a:rPr>
              <a:t>		temp = memory;</a:t>
            </a:r>
          </a:p>
          <a:p>
            <a:pPr>
              <a:buFontTx/>
              <a:buNone/>
            </a:pPr>
            <a:r>
              <a:rPr lang="en-US" b="1">
                <a:latin typeface="Courier New" pitchFamily="49" charset="0"/>
              </a:rPr>
              <a:t>		memory = register;</a:t>
            </a:r>
          </a:p>
          <a:p>
            <a:pPr>
              <a:buFontTx/>
              <a:buNone/>
            </a:pPr>
            <a:r>
              <a:rPr lang="en-US" b="1">
                <a:latin typeface="Courier New" pitchFamily="49" charset="0"/>
              </a:rPr>
              <a:t>		register = temp;</a:t>
            </a:r>
          </a:p>
          <a:p>
            <a:pPr>
              <a:buFontTx/>
              <a:buNone/>
            </a:pPr>
            <a:r>
              <a:rPr lang="en-US" b="1">
                <a:latin typeface="Courier New" pitchFamily="49" charset="0"/>
              </a:rPr>
              <a:t>	}</a:t>
            </a:r>
            <a:endParaRPr lang="en-US"/>
          </a:p>
          <a:p>
            <a:endParaRPr lang="en-US"/>
          </a:p>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76200"/>
            <a:ext cx="7498080" cy="1143000"/>
          </a:xfrm>
        </p:spPr>
        <p:txBody>
          <a:bodyPr/>
          <a:lstStyle/>
          <a:p>
            <a:pPr eaLnBrk="1" hangingPunct="1"/>
            <a:r>
              <a:rPr lang="en-US"/>
              <a:t>Solution using </a:t>
            </a:r>
            <a:r>
              <a:rPr lang="en-US" err="1"/>
              <a:t>TestAndSet</a:t>
            </a:r>
            <a:endParaRPr lang="en-US"/>
          </a:p>
        </p:txBody>
      </p:sp>
      <p:sp>
        <p:nvSpPr>
          <p:cNvPr id="16387" name="Rectangle 3"/>
          <p:cNvSpPr>
            <a:spLocks noGrp="1" noChangeArrowheads="1"/>
          </p:cNvSpPr>
          <p:nvPr>
            <p:ph type="body" idx="1"/>
          </p:nvPr>
        </p:nvSpPr>
        <p:spPr>
          <a:xfrm>
            <a:off x="381000" y="962290"/>
            <a:ext cx="2590800" cy="2362200"/>
          </a:xfrm>
        </p:spPr>
        <p:txBody>
          <a:bodyPr>
            <a:normAutofit/>
          </a:bodyPr>
          <a:lstStyle/>
          <a:p>
            <a:pPr>
              <a:lnSpc>
                <a:spcPct val="90000"/>
              </a:lnSpc>
              <a:tabLst>
                <a:tab pos="744538" algn="l"/>
                <a:tab pos="1025525" algn="l"/>
                <a:tab pos="1260475" algn="l"/>
              </a:tabLst>
            </a:pPr>
            <a:r>
              <a:rPr lang="en-US" sz="2400"/>
              <a:t>Shared </a:t>
            </a:r>
            <a:r>
              <a:rPr lang="en-US" sz="2400" err="1"/>
              <a:t>boolean</a:t>
            </a:r>
            <a:r>
              <a:rPr lang="en-US" sz="2400"/>
              <a:t> variable lock., initialized to </a:t>
            </a:r>
            <a:r>
              <a:rPr lang="en-US" sz="2400">
                <a:solidFill>
                  <a:srgbClr val="FF0000"/>
                </a:solidFill>
              </a:rPr>
              <a:t>false.</a:t>
            </a:r>
          </a:p>
          <a:p>
            <a:pPr>
              <a:lnSpc>
                <a:spcPct val="90000"/>
              </a:lnSpc>
              <a:tabLst>
                <a:tab pos="744538" algn="l"/>
                <a:tab pos="1025525" algn="l"/>
                <a:tab pos="1260475" algn="l"/>
              </a:tabLst>
            </a:pPr>
            <a:r>
              <a:rPr lang="en-US" sz="2400"/>
              <a:t>Solution:</a:t>
            </a:r>
            <a:r>
              <a:rPr lang="en-US">
                <a:solidFill>
                  <a:srgbClr val="0000FF"/>
                </a:solidFill>
              </a:rPr>
              <a:t>	</a:t>
            </a:r>
            <a:endParaRPr lang="en-US"/>
          </a:p>
        </p:txBody>
      </p:sp>
      <p:sp>
        <p:nvSpPr>
          <p:cNvPr id="2" name="Rectangle 1"/>
          <p:cNvSpPr/>
          <p:nvPr/>
        </p:nvSpPr>
        <p:spPr>
          <a:xfrm>
            <a:off x="96631" y="3560678"/>
            <a:ext cx="4391130" cy="3333220"/>
          </a:xfrm>
          <a:prstGeom prst="rect">
            <a:avLst/>
          </a:prstGeom>
          <a:solidFill>
            <a:schemeClr val="accent5">
              <a:lumMod val="20000"/>
              <a:lumOff val="80000"/>
            </a:schemeClr>
          </a:solidFill>
        </p:spPr>
        <p:txBody>
          <a:bodyPr wrap="square">
            <a:spAutoFit/>
          </a:bodyPr>
          <a:lstStyle/>
          <a:p>
            <a:pPr>
              <a:lnSpc>
                <a:spcPct val="90000"/>
              </a:lnSpc>
              <a:buFont typeface="Monotype Sorts" charset="2"/>
              <a:buNone/>
              <a:tabLst>
                <a:tab pos="744538" algn="l"/>
                <a:tab pos="1025525" algn="l"/>
                <a:tab pos="1260475" algn="l"/>
              </a:tabLst>
            </a:pPr>
            <a:r>
              <a:rPr lang="en-US">
                <a:solidFill>
                  <a:srgbClr val="0000FF"/>
                </a:solidFill>
              </a:rPr>
              <a:t>Process - 1</a:t>
            </a:r>
          </a:p>
          <a:p>
            <a:pPr>
              <a:lnSpc>
                <a:spcPct val="90000"/>
              </a:lnSpc>
              <a:buFont typeface="Monotype Sorts" charset="2"/>
              <a:buNone/>
              <a:tabLst>
                <a:tab pos="744538" algn="l"/>
                <a:tab pos="1025525" algn="l"/>
                <a:tab pos="1260475" algn="l"/>
              </a:tabLst>
            </a:pPr>
            <a:endParaRPr lang="en-US">
              <a:solidFill>
                <a:srgbClr val="0000FF"/>
              </a:solidFill>
            </a:endParaRPr>
          </a:p>
          <a:p>
            <a:pPr>
              <a:lnSpc>
                <a:spcPct val="90000"/>
              </a:lnSpc>
              <a:buFont typeface="Monotype Sorts" charset="2"/>
              <a:buNone/>
              <a:tabLst>
                <a:tab pos="744538" algn="l"/>
                <a:tab pos="1025525" algn="l"/>
                <a:tab pos="1260475" algn="l"/>
              </a:tabLst>
            </a:pPr>
            <a:r>
              <a:rPr lang="en-US">
                <a:solidFill>
                  <a:srgbClr val="0000FF"/>
                </a:solidFill>
              </a:rPr>
              <a:t>do {</a:t>
            </a:r>
          </a:p>
          <a:p>
            <a:pPr>
              <a:lnSpc>
                <a:spcPct val="90000"/>
              </a:lnSpc>
              <a:buFont typeface="Monotype Sorts" charset="2"/>
              <a:buNone/>
              <a:tabLst>
                <a:tab pos="744538" algn="l"/>
                <a:tab pos="1025525" algn="l"/>
                <a:tab pos="1260475" algn="l"/>
              </a:tabLst>
            </a:pPr>
            <a:r>
              <a:rPr lang="en-US">
                <a:solidFill>
                  <a:srgbClr val="0000FF"/>
                </a:solidFill>
              </a:rPr>
              <a:t>                     while ( </a:t>
            </a:r>
            <a:r>
              <a:rPr lang="en-US" err="1">
                <a:solidFill>
                  <a:srgbClr val="0000FF"/>
                </a:solidFill>
              </a:rPr>
              <a:t>TestAndSet</a:t>
            </a:r>
            <a:r>
              <a:rPr lang="en-US">
                <a:solidFill>
                  <a:srgbClr val="0000FF"/>
                </a:solidFill>
              </a:rPr>
              <a:t> (&amp;lock ))</a:t>
            </a:r>
          </a:p>
          <a:p>
            <a:pPr>
              <a:lnSpc>
                <a:spcPct val="90000"/>
              </a:lnSpc>
              <a:buFont typeface="Monotype Sorts" charset="2"/>
              <a:buNone/>
              <a:tabLst>
                <a:tab pos="744538" algn="l"/>
                <a:tab pos="1025525" algn="l"/>
                <a:tab pos="1260475" algn="l"/>
              </a:tabLst>
            </a:pPr>
            <a:r>
              <a:rPr lang="en-US">
                <a:solidFill>
                  <a:srgbClr val="0000FF"/>
                </a:solidFill>
              </a:rPr>
              <a:t>                                 ;   // do nothing</a:t>
            </a:r>
          </a:p>
          <a:p>
            <a:pPr>
              <a:lnSpc>
                <a:spcPct val="90000"/>
              </a:lnSpc>
              <a:buFont typeface="Monotype Sorts" charset="2"/>
              <a:buNone/>
              <a:tabLst>
                <a:tab pos="744538" algn="l"/>
                <a:tab pos="1025525" algn="l"/>
                <a:tab pos="1260475" algn="l"/>
              </a:tabLst>
            </a:pPr>
            <a:endParaRPr lang="en-US">
              <a:solidFill>
                <a:srgbClr val="0000FF"/>
              </a:solidFill>
            </a:endParaRPr>
          </a:p>
          <a:p>
            <a:pPr>
              <a:lnSpc>
                <a:spcPct val="90000"/>
              </a:lnSpc>
              <a:buFont typeface="Monotype Sorts" charset="2"/>
              <a:buNone/>
              <a:tabLst>
                <a:tab pos="744538" algn="l"/>
                <a:tab pos="1025525" algn="l"/>
                <a:tab pos="1260475" algn="l"/>
              </a:tabLst>
            </a:pPr>
            <a:r>
              <a:rPr lang="en-US">
                <a:solidFill>
                  <a:srgbClr val="0000FF"/>
                </a:solidFill>
              </a:rPr>
              <a:t>                               //    critical section</a:t>
            </a:r>
          </a:p>
          <a:p>
            <a:pPr>
              <a:lnSpc>
                <a:spcPct val="90000"/>
              </a:lnSpc>
              <a:buFont typeface="Monotype Sorts" charset="2"/>
              <a:buNone/>
              <a:tabLst>
                <a:tab pos="744538" algn="l"/>
                <a:tab pos="1025525" algn="l"/>
                <a:tab pos="1260475" algn="l"/>
              </a:tabLst>
            </a:pPr>
            <a:endParaRPr lang="en-US">
              <a:solidFill>
                <a:srgbClr val="0000FF"/>
              </a:solidFill>
            </a:endParaRPr>
          </a:p>
          <a:p>
            <a:pPr>
              <a:lnSpc>
                <a:spcPct val="90000"/>
              </a:lnSpc>
              <a:buFont typeface="Monotype Sorts" charset="2"/>
              <a:buNone/>
              <a:tabLst>
                <a:tab pos="744538" algn="l"/>
                <a:tab pos="1025525" algn="l"/>
                <a:tab pos="1260475" algn="l"/>
              </a:tabLst>
            </a:pPr>
            <a:r>
              <a:rPr lang="en-US">
                <a:solidFill>
                  <a:srgbClr val="0000FF"/>
                </a:solidFill>
              </a:rPr>
              <a:t>                     lock = FALSE;</a:t>
            </a:r>
          </a:p>
          <a:p>
            <a:pPr>
              <a:lnSpc>
                <a:spcPct val="90000"/>
              </a:lnSpc>
              <a:buFont typeface="Monotype Sorts" charset="2"/>
              <a:buNone/>
              <a:tabLst>
                <a:tab pos="744538" algn="l"/>
                <a:tab pos="1025525" algn="l"/>
                <a:tab pos="1260475" algn="l"/>
              </a:tabLst>
            </a:pPr>
            <a:endParaRPr lang="en-US">
              <a:solidFill>
                <a:srgbClr val="0000FF"/>
              </a:solidFill>
            </a:endParaRPr>
          </a:p>
          <a:p>
            <a:pPr>
              <a:lnSpc>
                <a:spcPct val="90000"/>
              </a:lnSpc>
              <a:buFont typeface="Monotype Sorts" charset="2"/>
              <a:buNone/>
              <a:tabLst>
                <a:tab pos="744538" algn="l"/>
                <a:tab pos="1025525" algn="l"/>
                <a:tab pos="1260475" algn="l"/>
              </a:tabLst>
            </a:pPr>
            <a:r>
              <a:rPr lang="en-US">
                <a:solidFill>
                  <a:srgbClr val="0000FF"/>
                </a:solidFill>
              </a:rPr>
              <a:t>                               //      remainder section </a:t>
            </a:r>
          </a:p>
          <a:p>
            <a:pPr>
              <a:lnSpc>
                <a:spcPct val="90000"/>
              </a:lnSpc>
              <a:buFont typeface="Monotype Sorts" charset="2"/>
              <a:buNone/>
              <a:tabLst>
                <a:tab pos="744538" algn="l"/>
                <a:tab pos="1025525" algn="l"/>
                <a:tab pos="1260475" algn="l"/>
              </a:tabLst>
            </a:pPr>
            <a:endParaRPr lang="en-US">
              <a:solidFill>
                <a:srgbClr val="0000FF"/>
              </a:solidFill>
            </a:endParaRPr>
          </a:p>
          <a:p>
            <a:pPr>
              <a:lnSpc>
                <a:spcPct val="90000"/>
              </a:lnSpc>
              <a:buFont typeface="Monotype Sorts" charset="2"/>
              <a:buNone/>
              <a:tabLst>
                <a:tab pos="744538" algn="l"/>
                <a:tab pos="1025525" algn="l"/>
                <a:tab pos="1260475" algn="l"/>
              </a:tabLst>
            </a:pPr>
            <a:r>
              <a:rPr lang="en-US">
                <a:solidFill>
                  <a:srgbClr val="0000FF"/>
                </a:solidFill>
              </a:rPr>
              <a:t>           } while (TRUE);</a:t>
            </a:r>
          </a:p>
        </p:txBody>
      </p:sp>
      <p:sp>
        <p:nvSpPr>
          <p:cNvPr id="3" name="Rectangle 2"/>
          <p:cNvSpPr/>
          <p:nvPr/>
        </p:nvSpPr>
        <p:spPr>
          <a:xfrm>
            <a:off x="4566473" y="3560678"/>
            <a:ext cx="4419600" cy="3333220"/>
          </a:xfrm>
          <a:prstGeom prst="rect">
            <a:avLst/>
          </a:prstGeom>
          <a:solidFill>
            <a:schemeClr val="accent4">
              <a:lumMod val="20000"/>
              <a:lumOff val="80000"/>
            </a:schemeClr>
          </a:solidFill>
        </p:spPr>
        <p:txBody>
          <a:bodyPr wrap="square">
            <a:spAutoFit/>
          </a:bodyPr>
          <a:lstStyle/>
          <a:p>
            <a:pPr>
              <a:lnSpc>
                <a:spcPct val="90000"/>
              </a:lnSpc>
              <a:buFont typeface="Monotype Sorts" charset="2"/>
              <a:buNone/>
              <a:tabLst>
                <a:tab pos="744538" algn="l"/>
                <a:tab pos="1025525" algn="l"/>
                <a:tab pos="1260475" algn="l"/>
              </a:tabLst>
            </a:pPr>
            <a:r>
              <a:rPr lang="en-US">
                <a:solidFill>
                  <a:srgbClr val="0000FF"/>
                </a:solidFill>
              </a:rPr>
              <a:t>Process - 2</a:t>
            </a:r>
          </a:p>
          <a:p>
            <a:pPr>
              <a:lnSpc>
                <a:spcPct val="90000"/>
              </a:lnSpc>
              <a:buFont typeface="Monotype Sorts" charset="2"/>
              <a:buNone/>
              <a:tabLst>
                <a:tab pos="744538" algn="l"/>
                <a:tab pos="1025525" algn="l"/>
                <a:tab pos="1260475" algn="l"/>
              </a:tabLst>
            </a:pPr>
            <a:endParaRPr lang="en-US">
              <a:solidFill>
                <a:srgbClr val="0000FF"/>
              </a:solidFill>
            </a:endParaRPr>
          </a:p>
          <a:p>
            <a:pPr>
              <a:lnSpc>
                <a:spcPct val="90000"/>
              </a:lnSpc>
              <a:buFont typeface="Monotype Sorts" charset="2"/>
              <a:buNone/>
              <a:tabLst>
                <a:tab pos="744538" algn="l"/>
                <a:tab pos="1025525" algn="l"/>
                <a:tab pos="1260475" algn="l"/>
              </a:tabLst>
            </a:pPr>
            <a:r>
              <a:rPr lang="en-US">
                <a:solidFill>
                  <a:srgbClr val="0000FF"/>
                </a:solidFill>
              </a:rPr>
              <a:t>do {</a:t>
            </a:r>
          </a:p>
          <a:p>
            <a:pPr>
              <a:lnSpc>
                <a:spcPct val="90000"/>
              </a:lnSpc>
              <a:buFont typeface="Monotype Sorts" charset="2"/>
              <a:buNone/>
              <a:tabLst>
                <a:tab pos="744538" algn="l"/>
                <a:tab pos="1025525" algn="l"/>
                <a:tab pos="1260475" algn="l"/>
              </a:tabLst>
            </a:pPr>
            <a:r>
              <a:rPr lang="en-US">
                <a:solidFill>
                  <a:srgbClr val="0000FF"/>
                </a:solidFill>
              </a:rPr>
              <a:t>                     while ( </a:t>
            </a:r>
            <a:r>
              <a:rPr lang="en-US" err="1">
                <a:solidFill>
                  <a:srgbClr val="0000FF"/>
                </a:solidFill>
              </a:rPr>
              <a:t>TestAndSet</a:t>
            </a:r>
            <a:r>
              <a:rPr lang="en-US">
                <a:solidFill>
                  <a:srgbClr val="0000FF"/>
                </a:solidFill>
              </a:rPr>
              <a:t> (&amp;lock ))</a:t>
            </a:r>
          </a:p>
          <a:p>
            <a:pPr>
              <a:lnSpc>
                <a:spcPct val="90000"/>
              </a:lnSpc>
              <a:buFont typeface="Monotype Sorts" charset="2"/>
              <a:buNone/>
              <a:tabLst>
                <a:tab pos="744538" algn="l"/>
                <a:tab pos="1025525" algn="l"/>
                <a:tab pos="1260475" algn="l"/>
              </a:tabLst>
            </a:pPr>
            <a:r>
              <a:rPr lang="en-US">
                <a:solidFill>
                  <a:srgbClr val="0000FF"/>
                </a:solidFill>
              </a:rPr>
              <a:t>                                 ;   // do nothing</a:t>
            </a:r>
          </a:p>
          <a:p>
            <a:pPr>
              <a:lnSpc>
                <a:spcPct val="90000"/>
              </a:lnSpc>
              <a:buFont typeface="Monotype Sorts" charset="2"/>
              <a:buNone/>
              <a:tabLst>
                <a:tab pos="744538" algn="l"/>
                <a:tab pos="1025525" algn="l"/>
                <a:tab pos="1260475" algn="l"/>
              </a:tabLst>
            </a:pPr>
            <a:endParaRPr lang="en-US">
              <a:solidFill>
                <a:srgbClr val="0000FF"/>
              </a:solidFill>
            </a:endParaRPr>
          </a:p>
          <a:p>
            <a:pPr>
              <a:lnSpc>
                <a:spcPct val="90000"/>
              </a:lnSpc>
              <a:buFont typeface="Monotype Sorts" charset="2"/>
              <a:buNone/>
              <a:tabLst>
                <a:tab pos="744538" algn="l"/>
                <a:tab pos="1025525" algn="l"/>
                <a:tab pos="1260475" algn="l"/>
              </a:tabLst>
            </a:pPr>
            <a:r>
              <a:rPr lang="en-US">
                <a:solidFill>
                  <a:srgbClr val="0000FF"/>
                </a:solidFill>
              </a:rPr>
              <a:t>                               //    critical section</a:t>
            </a:r>
          </a:p>
          <a:p>
            <a:pPr>
              <a:lnSpc>
                <a:spcPct val="90000"/>
              </a:lnSpc>
              <a:buFont typeface="Monotype Sorts" charset="2"/>
              <a:buNone/>
              <a:tabLst>
                <a:tab pos="744538" algn="l"/>
                <a:tab pos="1025525" algn="l"/>
                <a:tab pos="1260475" algn="l"/>
              </a:tabLst>
            </a:pPr>
            <a:endParaRPr lang="en-US">
              <a:solidFill>
                <a:srgbClr val="0000FF"/>
              </a:solidFill>
            </a:endParaRPr>
          </a:p>
          <a:p>
            <a:pPr>
              <a:lnSpc>
                <a:spcPct val="90000"/>
              </a:lnSpc>
              <a:buFont typeface="Monotype Sorts" charset="2"/>
              <a:buNone/>
              <a:tabLst>
                <a:tab pos="744538" algn="l"/>
                <a:tab pos="1025525" algn="l"/>
                <a:tab pos="1260475" algn="l"/>
              </a:tabLst>
            </a:pPr>
            <a:r>
              <a:rPr lang="en-US">
                <a:solidFill>
                  <a:srgbClr val="0000FF"/>
                </a:solidFill>
              </a:rPr>
              <a:t>                     lock = FALSE;</a:t>
            </a:r>
          </a:p>
          <a:p>
            <a:pPr>
              <a:lnSpc>
                <a:spcPct val="90000"/>
              </a:lnSpc>
              <a:buFont typeface="Monotype Sorts" charset="2"/>
              <a:buNone/>
              <a:tabLst>
                <a:tab pos="744538" algn="l"/>
                <a:tab pos="1025525" algn="l"/>
                <a:tab pos="1260475" algn="l"/>
              </a:tabLst>
            </a:pPr>
            <a:endParaRPr lang="en-US">
              <a:solidFill>
                <a:srgbClr val="0000FF"/>
              </a:solidFill>
            </a:endParaRPr>
          </a:p>
          <a:p>
            <a:pPr>
              <a:lnSpc>
                <a:spcPct val="90000"/>
              </a:lnSpc>
              <a:buFont typeface="Monotype Sorts" charset="2"/>
              <a:buNone/>
              <a:tabLst>
                <a:tab pos="744538" algn="l"/>
                <a:tab pos="1025525" algn="l"/>
                <a:tab pos="1260475" algn="l"/>
              </a:tabLst>
            </a:pPr>
            <a:r>
              <a:rPr lang="en-US">
                <a:solidFill>
                  <a:srgbClr val="0000FF"/>
                </a:solidFill>
              </a:rPr>
              <a:t>                               //      remainder section </a:t>
            </a:r>
          </a:p>
          <a:p>
            <a:pPr>
              <a:lnSpc>
                <a:spcPct val="90000"/>
              </a:lnSpc>
              <a:buFont typeface="Monotype Sorts" charset="2"/>
              <a:buNone/>
              <a:tabLst>
                <a:tab pos="744538" algn="l"/>
                <a:tab pos="1025525" algn="l"/>
                <a:tab pos="1260475" algn="l"/>
              </a:tabLst>
            </a:pPr>
            <a:endParaRPr lang="en-US">
              <a:solidFill>
                <a:srgbClr val="0000FF"/>
              </a:solidFill>
            </a:endParaRPr>
          </a:p>
          <a:p>
            <a:pPr>
              <a:lnSpc>
                <a:spcPct val="90000"/>
              </a:lnSpc>
              <a:buFont typeface="Monotype Sorts" charset="2"/>
              <a:buNone/>
              <a:tabLst>
                <a:tab pos="744538" algn="l"/>
                <a:tab pos="1025525" algn="l"/>
                <a:tab pos="1260475" algn="l"/>
              </a:tabLst>
            </a:pPr>
            <a:r>
              <a:rPr lang="en-US">
                <a:solidFill>
                  <a:srgbClr val="0000FF"/>
                </a:solidFill>
              </a:rPr>
              <a:t>           } while (TRUE);</a:t>
            </a:r>
          </a:p>
        </p:txBody>
      </p:sp>
      <p:sp>
        <p:nvSpPr>
          <p:cNvPr id="4" name="Rectangle 3"/>
          <p:cNvSpPr/>
          <p:nvPr/>
        </p:nvSpPr>
        <p:spPr>
          <a:xfrm>
            <a:off x="4490273" y="878429"/>
            <a:ext cx="4495800" cy="2529923"/>
          </a:xfrm>
          <a:prstGeom prst="rect">
            <a:avLst/>
          </a:prstGeom>
          <a:solidFill>
            <a:schemeClr val="accent1">
              <a:lumMod val="20000"/>
              <a:lumOff val="80000"/>
            </a:schemeClr>
          </a:solidFill>
        </p:spPr>
        <p:txBody>
          <a:bodyPr wrap="square">
            <a:spAutoFit/>
          </a:bodyPr>
          <a:lstStyle/>
          <a:p>
            <a:pPr>
              <a:lnSpc>
                <a:spcPct val="90000"/>
              </a:lnSpc>
              <a:buFontTx/>
              <a:buNone/>
            </a:pPr>
            <a:r>
              <a:rPr lang="en-US" sz="1600" b="1" err="1">
                <a:latin typeface="Courier New" pitchFamily="49" charset="0"/>
              </a:rPr>
              <a:t>boolean</a:t>
            </a:r>
            <a:r>
              <a:rPr lang="en-US" sz="1600" b="1">
                <a:latin typeface="Courier New" pitchFamily="49" charset="0"/>
              </a:rPr>
              <a:t> </a:t>
            </a:r>
            <a:r>
              <a:rPr lang="en-US" sz="1600" b="1" err="1">
                <a:latin typeface="Courier New" pitchFamily="49" charset="0"/>
              </a:rPr>
              <a:t>TestAndSet</a:t>
            </a:r>
            <a:r>
              <a:rPr lang="en-US" sz="1600" b="1">
                <a:latin typeface="Courier New" pitchFamily="49" charset="0"/>
              </a:rPr>
              <a:t> (</a:t>
            </a:r>
            <a:r>
              <a:rPr lang="en-US" sz="1600" b="1" err="1">
                <a:latin typeface="Courier New" pitchFamily="49" charset="0"/>
              </a:rPr>
              <a:t>int</a:t>
            </a:r>
            <a:r>
              <a:rPr lang="en-US" sz="1600" b="1">
                <a:latin typeface="Courier New" pitchFamily="49" charset="0"/>
              </a:rPr>
              <a:t> lock) {</a:t>
            </a:r>
          </a:p>
          <a:p>
            <a:pPr>
              <a:lnSpc>
                <a:spcPct val="90000"/>
              </a:lnSpc>
              <a:buFontTx/>
              <a:buNone/>
            </a:pPr>
            <a:r>
              <a:rPr lang="en-US" sz="1600" b="1">
                <a:latin typeface="Courier New" pitchFamily="49" charset="0"/>
              </a:rPr>
              <a:t>if (lock == 0) </a:t>
            </a:r>
          </a:p>
          <a:p>
            <a:pPr>
              <a:lnSpc>
                <a:spcPct val="90000"/>
              </a:lnSpc>
              <a:buFontTx/>
              <a:buNone/>
            </a:pPr>
            <a:r>
              <a:rPr lang="en-US" sz="1600" b="1">
                <a:latin typeface="Courier New" pitchFamily="49" charset="0"/>
              </a:rPr>
              <a:t>{</a:t>
            </a:r>
          </a:p>
          <a:p>
            <a:pPr>
              <a:lnSpc>
                <a:spcPct val="90000"/>
              </a:lnSpc>
              <a:buFontTx/>
              <a:buNone/>
            </a:pPr>
            <a:r>
              <a:rPr lang="en-US" sz="1600" b="1">
                <a:latin typeface="Courier New" pitchFamily="49" charset="0"/>
              </a:rPr>
              <a:t>	lock = 1;</a:t>
            </a:r>
          </a:p>
          <a:p>
            <a:pPr>
              <a:lnSpc>
                <a:spcPct val="90000"/>
              </a:lnSpc>
              <a:buFontTx/>
              <a:buNone/>
            </a:pPr>
            <a:r>
              <a:rPr lang="en-US" sz="1600" b="1">
                <a:latin typeface="Courier New" pitchFamily="49" charset="0"/>
              </a:rPr>
              <a:t>	return true;</a:t>
            </a:r>
          </a:p>
          <a:p>
            <a:pPr>
              <a:lnSpc>
                <a:spcPct val="90000"/>
              </a:lnSpc>
              <a:buFontTx/>
              <a:buNone/>
            </a:pPr>
            <a:r>
              <a:rPr lang="en-US" sz="1600" b="1">
                <a:latin typeface="Courier New" pitchFamily="49" charset="0"/>
              </a:rPr>
              <a:t>}</a:t>
            </a:r>
          </a:p>
          <a:p>
            <a:pPr>
              <a:lnSpc>
                <a:spcPct val="90000"/>
              </a:lnSpc>
              <a:buFontTx/>
              <a:buNone/>
            </a:pPr>
            <a:r>
              <a:rPr lang="en-US" sz="1600" b="1">
                <a:latin typeface="Courier New" pitchFamily="49" charset="0"/>
              </a:rPr>
              <a:t>else </a:t>
            </a:r>
          </a:p>
          <a:p>
            <a:pPr>
              <a:lnSpc>
                <a:spcPct val="90000"/>
              </a:lnSpc>
              <a:buFontTx/>
              <a:buNone/>
            </a:pPr>
            <a:r>
              <a:rPr lang="en-US" sz="1600" b="1">
                <a:latin typeface="Courier New" pitchFamily="49" charset="0"/>
              </a:rPr>
              <a:t>{</a:t>
            </a:r>
          </a:p>
          <a:p>
            <a:pPr>
              <a:lnSpc>
                <a:spcPct val="90000"/>
              </a:lnSpc>
              <a:buFontTx/>
              <a:buNone/>
            </a:pPr>
            <a:r>
              <a:rPr lang="en-US" sz="1600" b="1">
                <a:latin typeface="Courier New" pitchFamily="49" charset="0"/>
              </a:rPr>
              <a:t>return false;</a:t>
            </a:r>
          </a:p>
          <a:p>
            <a:pPr>
              <a:lnSpc>
                <a:spcPct val="90000"/>
              </a:lnSpc>
              <a:buFontTx/>
              <a:buNone/>
            </a:pPr>
            <a:r>
              <a:rPr lang="en-US" sz="1600" b="1">
                <a:latin typeface="Courier New" pitchFamily="49" charset="0"/>
              </a:rPr>
              <a:t>}</a:t>
            </a:r>
          </a:p>
          <a:p>
            <a:pPr>
              <a:lnSpc>
                <a:spcPct val="90000"/>
              </a:lnSpc>
              <a:buFontTx/>
              <a:buNone/>
            </a:pPr>
            <a:r>
              <a:rPr lang="en-US" sz="1600" b="1">
                <a:latin typeface="Courier New" pitchFamily="49" charset="0"/>
              </a:rPr>
              <a:t>}</a:t>
            </a:r>
            <a:endParaRPr lang="en-US" sz="16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90600" y="124509"/>
            <a:ext cx="4800600" cy="762000"/>
          </a:xfrm>
        </p:spPr>
        <p:txBody>
          <a:bodyPr/>
          <a:lstStyle/>
          <a:p>
            <a:pPr eaLnBrk="1" hangingPunct="1"/>
            <a:r>
              <a:rPr lang="en-US"/>
              <a:t>Solution using Swap</a:t>
            </a:r>
          </a:p>
        </p:txBody>
      </p:sp>
      <p:sp>
        <p:nvSpPr>
          <p:cNvPr id="18435" name="Rectangle 3"/>
          <p:cNvSpPr>
            <a:spLocks noGrp="1" noChangeArrowheads="1"/>
          </p:cNvSpPr>
          <p:nvPr>
            <p:ph type="body" idx="1"/>
          </p:nvPr>
        </p:nvSpPr>
        <p:spPr>
          <a:xfrm>
            <a:off x="914400" y="1066800"/>
            <a:ext cx="2722685" cy="3733800"/>
          </a:xfrm>
        </p:spPr>
        <p:txBody>
          <a:bodyPr>
            <a:noAutofit/>
          </a:bodyPr>
          <a:lstStyle/>
          <a:p>
            <a:pPr>
              <a:lnSpc>
                <a:spcPct val="90000"/>
              </a:lnSpc>
              <a:tabLst>
                <a:tab pos="744538" algn="l"/>
                <a:tab pos="1025525" algn="l"/>
                <a:tab pos="1260475" algn="l"/>
              </a:tabLst>
            </a:pPr>
            <a:r>
              <a:rPr lang="en-US" sz="2800"/>
              <a:t>Method:</a:t>
            </a:r>
          </a:p>
          <a:p>
            <a:pPr marL="596646" indent="-514350">
              <a:lnSpc>
                <a:spcPct val="90000"/>
              </a:lnSpc>
              <a:buAutoNum type="arabicPeriod"/>
              <a:tabLst>
                <a:tab pos="744538" algn="l"/>
                <a:tab pos="1025525" algn="l"/>
                <a:tab pos="1260475" algn="l"/>
              </a:tabLst>
            </a:pPr>
            <a:r>
              <a:rPr lang="en-US" sz="2800"/>
              <a:t>Shared Boolean variable lock initialized to FALSE; </a:t>
            </a:r>
          </a:p>
          <a:p>
            <a:pPr marL="596646" indent="-514350">
              <a:lnSpc>
                <a:spcPct val="90000"/>
              </a:lnSpc>
              <a:buAutoNum type="arabicPeriod"/>
              <a:tabLst>
                <a:tab pos="744538" algn="l"/>
                <a:tab pos="1025525" algn="l"/>
                <a:tab pos="1260475" algn="l"/>
              </a:tabLst>
            </a:pPr>
            <a:r>
              <a:rPr lang="en-US" sz="2800"/>
              <a:t>Each process has  a local Boolean variable key</a:t>
            </a:r>
          </a:p>
          <a:p>
            <a:pPr>
              <a:lnSpc>
                <a:spcPct val="90000"/>
              </a:lnSpc>
              <a:buFont typeface="Monotype Sorts" charset="2"/>
              <a:buNone/>
              <a:tabLst>
                <a:tab pos="744538" algn="l"/>
                <a:tab pos="1025525" algn="l"/>
                <a:tab pos="1260475" algn="l"/>
              </a:tabLst>
            </a:pPr>
            <a:r>
              <a:rPr lang="en-US" sz="2800"/>
              <a:t>     </a:t>
            </a:r>
          </a:p>
        </p:txBody>
      </p:sp>
      <p:sp>
        <p:nvSpPr>
          <p:cNvPr id="2" name="Rectangle 1"/>
          <p:cNvSpPr/>
          <p:nvPr/>
        </p:nvSpPr>
        <p:spPr>
          <a:xfrm>
            <a:off x="5867400" y="228600"/>
            <a:ext cx="3124200" cy="2062103"/>
          </a:xfrm>
          <a:prstGeom prst="rect">
            <a:avLst/>
          </a:prstGeom>
          <a:solidFill>
            <a:schemeClr val="accent1">
              <a:lumMod val="20000"/>
              <a:lumOff val="80000"/>
            </a:schemeClr>
          </a:solidFill>
        </p:spPr>
        <p:txBody>
          <a:bodyPr wrap="square">
            <a:spAutoFit/>
          </a:bodyPr>
          <a:lstStyle/>
          <a:p>
            <a:pPr>
              <a:buFontTx/>
              <a:buNone/>
            </a:pPr>
            <a:r>
              <a:rPr lang="en-US" sz="1600" b="1">
                <a:latin typeface="Courier New" pitchFamily="49" charset="0"/>
              </a:rPr>
              <a:t> void Swap(</a:t>
            </a:r>
            <a:r>
              <a:rPr lang="en-US" sz="1600" b="1" err="1">
                <a:latin typeface="Courier New" pitchFamily="49" charset="0"/>
              </a:rPr>
              <a:t>int</a:t>
            </a:r>
            <a:r>
              <a:rPr lang="en-US" sz="1600" b="1">
                <a:latin typeface="Courier New" pitchFamily="49" charset="0"/>
              </a:rPr>
              <a:t> register, </a:t>
            </a:r>
            <a:r>
              <a:rPr lang="en-US" sz="1600" b="1" err="1">
                <a:latin typeface="Courier New" pitchFamily="49" charset="0"/>
              </a:rPr>
              <a:t>int</a:t>
            </a:r>
            <a:r>
              <a:rPr lang="en-US" sz="1600" b="1">
                <a:latin typeface="Courier New" pitchFamily="49" charset="0"/>
              </a:rPr>
              <a:t> memory) </a:t>
            </a:r>
          </a:p>
          <a:p>
            <a:pPr>
              <a:buFontTx/>
              <a:buNone/>
            </a:pPr>
            <a:r>
              <a:rPr lang="en-US" sz="1600" b="1">
                <a:latin typeface="Courier New" pitchFamily="49" charset="0"/>
              </a:rPr>
              <a:t>{</a:t>
            </a:r>
          </a:p>
          <a:p>
            <a:pPr>
              <a:buFontTx/>
              <a:buNone/>
            </a:pPr>
            <a:r>
              <a:rPr lang="en-US" sz="1600" b="1" err="1">
                <a:latin typeface="Courier New" pitchFamily="49" charset="0"/>
              </a:rPr>
              <a:t>int</a:t>
            </a:r>
            <a:r>
              <a:rPr lang="en-US" sz="1600" b="1">
                <a:latin typeface="Courier New" pitchFamily="49" charset="0"/>
              </a:rPr>
              <a:t> temp;</a:t>
            </a:r>
          </a:p>
          <a:p>
            <a:pPr>
              <a:buFontTx/>
              <a:buNone/>
            </a:pPr>
            <a:r>
              <a:rPr lang="en-US" sz="1600" b="1">
                <a:latin typeface="Courier New" pitchFamily="49" charset="0"/>
              </a:rPr>
              <a:t>temp = memory;</a:t>
            </a:r>
          </a:p>
          <a:p>
            <a:pPr>
              <a:buFontTx/>
              <a:buNone/>
            </a:pPr>
            <a:r>
              <a:rPr lang="en-US" sz="1600" b="1">
                <a:latin typeface="Courier New" pitchFamily="49" charset="0"/>
              </a:rPr>
              <a:t>memory = register;</a:t>
            </a:r>
          </a:p>
          <a:p>
            <a:pPr>
              <a:buFontTx/>
              <a:buNone/>
            </a:pPr>
            <a:r>
              <a:rPr lang="en-US" sz="1600" b="1">
                <a:latin typeface="Courier New" pitchFamily="49" charset="0"/>
              </a:rPr>
              <a:t>register = temp;</a:t>
            </a:r>
          </a:p>
          <a:p>
            <a:pPr>
              <a:buFontTx/>
              <a:buNone/>
            </a:pPr>
            <a:r>
              <a:rPr lang="en-US" sz="1600" b="1">
                <a:latin typeface="Courier New" pitchFamily="49" charset="0"/>
              </a:rPr>
              <a:t>}</a:t>
            </a:r>
            <a:endParaRPr lang="en-US" sz="1600"/>
          </a:p>
        </p:txBody>
      </p:sp>
      <p:sp>
        <p:nvSpPr>
          <p:cNvPr id="3" name="Rectangle 2"/>
          <p:cNvSpPr/>
          <p:nvPr/>
        </p:nvSpPr>
        <p:spPr>
          <a:xfrm>
            <a:off x="3733800" y="2743200"/>
            <a:ext cx="4980633" cy="3970318"/>
          </a:xfrm>
          <a:prstGeom prst="rect">
            <a:avLst/>
          </a:prstGeom>
          <a:solidFill>
            <a:schemeClr val="accent5">
              <a:lumMod val="20000"/>
              <a:lumOff val="80000"/>
            </a:schemeClr>
          </a:solidFill>
        </p:spPr>
        <p:txBody>
          <a:bodyPr wrap="square">
            <a:spAutoFit/>
          </a:bodyPr>
          <a:lstStyle/>
          <a:p>
            <a:pPr>
              <a:lnSpc>
                <a:spcPct val="90000"/>
              </a:lnSpc>
              <a:buFont typeface="Monotype Sorts" charset="2"/>
              <a:buNone/>
              <a:tabLst>
                <a:tab pos="744538" algn="l"/>
                <a:tab pos="1025525" algn="l"/>
                <a:tab pos="1260475" algn="l"/>
              </a:tabLst>
            </a:pPr>
            <a:r>
              <a:rPr lang="en-US" sz="2000">
                <a:solidFill>
                  <a:srgbClr val="0000FF"/>
                </a:solidFill>
              </a:rPr>
              <a:t>Process -1 </a:t>
            </a:r>
          </a:p>
          <a:p>
            <a:pPr>
              <a:lnSpc>
                <a:spcPct val="90000"/>
              </a:lnSpc>
              <a:buFont typeface="Monotype Sorts" charset="2"/>
              <a:buNone/>
              <a:tabLst>
                <a:tab pos="744538" algn="l"/>
                <a:tab pos="1025525" algn="l"/>
                <a:tab pos="1260475" algn="l"/>
              </a:tabLst>
            </a:pPr>
            <a:r>
              <a:rPr lang="en-US" sz="2000">
                <a:solidFill>
                  <a:srgbClr val="0000FF"/>
                </a:solidFill>
              </a:rPr>
              <a:t>do {</a:t>
            </a:r>
          </a:p>
          <a:p>
            <a:pPr>
              <a:lnSpc>
                <a:spcPct val="90000"/>
              </a:lnSpc>
              <a:buFont typeface="Monotype Sorts" charset="2"/>
              <a:buNone/>
              <a:tabLst>
                <a:tab pos="744538" algn="l"/>
                <a:tab pos="1025525" algn="l"/>
                <a:tab pos="1260475" algn="l"/>
              </a:tabLst>
            </a:pPr>
            <a:r>
              <a:rPr lang="en-US" sz="2000">
                <a:solidFill>
                  <a:srgbClr val="0000FF"/>
                </a:solidFill>
              </a:rPr>
              <a:t>       key = TRUE;</a:t>
            </a:r>
          </a:p>
          <a:p>
            <a:pPr>
              <a:lnSpc>
                <a:spcPct val="90000"/>
              </a:lnSpc>
              <a:buFont typeface="Monotype Sorts" charset="2"/>
              <a:buNone/>
              <a:tabLst>
                <a:tab pos="744538" algn="l"/>
                <a:tab pos="1025525" algn="l"/>
                <a:tab pos="1260475" algn="l"/>
              </a:tabLst>
            </a:pPr>
            <a:r>
              <a:rPr lang="en-US" sz="2000">
                <a:solidFill>
                  <a:srgbClr val="0000FF"/>
                </a:solidFill>
              </a:rPr>
              <a:t>        while ( key == TRUE &amp;&amp; lock == FALSE)</a:t>
            </a:r>
          </a:p>
          <a:p>
            <a:pPr>
              <a:lnSpc>
                <a:spcPct val="90000"/>
              </a:lnSpc>
              <a:buFont typeface="Monotype Sorts" charset="2"/>
              <a:buNone/>
              <a:tabLst>
                <a:tab pos="744538" algn="l"/>
                <a:tab pos="1025525" algn="l"/>
                <a:tab pos="1260475" algn="l"/>
              </a:tabLst>
            </a:pPr>
            <a:r>
              <a:rPr lang="en-US" sz="2000">
                <a:solidFill>
                  <a:srgbClr val="0000FF"/>
                </a:solidFill>
              </a:rPr>
              <a:t>              Swap (&amp;lock, &amp;key );</a:t>
            </a:r>
          </a:p>
          <a:p>
            <a:pPr>
              <a:lnSpc>
                <a:spcPct val="90000"/>
              </a:lnSpc>
              <a:buFont typeface="Monotype Sorts" charset="2"/>
              <a:buNone/>
              <a:tabLst>
                <a:tab pos="744538" algn="l"/>
                <a:tab pos="1025525" algn="l"/>
                <a:tab pos="1260475" algn="l"/>
              </a:tabLst>
            </a:pPr>
            <a:r>
              <a:rPr lang="en-US" sz="2000">
                <a:solidFill>
                  <a:srgbClr val="0000FF"/>
                </a:solidFill>
              </a:rPr>
              <a:t>      </a:t>
            </a:r>
          </a:p>
          <a:p>
            <a:pPr>
              <a:lnSpc>
                <a:spcPct val="90000"/>
              </a:lnSpc>
              <a:buFont typeface="Monotype Sorts" charset="2"/>
              <a:buNone/>
              <a:tabLst>
                <a:tab pos="744538" algn="l"/>
                <a:tab pos="1025525" algn="l"/>
                <a:tab pos="1260475" algn="l"/>
              </a:tabLst>
            </a:pPr>
            <a:r>
              <a:rPr lang="en-US" sz="2000">
                <a:solidFill>
                  <a:srgbClr val="0000FF"/>
                </a:solidFill>
              </a:rPr>
              <a:t>              //    critical section</a:t>
            </a:r>
          </a:p>
          <a:p>
            <a:pPr>
              <a:lnSpc>
                <a:spcPct val="90000"/>
              </a:lnSpc>
              <a:buFont typeface="Monotype Sorts" charset="2"/>
              <a:buNone/>
              <a:tabLst>
                <a:tab pos="744538" algn="l"/>
                <a:tab pos="1025525" algn="l"/>
                <a:tab pos="1260475" algn="l"/>
              </a:tabLst>
            </a:pPr>
            <a:endParaRPr lang="en-US" sz="2000">
              <a:solidFill>
                <a:srgbClr val="0000FF"/>
              </a:solidFill>
            </a:endParaRPr>
          </a:p>
          <a:p>
            <a:pPr>
              <a:lnSpc>
                <a:spcPct val="90000"/>
              </a:lnSpc>
              <a:buFont typeface="Monotype Sorts" charset="2"/>
              <a:buNone/>
              <a:tabLst>
                <a:tab pos="744538" algn="l"/>
                <a:tab pos="1025525" algn="l"/>
                <a:tab pos="1260475" algn="l"/>
              </a:tabLst>
            </a:pPr>
            <a:r>
              <a:rPr lang="en-US" sz="2000">
                <a:solidFill>
                  <a:srgbClr val="0000FF"/>
                </a:solidFill>
              </a:rPr>
              <a:t>              lock = FALSE;</a:t>
            </a:r>
          </a:p>
          <a:p>
            <a:pPr>
              <a:lnSpc>
                <a:spcPct val="90000"/>
              </a:lnSpc>
              <a:buFont typeface="Monotype Sorts" charset="2"/>
              <a:buNone/>
              <a:tabLst>
                <a:tab pos="744538" algn="l"/>
                <a:tab pos="1025525" algn="l"/>
                <a:tab pos="1260475" algn="l"/>
              </a:tabLst>
            </a:pPr>
            <a:endParaRPr lang="en-US" sz="2000">
              <a:solidFill>
                <a:srgbClr val="0000FF"/>
              </a:solidFill>
            </a:endParaRPr>
          </a:p>
          <a:p>
            <a:pPr>
              <a:lnSpc>
                <a:spcPct val="90000"/>
              </a:lnSpc>
              <a:buFont typeface="Monotype Sorts" charset="2"/>
              <a:buNone/>
              <a:tabLst>
                <a:tab pos="744538" algn="l"/>
                <a:tab pos="1025525" algn="l"/>
                <a:tab pos="1260475" algn="l"/>
              </a:tabLst>
            </a:pPr>
            <a:r>
              <a:rPr lang="en-US" sz="2000">
                <a:solidFill>
                  <a:srgbClr val="0000FF"/>
                </a:solidFill>
              </a:rPr>
              <a:t>             //      remainder section </a:t>
            </a:r>
          </a:p>
          <a:p>
            <a:pPr>
              <a:lnSpc>
                <a:spcPct val="90000"/>
              </a:lnSpc>
              <a:buFont typeface="Monotype Sorts" charset="2"/>
              <a:buNone/>
              <a:tabLst>
                <a:tab pos="744538" algn="l"/>
                <a:tab pos="1025525" algn="l"/>
                <a:tab pos="1260475" algn="l"/>
              </a:tabLst>
            </a:pPr>
            <a:endParaRPr lang="en-US" sz="2000">
              <a:solidFill>
                <a:srgbClr val="0000FF"/>
              </a:solidFill>
            </a:endParaRPr>
          </a:p>
          <a:p>
            <a:pPr>
              <a:lnSpc>
                <a:spcPct val="90000"/>
              </a:lnSpc>
              <a:buFont typeface="Monotype Sorts" charset="2"/>
              <a:buNone/>
              <a:tabLst>
                <a:tab pos="744538" algn="l"/>
                <a:tab pos="1025525" algn="l"/>
                <a:tab pos="1260475" algn="l"/>
              </a:tabLst>
            </a:pPr>
            <a:r>
              <a:rPr lang="en-US" sz="2000">
                <a:solidFill>
                  <a:srgbClr val="0000FF"/>
                </a:solidFill>
              </a:rPr>
              <a:t>         } while (TRUE);</a:t>
            </a:r>
          </a:p>
          <a:p>
            <a:pPr>
              <a:lnSpc>
                <a:spcPct val="90000"/>
              </a:lnSpc>
              <a:buFont typeface="Monotype Sorts" charset="2"/>
              <a:buNone/>
              <a:tabLst>
                <a:tab pos="744538" algn="l"/>
                <a:tab pos="1025525" algn="l"/>
                <a:tab pos="1260475" algn="l"/>
              </a:tabLst>
            </a:pPr>
            <a:r>
              <a:rPr lang="en-US" sz="2000"/>
              <a:t>               </a:t>
            </a:r>
          </a:p>
        </p:txBody>
      </p:sp>
      <p:sp>
        <p:nvSpPr>
          <p:cNvPr id="4" name="TextBox 3"/>
          <p:cNvSpPr txBox="1"/>
          <p:nvPr/>
        </p:nvSpPr>
        <p:spPr>
          <a:xfrm>
            <a:off x="3637085" y="2189382"/>
            <a:ext cx="1462260" cy="523220"/>
          </a:xfrm>
          <a:prstGeom prst="rect">
            <a:avLst/>
          </a:prstGeom>
          <a:noFill/>
        </p:spPr>
        <p:txBody>
          <a:bodyPr wrap="none" rtlCol="0">
            <a:spAutoFit/>
          </a:bodyPr>
          <a:lstStyle/>
          <a:p>
            <a:r>
              <a:rPr lang="en-US" sz="2800"/>
              <a:t>Solution: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33400" y="0"/>
            <a:ext cx="8400288" cy="1143000"/>
          </a:xfrm>
        </p:spPr>
        <p:txBody>
          <a:bodyPr>
            <a:normAutofit fontScale="90000"/>
          </a:bodyPr>
          <a:lstStyle/>
          <a:p>
            <a:r>
              <a:rPr lang="en-US"/>
              <a:t>Mutual Exclusion Machine Instructions</a:t>
            </a:r>
          </a:p>
        </p:txBody>
      </p:sp>
      <p:sp>
        <p:nvSpPr>
          <p:cNvPr id="27651" name="Rectangle 3"/>
          <p:cNvSpPr>
            <a:spLocks noGrp="1" noChangeArrowheads="1"/>
          </p:cNvSpPr>
          <p:nvPr>
            <p:ph sz="quarter" idx="1"/>
          </p:nvPr>
        </p:nvSpPr>
        <p:spPr>
          <a:xfrm>
            <a:off x="533400" y="1143000"/>
            <a:ext cx="8400288" cy="5410200"/>
          </a:xfrm>
        </p:spPr>
        <p:txBody>
          <a:bodyPr>
            <a:noAutofit/>
          </a:bodyPr>
          <a:lstStyle/>
          <a:p>
            <a:r>
              <a:rPr lang="en-US" sz="4000"/>
              <a:t>Advantages</a:t>
            </a:r>
          </a:p>
          <a:p>
            <a:pPr lvl="2"/>
            <a:r>
              <a:rPr lang="en-US" sz="3600"/>
              <a:t>Applicable to any number of processes on either a single processor or multiple processors sharing main memory</a:t>
            </a:r>
          </a:p>
          <a:p>
            <a:pPr lvl="2"/>
            <a:r>
              <a:rPr lang="en-US" sz="3600"/>
              <a:t>It is simple and therefore easy to verify</a:t>
            </a:r>
          </a:p>
          <a:p>
            <a:pPr lvl="2"/>
            <a:r>
              <a:rPr lang="en-US" sz="3600"/>
              <a:t>It can be used to support multiple critical sections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0"/>
            <a:ext cx="8324088" cy="1143000"/>
          </a:xfrm>
        </p:spPr>
        <p:txBody>
          <a:bodyPr>
            <a:normAutofit fontScale="90000"/>
          </a:bodyPr>
          <a:lstStyle/>
          <a:p>
            <a:r>
              <a:rPr lang="en-US"/>
              <a:t>Mutual Exclusion Machine Instructions</a:t>
            </a:r>
          </a:p>
        </p:txBody>
      </p:sp>
      <p:sp>
        <p:nvSpPr>
          <p:cNvPr id="28675" name="Rectangle 3"/>
          <p:cNvSpPr>
            <a:spLocks noGrp="1" noChangeArrowheads="1"/>
          </p:cNvSpPr>
          <p:nvPr>
            <p:ph sz="quarter" idx="1"/>
          </p:nvPr>
        </p:nvSpPr>
        <p:spPr>
          <a:xfrm>
            <a:off x="609600" y="1143000"/>
            <a:ext cx="8324088" cy="5105400"/>
          </a:xfrm>
        </p:spPr>
        <p:txBody>
          <a:bodyPr>
            <a:normAutofit fontScale="92500" lnSpcReduction="10000"/>
          </a:bodyPr>
          <a:lstStyle/>
          <a:p>
            <a:r>
              <a:rPr lang="en-US" sz="3600"/>
              <a:t>Disadvantages</a:t>
            </a:r>
          </a:p>
          <a:p>
            <a:pPr lvl="1"/>
            <a:r>
              <a:rPr lang="en-US" sz="3600"/>
              <a:t>Busy-waiting consumes processor time</a:t>
            </a:r>
          </a:p>
          <a:p>
            <a:pPr lvl="1"/>
            <a:r>
              <a:rPr lang="en-US" sz="3600"/>
              <a:t>Starvation is possible when a process leaves a critical section and more than one processes are waiting.  </a:t>
            </a:r>
          </a:p>
          <a:p>
            <a:pPr lvl="1"/>
            <a:r>
              <a:rPr lang="en-US" sz="3600"/>
              <a:t>Deadlock</a:t>
            </a:r>
          </a:p>
          <a:p>
            <a:pPr lvl="2"/>
            <a:r>
              <a:rPr lang="en-US" sz="3600"/>
              <a:t>If a low priority process has the critical region and a higher priority process needs, the higher priority process will obtain the processor to wait for the critical region</a:t>
            </a:r>
          </a:p>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a:t>Outline</a:t>
            </a:r>
          </a:p>
        </p:txBody>
      </p:sp>
      <p:sp>
        <p:nvSpPr>
          <p:cNvPr id="3" name="Content Placeholder 2"/>
          <p:cNvSpPr>
            <a:spLocks noGrp="1"/>
          </p:cNvSpPr>
          <p:nvPr>
            <p:ph idx="1"/>
          </p:nvPr>
        </p:nvSpPr>
        <p:spPr/>
        <p:txBody>
          <a:bodyPr>
            <a:normAutofit/>
          </a:bodyPr>
          <a:lstStyle/>
          <a:p>
            <a:r>
              <a:rPr lang="en-NZ" sz="4000"/>
              <a:t>Principals of Concurrency</a:t>
            </a:r>
          </a:p>
          <a:p>
            <a:r>
              <a:rPr lang="en-NZ" sz="4000"/>
              <a:t>Mutual Exclusion: Hardware Support</a:t>
            </a:r>
          </a:p>
          <a:p>
            <a:r>
              <a:rPr lang="en-NZ" sz="4000">
                <a:solidFill>
                  <a:schemeClr val="accent1">
                    <a:lumMod val="75000"/>
                  </a:schemeClr>
                </a:solidFill>
              </a:rPr>
              <a:t>Semaphores</a:t>
            </a:r>
          </a:p>
          <a:p>
            <a:r>
              <a:rPr lang="en-NZ" sz="4000"/>
              <a:t>Monitors</a:t>
            </a:r>
          </a:p>
          <a:p>
            <a:r>
              <a:rPr lang="en-NZ" sz="4000"/>
              <a:t>Message Passing</a:t>
            </a:r>
          </a:p>
          <a:p>
            <a:r>
              <a:rPr lang="en-NZ" sz="4000"/>
              <a:t>Readers/Writers Problem</a:t>
            </a:r>
          </a:p>
        </p:txBody>
      </p:sp>
      <p:cxnSp>
        <p:nvCxnSpPr>
          <p:cNvPr id="4" name="Straight Arrow Connector 3"/>
          <p:cNvCxnSpPr/>
          <p:nvPr/>
        </p:nvCxnSpPr>
        <p:spPr>
          <a:xfrm>
            <a:off x="304800" y="3808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74638"/>
            <a:ext cx="8476488" cy="1143000"/>
          </a:xfrm>
        </p:spPr>
        <p:txBody>
          <a:bodyPr/>
          <a:lstStyle/>
          <a:p>
            <a:r>
              <a:rPr lang="en-US"/>
              <a:t>1.	Multiple  Processes</a:t>
            </a:r>
          </a:p>
        </p:txBody>
      </p:sp>
      <p:sp>
        <p:nvSpPr>
          <p:cNvPr id="4" name="Content Placeholder 3"/>
          <p:cNvSpPr>
            <a:spLocks noGrp="1"/>
          </p:cNvSpPr>
          <p:nvPr>
            <p:ph idx="1"/>
          </p:nvPr>
        </p:nvSpPr>
        <p:spPr>
          <a:xfrm>
            <a:off x="990600" y="1219200"/>
            <a:ext cx="7943088" cy="5181600"/>
          </a:xfrm>
        </p:spPr>
        <p:txBody>
          <a:bodyPr>
            <a:noAutofit/>
          </a:bodyPr>
          <a:lstStyle/>
          <a:p>
            <a:r>
              <a:rPr lang="en-US" sz="3600"/>
              <a:t>Central to the design of modern Operating Systems is managing multiple processes</a:t>
            </a:r>
          </a:p>
          <a:p>
            <a:pPr lvl="1"/>
            <a:r>
              <a:rPr lang="en-US" sz="3600"/>
              <a:t>Multiprogramming</a:t>
            </a:r>
          </a:p>
          <a:p>
            <a:pPr lvl="1"/>
            <a:r>
              <a:rPr lang="en-US" sz="3600"/>
              <a:t>Multiprocessing</a:t>
            </a:r>
          </a:p>
          <a:p>
            <a:pPr lvl="1"/>
            <a:r>
              <a:rPr lang="en-US" sz="3600"/>
              <a:t>Distributed Processing</a:t>
            </a:r>
          </a:p>
          <a:p>
            <a:r>
              <a:rPr lang="en-US" sz="3600"/>
              <a:t>Big Issue is Concurrency </a:t>
            </a:r>
          </a:p>
          <a:p>
            <a:pPr lvl="1"/>
            <a:r>
              <a:rPr lang="en-US" sz="3600"/>
              <a:t>Managing the interaction of all of these processes</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5400"/>
              <a:t>Semaphore</a:t>
            </a:r>
          </a:p>
        </p:txBody>
      </p:sp>
      <p:sp>
        <p:nvSpPr>
          <p:cNvPr id="3" name="Content Placeholder 2"/>
          <p:cNvSpPr>
            <a:spLocks noGrp="1"/>
          </p:cNvSpPr>
          <p:nvPr>
            <p:ph idx="1"/>
          </p:nvPr>
        </p:nvSpPr>
        <p:spPr>
          <a:xfrm>
            <a:off x="1435608" y="1447800"/>
            <a:ext cx="7498080" cy="5181600"/>
          </a:xfrm>
        </p:spPr>
        <p:txBody>
          <a:bodyPr>
            <a:normAutofit/>
          </a:bodyPr>
          <a:lstStyle/>
          <a:p>
            <a:r>
              <a:rPr lang="en-NZ"/>
              <a:t>Semaphore:  </a:t>
            </a:r>
          </a:p>
          <a:p>
            <a:pPr lvl="1"/>
            <a:r>
              <a:rPr lang="en-NZ" sz="3200"/>
              <a:t>An integer value used for signalling among processes. </a:t>
            </a:r>
          </a:p>
          <a:p>
            <a:r>
              <a:rPr lang="en-NZ"/>
              <a:t>Only three operations may be performed on a semaphore, all of which are atomic: </a:t>
            </a:r>
          </a:p>
          <a:p>
            <a:pPr lvl="1"/>
            <a:r>
              <a:rPr lang="en-NZ" sz="3200"/>
              <a:t>Initialize, </a:t>
            </a:r>
          </a:p>
          <a:p>
            <a:pPr lvl="1"/>
            <a:r>
              <a:rPr lang="en-NZ" sz="3200"/>
              <a:t>Decrement (</a:t>
            </a:r>
            <a:r>
              <a:rPr lang="en-US" sz="3200">
                <a:latin typeface="Courier New" pitchFamily="49" charset="0"/>
                <a:cs typeface="Courier New" pitchFamily="49" charset="0"/>
              </a:rPr>
              <a:t>semWait</a:t>
            </a:r>
            <a:r>
              <a:rPr lang="en-US" sz="3200">
                <a:cs typeface="Courier New" pitchFamily="49" charset="0"/>
              </a:rPr>
              <a:t>)</a:t>
            </a:r>
            <a:endParaRPr lang="en-NZ" sz="3200"/>
          </a:p>
          <a:p>
            <a:pPr lvl="1"/>
            <a:r>
              <a:rPr lang="en-NZ" sz="3200"/>
              <a:t>Increment. (</a:t>
            </a:r>
            <a:r>
              <a:rPr lang="en-US" sz="3200">
                <a:latin typeface="Courier New" pitchFamily="49" charset="0"/>
                <a:cs typeface="Courier New" pitchFamily="49" charset="0"/>
              </a:rPr>
              <a:t>semSignal</a:t>
            </a:r>
            <a:r>
              <a:rPr lang="en-US" sz="3200">
                <a:cs typeface="Courier New" pitchFamily="49" charset="0"/>
              </a:rPr>
              <a:t>)</a:t>
            </a:r>
            <a:endParaRPr lang="en-NZ" sz="320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28600"/>
            <a:ext cx="7498080" cy="1143000"/>
          </a:xfrm>
        </p:spPr>
        <p:txBody>
          <a:bodyPr/>
          <a:lstStyle/>
          <a:p>
            <a:r>
              <a:rPr lang="en-US"/>
              <a:t>Semaphore Primitives</a:t>
            </a:r>
          </a:p>
        </p:txBody>
      </p:sp>
      <p:pic>
        <p:nvPicPr>
          <p:cNvPr id="4" name="Content Placeholder 3" descr="Fig05_03.gif"/>
          <p:cNvPicPr>
            <a:picLocks noGrp="1" noChangeAspect="1"/>
          </p:cNvPicPr>
          <p:nvPr>
            <p:ph idx="1"/>
          </p:nvPr>
        </p:nvPicPr>
        <p:blipFill>
          <a:blip r:embed="rId3" cstate="print"/>
          <a:stretch>
            <a:fillRect/>
          </a:stretch>
        </p:blipFill>
        <p:spPr>
          <a:xfrm>
            <a:off x="914400" y="762000"/>
            <a:ext cx="8229600" cy="6095999"/>
          </a:xfrm>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324088" cy="1143000"/>
          </a:xfrm>
        </p:spPr>
        <p:txBody>
          <a:bodyPr>
            <a:normAutofit/>
          </a:bodyPr>
          <a:lstStyle/>
          <a:p>
            <a:r>
              <a:rPr lang="en-US"/>
              <a:t>Binary Semaphore Primitives</a:t>
            </a:r>
          </a:p>
        </p:txBody>
      </p:sp>
      <p:pic>
        <p:nvPicPr>
          <p:cNvPr id="4" name="Content Placeholder 3" descr="Fig05_04.gif"/>
          <p:cNvPicPr>
            <a:picLocks noGrp="1" noChangeAspect="1"/>
          </p:cNvPicPr>
          <p:nvPr>
            <p:ph idx="1"/>
          </p:nvPr>
        </p:nvPicPr>
        <p:blipFill>
          <a:blip r:embed="rId3" cstate="print"/>
          <a:stretch>
            <a:fillRect/>
          </a:stretch>
        </p:blipFill>
        <p:spPr>
          <a:xfrm>
            <a:off x="381000" y="533400"/>
            <a:ext cx="8534400" cy="6324600"/>
          </a:xfrm>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400288" cy="1143000"/>
          </a:xfrm>
        </p:spPr>
        <p:txBody>
          <a:bodyPr>
            <a:normAutofit/>
          </a:bodyPr>
          <a:lstStyle/>
          <a:p>
            <a:r>
              <a:rPr lang="en-NZ"/>
              <a:t>Strong/Weak Semaphore</a:t>
            </a:r>
          </a:p>
        </p:txBody>
      </p:sp>
      <p:sp>
        <p:nvSpPr>
          <p:cNvPr id="3" name="Content Placeholder 2"/>
          <p:cNvSpPr>
            <a:spLocks noGrp="1"/>
          </p:cNvSpPr>
          <p:nvPr>
            <p:ph idx="1"/>
          </p:nvPr>
        </p:nvSpPr>
        <p:spPr/>
        <p:txBody>
          <a:bodyPr/>
          <a:lstStyle/>
          <a:p>
            <a:r>
              <a:rPr lang="en-NZ"/>
              <a:t>A queue is used to hold processes waiting on the semaphore</a:t>
            </a:r>
          </a:p>
          <a:p>
            <a:pPr lvl="1"/>
            <a:r>
              <a:rPr lang="en-NZ"/>
              <a:t>In what order are processes removed from the queue?</a:t>
            </a:r>
          </a:p>
          <a:p>
            <a:r>
              <a:rPr lang="en-NZ" b="1" i="1"/>
              <a:t>Strong Semaphores</a:t>
            </a:r>
            <a:r>
              <a:rPr lang="en-NZ"/>
              <a:t> use FIFO</a:t>
            </a:r>
          </a:p>
          <a:p>
            <a:r>
              <a:rPr lang="en-NZ" b="1" i="1"/>
              <a:t>Weak Semaphores </a:t>
            </a:r>
            <a:r>
              <a:rPr lang="en-NZ"/>
              <a:t> don’t specify the order of removal from the queue</a:t>
            </a:r>
          </a:p>
          <a:p>
            <a:endParaRPr lang="en-NZ"/>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Example of Strong </a:t>
            </a:r>
            <a:br>
              <a:rPr lang="en-US"/>
            </a:br>
            <a:r>
              <a:rPr lang="en-US"/>
              <a:t>	Semaphore Mechanism</a:t>
            </a:r>
          </a:p>
        </p:txBody>
      </p:sp>
      <p:pic>
        <p:nvPicPr>
          <p:cNvPr id="4" name="Content Placeholder 3" descr="Fig05_05a.gif"/>
          <p:cNvPicPr>
            <a:picLocks noGrp="1" noChangeAspect="1"/>
          </p:cNvPicPr>
          <p:nvPr>
            <p:ph idx="1"/>
          </p:nvPr>
        </p:nvPicPr>
        <p:blipFill>
          <a:blip r:embed="rId3" cstate="print"/>
          <a:stretch>
            <a:fillRect/>
          </a:stretch>
        </p:blipFill>
        <p:spPr>
          <a:xfrm>
            <a:off x="2209801" y="1443609"/>
            <a:ext cx="5486400" cy="5266179"/>
          </a:xfrm>
        </p:spPr>
      </p:pic>
      <p:sp>
        <p:nvSpPr>
          <p:cNvPr id="5" name="Rectangle 4"/>
          <p:cNvSpPr/>
          <p:nvPr/>
        </p:nvSpPr>
        <p:spPr>
          <a:xfrm>
            <a:off x="1752600" y="1447800"/>
            <a:ext cx="63246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Rectangle 5"/>
          <p:cNvSpPr/>
          <p:nvPr/>
        </p:nvSpPr>
        <p:spPr>
          <a:xfrm>
            <a:off x="1752600" y="2743200"/>
            <a:ext cx="63246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Rectangle 6"/>
          <p:cNvSpPr/>
          <p:nvPr/>
        </p:nvSpPr>
        <p:spPr>
          <a:xfrm>
            <a:off x="1752600" y="4114800"/>
            <a:ext cx="63246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Rectangle 7"/>
          <p:cNvSpPr/>
          <p:nvPr/>
        </p:nvSpPr>
        <p:spPr>
          <a:xfrm>
            <a:off x="1752600" y="5410200"/>
            <a:ext cx="63246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9" name="Content Placeholder 3" descr="Fig05_05a.gif"/>
          <p:cNvPicPr>
            <a:picLocks noChangeAspect="1"/>
          </p:cNvPicPr>
          <p:nvPr/>
        </p:nvPicPr>
        <p:blipFill>
          <a:blip r:embed="rId3" cstate="print"/>
          <a:stretch>
            <a:fillRect/>
          </a:stretch>
        </p:blipFill>
        <p:spPr bwMode="auto">
          <a:xfrm>
            <a:off x="2133600" y="1447800"/>
            <a:ext cx="5486400" cy="5266179"/>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1"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xit" presetSubtype="0" fill="hold" grpId="0" nodeType="withEffect">
                                  <p:stCondLst>
                                    <p:cond delay="0"/>
                                  </p:stCondLst>
                                  <p:childTnLst>
                                    <p:animEffect transition="out" filter="dissolve">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1"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dissolve">
                                      <p:cBhvr>
                                        <p:cTn id="21" dur="500"/>
                                        <p:tgtEl>
                                          <p:spTgt spid="6"/>
                                        </p:tgtEl>
                                      </p:cBhvr>
                                    </p:animEffect>
                                  </p:childTnLst>
                                </p:cTn>
                              </p:par>
                              <p:par>
                                <p:cTn id="22" presetID="9" presetClass="exit" presetSubtype="0" fill="hold" grpId="0" nodeType="withEffect">
                                  <p:stCondLst>
                                    <p:cond delay="0"/>
                                  </p:stCondLst>
                                  <p:childTnLst>
                                    <p:animEffect transition="out" filter="dissolv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1"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dissolve">
                                      <p:cBhvr>
                                        <p:cTn id="29" dur="500"/>
                                        <p:tgtEl>
                                          <p:spTgt spid="7"/>
                                        </p:tgtEl>
                                      </p:cBhvr>
                                    </p:animEffect>
                                  </p:childTnLst>
                                </p:cTn>
                              </p:par>
                              <p:par>
                                <p:cTn id="30" presetID="9" presetClass="exit" presetSubtype="0" fill="hold" grpId="0" nodeType="withEffect">
                                  <p:stCondLst>
                                    <p:cond delay="0"/>
                                  </p:stCondLst>
                                  <p:childTnLst>
                                    <p:animEffect transition="out" filter="dissolv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28600"/>
            <a:ext cx="7498080" cy="1143000"/>
          </a:xfrm>
        </p:spPr>
        <p:txBody>
          <a:bodyPr>
            <a:normAutofit fontScale="90000"/>
          </a:bodyPr>
          <a:lstStyle/>
          <a:p>
            <a:r>
              <a:rPr lang="en-US"/>
              <a:t>Semaphore Primitives (Repeated)</a:t>
            </a:r>
          </a:p>
        </p:txBody>
      </p:sp>
      <p:pic>
        <p:nvPicPr>
          <p:cNvPr id="4" name="Content Placeholder 3" descr="Fig05_03.gif"/>
          <p:cNvPicPr>
            <a:picLocks noGrp="1" noChangeAspect="1"/>
          </p:cNvPicPr>
          <p:nvPr>
            <p:ph idx="1"/>
          </p:nvPr>
        </p:nvPicPr>
        <p:blipFill>
          <a:blip r:embed="rId3" cstate="print"/>
          <a:stretch>
            <a:fillRect/>
          </a:stretch>
        </p:blipFill>
        <p:spPr>
          <a:xfrm>
            <a:off x="914400" y="762000"/>
            <a:ext cx="8229600" cy="6095999"/>
          </a:xfrm>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Example of Semaphore Mechanism</a:t>
            </a:r>
          </a:p>
        </p:txBody>
      </p:sp>
      <p:pic>
        <p:nvPicPr>
          <p:cNvPr id="4" name="Content Placeholder 3" descr="Fig05_05b.gif"/>
          <p:cNvPicPr>
            <a:picLocks noGrp="1" noChangeAspect="1"/>
          </p:cNvPicPr>
          <p:nvPr>
            <p:ph idx="1"/>
          </p:nvPr>
        </p:nvPicPr>
        <p:blipFill>
          <a:blip r:embed="rId3" cstate="print"/>
          <a:stretch>
            <a:fillRect/>
          </a:stretch>
        </p:blipFill>
        <p:spPr>
          <a:xfrm>
            <a:off x="1295400" y="1524001"/>
            <a:ext cx="6440290" cy="5196502"/>
          </a:xfrm>
        </p:spPr>
      </p:pic>
      <p:sp>
        <p:nvSpPr>
          <p:cNvPr id="5" name="Rectangle 4"/>
          <p:cNvSpPr/>
          <p:nvPr/>
        </p:nvSpPr>
        <p:spPr>
          <a:xfrm>
            <a:off x="1752600" y="1600200"/>
            <a:ext cx="63246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Rectangle 6"/>
          <p:cNvSpPr/>
          <p:nvPr/>
        </p:nvSpPr>
        <p:spPr>
          <a:xfrm>
            <a:off x="1600200" y="2971800"/>
            <a:ext cx="63246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Rectangle 7"/>
          <p:cNvSpPr/>
          <p:nvPr/>
        </p:nvSpPr>
        <p:spPr>
          <a:xfrm>
            <a:off x="1447800" y="4419600"/>
            <a:ext cx="63246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6" name="Content Placeholder 3" descr="Fig05_05b.gif"/>
          <p:cNvPicPr>
            <a:picLocks noChangeAspect="1"/>
          </p:cNvPicPr>
          <p:nvPr/>
        </p:nvPicPr>
        <p:blipFill>
          <a:blip r:embed="rId3" cstate="print"/>
          <a:stretch>
            <a:fillRect/>
          </a:stretch>
        </p:blipFill>
        <p:spPr bwMode="auto">
          <a:xfrm>
            <a:off x="1255910" y="1509098"/>
            <a:ext cx="6440290" cy="5196502"/>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1"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1"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500"/>
                                        <p:tgtEl>
                                          <p:spTgt spid="7"/>
                                        </p:tgtEl>
                                      </p:cBhvr>
                                    </p:animEffect>
                                  </p:childTnLst>
                                </p:cTn>
                              </p:par>
                              <p:par>
                                <p:cTn id="21" presetID="1" presetClass="exit"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1"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498080" cy="1143000"/>
          </a:xfrm>
        </p:spPr>
        <p:txBody>
          <a:bodyPr>
            <a:normAutofit fontScale="90000"/>
          </a:bodyPr>
          <a:lstStyle/>
          <a:p>
            <a:r>
              <a:rPr lang="en-US"/>
              <a:t>Mutual Exclusion Using Semaphores</a:t>
            </a:r>
          </a:p>
        </p:txBody>
      </p:sp>
      <p:pic>
        <p:nvPicPr>
          <p:cNvPr id="4" name="Content Placeholder 3" descr="Fig05_06.gif"/>
          <p:cNvPicPr>
            <a:picLocks noGrp="1" noChangeAspect="1"/>
          </p:cNvPicPr>
          <p:nvPr>
            <p:ph idx="1"/>
          </p:nvPr>
        </p:nvPicPr>
        <p:blipFill>
          <a:blip r:embed="rId3" cstate="print"/>
          <a:stretch>
            <a:fillRect/>
          </a:stretch>
        </p:blipFill>
        <p:spPr>
          <a:xfrm>
            <a:off x="609600" y="838200"/>
            <a:ext cx="8382000" cy="6019800"/>
          </a:xfrm>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28600"/>
            <a:ext cx="7498080" cy="1143000"/>
          </a:xfrm>
        </p:spPr>
        <p:txBody>
          <a:bodyPr>
            <a:normAutofit fontScale="90000"/>
          </a:bodyPr>
          <a:lstStyle/>
          <a:p>
            <a:r>
              <a:rPr lang="en-US"/>
              <a:t>Semaphore Primitives (Repeated)</a:t>
            </a:r>
          </a:p>
        </p:txBody>
      </p:sp>
      <p:pic>
        <p:nvPicPr>
          <p:cNvPr id="4" name="Content Placeholder 3" descr="Fig05_03.gif"/>
          <p:cNvPicPr>
            <a:picLocks noGrp="1" noChangeAspect="1"/>
          </p:cNvPicPr>
          <p:nvPr>
            <p:ph idx="1"/>
          </p:nvPr>
        </p:nvPicPr>
        <p:blipFill>
          <a:blip r:embed="rId3" cstate="print"/>
          <a:stretch>
            <a:fillRect/>
          </a:stretch>
        </p:blipFill>
        <p:spPr>
          <a:xfrm>
            <a:off x="914400" y="762000"/>
            <a:ext cx="8229600" cy="6095999"/>
          </a:xfrm>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8171688" cy="1143000"/>
          </a:xfrm>
        </p:spPr>
        <p:txBody>
          <a:bodyPr>
            <a:normAutofit/>
          </a:bodyPr>
          <a:lstStyle/>
          <a:p>
            <a:r>
              <a:rPr lang="en-US"/>
              <a:t>Processes Using Semaphore</a:t>
            </a:r>
          </a:p>
        </p:txBody>
      </p:sp>
      <p:pic>
        <p:nvPicPr>
          <p:cNvPr id="1026" name="Picture 2"/>
          <p:cNvPicPr>
            <a:picLocks noChangeAspect="1" noChangeArrowheads="1"/>
          </p:cNvPicPr>
          <p:nvPr/>
        </p:nvPicPr>
        <p:blipFill>
          <a:blip r:embed="rId3" cstate="print"/>
          <a:srcRect/>
          <a:stretch>
            <a:fillRect/>
          </a:stretch>
        </p:blipFill>
        <p:spPr bwMode="auto">
          <a:xfrm>
            <a:off x="228600" y="685800"/>
            <a:ext cx="8610599" cy="6172200"/>
          </a:xfrm>
          <a:prstGeom prst="rect">
            <a:avLst/>
          </a:prstGeom>
          <a:noFill/>
          <a:ln w="9525">
            <a:noFill/>
            <a:miter lim="800000"/>
            <a:headEnd/>
            <a:tailEnd/>
          </a:ln>
          <a:effectLst/>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33400" y="274638"/>
            <a:ext cx="8400288" cy="1143000"/>
          </a:xfrm>
        </p:spPr>
        <p:txBody>
          <a:bodyPr/>
          <a:lstStyle/>
          <a:p>
            <a:r>
              <a:rPr lang="en-US"/>
              <a:t>2. 	Concurrency</a:t>
            </a:r>
          </a:p>
        </p:txBody>
      </p:sp>
      <p:sp>
        <p:nvSpPr>
          <p:cNvPr id="4" name="Content Placeholder 3"/>
          <p:cNvSpPr>
            <a:spLocks noGrp="1"/>
          </p:cNvSpPr>
          <p:nvPr>
            <p:ph idx="1"/>
          </p:nvPr>
        </p:nvSpPr>
        <p:spPr>
          <a:xfrm>
            <a:off x="1066800" y="1219200"/>
            <a:ext cx="7866888" cy="5334000"/>
          </a:xfrm>
        </p:spPr>
        <p:txBody>
          <a:bodyPr/>
          <a:lstStyle/>
          <a:p>
            <a:pPr>
              <a:buNone/>
            </a:pPr>
            <a:r>
              <a:rPr lang="en-NZ" sz="3600"/>
              <a:t>Concurrency arises in:</a:t>
            </a:r>
          </a:p>
          <a:p>
            <a:r>
              <a:rPr lang="en-US" sz="3600"/>
              <a:t>Multiple applications</a:t>
            </a:r>
          </a:p>
          <a:p>
            <a:pPr lvl="2"/>
            <a:r>
              <a:rPr lang="en-US" sz="3200"/>
              <a:t>Sharing time</a:t>
            </a:r>
          </a:p>
          <a:p>
            <a:r>
              <a:rPr lang="en-US" sz="3600"/>
              <a:t>Structured applications</a:t>
            </a:r>
          </a:p>
          <a:p>
            <a:pPr lvl="2"/>
            <a:r>
              <a:rPr lang="en-US" sz="3200"/>
              <a:t>Extension of modular design</a:t>
            </a:r>
          </a:p>
          <a:p>
            <a:r>
              <a:rPr lang="en-US" sz="3600"/>
              <a:t>Operating system structure</a:t>
            </a:r>
          </a:p>
          <a:p>
            <a:pPr lvl="2"/>
            <a:r>
              <a:rPr lang="en-US" sz="3200"/>
              <a:t>OS themselves implemented as a set of processes or threads</a:t>
            </a:r>
          </a:p>
          <a:p>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476488" cy="715962"/>
          </a:xfrm>
        </p:spPr>
        <p:txBody>
          <a:bodyPr>
            <a:normAutofit fontScale="90000"/>
          </a:bodyPr>
          <a:lstStyle/>
          <a:p>
            <a:r>
              <a:rPr lang="en-US"/>
              <a:t>	Producer/Consumer Problem</a:t>
            </a:r>
          </a:p>
        </p:txBody>
      </p:sp>
      <p:sp>
        <p:nvSpPr>
          <p:cNvPr id="3" name="Content Placeholder 2"/>
          <p:cNvSpPr>
            <a:spLocks noGrp="1"/>
          </p:cNvSpPr>
          <p:nvPr>
            <p:ph idx="1"/>
          </p:nvPr>
        </p:nvSpPr>
        <p:spPr>
          <a:xfrm>
            <a:off x="609600" y="914400"/>
            <a:ext cx="8324088" cy="5943600"/>
          </a:xfrm>
        </p:spPr>
        <p:txBody>
          <a:bodyPr>
            <a:normAutofit/>
          </a:bodyPr>
          <a:lstStyle/>
          <a:p>
            <a:r>
              <a:rPr lang="en-US"/>
              <a:t>General Situation:</a:t>
            </a:r>
          </a:p>
          <a:p>
            <a:pPr marL="916686" lvl="1" indent="-514350">
              <a:buFont typeface="+mj-lt"/>
              <a:buAutoNum type="arabicPeriod"/>
            </a:pPr>
            <a:r>
              <a:rPr lang="en-US" sz="3200"/>
              <a:t>One or more producers are generating data and placing these in a buffer</a:t>
            </a:r>
          </a:p>
          <a:p>
            <a:pPr marL="916686" lvl="1" indent="-514350">
              <a:buFont typeface="+mj-lt"/>
              <a:buAutoNum type="arabicPeriod"/>
            </a:pPr>
            <a:r>
              <a:rPr lang="en-US" sz="3200"/>
              <a:t>A single consumer is taking items out of the buffer one at time</a:t>
            </a:r>
          </a:p>
          <a:p>
            <a:pPr marL="916686" lvl="1" indent="-514350">
              <a:buFont typeface="+mj-lt"/>
              <a:buAutoNum type="arabicPeriod"/>
            </a:pPr>
            <a:r>
              <a:rPr lang="en-US" sz="3200"/>
              <a:t>Only one producer or consumer may access the buffer at any one time</a:t>
            </a:r>
          </a:p>
          <a:p>
            <a:r>
              <a:rPr lang="en-US" b="1">
                <a:solidFill>
                  <a:srgbClr val="FF0000"/>
                </a:solidFill>
              </a:rPr>
              <a:t>The Problem:</a:t>
            </a:r>
          </a:p>
          <a:p>
            <a:pPr lvl="1">
              <a:buFont typeface="Wingdings" pitchFamily="2" charset="2"/>
              <a:buChar char="§"/>
            </a:pPr>
            <a:r>
              <a:rPr lang="en-US" sz="3200">
                <a:solidFill>
                  <a:srgbClr val="0070C0"/>
                </a:solidFill>
              </a:rPr>
              <a:t>Ensure that the Producer can’t add data into full buffer and consumer can’t remove data from empty buffer</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76200"/>
            <a:ext cx="7498080" cy="685800"/>
          </a:xfrm>
        </p:spPr>
        <p:txBody>
          <a:bodyPr>
            <a:normAutofit fontScale="90000"/>
          </a:bodyPr>
          <a:lstStyle/>
          <a:p>
            <a:r>
              <a:rPr lang="en-NZ"/>
              <a:t>Functions </a:t>
            </a:r>
          </a:p>
        </p:txBody>
      </p:sp>
      <p:graphicFrame>
        <p:nvGraphicFramePr>
          <p:cNvPr id="4" name="Content Placeholder 3"/>
          <p:cNvGraphicFramePr>
            <a:graphicFrameLocks noGrp="1"/>
          </p:cNvGraphicFramePr>
          <p:nvPr>
            <p:ph idx="1"/>
          </p:nvPr>
        </p:nvGraphicFramePr>
        <p:xfrm>
          <a:off x="533400" y="1143000"/>
          <a:ext cx="8382000" cy="5486400"/>
        </p:xfrm>
        <a:graphic>
          <a:graphicData uri="http://schemas.openxmlformats.org/drawingml/2006/table">
            <a:tbl>
              <a:tblPr firstRow="1" bandRow="1">
                <a:tableStyleId>{5C22544A-7EE6-4342-B048-85BDC9FD1C3A}</a:tableStyleId>
              </a:tblPr>
              <a:tblGrid>
                <a:gridCol w="4191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633046">
                <a:tc>
                  <a:txBody>
                    <a:bodyPr/>
                    <a:lstStyle/>
                    <a:p>
                      <a:pPr algn="ctr"/>
                      <a:r>
                        <a:rPr lang="en-NZ" sz="2400"/>
                        <a:t>Producer</a:t>
                      </a:r>
                    </a:p>
                  </a:txBody>
                  <a:tcPr/>
                </a:tc>
                <a:tc>
                  <a:txBody>
                    <a:bodyPr/>
                    <a:lstStyle/>
                    <a:p>
                      <a:pPr algn="ctr"/>
                      <a:r>
                        <a:rPr lang="en-NZ" sz="2400" b="1" kern="1200">
                          <a:solidFill>
                            <a:schemeClr val="lt1"/>
                          </a:solidFill>
                          <a:latin typeface="+mn-lt"/>
                          <a:ea typeface="+mn-ea"/>
                          <a:cs typeface="+mn-cs"/>
                        </a:rPr>
                        <a:t>Consumer</a:t>
                      </a:r>
                    </a:p>
                  </a:txBody>
                  <a:tcPr/>
                </a:tc>
                <a:extLst>
                  <a:ext uri="{0D108BD9-81ED-4DB2-BD59-A6C34878D82A}">
                    <a16:rowId xmlns:a16="http://schemas.microsoft.com/office/drawing/2014/main" val="10000"/>
                  </a:ext>
                </a:extLst>
              </a:tr>
              <a:tr h="4853354">
                <a:tc>
                  <a:txBody>
                    <a:bodyPr/>
                    <a:lstStyle/>
                    <a:p>
                      <a:pPr>
                        <a:buNone/>
                      </a:pPr>
                      <a:r>
                        <a:rPr lang="en-US" sz="3200">
                          <a:latin typeface="Cordia New" pitchFamily="34" charset="-34"/>
                          <a:cs typeface="Cordia New" pitchFamily="34" charset="-34"/>
                        </a:rPr>
                        <a:t>while (true) {</a:t>
                      </a:r>
                    </a:p>
                    <a:p>
                      <a:pPr lvl="1">
                        <a:buNone/>
                      </a:pPr>
                      <a:r>
                        <a:rPr lang="en-US" sz="3200">
                          <a:latin typeface="Cordia New" pitchFamily="34" charset="-34"/>
                          <a:cs typeface="Cordia New" pitchFamily="34" charset="-34"/>
                        </a:rPr>
                        <a:t>/* produce item v */</a:t>
                      </a:r>
                    </a:p>
                    <a:p>
                      <a:pPr lvl="1">
                        <a:buNone/>
                      </a:pPr>
                      <a:r>
                        <a:rPr lang="en-US" sz="3200">
                          <a:latin typeface="Cordia New" pitchFamily="34" charset="-34"/>
                          <a:cs typeface="Cordia New" pitchFamily="34" charset="-34"/>
                        </a:rPr>
                        <a:t>b[in] = v;</a:t>
                      </a:r>
                    </a:p>
                    <a:p>
                      <a:pPr lvl="1">
                        <a:buNone/>
                      </a:pPr>
                      <a:r>
                        <a:rPr lang="en-US" sz="3200">
                          <a:latin typeface="Cordia New" pitchFamily="34" charset="-34"/>
                          <a:cs typeface="Cordia New" pitchFamily="34" charset="-34"/>
                        </a:rPr>
                        <a:t>in++; </a:t>
                      </a:r>
                    </a:p>
                    <a:p>
                      <a:pPr>
                        <a:buNone/>
                      </a:pPr>
                      <a:r>
                        <a:rPr lang="en-US" sz="3200">
                          <a:latin typeface="Cordia New" pitchFamily="34" charset="-34"/>
                          <a:cs typeface="Cordia New" pitchFamily="34" charset="-34"/>
                        </a:rPr>
                        <a:t>}</a:t>
                      </a:r>
                    </a:p>
                    <a:p>
                      <a:endParaRPr lang="en-NZ" sz="1400"/>
                    </a:p>
                  </a:txBody>
                  <a:tcPr/>
                </a:tc>
                <a:tc>
                  <a:txBody>
                    <a:bodyPr/>
                    <a:lstStyle/>
                    <a:p>
                      <a:pPr>
                        <a:buNone/>
                      </a:pPr>
                      <a:r>
                        <a:rPr lang="en-US" sz="3200" kern="1200">
                          <a:solidFill>
                            <a:schemeClr val="dk1"/>
                          </a:solidFill>
                          <a:latin typeface="Cordia New" pitchFamily="34" charset="-34"/>
                          <a:ea typeface="+mn-ea"/>
                          <a:cs typeface="Cordia New" pitchFamily="34" charset="-34"/>
                        </a:rPr>
                        <a:t>while (true) {</a:t>
                      </a:r>
                    </a:p>
                    <a:p>
                      <a:pPr lvl="1">
                        <a:buNone/>
                      </a:pPr>
                      <a:r>
                        <a:rPr lang="en-US" sz="3200" kern="1200">
                          <a:solidFill>
                            <a:schemeClr val="dk1"/>
                          </a:solidFill>
                          <a:latin typeface="Cordia New" pitchFamily="34" charset="-34"/>
                          <a:ea typeface="+mn-ea"/>
                          <a:cs typeface="Cordia New" pitchFamily="34" charset="-34"/>
                        </a:rPr>
                        <a:t> while (in &lt;= out) </a:t>
                      </a:r>
                    </a:p>
                    <a:p>
                      <a:pPr lvl="1">
                        <a:buNone/>
                      </a:pPr>
                      <a:r>
                        <a:rPr lang="en-US" sz="3200" kern="1200">
                          <a:solidFill>
                            <a:schemeClr val="dk1"/>
                          </a:solidFill>
                          <a:latin typeface="Cordia New" pitchFamily="34" charset="-34"/>
                          <a:ea typeface="+mn-ea"/>
                          <a:cs typeface="Cordia New" pitchFamily="34" charset="-34"/>
                        </a:rPr>
                        <a:t>/*do  nothing */;</a:t>
                      </a:r>
                    </a:p>
                    <a:p>
                      <a:pPr lvl="1">
                        <a:buNone/>
                      </a:pPr>
                      <a:r>
                        <a:rPr lang="en-US" sz="3200" kern="1200">
                          <a:solidFill>
                            <a:schemeClr val="dk1"/>
                          </a:solidFill>
                          <a:latin typeface="Cordia New" pitchFamily="34" charset="-34"/>
                          <a:ea typeface="+mn-ea"/>
                          <a:cs typeface="Cordia New" pitchFamily="34" charset="-34"/>
                        </a:rPr>
                        <a:t>w = b[out];</a:t>
                      </a:r>
                    </a:p>
                    <a:p>
                      <a:pPr lvl="1">
                        <a:buNone/>
                      </a:pPr>
                      <a:r>
                        <a:rPr lang="en-US" sz="3200" kern="1200">
                          <a:solidFill>
                            <a:schemeClr val="dk1"/>
                          </a:solidFill>
                          <a:latin typeface="Cordia New" pitchFamily="34" charset="-34"/>
                          <a:ea typeface="+mn-ea"/>
                          <a:cs typeface="Cordia New" pitchFamily="34" charset="-34"/>
                        </a:rPr>
                        <a:t>out++; </a:t>
                      </a:r>
                    </a:p>
                    <a:p>
                      <a:pPr lvl="1">
                        <a:buNone/>
                      </a:pPr>
                      <a:r>
                        <a:rPr lang="en-US" sz="3200" kern="1200">
                          <a:solidFill>
                            <a:schemeClr val="dk1"/>
                          </a:solidFill>
                          <a:latin typeface="Cordia New" pitchFamily="34" charset="-34"/>
                          <a:ea typeface="+mn-ea"/>
                          <a:cs typeface="Cordia New" pitchFamily="34" charset="-34"/>
                        </a:rPr>
                        <a:t>/* consume item w */</a:t>
                      </a:r>
                    </a:p>
                    <a:p>
                      <a:pPr>
                        <a:buNone/>
                      </a:pPr>
                      <a:r>
                        <a:rPr lang="en-US" sz="3200" kern="1200">
                          <a:solidFill>
                            <a:schemeClr val="dk1"/>
                          </a:solidFill>
                          <a:latin typeface="Cordia New" pitchFamily="34" charset="-34"/>
                          <a:ea typeface="+mn-ea"/>
                          <a:cs typeface="Cordia New" pitchFamily="34" charset="-34"/>
                        </a:rPr>
                        <a:t>}</a:t>
                      </a:r>
                    </a:p>
                  </a:txBody>
                  <a:tcPr/>
                </a:tc>
                <a:extLst>
                  <a:ext uri="{0D108BD9-81ED-4DB2-BD59-A6C34878D82A}">
                    <a16:rowId xmlns:a16="http://schemas.microsoft.com/office/drawing/2014/main" val="10001"/>
                  </a:ext>
                </a:extLst>
              </a:tr>
            </a:tbl>
          </a:graphicData>
        </a:graphic>
      </p:graphicFrame>
      <p:sp>
        <p:nvSpPr>
          <p:cNvPr id="5" name="Content Placeholder 2"/>
          <p:cNvSpPr txBox="1">
            <a:spLocks/>
          </p:cNvSpPr>
          <p:nvPr/>
        </p:nvSpPr>
        <p:spPr bwMode="auto">
          <a:xfrm>
            <a:off x="228600" y="533400"/>
            <a:ext cx="89154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chemeClr val="tx1"/>
                </a:solidFill>
                <a:effectLst/>
                <a:uLnTx/>
                <a:uFillTx/>
                <a:latin typeface="+mn-lt"/>
                <a:ea typeface="+mn-ea"/>
                <a:cs typeface="+mn-cs"/>
              </a:rPr>
              <a:t>Assume an infinite buffer</a:t>
            </a:r>
            <a:r>
              <a:rPr kumimoji="0" lang="en-US" sz="2800" b="0" i="0" u="none" strike="noStrike" kern="1200" cap="none" spc="0" normalizeH="0" noProof="0">
                <a:ln>
                  <a:noFill/>
                </a:ln>
                <a:solidFill>
                  <a:schemeClr val="tx1"/>
                </a:solidFill>
                <a:effectLst/>
                <a:uLnTx/>
                <a:uFillTx/>
                <a:latin typeface="+mn-lt"/>
                <a:ea typeface="+mn-ea"/>
                <a:cs typeface="+mn-cs"/>
              </a:rPr>
              <a:t> </a:t>
            </a:r>
            <a:r>
              <a:rPr kumimoji="0" lang="en-US" sz="2800" b="1" i="1" u="none" strike="noStrike" kern="1200" cap="none" spc="0" normalizeH="0" noProof="0">
                <a:ln>
                  <a:noFill/>
                </a:ln>
                <a:solidFill>
                  <a:schemeClr val="tx1"/>
                </a:solidFill>
                <a:effectLst/>
                <a:uLnTx/>
                <a:uFillTx/>
                <a:latin typeface="+mn-lt"/>
                <a:ea typeface="+mn-ea"/>
                <a:cs typeface="+mn-cs"/>
              </a:rPr>
              <a:t>b </a:t>
            </a:r>
            <a:r>
              <a:rPr kumimoji="0" lang="en-US" sz="2800" b="0" i="0" u="none" strike="noStrike" kern="1200" cap="none" spc="0" normalizeH="0" noProof="0">
                <a:ln>
                  <a:noFill/>
                </a:ln>
                <a:solidFill>
                  <a:schemeClr val="tx1"/>
                </a:solidFill>
                <a:effectLst/>
                <a:uLnTx/>
                <a:uFillTx/>
                <a:latin typeface="+mn-lt"/>
                <a:ea typeface="+mn-ea"/>
                <a:cs typeface="+mn-cs"/>
              </a:rPr>
              <a:t>with a linear array of elements</a:t>
            </a: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7498080" cy="1143000"/>
          </a:xfrm>
        </p:spPr>
        <p:txBody>
          <a:bodyPr/>
          <a:lstStyle/>
          <a:p>
            <a:r>
              <a:rPr lang="en-US"/>
              <a:t>Buffer</a:t>
            </a:r>
          </a:p>
        </p:txBody>
      </p:sp>
      <p:pic>
        <p:nvPicPr>
          <p:cNvPr id="4" name="Content Placeholder 3" descr="Fig05_08.gif"/>
          <p:cNvPicPr>
            <a:picLocks noGrp="1" noChangeAspect="1"/>
          </p:cNvPicPr>
          <p:nvPr>
            <p:ph idx="1"/>
          </p:nvPr>
        </p:nvPicPr>
        <p:blipFill>
          <a:blip r:embed="rId3" cstate="print"/>
          <a:stretch>
            <a:fillRect/>
          </a:stretch>
        </p:blipFill>
        <p:spPr>
          <a:xfrm>
            <a:off x="533400" y="914400"/>
            <a:ext cx="8305800" cy="5638800"/>
          </a:xfrm>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28600"/>
            <a:ext cx="7498080" cy="1143000"/>
          </a:xfrm>
        </p:spPr>
        <p:txBody>
          <a:bodyPr/>
          <a:lstStyle/>
          <a:p>
            <a:r>
              <a:rPr lang="en-US"/>
              <a:t>Incorrect Solution</a:t>
            </a:r>
          </a:p>
        </p:txBody>
      </p:sp>
      <p:pic>
        <p:nvPicPr>
          <p:cNvPr id="4" name="Content Placeholder 3" descr="Fig05_09.gif"/>
          <p:cNvPicPr>
            <a:picLocks noGrp="1" noChangeAspect="1"/>
          </p:cNvPicPr>
          <p:nvPr>
            <p:ph idx="1"/>
          </p:nvPr>
        </p:nvPicPr>
        <p:blipFill>
          <a:blip r:embed="rId3" cstate="print"/>
          <a:stretch>
            <a:fillRect/>
          </a:stretch>
        </p:blipFill>
        <p:spPr>
          <a:xfrm>
            <a:off x="609600" y="685800"/>
            <a:ext cx="8534400" cy="6102552"/>
          </a:xfrm>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28600"/>
            <a:ext cx="7498080" cy="1143000"/>
          </a:xfrm>
        </p:spPr>
        <p:txBody>
          <a:bodyPr/>
          <a:lstStyle/>
          <a:p>
            <a:r>
              <a:rPr lang="en-NZ"/>
              <a:t>Possible Scenario</a:t>
            </a:r>
          </a:p>
        </p:txBody>
      </p:sp>
      <p:pic>
        <p:nvPicPr>
          <p:cNvPr id="2050" name="Picture 2"/>
          <p:cNvPicPr>
            <a:picLocks noChangeAspect="1" noChangeArrowheads="1"/>
          </p:cNvPicPr>
          <p:nvPr/>
        </p:nvPicPr>
        <p:blipFill>
          <a:blip r:embed="rId3" cstate="print"/>
          <a:srcRect/>
          <a:stretch>
            <a:fillRect/>
          </a:stretch>
        </p:blipFill>
        <p:spPr bwMode="auto">
          <a:xfrm>
            <a:off x="304800" y="609600"/>
            <a:ext cx="8534400" cy="6248400"/>
          </a:xfrm>
          <a:prstGeom prst="rect">
            <a:avLst/>
          </a:prstGeom>
          <a:noFill/>
          <a:ln w="9525">
            <a:noFill/>
            <a:miter lim="800000"/>
            <a:headEnd/>
            <a:tailEnd/>
          </a:ln>
          <a:effectLst/>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28600"/>
            <a:ext cx="7498080" cy="1143000"/>
          </a:xfrm>
        </p:spPr>
        <p:txBody>
          <a:bodyPr/>
          <a:lstStyle/>
          <a:p>
            <a:r>
              <a:rPr lang="en-US"/>
              <a:t>Correct Solution</a:t>
            </a:r>
          </a:p>
        </p:txBody>
      </p:sp>
      <p:pic>
        <p:nvPicPr>
          <p:cNvPr id="4" name="Content Placeholder 3" descr="Fig05_10.gif"/>
          <p:cNvPicPr>
            <a:picLocks noGrp="1" noChangeAspect="1"/>
          </p:cNvPicPr>
          <p:nvPr>
            <p:ph idx="1"/>
          </p:nvPr>
        </p:nvPicPr>
        <p:blipFill>
          <a:blip r:embed="rId3" cstate="print"/>
          <a:stretch>
            <a:fillRect/>
          </a:stretch>
        </p:blipFill>
        <p:spPr>
          <a:xfrm>
            <a:off x="381000" y="914401"/>
            <a:ext cx="8763000" cy="5820648"/>
          </a:xfrm>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52400"/>
            <a:ext cx="7498080" cy="1143000"/>
          </a:xfrm>
        </p:spPr>
        <p:txBody>
          <a:bodyPr/>
          <a:lstStyle/>
          <a:p>
            <a:r>
              <a:rPr lang="en-US"/>
              <a:t>Semaphores</a:t>
            </a:r>
          </a:p>
        </p:txBody>
      </p:sp>
      <p:pic>
        <p:nvPicPr>
          <p:cNvPr id="4" name="Content Placeholder 3" descr="Fig05_11.gif"/>
          <p:cNvPicPr>
            <a:picLocks noGrp="1" noChangeAspect="1"/>
          </p:cNvPicPr>
          <p:nvPr>
            <p:ph idx="1"/>
          </p:nvPr>
        </p:nvPicPr>
        <p:blipFill>
          <a:blip r:embed="rId3" cstate="print"/>
          <a:stretch>
            <a:fillRect/>
          </a:stretch>
        </p:blipFill>
        <p:spPr>
          <a:xfrm>
            <a:off x="457200" y="838200"/>
            <a:ext cx="8382000" cy="6019799"/>
          </a:xfrm>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a:t>outline</a:t>
            </a:r>
          </a:p>
        </p:txBody>
      </p:sp>
      <p:sp>
        <p:nvSpPr>
          <p:cNvPr id="3" name="Content Placeholder 2"/>
          <p:cNvSpPr>
            <a:spLocks noGrp="1"/>
          </p:cNvSpPr>
          <p:nvPr>
            <p:ph idx="1"/>
          </p:nvPr>
        </p:nvSpPr>
        <p:spPr/>
        <p:txBody>
          <a:bodyPr/>
          <a:lstStyle/>
          <a:p>
            <a:r>
              <a:rPr lang="en-NZ"/>
              <a:t>Principals of Concurrency</a:t>
            </a:r>
          </a:p>
          <a:p>
            <a:r>
              <a:rPr lang="en-NZ"/>
              <a:t>Mutual Exclusion: Hardware Support</a:t>
            </a:r>
          </a:p>
          <a:p>
            <a:r>
              <a:rPr lang="en-NZ"/>
              <a:t>Semaphores</a:t>
            </a:r>
          </a:p>
          <a:p>
            <a:r>
              <a:rPr lang="en-NZ">
                <a:solidFill>
                  <a:schemeClr val="accent1">
                    <a:lumMod val="75000"/>
                  </a:schemeClr>
                </a:solidFill>
              </a:rPr>
              <a:t>Monitors</a:t>
            </a:r>
          </a:p>
          <a:p>
            <a:r>
              <a:rPr lang="en-NZ"/>
              <a:t>Message Passing</a:t>
            </a:r>
          </a:p>
          <a:p>
            <a:r>
              <a:rPr lang="en-NZ"/>
              <a:t>Readers/Writers Problem</a:t>
            </a:r>
          </a:p>
        </p:txBody>
      </p:sp>
      <p:cxnSp>
        <p:nvCxnSpPr>
          <p:cNvPr id="4" name="Straight Arrow Connector 3"/>
          <p:cNvCxnSpPr/>
          <p:nvPr/>
        </p:nvCxnSpPr>
        <p:spPr>
          <a:xfrm>
            <a:off x="152400" y="3505200"/>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0120" y="152400"/>
            <a:ext cx="7498080" cy="655638"/>
          </a:xfrm>
        </p:spPr>
        <p:txBody>
          <a:bodyPr>
            <a:noAutofit/>
          </a:bodyPr>
          <a:lstStyle/>
          <a:p>
            <a:r>
              <a:rPr lang="en-US" sz="4000"/>
              <a:t>Monitors</a:t>
            </a:r>
          </a:p>
        </p:txBody>
      </p:sp>
      <p:sp>
        <p:nvSpPr>
          <p:cNvPr id="3" name="Content Placeholder 2"/>
          <p:cNvSpPr>
            <a:spLocks noGrp="1"/>
          </p:cNvSpPr>
          <p:nvPr>
            <p:ph idx="1"/>
          </p:nvPr>
        </p:nvSpPr>
        <p:spPr>
          <a:xfrm>
            <a:off x="533400" y="990600"/>
            <a:ext cx="8400288" cy="5257800"/>
          </a:xfrm>
        </p:spPr>
        <p:txBody>
          <a:bodyPr/>
          <a:lstStyle/>
          <a:p>
            <a:r>
              <a:rPr lang="en-NZ"/>
              <a:t>The monitor is a programming-language construct </a:t>
            </a:r>
          </a:p>
          <a:p>
            <a:r>
              <a:rPr lang="en-NZ"/>
              <a:t>It provides equivalent functionality to that of semaphores </a:t>
            </a:r>
          </a:p>
          <a:p>
            <a:r>
              <a:rPr lang="en-NZ"/>
              <a:t>It is easier to control.</a:t>
            </a:r>
          </a:p>
          <a:p>
            <a:r>
              <a:rPr lang="en-NZ"/>
              <a:t>Implemented in a number of programming languages, including </a:t>
            </a:r>
          </a:p>
          <a:p>
            <a:pPr lvl="1">
              <a:buFont typeface="Wingdings" pitchFamily="2" charset="2"/>
              <a:buChar char="§"/>
            </a:pPr>
            <a:r>
              <a:rPr lang="en-NZ"/>
              <a:t>Concurrent Pascal, Pascal-Plus,</a:t>
            </a:r>
          </a:p>
          <a:p>
            <a:pPr lvl="1">
              <a:buFont typeface="Wingdings" pitchFamily="2" charset="2"/>
              <a:buChar char="§"/>
            </a:pPr>
            <a:r>
              <a:rPr lang="en-NZ"/>
              <a:t>Modula-2, Modula-3, and Java.</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Main characteristics</a:t>
            </a:r>
            <a:endParaRPr lang="en-NZ"/>
          </a:p>
        </p:txBody>
      </p:sp>
      <p:sp>
        <p:nvSpPr>
          <p:cNvPr id="3" name="Content Placeholder 2"/>
          <p:cNvSpPr>
            <a:spLocks noGrp="1"/>
          </p:cNvSpPr>
          <p:nvPr>
            <p:ph idx="1"/>
          </p:nvPr>
        </p:nvSpPr>
        <p:spPr>
          <a:xfrm>
            <a:off x="685800" y="1447800"/>
            <a:ext cx="8247888" cy="4800600"/>
          </a:xfrm>
        </p:spPr>
        <p:txBody>
          <a:bodyPr/>
          <a:lstStyle/>
          <a:p>
            <a:r>
              <a:rPr lang="en-US"/>
              <a:t>Local data variables are accessible only by the monitor</a:t>
            </a:r>
          </a:p>
          <a:p>
            <a:r>
              <a:rPr lang="en-US"/>
              <a:t>Process enters monitor by invoking one of its procedures</a:t>
            </a:r>
          </a:p>
          <a:p>
            <a:r>
              <a:rPr lang="en-US"/>
              <a:t>Only one process may be executing in the monitor at a time</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839200" cy="1143000"/>
          </a:xfrm>
        </p:spPr>
        <p:txBody>
          <a:bodyPr>
            <a:normAutofit fontScale="90000"/>
          </a:bodyPr>
          <a:lstStyle/>
          <a:p>
            <a:r>
              <a:rPr lang="en-NZ"/>
              <a:t>   </a:t>
            </a:r>
            <a:r>
              <a:rPr lang="en-NZ" sz="4400"/>
              <a:t>Interleaving and Overlapping Processes</a:t>
            </a:r>
          </a:p>
        </p:txBody>
      </p:sp>
      <p:sp>
        <p:nvSpPr>
          <p:cNvPr id="3" name="Content Placeholder 2"/>
          <p:cNvSpPr>
            <a:spLocks noGrp="1"/>
          </p:cNvSpPr>
          <p:nvPr>
            <p:ph idx="1"/>
          </p:nvPr>
        </p:nvSpPr>
        <p:spPr>
          <a:xfrm>
            <a:off x="609600" y="838200"/>
            <a:ext cx="8229600" cy="1447800"/>
          </a:xfrm>
        </p:spPr>
        <p:txBody>
          <a:bodyPr/>
          <a:lstStyle/>
          <a:p>
            <a:r>
              <a:rPr lang="en-NZ"/>
              <a:t>Earlier we saw that processes may be interleaved on uniprocessors</a:t>
            </a:r>
          </a:p>
        </p:txBody>
      </p:sp>
      <p:pic>
        <p:nvPicPr>
          <p:cNvPr id="1026" name="Picture 2" descr="S:\poly\H\research\stallings\new\ch5\2-12a.jpg"/>
          <p:cNvPicPr>
            <a:picLocks noChangeAspect="1" noChangeArrowheads="1"/>
          </p:cNvPicPr>
          <p:nvPr/>
        </p:nvPicPr>
        <p:blipFill>
          <a:blip r:embed="rId2" cstate="print"/>
          <a:srcRect/>
          <a:stretch>
            <a:fillRect/>
          </a:stretch>
        </p:blipFill>
        <p:spPr bwMode="auto">
          <a:xfrm>
            <a:off x="381000" y="1905000"/>
            <a:ext cx="8534400" cy="4648200"/>
          </a:xfrm>
          <a:prstGeom prst="rect">
            <a:avLst/>
          </a:prstGeom>
          <a:noFill/>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a:t>Synchronization</a:t>
            </a:r>
          </a:p>
        </p:txBody>
      </p:sp>
      <p:sp>
        <p:nvSpPr>
          <p:cNvPr id="3" name="Content Placeholder 2"/>
          <p:cNvSpPr>
            <a:spLocks noGrp="1"/>
          </p:cNvSpPr>
          <p:nvPr>
            <p:ph idx="1"/>
          </p:nvPr>
        </p:nvSpPr>
        <p:spPr>
          <a:xfrm>
            <a:off x="609600" y="1447800"/>
            <a:ext cx="8324088" cy="4800600"/>
          </a:xfrm>
        </p:spPr>
        <p:txBody>
          <a:bodyPr/>
          <a:lstStyle/>
          <a:p>
            <a:r>
              <a:rPr lang="en-NZ"/>
              <a:t>Synchronisation achieved by </a:t>
            </a:r>
            <a:r>
              <a:rPr lang="en-NZ" b="1"/>
              <a:t>condition variables </a:t>
            </a:r>
            <a:r>
              <a:rPr lang="en-NZ"/>
              <a:t>within a monitor </a:t>
            </a:r>
          </a:p>
          <a:p>
            <a:pPr lvl="1">
              <a:buFont typeface="Wingdings" pitchFamily="2" charset="2"/>
              <a:buChar char="§"/>
            </a:pPr>
            <a:r>
              <a:rPr lang="en-NZ"/>
              <a:t>only accessible by the monitor.</a:t>
            </a:r>
          </a:p>
          <a:p>
            <a:r>
              <a:rPr lang="en-NZ"/>
              <a:t>Monitor Functions:</a:t>
            </a:r>
          </a:p>
          <a:p>
            <a:pPr lvl="1">
              <a:buFont typeface="Wingdings" pitchFamily="2" charset="2"/>
              <a:buChar char="§"/>
            </a:pPr>
            <a:r>
              <a:rPr lang="en-NZ" sz="4000" b="1">
                <a:solidFill>
                  <a:srgbClr val="FF0000"/>
                </a:solidFill>
                <a:latin typeface="Cordia New" pitchFamily="34" charset="-34"/>
                <a:cs typeface="Cordia New" pitchFamily="34" charset="-34"/>
              </a:rPr>
              <a:t>Cwait(c)</a:t>
            </a:r>
            <a:r>
              <a:rPr lang="en-NZ"/>
              <a:t>: Suspend execution of the calling process on condition </a:t>
            </a:r>
            <a:r>
              <a:rPr lang="en-NZ" i="1"/>
              <a:t>c</a:t>
            </a:r>
          </a:p>
          <a:p>
            <a:pPr lvl="1">
              <a:buFont typeface="Wingdings" pitchFamily="2" charset="2"/>
              <a:buChar char="§"/>
            </a:pPr>
            <a:r>
              <a:rPr lang="en-NZ" sz="4000" b="1">
                <a:solidFill>
                  <a:srgbClr val="FF0000"/>
                </a:solidFill>
                <a:latin typeface="Cordia New" pitchFamily="34" charset="-34"/>
                <a:cs typeface="Cordia New" pitchFamily="34" charset="-34"/>
              </a:rPr>
              <a:t>Csignal(c)</a:t>
            </a:r>
            <a:r>
              <a:rPr lang="en-NZ" sz="4000">
                <a:latin typeface="Cordia New" pitchFamily="34" charset="-34"/>
                <a:cs typeface="Cordia New" pitchFamily="34" charset="-34"/>
              </a:rPr>
              <a:t> </a:t>
            </a:r>
            <a:r>
              <a:rPr lang="en-NZ"/>
              <a:t>Resume execution of some process blocked after a cwait on the same condition</a:t>
            </a:r>
          </a:p>
          <a:p>
            <a:endParaRPr lang="en-NZ"/>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
            <a:ext cx="7498080" cy="503238"/>
          </a:xfrm>
        </p:spPr>
        <p:txBody>
          <a:bodyPr>
            <a:normAutofit fontScale="90000"/>
          </a:bodyPr>
          <a:lstStyle/>
          <a:p>
            <a:r>
              <a:rPr lang="en-US"/>
              <a:t>Structure of a Monitor</a:t>
            </a:r>
          </a:p>
        </p:txBody>
      </p:sp>
      <p:pic>
        <p:nvPicPr>
          <p:cNvPr id="4" name="Content Placeholder 3" descr="Fig05_15.gif"/>
          <p:cNvPicPr>
            <a:picLocks noGrp="1" noChangeAspect="1"/>
          </p:cNvPicPr>
          <p:nvPr>
            <p:ph idx="1"/>
          </p:nvPr>
        </p:nvPicPr>
        <p:blipFill>
          <a:blip r:embed="rId3" cstate="print"/>
          <a:stretch>
            <a:fillRect/>
          </a:stretch>
        </p:blipFill>
        <p:spPr>
          <a:xfrm>
            <a:off x="685800" y="609600"/>
            <a:ext cx="7924800" cy="6162473"/>
          </a:xfrm>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3276600" y="76200"/>
            <a:ext cx="3184525" cy="649287"/>
          </a:xfrm>
        </p:spPr>
        <p:txBody>
          <a:bodyPr>
            <a:normAutofit fontScale="90000"/>
          </a:bodyPr>
          <a:lstStyle/>
          <a:p>
            <a:r>
              <a:rPr lang="en-US"/>
              <a:t>Monitors </a:t>
            </a:r>
          </a:p>
        </p:txBody>
      </p:sp>
      <p:pic>
        <p:nvPicPr>
          <p:cNvPr id="182275" name="Picture 3"/>
          <p:cNvPicPr>
            <a:picLocks noChangeAspect="1" noChangeArrowheads="1"/>
          </p:cNvPicPr>
          <p:nvPr/>
        </p:nvPicPr>
        <p:blipFill>
          <a:blip r:embed="rId2" cstate="print"/>
          <a:srcRect/>
          <a:stretch>
            <a:fillRect/>
          </a:stretch>
        </p:blipFill>
        <p:spPr bwMode="auto">
          <a:xfrm>
            <a:off x="5105400" y="914400"/>
            <a:ext cx="3733800" cy="5394325"/>
          </a:xfrm>
          <a:prstGeom prst="rect">
            <a:avLst/>
          </a:prstGeom>
          <a:noFill/>
          <a:ln w="9525">
            <a:noFill/>
            <a:miter lim="800000"/>
            <a:headEnd/>
            <a:tailEnd/>
          </a:ln>
          <a:effectLst/>
        </p:spPr>
      </p:pic>
      <p:sp>
        <p:nvSpPr>
          <p:cNvPr id="182276" name="Text Box 4"/>
          <p:cNvSpPr txBox="1">
            <a:spLocks noChangeArrowheads="1"/>
          </p:cNvSpPr>
          <p:nvPr/>
        </p:nvSpPr>
        <p:spPr bwMode="auto">
          <a:xfrm>
            <a:off x="376238" y="990601"/>
            <a:ext cx="4772025" cy="6001643"/>
          </a:xfrm>
          <a:prstGeom prst="rect">
            <a:avLst/>
          </a:prstGeom>
          <a:noFill/>
          <a:ln w="9525" algn="ctr">
            <a:noFill/>
            <a:miter lim="800000"/>
            <a:headEnd/>
            <a:tailEnd/>
          </a:ln>
          <a:effectLst/>
        </p:spPr>
        <p:txBody>
          <a:bodyPr wrap="square">
            <a:spAutoFit/>
          </a:bodyPr>
          <a:lstStyle/>
          <a:p>
            <a:pPr>
              <a:buFontTx/>
              <a:buChar char="•"/>
            </a:pPr>
            <a:r>
              <a:rPr lang="en-US" sz="2800"/>
              <a:t> One have to be very careful while using semaphore</a:t>
            </a:r>
          </a:p>
          <a:p>
            <a:endParaRPr lang="en-US" sz="2800"/>
          </a:p>
          <a:p>
            <a:pPr>
              <a:buFontTx/>
              <a:buChar char="•"/>
            </a:pPr>
            <a:r>
              <a:rPr lang="en-US" sz="2800"/>
              <a:t> Monitor is like class where only one procedure is active at one time</a:t>
            </a:r>
          </a:p>
          <a:p>
            <a:endParaRPr lang="en-US" sz="2800"/>
          </a:p>
          <a:p>
            <a:r>
              <a:rPr lang="en-US" sz="2800"/>
              <a:t>It is sufficient to put only the critical regions into monitor procedures as no two processes will ever execute their critical regions at the same time</a:t>
            </a:r>
          </a:p>
          <a:p>
            <a:pPr>
              <a:buFontTx/>
              <a:buChar char="•"/>
            </a:pPr>
            <a:endParaRPr lang="en-US" sz="20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705088" cy="609600"/>
          </a:xfrm>
        </p:spPr>
        <p:txBody>
          <a:bodyPr>
            <a:normAutofit fontScale="90000"/>
          </a:bodyPr>
          <a:lstStyle/>
          <a:p>
            <a:r>
              <a:rPr lang="en-US"/>
              <a:t>Bounded Buffer Solution Using Monitor</a:t>
            </a:r>
          </a:p>
        </p:txBody>
      </p:sp>
      <p:pic>
        <p:nvPicPr>
          <p:cNvPr id="4" name="Content Placeholder 3" descr="Fig05_16a.gif"/>
          <p:cNvPicPr>
            <a:picLocks noGrp="1" noChangeAspect="1"/>
          </p:cNvPicPr>
          <p:nvPr>
            <p:ph idx="1"/>
          </p:nvPr>
        </p:nvPicPr>
        <p:blipFill>
          <a:blip r:embed="rId3" cstate="print"/>
          <a:stretch>
            <a:fillRect/>
          </a:stretch>
        </p:blipFill>
        <p:spPr>
          <a:xfrm>
            <a:off x="228600" y="533400"/>
            <a:ext cx="8915400" cy="6324600"/>
          </a:xfrm>
        </p:spPr>
      </p:pic>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Bounded </a:t>
            </a:r>
            <a:br>
              <a:rPr lang="en-US"/>
            </a:br>
            <a:r>
              <a:rPr lang="en-US"/>
              <a:t>Buffer Monitor</a:t>
            </a:r>
          </a:p>
        </p:txBody>
      </p:sp>
      <p:pic>
        <p:nvPicPr>
          <p:cNvPr id="4" name="Content Placeholder 3" descr="Fig05_17.gif"/>
          <p:cNvPicPr>
            <a:picLocks noGrp="1" noChangeAspect="1"/>
          </p:cNvPicPr>
          <p:nvPr>
            <p:ph idx="1"/>
          </p:nvPr>
        </p:nvPicPr>
        <p:blipFill>
          <a:blip r:embed="rId3" cstate="print"/>
          <a:stretch>
            <a:fillRect/>
          </a:stretch>
        </p:blipFill>
        <p:spPr>
          <a:xfrm>
            <a:off x="147536" y="1676400"/>
            <a:ext cx="8933234" cy="4343400"/>
          </a:xfrm>
        </p:spPr>
      </p:pic>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735" y="274955"/>
            <a:ext cx="7498715" cy="1143635"/>
          </a:xfrm>
        </p:spPr>
        <p:txBody>
          <a:bodyPr/>
          <a:lstStyle/>
          <a:p>
            <a:r>
              <a:rPr lang="en-NZ"/>
              <a:t>outline</a:t>
            </a:r>
          </a:p>
        </p:txBody>
      </p:sp>
      <p:sp>
        <p:nvSpPr>
          <p:cNvPr id="3" name="Content Placeholder 2"/>
          <p:cNvSpPr>
            <a:spLocks noGrp="1"/>
          </p:cNvSpPr>
          <p:nvPr>
            <p:ph idx="1"/>
          </p:nvPr>
        </p:nvSpPr>
        <p:spPr>
          <a:xfrm>
            <a:off x="1435735" y="1447800"/>
            <a:ext cx="7498715" cy="4801235"/>
          </a:xfrm>
        </p:spPr>
        <p:txBody>
          <a:bodyPr/>
          <a:lstStyle/>
          <a:p>
            <a:r>
              <a:rPr lang="en-NZ"/>
              <a:t>Principals of Concurrency</a:t>
            </a:r>
          </a:p>
          <a:p>
            <a:r>
              <a:rPr lang="en-NZ"/>
              <a:t>Mutual Exclusion: Hardware Support</a:t>
            </a:r>
          </a:p>
          <a:p>
            <a:r>
              <a:rPr lang="en-NZ"/>
              <a:t>Semaphores</a:t>
            </a:r>
          </a:p>
          <a:p>
            <a:r>
              <a:rPr lang="en-NZ"/>
              <a:t>Monitors</a:t>
            </a:r>
          </a:p>
          <a:p>
            <a:r>
              <a:rPr lang="en-NZ">
                <a:solidFill>
                  <a:schemeClr val="accent1">
                    <a:lumMod val="75000"/>
                  </a:schemeClr>
                </a:solidFill>
              </a:rPr>
              <a:t>Message Passing</a:t>
            </a:r>
          </a:p>
          <a:p>
            <a:r>
              <a:rPr lang="en-NZ"/>
              <a:t>Readers/Writers Problem</a:t>
            </a:r>
          </a:p>
        </p:txBody>
      </p:sp>
      <p:cxnSp>
        <p:nvCxnSpPr>
          <p:cNvPr id="4" name="Straight Arrow Connector 3"/>
          <p:cNvCxnSpPr/>
          <p:nvPr/>
        </p:nvCxnSpPr>
        <p:spPr>
          <a:xfrm flipV="1">
            <a:off x="375285" y="3997325"/>
            <a:ext cx="683895" cy="2540"/>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a:t>Process Interaction</a:t>
            </a:r>
          </a:p>
        </p:txBody>
      </p:sp>
      <p:sp>
        <p:nvSpPr>
          <p:cNvPr id="3" name="Content Placeholder 2"/>
          <p:cNvSpPr>
            <a:spLocks noGrp="1"/>
          </p:cNvSpPr>
          <p:nvPr>
            <p:ph idx="1"/>
          </p:nvPr>
        </p:nvSpPr>
        <p:spPr>
          <a:xfrm>
            <a:off x="685800" y="1447800"/>
            <a:ext cx="8247888" cy="4800600"/>
          </a:xfrm>
        </p:spPr>
        <p:txBody>
          <a:bodyPr/>
          <a:lstStyle/>
          <a:p>
            <a:r>
              <a:rPr lang="en-NZ"/>
              <a:t>When processes interact with one another, two fundamental requirements must be satisfied: </a:t>
            </a:r>
          </a:p>
          <a:p>
            <a:pPr lvl="1"/>
            <a:r>
              <a:rPr lang="en-NZ"/>
              <a:t> synchronization and </a:t>
            </a:r>
          </a:p>
          <a:p>
            <a:pPr lvl="1"/>
            <a:r>
              <a:rPr lang="en-NZ"/>
              <a:t> communication. </a:t>
            </a:r>
          </a:p>
          <a:p>
            <a:r>
              <a:rPr lang="en-NZ"/>
              <a:t>Message Passing is one solution to the second requirement</a:t>
            </a:r>
          </a:p>
          <a:p>
            <a:pPr lvl="1"/>
            <a:r>
              <a:rPr lang="en-NZ"/>
              <a:t>Added bonus: It works with shared memory </a:t>
            </a:r>
            <a:r>
              <a:rPr lang="en-NZ" i="1"/>
              <a:t>and</a:t>
            </a:r>
            <a:r>
              <a:rPr lang="en-NZ"/>
              <a:t> with distributed systems</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Message Passing</a:t>
            </a:r>
          </a:p>
        </p:txBody>
      </p:sp>
      <p:sp>
        <p:nvSpPr>
          <p:cNvPr id="3" name="Content Placeholder 2"/>
          <p:cNvSpPr>
            <a:spLocks noGrp="1"/>
          </p:cNvSpPr>
          <p:nvPr>
            <p:ph idx="1"/>
          </p:nvPr>
        </p:nvSpPr>
        <p:spPr/>
        <p:txBody>
          <a:bodyPr/>
          <a:lstStyle/>
          <a:p>
            <a:r>
              <a:rPr lang="en-NZ"/>
              <a:t>The actual function of message passing is normally provided in the form of a pair of primitives:</a:t>
            </a:r>
            <a:endParaRPr lang="en-US"/>
          </a:p>
          <a:p>
            <a:r>
              <a:rPr lang="en-US"/>
              <a:t>	send (destination, message)</a:t>
            </a:r>
          </a:p>
          <a:p>
            <a:r>
              <a:rPr lang="en-US"/>
              <a:t>	receive (source, message)</a:t>
            </a:r>
          </a:p>
          <a:p>
            <a:endParaRPr lang="en-US"/>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Synchronization</a:t>
            </a:r>
          </a:p>
        </p:txBody>
      </p:sp>
      <p:sp>
        <p:nvSpPr>
          <p:cNvPr id="3" name="Content Placeholder 2"/>
          <p:cNvSpPr>
            <a:spLocks noGrp="1"/>
          </p:cNvSpPr>
          <p:nvPr>
            <p:ph idx="1"/>
          </p:nvPr>
        </p:nvSpPr>
        <p:spPr/>
        <p:txBody>
          <a:bodyPr/>
          <a:lstStyle/>
          <a:p>
            <a:r>
              <a:rPr lang="en-US"/>
              <a:t>Communication requires synchronization</a:t>
            </a:r>
          </a:p>
          <a:p>
            <a:pPr lvl="1"/>
            <a:r>
              <a:rPr lang="en-US"/>
              <a:t>Sender must send before receiver can receive</a:t>
            </a:r>
          </a:p>
          <a:p>
            <a:r>
              <a:rPr lang="en-NZ"/>
              <a:t>What happens to a process after it issues a send or receive primitive?</a:t>
            </a:r>
            <a:endParaRPr lang="en-US"/>
          </a:p>
          <a:p>
            <a:pPr lvl="1"/>
            <a:r>
              <a:rPr lang="en-US"/>
              <a:t>Sender and receiver may or may not be blocking (waiting for message)</a:t>
            </a:r>
          </a:p>
          <a:p>
            <a:endParaRPr lang="en-US"/>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Blocking send, </a:t>
            </a:r>
            <a:br>
              <a:rPr lang="en-US"/>
            </a:br>
            <a:r>
              <a:rPr lang="en-US"/>
              <a:t>Blocking receive</a:t>
            </a:r>
            <a:endParaRPr lang="en-NZ"/>
          </a:p>
        </p:txBody>
      </p:sp>
      <p:sp>
        <p:nvSpPr>
          <p:cNvPr id="3" name="Content Placeholder 2"/>
          <p:cNvSpPr>
            <a:spLocks noGrp="1"/>
          </p:cNvSpPr>
          <p:nvPr>
            <p:ph idx="1"/>
          </p:nvPr>
        </p:nvSpPr>
        <p:spPr/>
        <p:txBody>
          <a:bodyPr/>
          <a:lstStyle/>
          <a:p>
            <a:r>
              <a:rPr lang="en-US"/>
              <a:t>Both sender and receiver are blocked until message is delivered</a:t>
            </a:r>
            <a:endParaRPr lang="en-US" i="1"/>
          </a:p>
          <a:p>
            <a:r>
              <a:rPr lang="en-NZ"/>
              <a:t>Allows for tight synchronization between processes.</a:t>
            </a:r>
            <a:endParaRPr lang="en-US"/>
          </a:p>
          <a:p>
            <a:endParaRPr lang="en-NZ"/>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712" y="-228600"/>
            <a:ext cx="8324088" cy="1143000"/>
          </a:xfrm>
        </p:spPr>
        <p:txBody>
          <a:bodyPr>
            <a:normAutofit fontScale="90000"/>
          </a:bodyPr>
          <a:lstStyle/>
          <a:p>
            <a:r>
              <a:rPr lang="en-NZ"/>
              <a:t>  Interleaving and Overlapping Processes</a:t>
            </a:r>
          </a:p>
        </p:txBody>
      </p:sp>
      <p:sp>
        <p:nvSpPr>
          <p:cNvPr id="3" name="Content Placeholder 2"/>
          <p:cNvSpPr>
            <a:spLocks noGrp="1"/>
          </p:cNvSpPr>
          <p:nvPr>
            <p:ph idx="1"/>
          </p:nvPr>
        </p:nvSpPr>
        <p:spPr>
          <a:xfrm>
            <a:off x="685800" y="762000"/>
            <a:ext cx="8229600" cy="1447800"/>
          </a:xfrm>
        </p:spPr>
        <p:txBody>
          <a:bodyPr/>
          <a:lstStyle/>
          <a:p>
            <a:r>
              <a:rPr lang="en-NZ"/>
              <a:t>And not only interleaved but overlapped on multi-processors</a:t>
            </a:r>
          </a:p>
        </p:txBody>
      </p:sp>
      <p:pic>
        <p:nvPicPr>
          <p:cNvPr id="2050" name="Picture 2" descr="S:\poly\H\research\stallings\new\ch5\2-12 b.jpg"/>
          <p:cNvPicPr>
            <a:picLocks noChangeAspect="1" noChangeArrowheads="1"/>
          </p:cNvPicPr>
          <p:nvPr/>
        </p:nvPicPr>
        <p:blipFill>
          <a:blip r:embed="rId2" cstate="print"/>
          <a:srcRect/>
          <a:stretch>
            <a:fillRect/>
          </a:stretch>
        </p:blipFill>
        <p:spPr bwMode="auto">
          <a:xfrm>
            <a:off x="304800" y="1981200"/>
            <a:ext cx="8839199" cy="4686101"/>
          </a:xfrm>
          <a:prstGeom prst="rect">
            <a:avLst/>
          </a:prstGeom>
          <a:noFill/>
        </p:spPr>
      </p:pic>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Non-blocking Send</a:t>
            </a:r>
          </a:p>
        </p:txBody>
      </p:sp>
      <p:sp>
        <p:nvSpPr>
          <p:cNvPr id="3" name="Content Placeholder 2"/>
          <p:cNvSpPr>
            <a:spLocks noGrp="1"/>
          </p:cNvSpPr>
          <p:nvPr>
            <p:ph idx="1"/>
          </p:nvPr>
        </p:nvSpPr>
        <p:spPr/>
        <p:txBody>
          <a:bodyPr/>
          <a:lstStyle/>
          <a:p>
            <a:pPr lvl="0"/>
            <a:r>
              <a:rPr lang="en-NZ"/>
              <a:t>More natural for many concurrent programming tasks.</a:t>
            </a:r>
          </a:p>
          <a:p>
            <a:r>
              <a:rPr lang="en-US"/>
              <a:t>Nonblocking send, blocking receive</a:t>
            </a:r>
          </a:p>
          <a:p>
            <a:pPr lvl="1"/>
            <a:r>
              <a:rPr lang="en-US"/>
              <a:t>Sender continues on</a:t>
            </a:r>
          </a:p>
          <a:p>
            <a:pPr lvl="1"/>
            <a:r>
              <a:rPr lang="en-US"/>
              <a:t>Receiver is blocked until the requested message arrives</a:t>
            </a:r>
          </a:p>
          <a:p>
            <a:r>
              <a:rPr lang="en-US"/>
              <a:t>Nonblocking send, nonblocking receive</a:t>
            </a:r>
          </a:p>
          <a:p>
            <a:pPr lvl="1"/>
            <a:r>
              <a:rPr lang="en-US"/>
              <a:t>Neither party is required to wait</a:t>
            </a:r>
          </a:p>
          <a:p>
            <a:endParaRPr lang="en-US"/>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Addressing</a:t>
            </a:r>
          </a:p>
        </p:txBody>
      </p:sp>
      <p:sp>
        <p:nvSpPr>
          <p:cNvPr id="3" name="Content Placeholder 2"/>
          <p:cNvSpPr>
            <a:spLocks noGrp="1"/>
          </p:cNvSpPr>
          <p:nvPr>
            <p:ph idx="1"/>
          </p:nvPr>
        </p:nvSpPr>
        <p:spPr/>
        <p:txBody>
          <a:bodyPr/>
          <a:lstStyle/>
          <a:p>
            <a:r>
              <a:rPr lang="en-US"/>
              <a:t>Sendin process need to be able to specify which process should receive the message</a:t>
            </a:r>
          </a:p>
          <a:p>
            <a:pPr lvl="1"/>
            <a:r>
              <a:rPr lang="en-US"/>
              <a:t>Direct addressing</a:t>
            </a:r>
          </a:p>
          <a:p>
            <a:pPr lvl="1"/>
            <a:r>
              <a:rPr lang="en-US"/>
              <a:t>Indirect Addressing</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a:t>Direct Addressing</a:t>
            </a:r>
          </a:p>
        </p:txBody>
      </p:sp>
      <p:sp>
        <p:nvSpPr>
          <p:cNvPr id="3" name="Content Placeholder 2"/>
          <p:cNvSpPr>
            <a:spLocks noGrp="1"/>
          </p:cNvSpPr>
          <p:nvPr>
            <p:ph idx="1"/>
          </p:nvPr>
        </p:nvSpPr>
        <p:spPr/>
        <p:txBody>
          <a:bodyPr/>
          <a:lstStyle/>
          <a:p>
            <a:r>
              <a:rPr lang="en-US"/>
              <a:t>Send primitive includes a specific identifier of the destination process</a:t>
            </a:r>
          </a:p>
          <a:p>
            <a:r>
              <a:rPr lang="en-US"/>
              <a:t>Receive primitive could know ahead of time which process a message is expected</a:t>
            </a:r>
          </a:p>
          <a:p>
            <a:r>
              <a:rPr lang="en-US"/>
              <a:t>Receive primitive could use source parameter to return a value when the receive operation has been performed</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Indirect addressing</a:t>
            </a:r>
          </a:p>
        </p:txBody>
      </p:sp>
      <p:sp>
        <p:nvSpPr>
          <p:cNvPr id="3" name="Content Placeholder 2"/>
          <p:cNvSpPr>
            <a:spLocks noGrp="1"/>
          </p:cNvSpPr>
          <p:nvPr>
            <p:ph idx="1"/>
          </p:nvPr>
        </p:nvSpPr>
        <p:spPr/>
        <p:txBody>
          <a:bodyPr/>
          <a:lstStyle/>
          <a:p>
            <a:r>
              <a:rPr lang="en-US"/>
              <a:t>Messages are sent to a shared data structure consisting of queues</a:t>
            </a:r>
          </a:p>
          <a:p>
            <a:r>
              <a:rPr lang="en-US"/>
              <a:t>Queues are called </a:t>
            </a:r>
            <a:r>
              <a:rPr lang="en-US" i="1"/>
              <a:t>mailboxes</a:t>
            </a:r>
          </a:p>
          <a:p>
            <a:r>
              <a:rPr lang="en-US"/>
              <a:t>One process sends a message to the mailbox and the other process picks up the message from the mailbox</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735" y="274955"/>
            <a:ext cx="7498715" cy="1143635"/>
          </a:xfrm>
        </p:spPr>
        <p:txBody>
          <a:bodyPr/>
          <a:lstStyle/>
          <a:p>
            <a:r>
              <a:rPr lang="en-US"/>
              <a:t>Indirect Process Communication</a:t>
            </a:r>
          </a:p>
        </p:txBody>
      </p:sp>
      <p:pic>
        <p:nvPicPr>
          <p:cNvPr id="4" name="Content Placeholder 3" descr="Fig05_18.gif"/>
          <p:cNvPicPr>
            <a:picLocks noGrp="1" noChangeAspect="1"/>
          </p:cNvPicPr>
          <p:nvPr>
            <p:ph idx="1"/>
          </p:nvPr>
        </p:nvPicPr>
        <p:blipFill>
          <a:blip r:embed="rId3" cstate="print"/>
          <a:stretch>
            <a:fillRect/>
          </a:stretch>
        </p:blipFill>
        <p:spPr>
          <a:xfrm>
            <a:off x="1210589" y="1447800"/>
            <a:ext cx="6722821" cy="5257800"/>
          </a:xfrm>
        </p:spPr>
      </p:pic>
      <p:pic>
        <p:nvPicPr>
          <p:cNvPr id="1026" name="Picture 2"/>
          <p:cNvPicPr>
            <a:picLocks noChangeAspect="1" noChangeArrowheads="1"/>
          </p:cNvPicPr>
          <p:nvPr/>
        </p:nvPicPr>
        <p:blipFill>
          <a:blip r:embed="rId4" cstate="print"/>
          <a:srcRect/>
          <a:stretch>
            <a:fillRect/>
          </a:stretch>
        </p:blipFill>
        <p:spPr bwMode="auto">
          <a:xfrm>
            <a:off x="1143000" y="1371600"/>
            <a:ext cx="3440113" cy="23399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cstate="print"/>
          <a:srcRect/>
          <a:stretch>
            <a:fillRect/>
          </a:stretch>
        </p:blipFill>
        <p:spPr bwMode="auto">
          <a:xfrm>
            <a:off x="4648200" y="1371600"/>
            <a:ext cx="3419475" cy="23304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6" cstate="print"/>
          <a:srcRect/>
          <a:stretch>
            <a:fillRect/>
          </a:stretch>
        </p:blipFill>
        <p:spPr bwMode="auto">
          <a:xfrm>
            <a:off x="1143000" y="3886200"/>
            <a:ext cx="3379787" cy="2589213"/>
          </a:xfrm>
          <a:prstGeom prst="rect">
            <a:avLst/>
          </a:prstGeom>
          <a:noFill/>
          <a:ln w="9525">
            <a:noFill/>
            <a:miter lim="800000"/>
            <a:headEnd/>
            <a:tailEnd/>
          </a:ln>
          <a:effectLst/>
        </p:spPr>
      </p:pic>
      <p:pic>
        <p:nvPicPr>
          <p:cNvPr id="1029" name="Picture 5"/>
          <p:cNvPicPr>
            <a:picLocks noChangeAspect="1" noChangeArrowheads="1"/>
          </p:cNvPicPr>
          <p:nvPr/>
        </p:nvPicPr>
        <p:blipFill>
          <a:blip r:embed="rId7" cstate="print"/>
          <a:srcRect/>
          <a:stretch>
            <a:fillRect/>
          </a:stretch>
        </p:blipFill>
        <p:spPr bwMode="auto">
          <a:xfrm>
            <a:off x="4495800" y="3810000"/>
            <a:ext cx="3609975" cy="2549525"/>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nodeType="afterEffect">
                                  <p:stCondLst>
                                    <p:cond delay="0"/>
                                  </p:stCondLst>
                                  <p:childTnLst>
                                    <p:animScale>
                                      <p:cBhvr>
                                        <p:cTn id="9" dur="2000" fill="hold"/>
                                        <p:tgtEl>
                                          <p:spTgt spid="1026"/>
                                        </p:tgtEl>
                                      </p:cBhvr>
                                      <p:by x="150000" y="150000"/>
                                    </p:animScale>
                                  </p:childTnLst>
                                </p:cTn>
                              </p:par>
                              <p:par>
                                <p:cTn id="10" presetID="0" presetClass="path" presetSubtype="0" accel="50000" decel="50000" fill="hold" nodeType="withEffect">
                                  <p:stCondLst>
                                    <p:cond delay="0"/>
                                  </p:stCondLst>
                                  <p:childTnLst>
                                    <p:animMotion origin="layout" path="M -2.5E-6 6.2963E-6 L 0.20834 0.14445 " pathEditMode="relative" ptsTypes="AA">
                                      <p:cBhvr>
                                        <p:cTn id="11" dur="2000" fill="hold"/>
                                        <p:tgtEl>
                                          <p:spTgt spid="1026"/>
                                        </p:tgtEl>
                                        <p:attrNameLst>
                                          <p:attrName>ppt_x</p:attrName>
                                          <p:attrName>ppt_y</p:attrName>
                                        </p:attrNameLst>
                                      </p:cBhvr>
                                    </p:animMotion>
                                  </p:childTnLst>
                                </p:cTn>
                              </p:par>
                            </p:childTnLst>
                          </p:cTn>
                        </p:par>
                      </p:childTnLst>
                    </p:cTn>
                  </p:par>
                  <p:par>
                    <p:cTn id="12" fill="hold">
                      <p:stCondLst>
                        <p:cond delay="indefinite"/>
                      </p:stCondLst>
                      <p:childTnLst>
                        <p:par>
                          <p:cTn id="13" fill="hold">
                            <p:stCondLst>
                              <p:cond delay="0"/>
                            </p:stCondLst>
                            <p:childTnLst>
                              <p:par>
                                <p:cTn id="14" presetID="9" presetClass="exit" presetSubtype="0" fill="hold" nodeType="clickEffect">
                                  <p:stCondLst>
                                    <p:cond delay="0"/>
                                  </p:stCondLst>
                                  <p:childTnLst>
                                    <p:animEffect transition="out" filter="dissolve">
                                      <p:cBhvr>
                                        <p:cTn id="15" dur="500"/>
                                        <p:tgtEl>
                                          <p:spTgt spid="1026"/>
                                        </p:tgtEl>
                                      </p:cBhvr>
                                    </p:animEffect>
                                    <p:set>
                                      <p:cBhvr>
                                        <p:cTn id="16" dur="1" fill="hold">
                                          <p:stCondLst>
                                            <p:cond delay="499"/>
                                          </p:stCondLst>
                                        </p:cTn>
                                        <p:tgtEl>
                                          <p:spTgt spid="1026"/>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027"/>
                                        </p:tgtEl>
                                        <p:attrNameLst>
                                          <p:attrName>style.visibility</p:attrName>
                                        </p:attrNameLst>
                                      </p:cBhvr>
                                      <p:to>
                                        <p:strVal val="visible"/>
                                      </p:to>
                                    </p:set>
                                  </p:childTnLst>
                                </p:cTn>
                              </p:par>
                            </p:childTnLst>
                          </p:cTn>
                        </p:par>
                        <p:par>
                          <p:cTn id="19" fill="hold">
                            <p:stCondLst>
                              <p:cond delay="500"/>
                            </p:stCondLst>
                            <p:childTnLst>
                              <p:par>
                                <p:cTn id="20" presetID="6" presetClass="emph" presetSubtype="0" fill="hold" nodeType="afterEffect">
                                  <p:stCondLst>
                                    <p:cond delay="0"/>
                                  </p:stCondLst>
                                  <p:childTnLst>
                                    <p:animScale>
                                      <p:cBhvr>
                                        <p:cTn id="21" dur="2000" fill="hold"/>
                                        <p:tgtEl>
                                          <p:spTgt spid="1027"/>
                                        </p:tgtEl>
                                      </p:cBhvr>
                                      <p:by x="150000" y="150000"/>
                                    </p:animScale>
                                  </p:childTnLst>
                                </p:cTn>
                              </p:par>
                              <p:par>
                                <p:cTn id="22" presetID="0" presetClass="path" presetSubtype="0" accel="50000" decel="50000" fill="hold" nodeType="withEffect">
                                  <p:stCondLst>
                                    <p:cond delay="0"/>
                                  </p:stCondLst>
                                  <p:childTnLst>
                                    <p:animMotion origin="layout" path="M 5.83333E-6 -7.03704E-6 L -0.17499 0.16666 " pathEditMode="relative" ptsTypes="AA">
                                      <p:cBhvr>
                                        <p:cTn id="23" dur="2000" fill="hold"/>
                                        <p:tgtEl>
                                          <p:spTgt spid="1027"/>
                                        </p:tgtEl>
                                        <p:attrNameLst>
                                          <p:attrName>ppt_x</p:attrName>
                                          <p:attrName>ppt_y</p:attrName>
                                        </p:attrNameLst>
                                      </p:cBhvr>
                                    </p:animMotion>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nodeType="clickEffect">
                                  <p:stCondLst>
                                    <p:cond delay="0"/>
                                  </p:stCondLst>
                                  <p:childTnLst>
                                    <p:animEffect transition="out" filter="dissolve">
                                      <p:cBhvr>
                                        <p:cTn id="27" dur="500"/>
                                        <p:tgtEl>
                                          <p:spTgt spid="1027"/>
                                        </p:tgtEl>
                                      </p:cBhvr>
                                    </p:animEffect>
                                    <p:set>
                                      <p:cBhvr>
                                        <p:cTn id="28" dur="1" fill="hold">
                                          <p:stCondLst>
                                            <p:cond delay="499"/>
                                          </p:stCondLst>
                                        </p:cTn>
                                        <p:tgtEl>
                                          <p:spTgt spid="1027"/>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028"/>
                                        </p:tgtEl>
                                        <p:attrNameLst>
                                          <p:attrName>style.visibility</p:attrName>
                                        </p:attrNameLst>
                                      </p:cBhvr>
                                      <p:to>
                                        <p:strVal val="visible"/>
                                      </p:to>
                                    </p:set>
                                  </p:childTnLst>
                                </p:cTn>
                              </p:par>
                            </p:childTnLst>
                          </p:cTn>
                        </p:par>
                        <p:par>
                          <p:cTn id="31" fill="hold">
                            <p:stCondLst>
                              <p:cond delay="500"/>
                            </p:stCondLst>
                            <p:childTnLst>
                              <p:par>
                                <p:cTn id="32" presetID="6" presetClass="emph" presetSubtype="0" fill="hold" nodeType="afterEffect">
                                  <p:stCondLst>
                                    <p:cond delay="0"/>
                                  </p:stCondLst>
                                  <p:childTnLst>
                                    <p:animScale>
                                      <p:cBhvr>
                                        <p:cTn id="33" dur="2000" fill="hold"/>
                                        <p:tgtEl>
                                          <p:spTgt spid="1028"/>
                                        </p:tgtEl>
                                      </p:cBhvr>
                                      <p:by x="150000" y="150000"/>
                                    </p:animScale>
                                  </p:childTnLst>
                                </p:cTn>
                              </p:par>
                              <p:par>
                                <p:cTn id="34" presetID="0" presetClass="path" presetSubtype="0" accel="50000" decel="50000" fill="hold" nodeType="withEffect">
                                  <p:stCondLst>
                                    <p:cond delay="0"/>
                                  </p:stCondLst>
                                  <p:childTnLst>
                                    <p:animMotion origin="layout" path="M 5.55556E-6 -3.7037E-7 L 0.20001 -0.22222 " pathEditMode="relative" ptsTypes="AA">
                                      <p:cBhvr>
                                        <p:cTn id="35" dur="2000" fill="hold"/>
                                        <p:tgtEl>
                                          <p:spTgt spid="1028"/>
                                        </p:tgtEl>
                                        <p:attrNameLst>
                                          <p:attrName>ppt_x</p:attrName>
                                          <p:attrName>ppt_y</p:attrName>
                                        </p:attrNameLst>
                                      </p:cBhvr>
                                    </p:animMotion>
                                  </p:childTnLst>
                                </p:cTn>
                              </p:par>
                            </p:childTnLst>
                          </p:cTn>
                        </p:par>
                      </p:childTnLst>
                    </p:cTn>
                  </p:par>
                  <p:par>
                    <p:cTn id="36" fill="hold">
                      <p:stCondLst>
                        <p:cond delay="indefinite"/>
                      </p:stCondLst>
                      <p:childTnLst>
                        <p:par>
                          <p:cTn id="37" fill="hold">
                            <p:stCondLst>
                              <p:cond delay="0"/>
                            </p:stCondLst>
                            <p:childTnLst>
                              <p:par>
                                <p:cTn id="38" presetID="9" presetClass="exit" presetSubtype="0" fill="hold" nodeType="clickEffect">
                                  <p:stCondLst>
                                    <p:cond delay="0"/>
                                  </p:stCondLst>
                                  <p:childTnLst>
                                    <p:animEffect transition="out" filter="dissolve">
                                      <p:cBhvr>
                                        <p:cTn id="39" dur="500"/>
                                        <p:tgtEl>
                                          <p:spTgt spid="1028"/>
                                        </p:tgtEl>
                                      </p:cBhvr>
                                    </p:animEffect>
                                    <p:set>
                                      <p:cBhvr>
                                        <p:cTn id="40" dur="1" fill="hold">
                                          <p:stCondLst>
                                            <p:cond delay="499"/>
                                          </p:stCondLst>
                                        </p:cTn>
                                        <p:tgtEl>
                                          <p:spTgt spid="102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1029"/>
                                        </p:tgtEl>
                                        <p:attrNameLst>
                                          <p:attrName>style.visibility</p:attrName>
                                        </p:attrNameLst>
                                      </p:cBhvr>
                                      <p:to>
                                        <p:strVal val="visible"/>
                                      </p:to>
                                    </p:set>
                                  </p:childTnLst>
                                </p:cTn>
                              </p:par>
                            </p:childTnLst>
                          </p:cTn>
                        </p:par>
                        <p:par>
                          <p:cTn id="43" fill="hold">
                            <p:stCondLst>
                              <p:cond delay="500"/>
                            </p:stCondLst>
                            <p:childTnLst>
                              <p:par>
                                <p:cTn id="44" presetID="6" presetClass="emph" presetSubtype="0" fill="hold" nodeType="afterEffect">
                                  <p:stCondLst>
                                    <p:cond delay="0"/>
                                  </p:stCondLst>
                                  <p:childTnLst>
                                    <p:animScale>
                                      <p:cBhvr>
                                        <p:cTn id="45" dur="2000" fill="hold"/>
                                        <p:tgtEl>
                                          <p:spTgt spid="1029"/>
                                        </p:tgtEl>
                                      </p:cBhvr>
                                      <p:by x="150000" y="150000"/>
                                    </p:animScale>
                                  </p:childTnLst>
                                </p:cTn>
                              </p:par>
                              <p:par>
                                <p:cTn id="46" presetID="0" presetClass="path" presetSubtype="0" accel="50000" decel="50000" fill="hold" nodeType="withEffect">
                                  <p:stCondLst>
                                    <p:cond delay="0"/>
                                  </p:stCondLst>
                                  <p:childTnLst>
                                    <p:animMotion origin="layout" path="M 5.83333E-6 -8.14815E-6 L -0.18333 -0.21112 " pathEditMode="relative" ptsTypes="AA">
                                      <p:cBhvr>
                                        <p:cTn id="47" dur="2000" fill="hold"/>
                                        <p:tgtEl>
                                          <p:spTgt spid="102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General Message Format</a:t>
            </a:r>
          </a:p>
        </p:txBody>
      </p:sp>
      <p:pic>
        <p:nvPicPr>
          <p:cNvPr id="4" name="Content Placeholder 3" descr="Fig05_19.gif"/>
          <p:cNvPicPr>
            <a:picLocks noGrp="1" noChangeAspect="1"/>
          </p:cNvPicPr>
          <p:nvPr>
            <p:ph idx="1"/>
          </p:nvPr>
        </p:nvPicPr>
        <p:blipFill>
          <a:blip r:embed="rId3" cstate="print"/>
          <a:stretch>
            <a:fillRect/>
          </a:stretch>
        </p:blipFill>
        <p:spPr>
          <a:xfrm>
            <a:off x="1981200" y="1219200"/>
            <a:ext cx="4544568" cy="5486400"/>
          </a:xfrm>
        </p:spPr>
      </p:pic>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Mutual Exclusion Using Messages</a:t>
            </a:r>
          </a:p>
        </p:txBody>
      </p:sp>
      <p:pic>
        <p:nvPicPr>
          <p:cNvPr id="4" name="Content Placeholder 3" descr="Fig05_20.gif"/>
          <p:cNvPicPr>
            <a:picLocks noGrp="1" noChangeAspect="1"/>
          </p:cNvPicPr>
          <p:nvPr>
            <p:ph idx="1"/>
          </p:nvPr>
        </p:nvPicPr>
        <p:blipFill>
          <a:blip r:embed="rId3" cstate="print"/>
          <a:stretch>
            <a:fillRect/>
          </a:stretch>
        </p:blipFill>
        <p:spPr>
          <a:xfrm>
            <a:off x="457200" y="1640927"/>
            <a:ext cx="8229600" cy="4871545"/>
          </a:xfrm>
        </p:spPr>
      </p:pic>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a:t>outline</a:t>
            </a:r>
          </a:p>
        </p:txBody>
      </p:sp>
      <p:sp>
        <p:nvSpPr>
          <p:cNvPr id="3" name="Content Placeholder 2"/>
          <p:cNvSpPr>
            <a:spLocks noGrp="1"/>
          </p:cNvSpPr>
          <p:nvPr>
            <p:ph idx="1"/>
          </p:nvPr>
        </p:nvSpPr>
        <p:spPr/>
        <p:txBody>
          <a:bodyPr/>
          <a:lstStyle/>
          <a:p>
            <a:r>
              <a:rPr lang="en-NZ"/>
              <a:t>Principals of Concurrency</a:t>
            </a:r>
          </a:p>
          <a:p>
            <a:r>
              <a:rPr lang="en-NZ"/>
              <a:t>Mutual Exclusion: Hardware Support</a:t>
            </a:r>
          </a:p>
          <a:p>
            <a:r>
              <a:rPr lang="en-NZ"/>
              <a:t>Semaphores</a:t>
            </a:r>
          </a:p>
          <a:p>
            <a:r>
              <a:rPr lang="en-NZ"/>
              <a:t>Monitors</a:t>
            </a:r>
          </a:p>
          <a:p>
            <a:r>
              <a:rPr lang="en-NZ"/>
              <a:t>Message Passing</a:t>
            </a:r>
          </a:p>
          <a:p>
            <a:r>
              <a:rPr lang="en-NZ">
                <a:solidFill>
                  <a:schemeClr val="accent1">
                    <a:lumMod val="75000"/>
                  </a:schemeClr>
                </a:solidFill>
              </a:rPr>
              <a:t>Readers/Writers Problem</a:t>
            </a:r>
          </a:p>
        </p:txBody>
      </p:sp>
      <p:cxnSp>
        <p:nvCxnSpPr>
          <p:cNvPr id="4" name="Straight Arrow Connector 3"/>
          <p:cNvCxnSpPr/>
          <p:nvPr/>
        </p:nvCxnSpPr>
        <p:spPr>
          <a:xfrm>
            <a:off x="152400" y="4572000"/>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28600"/>
            <a:ext cx="7498080" cy="914400"/>
          </a:xfrm>
        </p:spPr>
        <p:txBody>
          <a:bodyPr/>
          <a:lstStyle/>
          <a:p>
            <a:r>
              <a:rPr lang="en-US"/>
              <a:t>Readers/Writers Problem</a:t>
            </a:r>
          </a:p>
        </p:txBody>
      </p:sp>
      <p:sp>
        <p:nvSpPr>
          <p:cNvPr id="3" name="Content Placeholder 2"/>
          <p:cNvSpPr>
            <a:spLocks noGrp="1"/>
          </p:cNvSpPr>
          <p:nvPr>
            <p:ph idx="1"/>
          </p:nvPr>
        </p:nvSpPr>
        <p:spPr>
          <a:xfrm>
            <a:off x="685800" y="1219200"/>
            <a:ext cx="8031480" cy="5410200"/>
          </a:xfrm>
        </p:spPr>
        <p:txBody>
          <a:bodyPr>
            <a:normAutofit lnSpcReduction="10000"/>
          </a:bodyPr>
          <a:lstStyle/>
          <a:p>
            <a:r>
              <a:rPr lang="en-US"/>
              <a:t>A data area is shared among many processes</a:t>
            </a:r>
          </a:p>
          <a:p>
            <a:pPr lvl="1"/>
            <a:r>
              <a:rPr lang="en-US"/>
              <a:t>Some processes only read the data area, some only write to the area</a:t>
            </a:r>
          </a:p>
          <a:p>
            <a:r>
              <a:rPr lang="en-US"/>
              <a:t>Conditions to satisfy:</a:t>
            </a:r>
          </a:p>
          <a:p>
            <a:pPr marL="971550" lvl="1" indent="-514350">
              <a:buFont typeface="+mj-lt"/>
              <a:buAutoNum type="arabicPeriod"/>
            </a:pPr>
            <a:r>
              <a:rPr lang="en-NZ"/>
              <a:t>Multiple readers may read the file at once.</a:t>
            </a:r>
          </a:p>
          <a:p>
            <a:pPr marL="971550" lvl="1" indent="-514350">
              <a:buFont typeface="+mj-lt"/>
              <a:buAutoNum type="arabicPeriod"/>
            </a:pPr>
            <a:r>
              <a:rPr lang="en-NZ"/>
              <a:t>Only one writer at a time may write</a:t>
            </a:r>
          </a:p>
          <a:p>
            <a:pPr marL="971550" lvl="1" indent="-514350">
              <a:buFont typeface="+mj-lt"/>
              <a:buAutoNum type="arabicPeriod"/>
            </a:pPr>
            <a:r>
              <a:rPr lang="en-NZ"/>
              <a:t>If a writer is writing to the file, no reader may read it.</a:t>
            </a:r>
            <a:endParaRPr lang="en-US"/>
          </a:p>
          <a:p>
            <a:r>
              <a:rPr lang="en-US"/>
              <a:t>Priority</a:t>
            </a:r>
          </a:p>
          <a:p>
            <a:pPr marL="870966" lvl="1" indent="-514350">
              <a:buFont typeface="+mj-lt"/>
              <a:buAutoNum type="arabicPeriod"/>
            </a:pPr>
            <a:r>
              <a:rPr lang="en-US"/>
              <a:t>Readers have priority </a:t>
            </a:r>
          </a:p>
          <a:p>
            <a:pPr marL="870966" lvl="1" indent="-514350">
              <a:buFont typeface="+mj-lt"/>
              <a:buAutoNum type="arabicPeriod"/>
            </a:pPr>
            <a:r>
              <a:rPr lang="en-US"/>
              <a:t>Writers have priority</a:t>
            </a:r>
          </a:p>
          <a:p>
            <a:pPr marL="971550" lvl="1" indent="-514350">
              <a:buNone/>
            </a:pPr>
            <a:endParaRPr lang="en-NZ"/>
          </a:p>
          <a:p>
            <a:endParaRPr lang="en-US"/>
          </a:p>
          <a:p>
            <a:endParaRPr lang="en-US"/>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498080" cy="914400"/>
          </a:xfrm>
        </p:spPr>
        <p:txBody>
          <a:bodyPr>
            <a:normAutofit fontScale="90000"/>
          </a:bodyPr>
          <a:lstStyle/>
          <a:p>
            <a:r>
              <a:rPr lang="en-US"/>
              <a:t>Reader have priority : Regulations  </a:t>
            </a:r>
          </a:p>
        </p:txBody>
      </p:sp>
      <p:sp>
        <p:nvSpPr>
          <p:cNvPr id="3" name="Content Placeholder 2"/>
          <p:cNvSpPr>
            <a:spLocks noGrp="1"/>
          </p:cNvSpPr>
          <p:nvPr>
            <p:ph idx="1"/>
          </p:nvPr>
        </p:nvSpPr>
        <p:spPr>
          <a:xfrm>
            <a:off x="533400" y="1066800"/>
            <a:ext cx="8400288" cy="5105400"/>
          </a:xfrm>
        </p:spPr>
        <p:txBody>
          <a:bodyPr>
            <a:noAutofit/>
          </a:bodyPr>
          <a:lstStyle/>
          <a:p>
            <a:r>
              <a:rPr lang="en-US" sz="4000"/>
              <a:t>No reader will be kept waiting unless writer has already obtained the permission to write</a:t>
            </a:r>
          </a:p>
          <a:p>
            <a:r>
              <a:rPr lang="en-US" sz="4000"/>
              <a:t>No reader should wait for other reader to finish simply because writer is waiting</a:t>
            </a:r>
          </a:p>
          <a:p>
            <a:r>
              <a:rPr lang="en-US" sz="4000">
                <a:solidFill>
                  <a:srgbClr val="FF0000"/>
                </a:solidFill>
              </a:rPr>
              <a:t>Problem</a:t>
            </a:r>
            <a:r>
              <a:rPr lang="en-US" sz="4000"/>
              <a:t> </a:t>
            </a:r>
            <a:r>
              <a:rPr lang="en-US" sz="4000">
                <a:solidFill>
                  <a:srgbClr val="FF0000"/>
                </a:solidFill>
              </a:rPr>
              <a:t>:</a:t>
            </a:r>
            <a:r>
              <a:rPr lang="en-US" sz="4000"/>
              <a:t> In this case there is possibility of starvation for the writers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400288" cy="1143000"/>
          </a:xfrm>
        </p:spPr>
        <p:txBody>
          <a:bodyPr>
            <a:normAutofit/>
          </a:bodyPr>
          <a:lstStyle/>
          <a:p>
            <a:r>
              <a:rPr lang="en-US" sz="4800"/>
              <a:t>3.	Difficulties of Concurrency</a:t>
            </a:r>
          </a:p>
        </p:txBody>
      </p:sp>
      <p:sp>
        <p:nvSpPr>
          <p:cNvPr id="3" name="Content Placeholder 2"/>
          <p:cNvSpPr>
            <a:spLocks noGrp="1"/>
          </p:cNvSpPr>
          <p:nvPr>
            <p:ph idx="1"/>
          </p:nvPr>
        </p:nvSpPr>
        <p:spPr>
          <a:xfrm>
            <a:off x="457200" y="1371600"/>
            <a:ext cx="8476488" cy="4800600"/>
          </a:xfrm>
        </p:spPr>
        <p:txBody>
          <a:bodyPr>
            <a:normAutofit/>
          </a:bodyPr>
          <a:lstStyle/>
          <a:p>
            <a:r>
              <a:rPr lang="en-US" sz="4400"/>
              <a:t> Sharing of global resources (maintain the consistency)</a:t>
            </a:r>
          </a:p>
          <a:p>
            <a:r>
              <a:rPr lang="en-US" sz="4400"/>
              <a:t> Optimally managing the allocation  of resources (resource blocked)</a:t>
            </a:r>
          </a:p>
          <a:p>
            <a:r>
              <a:rPr lang="en-US" sz="4400"/>
              <a:t> Difficult to locate programming errors ( running infinite loop)</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520" y="152400"/>
            <a:ext cx="7498080" cy="792162"/>
          </a:xfrm>
        </p:spPr>
        <p:txBody>
          <a:bodyPr>
            <a:normAutofit fontScale="90000"/>
          </a:bodyPr>
          <a:lstStyle/>
          <a:p>
            <a:r>
              <a:rPr lang="en-US"/>
              <a:t>Writer have priority : Regulations </a:t>
            </a:r>
          </a:p>
        </p:txBody>
      </p:sp>
      <p:sp>
        <p:nvSpPr>
          <p:cNvPr id="3" name="Content Placeholder 2"/>
          <p:cNvSpPr>
            <a:spLocks noGrp="1"/>
          </p:cNvSpPr>
          <p:nvPr>
            <p:ph idx="1"/>
          </p:nvPr>
        </p:nvSpPr>
        <p:spPr>
          <a:xfrm>
            <a:off x="609600" y="1143000"/>
            <a:ext cx="8324088" cy="5105400"/>
          </a:xfrm>
        </p:spPr>
        <p:txBody>
          <a:bodyPr>
            <a:noAutofit/>
          </a:bodyPr>
          <a:lstStyle/>
          <a:p>
            <a:r>
              <a:rPr lang="en-US" sz="4000"/>
              <a:t>Once the writer is ready that writer performs its write as soon as possible</a:t>
            </a:r>
          </a:p>
          <a:p>
            <a:r>
              <a:rPr lang="en-US" sz="4000"/>
              <a:t>Writer is waiting to write, new reader will not perform read operation. </a:t>
            </a:r>
          </a:p>
          <a:p>
            <a:r>
              <a:rPr lang="en-US" sz="4000">
                <a:solidFill>
                  <a:srgbClr val="FF0000"/>
                </a:solidFill>
              </a:rPr>
              <a:t>Problem :</a:t>
            </a:r>
            <a:r>
              <a:rPr lang="en-US" sz="4000"/>
              <a:t> In this case there is a possibility of starvation for readers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28600"/>
            <a:ext cx="7498080" cy="1143000"/>
          </a:xfrm>
        </p:spPr>
        <p:txBody>
          <a:bodyPr/>
          <a:lstStyle/>
          <a:p>
            <a:r>
              <a:rPr lang="en-US"/>
              <a:t>Readers have Priority</a:t>
            </a:r>
          </a:p>
        </p:txBody>
      </p:sp>
      <p:pic>
        <p:nvPicPr>
          <p:cNvPr id="4" name="Content Placeholder 3" descr="Fig05_22.gif"/>
          <p:cNvPicPr>
            <a:picLocks noGrp="1" noChangeAspect="1"/>
          </p:cNvPicPr>
          <p:nvPr>
            <p:ph idx="1"/>
          </p:nvPr>
        </p:nvPicPr>
        <p:blipFill>
          <a:blip r:embed="rId3" cstate="print"/>
          <a:stretch>
            <a:fillRect/>
          </a:stretch>
        </p:blipFill>
        <p:spPr>
          <a:xfrm>
            <a:off x="152400" y="685800"/>
            <a:ext cx="8839200" cy="6019800"/>
          </a:xfrm>
        </p:spPr>
      </p:pic>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28600"/>
            <a:ext cx="7498080" cy="1143000"/>
          </a:xfrm>
        </p:spPr>
        <p:txBody>
          <a:bodyPr/>
          <a:lstStyle/>
          <a:p>
            <a:r>
              <a:rPr lang="en-US"/>
              <a:t>Writers have Priority</a:t>
            </a:r>
          </a:p>
        </p:txBody>
      </p:sp>
      <p:pic>
        <p:nvPicPr>
          <p:cNvPr id="4" name="Content Placeholder 3" descr="Fig05_23a.gif"/>
          <p:cNvPicPr>
            <a:picLocks noGrp="1" noChangeAspect="1"/>
          </p:cNvPicPr>
          <p:nvPr>
            <p:ph idx="1"/>
          </p:nvPr>
        </p:nvPicPr>
        <p:blipFill>
          <a:blip r:embed="rId3" cstate="print"/>
          <a:stretch>
            <a:fillRect/>
          </a:stretch>
        </p:blipFill>
        <p:spPr>
          <a:xfrm>
            <a:off x="144434" y="685800"/>
            <a:ext cx="8923366" cy="6096000"/>
          </a:xfrm>
        </p:spPr>
      </p:pic>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52400"/>
            <a:ext cx="7498080" cy="1143000"/>
          </a:xfrm>
        </p:spPr>
        <p:txBody>
          <a:bodyPr/>
          <a:lstStyle/>
          <a:p>
            <a:r>
              <a:rPr lang="en-US"/>
              <a:t>Writers have Priority</a:t>
            </a:r>
          </a:p>
        </p:txBody>
      </p:sp>
      <p:pic>
        <p:nvPicPr>
          <p:cNvPr id="4" name="Content Placeholder 3" descr="Fig05_23b.gif"/>
          <p:cNvPicPr>
            <a:picLocks noGrp="1" noChangeAspect="1"/>
          </p:cNvPicPr>
          <p:nvPr>
            <p:ph idx="1"/>
          </p:nvPr>
        </p:nvPicPr>
        <p:blipFill>
          <a:blip r:embed="rId3" cstate="print"/>
          <a:stretch>
            <a:fillRect/>
          </a:stretch>
        </p:blipFill>
        <p:spPr>
          <a:xfrm>
            <a:off x="76200" y="838200"/>
            <a:ext cx="8915400" cy="6019800"/>
          </a:xfr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Simple Example : Concurrency</a:t>
            </a:r>
          </a:p>
        </p:txBody>
      </p:sp>
      <p:sp>
        <p:nvSpPr>
          <p:cNvPr id="3" name="Content Placeholder 2"/>
          <p:cNvSpPr>
            <a:spLocks noGrp="1"/>
          </p:cNvSpPr>
          <p:nvPr>
            <p:ph idx="1"/>
          </p:nvPr>
        </p:nvSpPr>
        <p:spPr/>
        <p:txBody>
          <a:bodyPr>
            <a:normAutofit/>
          </a:bodyPr>
          <a:lstStyle/>
          <a:p>
            <a:pPr>
              <a:buNone/>
            </a:pPr>
            <a:r>
              <a:rPr lang="en-US"/>
              <a:t>void echo()</a:t>
            </a:r>
          </a:p>
          <a:p>
            <a:pPr>
              <a:buNone/>
            </a:pPr>
            <a:r>
              <a:rPr lang="en-US"/>
              <a:t>{</a:t>
            </a:r>
          </a:p>
          <a:p>
            <a:pPr>
              <a:buNone/>
            </a:pPr>
            <a:r>
              <a:rPr lang="en-US"/>
              <a:t>	chin = getchar();</a:t>
            </a:r>
          </a:p>
          <a:p>
            <a:pPr>
              <a:buNone/>
            </a:pPr>
            <a:r>
              <a:rPr lang="en-US"/>
              <a:t>	chout = chin;</a:t>
            </a:r>
          </a:p>
          <a:p>
            <a:pPr>
              <a:buNone/>
            </a:pPr>
            <a:r>
              <a:rPr lang="en-US"/>
              <a:t>	putchar(chout); </a:t>
            </a:r>
          </a:p>
          <a:p>
            <a:pPr>
              <a:buNone/>
            </a:pPr>
            <a:r>
              <a:rPr lang="en-US"/>
              <a:t>}</a:t>
            </a:r>
          </a:p>
          <a:p>
            <a:pPr>
              <a:buNone/>
            </a:pPr>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7866888" cy="1143000"/>
          </a:xfrm>
        </p:spPr>
        <p:txBody>
          <a:bodyPr>
            <a:normAutofit fontScale="90000"/>
          </a:bodyPr>
          <a:lstStyle/>
          <a:p>
            <a:r>
              <a:rPr lang="en-US"/>
              <a:t>An example : Call of a function by two Processes</a:t>
            </a:r>
          </a:p>
        </p:txBody>
      </p:sp>
      <p:sp>
        <p:nvSpPr>
          <p:cNvPr id="3" name="Content Placeholder 2"/>
          <p:cNvSpPr>
            <a:spLocks noGrp="1"/>
          </p:cNvSpPr>
          <p:nvPr>
            <p:ph sz="half" idx="1"/>
          </p:nvPr>
        </p:nvSpPr>
        <p:spPr>
          <a:xfrm>
            <a:off x="990600" y="1524000"/>
            <a:ext cx="3950208" cy="4876800"/>
          </a:xfrm>
        </p:spPr>
        <p:txBody>
          <a:bodyPr/>
          <a:lstStyle/>
          <a:p>
            <a:pPr>
              <a:buNone/>
            </a:pPr>
            <a:r>
              <a:rPr lang="en-US"/>
              <a:t>Process P1</a:t>
            </a:r>
          </a:p>
          <a:p>
            <a:pPr>
              <a:buNone/>
            </a:pPr>
            <a:r>
              <a:rPr lang="en-US"/>
              <a:t>{ </a:t>
            </a:r>
          </a:p>
          <a:p>
            <a:pPr>
              <a:buNone/>
            </a:pPr>
            <a:r>
              <a:rPr lang="en-US"/>
              <a:t>.</a:t>
            </a:r>
          </a:p>
          <a:p>
            <a:pPr>
              <a:buNone/>
            </a:pPr>
            <a:r>
              <a:rPr lang="en-US"/>
              <a:t>.</a:t>
            </a:r>
          </a:p>
          <a:p>
            <a:pPr>
              <a:buNone/>
            </a:pPr>
            <a:r>
              <a:rPr lang="en-US"/>
              <a:t>echo(); // critical section</a:t>
            </a:r>
          </a:p>
          <a:p>
            <a:pPr>
              <a:buNone/>
            </a:pPr>
            <a:r>
              <a:rPr lang="en-US"/>
              <a:t>.</a:t>
            </a:r>
          </a:p>
          <a:p>
            <a:pPr>
              <a:buNone/>
            </a:pPr>
            <a:r>
              <a:rPr lang="en-US"/>
              <a:t>.</a:t>
            </a:r>
          </a:p>
          <a:p>
            <a:pPr>
              <a:buNone/>
            </a:pPr>
            <a:r>
              <a:rPr lang="en-US"/>
              <a:t>}</a:t>
            </a:r>
          </a:p>
          <a:p>
            <a:pPr>
              <a:buNone/>
            </a:pPr>
            <a:endParaRPr lang="en-US"/>
          </a:p>
        </p:txBody>
      </p:sp>
      <p:sp>
        <p:nvSpPr>
          <p:cNvPr id="4" name="Content Placeholder 3"/>
          <p:cNvSpPr>
            <a:spLocks noGrp="1"/>
          </p:cNvSpPr>
          <p:nvPr>
            <p:ph sz="half" idx="2"/>
          </p:nvPr>
        </p:nvSpPr>
        <p:spPr>
          <a:xfrm>
            <a:off x="5029200" y="1524000"/>
            <a:ext cx="3886200" cy="4663440"/>
          </a:xfrm>
        </p:spPr>
        <p:txBody>
          <a:bodyPr/>
          <a:lstStyle/>
          <a:p>
            <a:pPr>
              <a:buNone/>
            </a:pPr>
            <a:r>
              <a:rPr lang="en-US"/>
              <a:t>Process P2</a:t>
            </a:r>
          </a:p>
          <a:p>
            <a:pPr>
              <a:buNone/>
            </a:pPr>
            <a:r>
              <a:rPr lang="en-US"/>
              <a:t>{</a:t>
            </a:r>
          </a:p>
          <a:p>
            <a:pPr>
              <a:buNone/>
            </a:pPr>
            <a:r>
              <a:rPr lang="en-US"/>
              <a:t>.</a:t>
            </a:r>
          </a:p>
          <a:p>
            <a:pPr>
              <a:buNone/>
            </a:pPr>
            <a:r>
              <a:rPr lang="en-US"/>
              <a:t>.</a:t>
            </a:r>
          </a:p>
          <a:p>
            <a:pPr>
              <a:buNone/>
            </a:pPr>
            <a:r>
              <a:rPr lang="en-US"/>
              <a:t>echo();  // critical section</a:t>
            </a:r>
          </a:p>
          <a:p>
            <a:pPr>
              <a:buNone/>
            </a:pPr>
            <a:r>
              <a:rPr lang="en-US"/>
              <a:t>.</a:t>
            </a:r>
          </a:p>
          <a:p>
            <a:pPr>
              <a:buNone/>
            </a:pPr>
            <a:r>
              <a:rPr lang="en-US"/>
              <a:t>.</a:t>
            </a:r>
          </a:p>
          <a:p>
            <a:pPr>
              <a:buNone/>
            </a:pPr>
            <a:r>
              <a:rPr lang="en-US"/>
              <a:t>}				</a:t>
            </a:r>
          </a:p>
          <a:p>
            <a:pPr>
              <a:buNone/>
            </a:pP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22FC888FE33A349B41D4CD90A81AD87" ma:contentTypeVersion="4" ma:contentTypeDescription="Create a new document." ma:contentTypeScope="" ma:versionID="b5f7efc47b52f4b913bd131a4df389df">
  <xsd:schema xmlns:xsd="http://www.w3.org/2001/XMLSchema" xmlns:xs="http://www.w3.org/2001/XMLSchema" xmlns:p="http://schemas.microsoft.com/office/2006/metadata/properties" xmlns:ns2="e4f7efb8-cb7e-43b6-9b90-b807d6450c17" targetNamespace="http://schemas.microsoft.com/office/2006/metadata/properties" ma:root="true" ma:fieldsID="2836af00a7e6d42234487084ab7110db" ns2:_="">
    <xsd:import namespace="e4f7efb8-cb7e-43b6-9b90-b807d6450c1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f7efb8-cb7e-43b6-9b90-b807d6450c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E0EB25B-4498-419B-BD09-4F4F66C3958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E25EA84-7831-40E6-B778-A0CDA9C34E93}">
  <ds:schemaRefs>
    <ds:schemaRef ds:uri="e4f7efb8-cb7e-43b6-9b90-b807d6450c1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C983201-DFC5-41A3-8AA2-23686B82BD1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Solstice</Template>
  <Application>Microsoft Office PowerPoint</Application>
  <PresentationFormat>On-screen Show (4:3)</PresentationFormat>
  <Slides>73</Slides>
  <Notes>57</Notes>
  <HiddenSlides>0</HiddenSlide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Solstice</vt:lpstr>
      <vt:lpstr>Unit 3  Process Concurrency  (Inter-process Communication) Mutual Exclusion  and  Synchronization</vt:lpstr>
      <vt:lpstr>Outline</vt:lpstr>
      <vt:lpstr>1. Multiple  Processes</vt:lpstr>
      <vt:lpstr>2.  Concurrency</vt:lpstr>
      <vt:lpstr>   Interleaving and Overlapping Processes</vt:lpstr>
      <vt:lpstr>  Interleaving and Overlapping Processes</vt:lpstr>
      <vt:lpstr>3. Difficulties of Concurrency</vt:lpstr>
      <vt:lpstr>A Simple Example : Concurrency</vt:lpstr>
      <vt:lpstr>An example : Call of a function by two Processes</vt:lpstr>
      <vt:lpstr> An example : On a Multiprocessor      system </vt:lpstr>
      <vt:lpstr>Solution: Enforce Single Access</vt:lpstr>
      <vt:lpstr>Race Condition</vt:lpstr>
      <vt:lpstr>IPC: Race Condition</vt:lpstr>
      <vt:lpstr>4. Operating System Concerns</vt:lpstr>
      <vt:lpstr>Process Interaction</vt:lpstr>
      <vt:lpstr>5. Mutual Exclusion : Requirements </vt:lpstr>
      <vt:lpstr>Mutual exclusion using Critical Regions </vt:lpstr>
      <vt:lpstr>Outline</vt:lpstr>
      <vt:lpstr>1. Disabling Interrupts</vt:lpstr>
      <vt:lpstr>Pseudo-Code</vt:lpstr>
      <vt:lpstr>Synchronization Hardware : Problems </vt:lpstr>
      <vt:lpstr>Machine Instructions </vt:lpstr>
      <vt:lpstr>Mutual Exclusion: Hardware Support</vt:lpstr>
      <vt:lpstr>Mutual Exclusion: Hardware Support</vt:lpstr>
      <vt:lpstr>Solution using TestAndSet</vt:lpstr>
      <vt:lpstr>Solution using Swap</vt:lpstr>
      <vt:lpstr>Mutual Exclusion Machine Instructions</vt:lpstr>
      <vt:lpstr>Mutual Exclusion Machine Instructions</vt:lpstr>
      <vt:lpstr>Outline</vt:lpstr>
      <vt:lpstr>Semaphore</vt:lpstr>
      <vt:lpstr>Semaphore Primitives</vt:lpstr>
      <vt:lpstr>Binary Semaphore Primitives</vt:lpstr>
      <vt:lpstr>Strong/Weak Semaphore</vt:lpstr>
      <vt:lpstr>Example of Strong   Semaphore Mechanism</vt:lpstr>
      <vt:lpstr>Semaphore Primitives (Repeated)</vt:lpstr>
      <vt:lpstr>Example of Semaphore Mechanism</vt:lpstr>
      <vt:lpstr>Mutual Exclusion Using Semaphores</vt:lpstr>
      <vt:lpstr>Semaphore Primitives (Repeated)</vt:lpstr>
      <vt:lpstr>Processes Using Semaphore</vt:lpstr>
      <vt:lpstr> Producer/Consumer Problem</vt:lpstr>
      <vt:lpstr>Functions </vt:lpstr>
      <vt:lpstr>Buffer</vt:lpstr>
      <vt:lpstr>Incorrect Solution</vt:lpstr>
      <vt:lpstr>Possible Scenario</vt:lpstr>
      <vt:lpstr>Correct Solution</vt:lpstr>
      <vt:lpstr>Semaphores</vt:lpstr>
      <vt:lpstr>outline</vt:lpstr>
      <vt:lpstr>Monitors</vt:lpstr>
      <vt:lpstr>Main characteristics</vt:lpstr>
      <vt:lpstr>Synchronization</vt:lpstr>
      <vt:lpstr>Structure of a Monitor</vt:lpstr>
      <vt:lpstr>Monitors </vt:lpstr>
      <vt:lpstr>Bounded Buffer Solution Using Monitor</vt:lpstr>
      <vt:lpstr>Bounded  Buffer Monitor</vt:lpstr>
      <vt:lpstr>outline</vt:lpstr>
      <vt:lpstr>Process Interaction</vt:lpstr>
      <vt:lpstr>Message Passing</vt:lpstr>
      <vt:lpstr>Synchronization</vt:lpstr>
      <vt:lpstr>Blocking send,  Blocking receive</vt:lpstr>
      <vt:lpstr>Non-blocking Send</vt:lpstr>
      <vt:lpstr>Addressing</vt:lpstr>
      <vt:lpstr>Direct Addressing</vt:lpstr>
      <vt:lpstr>Indirect addressing</vt:lpstr>
      <vt:lpstr>Indirect Process Communication</vt:lpstr>
      <vt:lpstr>General Message Format</vt:lpstr>
      <vt:lpstr>Mutual Exclusion Using Messages</vt:lpstr>
      <vt:lpstr>outline</vt:lpstr>
      <vt:lpstr>Readers/Writers Problem</vt:lpstr>
      <vt:lpstr>Reader have priority : Regulations  </vt:lpstr>
      <vt:lpstr>Writer have priority : Regulations </vt:lpstr>
      <vt:lpstr>Readers have Priority</vt:lpstr>
      <vt:lpstr>Writers have Priority</vt:lpstr>
      <vt:lpstr>Writers have Priority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Concurrency: Mutual Exclusion and Synchronization</dc:title>
  <dc:creator>admin</dc:creator>
  <cp:revision>2</cp:revision>
  <dcterms:created xsi:type="dcterms:W3CDTF">2013-04-02T21:02:58Z</dcterms:created>
  <dcterms:modified xsi:type="dcterms:W3CDTF">2024-10-07T21:39:02Z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0x010100B22FC888FE33A349B41D4CD90A81AD87</vt:lpwstr>
  </property>
</Properties>
</file>