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38.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38.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27.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65" autoAdjust="0"/>
  </p:normalViewPr>
  <p:slideViewPr>
    <p:cSldViewPr>
      <p:cViewPr varScale="1">
        <p:scale>
          <a:sx n="91" d="100"/>
          <a:sy n="91" d="100"/>
        </p:scale>
        <p:origin x="21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51A03-3E38-4BC4-AF6B-89B9ACF996A9}" type="datetimeFigureOut">
              <a:rPr lang="en-US" smtClean="0"/>
              <a:pPr/>
              <a:t>10/22/2024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92DE0-4F87-4A0A-A8DE-148AD98407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are intended to help a teacher develop a presentation.</a:t>
            </a:r>
            <a:r>
              <a:rPr lang="en-US" baseline="0" dirty="0" smtClean="0"/>
              <a:t> This </a:t>
            </a:r>
            <a:r>
              <a:rPr lang="en-US" baseline="0" dirty="0" err="1" smtClean="0"/>
              <a:t>powerpoint</a:t>
            </a:r>
            <a:r>
              <a:rPr lang="en-US" baseline="0" dirty="0" smtClean="0"/>
              <a: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Main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is usually organized as a linear</a:t>
            </a:r>
            <a:r>
              <a:rPr lang="en-NZ" sz="1200" kern="1200" baseline="0" dirty="0" smtClean="0">
                <a:solidFill>
                  <a:schemeClr val="tx1"/>
                </a:solidFill>
                <a:latin typeface="+mn-lt"/>
                <a:ea typeface="+mn-ea"/>
                <a:cs typeface="+mn-cs"/>
              </a:rPr>
              <a:t>, </a:t>
            </a:r>
            <a:r>
              <a:rPr lang="en-NZ" sz="1200" kern="1200" baseline="0" smtClean="0">
                <a:solidFill>
                  <a:schemeClr val="tx1"/>
                </a:solidFill>
                <a:latin typeface="+mn-lt"/>
                <a:ea typeface="+mn-ea"/>
                <a:cs typeface="+mn-cs"/>
              </a:rPr>
              <a:t>or one-dimensional, address space</a:t>
            </a:r>
            <a:r>
              <a:rPr lang="en-NZ" sz="1200" kern="1200" baseline="0" dirty="0" smtClean="0">
                <a:solidFill>
                  <a:schemeClr val="tx1"/>
                </a:solidFill>
                <a:latin typeface="+mn-lt"/>
                <a:ea typeface="+mn-ea"/>
                <a:cs typeface="+mn-cs"/>
              </a:rPr>
              <a:t>, consisting </a:t>
            </a:r>
            <a:r>
              <a:rPr lang="en-NZ" sz="1200" kern="1200" baseline="0" smtClean="0">
                <a:solidFill>
                  <a:schemeClr val="tx1"/>
                </a:solidFill>
                <a:latin typeface="+mn-lt"/>
                <a:ea typeface="+mn-ea"/>
                <a:cs typeface="+mn-cs"/>
              </a:rPr>
              <a:t>of a </a:t>
            </a:r>
            <a:r>
              <a:rPr lang="en-NZ" sz="1200" kern="1200" baseline="0" dirty="0" smtClean="0">
                <a:solidFill>
                  <a:schemeClr val="tx1"/>
                </a:solidFill>
                <a:latin typeface="+mn-lt"/>
                <a:ea typeface="+mn-ea"/>
                <a:cs typeface="+mn-cs"/>
              </a:rPr>
              <a:t>sequence of bytes or words. </a:t>
            </a:r>
          </a:p>
          <a:p>
            <a:r>
              <a:rPr lang="en-NZ" sz="1200" kern="1200" baseline="0" smtClean="0">
                <a:solidFill>
                  <a:schemeClr val="tx1"/>
                </a:solidFill>
                <a:latin typeface="+mn-lt"/>
                <a:ea typeface="+mn-ea"/>
                <a:cs typeface="+mn-cs"/>
              </a:rPr>
              <a:t>Secondary </a:t>
            </a:r>
            <a:r>
              <a:rPr lang="en-NZ" sz="1200" kern="1200" baseline="0" dirty="0" smtClean="0">
                <a:solidFill>
                  <a:schemeClr val="tx1"/>
                </a:solidFill>
                <a:latin typeface="+mn-lt"/>
                <a:ea typeface="+mn-ea"/>
                <a:cs typeface="+mn-cs"/>
              </a:rPr>
              <a:t>memory</a:t>
            </a:r>
            <a:r>
              <a:rPr lang="en-NZ" sz="1200" kern="1200" baseline="0" smtClean="0">
                <a:solidFill>
                  <a:schemeClr val="tx1"/>
                </a:solidFill>
                <a:latin typeface="+mn-lt"/>
                <a:ea typeface="+mn-ea"/>
                <a:cs typeface="+mn-cs"/>
              </a:rPr>
              <a:t>, at its physical </a:t>
            </a:r>
            <a:r>
              <a:rPr lang="en-NZ" sz="1200" kern="1200" baseline="0" dirty="0" smtClean="0">
                <a:solidFill>
                  <a:schemeClr val="tx1"/>
                </a:solidFill>
                <a:latin typeface="+mn-lt"/>
                <a:ea typeface="+mn-ea"/>
                <a:cs typeface="+mn-cs"/>
              </a:rPr>
              <a:t>level, </a:t>
            </a:r>
            <a:r>
              <a:rPr lang="en-NZ" sz="1200" kern="1200" baseline="0" smtClean="0">
                <a:solidFill>
                  <a:schemeClr val="tx1"/>
                </a:solidFill>
                <a:latin typeface="+mn-lt"/>
                <a:ea typeface="+mn-ea"/>
                <a:cs typeface="+mn-cs"/>
              </a:rPr>
              <a:t>is similarly organized</a:t>
            </a:r>
            <a:r>
              <a:rPr lang="en-NZ" sz="1200" kern="1200" baseline="0" dirty="0" smtClean="0">
                <a:solidFill>
                  <a:schemeClr val="tx1"/>
                </a:solidFill>
                <a:latin typeface="+mn-lt"/>
                <a:ea typeface="+mn-ea"/>
                <a:cs typeface="+mn-cs"/>
              </a:rPr>
              <a:t>.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does not correspond to </a:t>
            </a:r>
            <a:r>
              <a:rPr lang="en-NZ" sz="1200" kern="1200" baseline="0" smtClean="0">
                <a:solidFill>
                  <a:schemeClr val="tx1"/>
                </a:solidFill>
                <a:latin typeface="+mn-lt"/>
                <a:ea typeface="+mn-ea"/>
                <a:cs typeface="+mn-cs"/>
              </a:rPr>
              <a:t>the way </a:t>
            </a:r>
            <a:r>
              <a:rPr lang="en-NZ" sz="1200" kern="1200" baseline="0" dirty="0" smtClean="0">
                <a:solidFill>
                  <a:schemeClr val="tx1"/>
                </a:solidFill>
                <a:latin typeface="+mn-lt"/>
                <a:ea typeface="+mn-ea"/>
                <a:cs typeface="+mn-cs"/>
              </a:rPr>
              <a:t>in </a:t>
            </a:r>
            <a:r>
              <a:rPr lang="en-NZ" sz="1200" kern="1200" baseline="0" smtClean="0">
                <a:solidFill>
                  <a:schemeClr val="tx1"/>
                </a:solidFill>
                <a:latin typeface="+mn-lt"/>
                <a:ea typeface="+mn-ea"/>
                <a:cs typeface="+mn-cs"/>
              </a:rPr>
              <a:t>which programs are typically </a:t>
            </a:r>
            <a:r>
              <a:rPr lang="en-NZ" sz="1200" kern="1200" baseline="0" dirty="0" smtClean="0">
                <a:solidFill>
                  <a:schemeClr val="tx1"/>
                </a:solidFill>
                <a:latin typeface="+mn-lt"/>
                <a:ea typeface="+mn-ea"/>
                <a:cs typeface="+mn-cs"/>
              </a:rPr>
              <a:t>constructed. </a:t>
            </a:r>
            <a:r>
              <a:rPr lang="en-NZ" sz="1200" kern="1200" baseline="0" smtClean="0">
                <a:solidFill>
                  <a:schemeClr val="tx1"/>
                </a:solidFill>
                <a:latin typeface="+mn-lt"/>
                <a:ea typeface="+mn-ea"/>
                <a:cs typeface="+mn-cs"/>
              </a:rPr>
              <a:t>Most programs are organized </a:t>
            </a:r>
            <a:r>
              <a:rPr lang="en-NZ" sz="1200" kern="1200" baseline="0" dirty="0" smtClean="0">
                <a:solidFill>
                  <a:schemeClr val="tx1"/>
                </a:solidFill>
                <a:latin typeface="+mn-lt"/>
                <a:ea typeface="+mn-ea"/>
                <a:cs typeface="+mn-cs"/>
              </a:rPr>
              <a:t>into modules. If </a:t>
            </a:r>
            <a:r>
              <a:rPr lang="en-NZ" sz="1200" kern="1200" baseline="0" smtClean="0">
                <a:solidFill>
                  <a:schemeClr val="tx1"/>
                </a:solidFill>
                <a:latin typeface="+mn-lt"/>
                <a:ea typeface="+mn-ea"/>
                <a:cs typeface="+mn-cs"/>
              </a:rPr>
              <a:t>the operating system and computer hardware can effectively deal </a:t>
            </a:r>
            <a:r>
              <a:rPr lang="en-NZ" sz="1200" kern="1200" baseline="0" dirty="0" smtClean="0">
                <a:solidFill>
                  <a:schemeClr val="tx1"/>
                </a:solidFill>
                <a:latin typeface="+mn-lt"/>
                <a:ea typeface="+mn-ea"/>
                <a:cs typeface="+mn-cs"/>
              </a:rPr>
              <a:t>with </a:t>
            </a:r>
            <a:r>
              <a:rPr lang="en-NZ" sz="1200" kern="1200" baseline="0" smtClean="0">
                <a:solidFill>
                  <a:schemeClr val="tx1"/>
                </a:solidFill>
                <a:latin typeface="+mn-lt"/>
                <a:ea typeface="+mn-ea"/>
                <a:cs typeface="+mn-cs"/>
              </a:rPr>
              <a:t>user programs and data </a:t>
            </a:r>
            <a:r>
              <a:rPr lang="en-NZ" sz="1200" kern="1200" baseline="0" dirty="0" smtClean="0">
                <a:solidFill>
                  <a:schemeClr val="tx1"/>
                </a:solidFill>
                <a:latin typeface="+mn-lt"/>
                <a:ea typeface="+mn-ea"/>
                <a:cs typeface="+mn-cs"/>
              </a:rPr>
              <a:t>in the form of modules of some sort, </a:t>
            </a:r>
            <a:r>
              <a:rPr lang="en-NZ" sz="1200" kern="1200" baseline="0" smtClean="0">
                <a:solidFill>
                  <a:schemeClr val="tx1"/>
                </a:solidFill>
                <a:latin typeface="+mn-lt"/>
                <a:ea typeface="+mn-ea"/>
                <a:cs typeface="+mn-cs"/>
              </a:rPr>
              <a:t>then a </a:t>
            </a:r>
            <a:r>
              <a:rPr lang="en-NZ" sz="1200" kern="1200" baseline="0" dirty="0" smtClean="0">
                <a:solidFill>
                  <a:schemeClr val="tx1"/>
                </a:solidFill>
                <a:latin typeface="+mn-lt"/>
                <a:ea typeface="+mn-ea"/>
                <a:cs typeface="+mn-cs"/>
              </a:rPr>
              <a:t>number </a:t>
            </a:r>
            <a:r>
              <a:rPr lang="en-NZ" sz="1200" kern="1200" baseline="0" smtClean="0">
                <a:solidFill>
                  <a:schemeClr val="tx1"/>
                </a:solidFill>
                <a:latin typeface="+mn-lt"/>
                <a:ea typeface="+mn-ea"/>
                <a:cs typeface="+mn-cs"/>
              </a:rPr>
              <a:t>of advantages can be realized</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Because </a:t>
            </a:r>
            <a:r>
              <a:rPr lang="en-NZ" dirty="0" smtClean="0"/>
              <a:t>of this, it </a:t>
            </a:r>
            <a:r>
              <a:rPr lang="en-NZ" smtClean="0"/>
              <a:t>is clear that the task </a:t>
            </a:r>
            <a:r>
              <a:rPr lang="en-NZ" dirty="0" smtClean="0"/>
              <a:t>of </a:t>
            </a:r>
            <a:r>
              <a:rPr lang="en-NZ" smtClean="0"/>
              <a:t>moving information </a:t>
            </a:r>
            <a:r>
              <a:rPr lang="en-NZ" dirty="0" smtClean="0"/>
              <a:t>between the two levels of memory should </a:t>
            </a:r>
            <a:r>
              <a:rPr lang="en-NZ" smtClean="0"/>
              <a:t>be a </a:t>
            </a:r>
            <a:r>
              <a:rPr lang="en-NZ" dirty="0" smtClean="0"/>
              <a:t>system responsibility. </a:t>
            </a:r>
            <a:r>
              <a:rPr lang="en-NZ" smtClean="0"/>
              <a:t>This task </a:t>
            </a:r>
            <a:r>
              <a:rPr lang="en-NZ" dirty="0" smtClean="0"/>
              <a:t>is the essence of </a:t>
            </a:r>
            <a:r>
              <a:rPr lang="en-NZ" smtClean="0"/>
              <a:t>memory management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Finish by </a:t>
            </a:r>
            <a:r>
              <a:rPr lang="en-NZ" smtClean="0"/>
              <a:t>mentioning tat fixed partitioning</a:t>
            </a:r>
            <a:r>
              <a:rPr lang="en-NZ" baseline="0" smtClean="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dirty="0" smtClean="0"/>
              <a:t>Animated slide</a:t>
            </a:r>
          </a:p>
          <a:p>
            <a:pPr marL="228600" indent="-228600">
              <a:buNone/>
            </a:pPr>
            <a:r>
              <a:rPr lang="en-NZ" dirty="0" smtClean="0"/>
              <a:t>Imagine a system with 64M RAM</a:t>
            </a:r>
          </a:p>
          <a:p>
            <a:pPr marL="228600" lvl="0" indent="-228600">
              <a:buFont typeface="+mj-lt"/>
              <a:buAutoNum type="arabicPeriod"/>
            </a:pPr>
            <a:r>
              <a:rPr lang="en-NZ" dirty="0" smtClean="0"/>
              <a:t>Initially, main memory is empty, except for the operating system </a:t>
            </a:r>
          </a:p>
          <a:p>
            <a:pPr marL="228600" lvl="0" indent="-228600">
              <a:buFont typeface="+mj-lt"/>
              <a:buAutoNum type="arabicPeriod"/>
            </a:pPr>
            <a:r>
              <a:rPr lang="en-NZ" dirty="0" smtClean="0"/>
              <a:t>Three processes are loaded in – leaving a ‘hole’ too small for any further</a:t>
            </a:r>
            <a:r>
              <a:rPr lang="en-NZ" baseline="0" dirty="0" smtClean="0"/>
              <a:t> process</a:t>
            </a:r>
          </a:p>
          <a:p>
            <a:pPr marL="228600" lvl="0" indent="-228600">
              <a:buFont typeface="+mj-lt"/>
              <a:buAutoNum type="arabicPeriod"/>
            </a:pPr>
            <a:r>
              <a:rPr lang="en-NZ" sz="1200" kern="1200" baseline="0" dirty="0" smtClean="0">
                <a:solidFill>
                  <a:schemeClr val="tx1"/>
                </a:solidFill>
                <a:latin typeface="+mn-lt"/>
                <a:ea typeface="+mn-ea"/>
                <a:cs typeface="+mn-cs"/>
              </a:rPr>
              <a:t>At some point, none of the processes in memory is ready. The operating system swaps out process 2, </a:t>
            </a:r>
          </a:p>
          <a:p>
            <a:pPr marL="228600" lvl="0" indent="-228600">
              <a:buFont typeface="+mj-lt"/>
              <a:buAutoNum type="arabicPeriod"/>
            </a:pPr>
            <a:r>
              <a:rPr lang="en-NZ" sz="1200" kern="1200" baseline="0" dirty="0" smtClean="0">
                <a:solidFill>
                  <a:schemeClr val="tx1"/>
                </a:solidFill>
                <a:latin typeface="+mn-lt"/>
                <a:ea typeface="+mn-ea"/>
                <a:cs typeface="+mn-cs"/>
              </a:rPr>
              <a:t>Which leaves sufficient room to load a new process, process 4 – but that creates another hole</a:t>
            </a:r>
          </a:p>
          <a:p>
            <a:pPr marL="228600" lvl="0" indent="-228600">
              <a:buFont typeface="+mj-lt"/>
              <a:buAutoNum type="arabicPeriod"/>
            </a:pPr>
            <a:r>
              <a:rPr lang="en-NZ" sz="1200" kern="1200" baseline="0" dirty="0" smtClean="0">
                <a:solidFill>
                  <a:schemeClr val="tx1"/>
                </a:solidFill>
                <a:latin typeface="+mn-lt"/>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lvl="0" indent="-228600">
              <a:buFont typeface="+mj-lt"/>
              <a:buAutoNum type="arabicPeriod"/>
            </a:pPr>
            <a:r>
              <a:rPr lang="en-NZ" sz="1200" kern="1200" baseline="0" dirty="0" smtClean="0">
                <a:solidFill>
                  <a:schemeClr val="tx1"/>
                </a:solidFill>
                <a:latin typeface="+mn-lt"/>
                <a:ea typeface="+mn-ea"/>
                <a:cs typeface="+mn-cs"/>
              </a:rPr>
              <a:t>Explain External Fragmentation and compaction – mention that compaction implies the capability of dynamic relocation</a:t>
            </a:r>
          </a:p>
          <a:p>
            <a:pPr marL="228600" lvl="0" indent="-228600">
              <a:buFont typeface="+mj-lt"/>
              <a:buAutoNum type="arabicPeriod"/>
            </a:pPr>
            <a:endParaRPr lang="en-NZ" sz="1200" kern="1200" baseline="0" dirty="0" smtClean="0">
              <a:solidFill>
                <a:schemeClr val="tx1"/>
              </a:solidFill>
              <a:latin typeface="+mn-lt"/>
              <a:ea typeface="+mn-ea"/>
              <a:cs typeface="+mn-cs"/>
            </a:endParaRPr>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Overview of points covered in </a:t>
            </a:r>
            <a:r>
              <a:rPr lang="en-NZ" smtClean="0"/>
              <a:t>this chapter</a:t>
            </a:r>
            <a:endParaRPr lang="en-NZ" dirty="0" smtClean="0"/>
          </a:p>
          <a:p>
            <a:endParaRPr lang="en-NZ" dirty="0" smtClean="0"/>
          </a:p>
          <a:p>
            <a:r>
              <a:rPr lang="en-NZ" dirty="0" smtClean="0"/>
              <a:t>Point </a:t>
            </a:r>
            <a:r>
              <a:rPr lang="en-NZ" smtClean="0"/>
              <a:t>out that memory partitioning </a:t>
            </a:r>
            <a:r>
              <a:rPr lang="en-NZ" dirty="0" smtClean="0"/>
              <a:t>isn’t used much except </a:t>
            </a:r>
            <a:r>
              <a:rPr lang="en-NZ" smtClean="0"/>
              <a:t>for special cases such as </a:t>
            </a:r>
            <a:r>
              <a:rPr lang="en-NZ" dirty="0" smtClean="0"/>
              <a:t>kernel </a:t>
            </a:r>
            <a:r>
              <a:rPr lang="en-NZ" smtClean="0"/>
              <a:t>memory management</a:t>
            </a:r>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Slide shows Fig 7.5 </a:t>
            </a:r>
            <a:r>
              <a:rPr lang="en-NZ" smtClean="0"/>
              <a:t>- an example memory configuration after a </a:t>
            </a:r>
            <a:r>
              <a:rPr lang="en-NZ" dirty="0" smtClean="0"/>
              <a:t>number </a:t>
            </a:r>
            <a:r>
              <a:rPr lang="en-NZ" smtClean="0"/>
              <a:t>of placement and swapping-out operations</a:t>
            </a:r>
            <a:r>
              <a:rPr lang="en-NZ" dirty="0" smtClean="0"/>
              <a:t>. </a:t>
            </a:r>
          </a:p>
          <a:p>
            <a:endParaRPr lang="en-NZ" dirty="0" smtClean="0"/>
          </a:p>
          <a:p>
            <a:pPr>
              <a:buFont typeface="Arial" pitchFamily="34" charset="0"/>
              <a:buChar char="•"/>
            </a:pPr>
            <a:r>
              <a:rPr lang="en-NZ" smtClean="0"/>
              <a:t>The last block that was used was a </a:t>
            </a:r>
            <a:r>
              <a:rPr lang="en-NZ" dirty="0" smtClean="0"/>
              <a:t>22-Mbyte block from </a:t>
            </a:r>
            <a:r>
              <a:rPr lang="en-NZ" smtClean="0"/>
              <a:t>which a 14-Mbyte partition was created</a:t>
            </a:r>
            <a:r>
              <a:rPr lang="en-NZ" dirty="0" smtClean="0"/>
              <a:t>. </a:t>
            </a:r>
          </a:p>
          <a:p>
            <a:pPr>
              <a:buFont typeface="Arial" pitchFamily="34" charset="0"/>
              <a:buChar char="•"/>
            </a:pPr>
            <a:r>
              <a:rPr lang="en-NZ" dirty="0" smtClean="0"/>
              <a:t>Figure 7.5b shows the difference between the best, first</a:t>
            </a:r>
            <a:r>
              <a:rPr lang="en-NZ" smtClean="0"/>
              <a:t>, and next-fit placement algorithms in satisfying a 16-Mbyte allocation </a:t>
            </a:r>
            <a:r>
              <a:rPr lang="en-NZ" dirty="0" smtClean="0"/>
              <a:t>request.</a:t>
            </a:r>
          </a:p>
          <a:p>
            <a:pPr>
              <a:buFont typeface="Arial" pitchFamily="34" charset="0"/>
              <a:buChar char="•"/>
            </a:pPr>
            <a:r>
              <a:rPr lang="en-NZ" b="1" dirty="0" smtClean="0"/>
              <a:t>Best-fit </a:t>
            </a:r>
            <a:r>
              <a:rPr lang="en-NZ" smtClean="0"/>
              <a:t>will search </a:t>
            </a:r>
            <a:r>
              <a:rPr lang="en-NZ" dirty="0" smtClean="0"/>
              <a:t>the entire list </a:t>
            </a:r>
            <a:r>
              <a:rPr lang="en-NZ" smtClean="0"/>
              <a:t>of available blocks and make </a:t>
            </a:r>
            <a:r>
              <a:rPr lang="en-NZ" dirty="0" smtClean="0"/>
              <a:t>use of the 18-Mbyte block</a:t>
            </a:r>
            <a:r>
              <a:rPr lang="en-NZ" smtClean="0"/>
              <a:t>, leaving a 2-Mbyte fragment</a:t>
            </a:r>
            <a:r>
              <a:rPr lang="en-NZ" dirty="0" smtClean="0"/>
              <a:t>.</a:t>
            </a:r>
          </a:p>
          <a:p>
            <a:pPr>
              <a:buFont typeface="Arial" pitchFamily="34" charset="0"/>
              <a:buChar char="•"/>
            </a:pPr>
            <a:r>
              <a:rPr lang="en-NZ" b="1" dirty="0" smtClean="0"/>
              <a:t>First-fit </a:t>
            </a:r>
            <a:r>
              <a:rPr lang="en-NZ" dirty="0" smtClean="0"/>
              <a:t>results </a:t>
            </a:r>
            <a:r>
              <a:rPr lang="en-NZ" smtClean="0"/>
              <a:t>in a 6-Mbyte fragment, and </a:t>
            </a:r>
            <a:endParaRPr lang="en-NZ" dirty="0" smtClean="0"/>
          </a:p>
          <a:p>
            <a:pPr>
              <a:buFont typeface="Arial" pitchFamily="34" charset="0"/>
              <a:buChar char="•"/>
            </a:pPr>
            <a:r>
              <a:rPr lang="en-NZ" b="1" dirty="0" smtClean="0"/>
              <a:t>Next-fit </a:t>
            </a:r>
            <a:r>
              <a:rPr lang="en-NZ" dirty="0" smtClean="0"/>
              <a:t>results </a:t>
            </a:r>
            <a:r>
              <a:rPr lang="en-NZ" smtClean="0"/>
              <a:t>in a 20-Mbyte fragment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fixed partitioning scheme limits the number of active processes and may use space inefficiently if there is a poor match between available partition sizes and process sizes.</a:t>
            </a:r>
          </a:p>
          <a:p>
            <a:endParaRPr lang="en-NZ" dirty="0" smtClean="0"/>
          </a:p>
          <a:p>
            <a:r>
              <a:rPr lang="en-NZ" dirty="0" smtClean="0"/>
              <a:t>A dynamic partitioning scheme is more complex to maintain and includes the overhead of compaction.</a:t>
            </a:r>
          </a:p>
          <a:p>
            <a:endParaRPr lang="en-NZ" dirty="0" smtClean="0"/>
          </a:p>
          <a:p>
            <a:r>
              <a:rPr lang="en-NZ" dirty="0" smtClean="0"/>
              <a:t>An 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7.6 gives an example using a 1-Mbyte initial block.</a:t>
            </a:r>
          </a:p>
          <a:p>
            <a:endParaRPr lang="en-NZ" dirty="0" smtClean="0"/>
          </a:p>
          <a:p>
            <a:r>
              <a:rPr lang="en-NZ" dirty="0" smtClean="0"/>
              <a:t>The first request, A, is for 100 Kbytes, for which a 128K block is needed.</a:t>
            </a:r>
          </a:p>
          <a:p>
            <a:endParaRPr lang="en-NZ" dirty="0" smtClean="0"/>
          </a:p>
          <a:p>
            <a:pPr>
              <a:buFont typeface="Arial" pitchFamily="34" charset="0"/>
              <a:buChar char="•"/>
            </a:pPr>
            <a:r>
              <a:rPr lang="en-NZ" dirty="0" smtClean="0"/>
              <a:t>The initial block is divided into two 512K buddies.</a:t>
            </a:r>
          </a:p>
          <a:p>
            <a:pPr lvl="0">
              <a:buFont typeface="Arial" pitchFamily="34" charset="0"/>
              <a:buChar char="•"/>
            </a:pPr>
            <a:r>
              <a:rPr lang="en-NZ" dirty="0" smtClean="0"/>
              <a:t>The first of these is divided into two 256K buddies, </a:t>
            </a:r>
          </a:p>
          <a:p>
            <a:pPr lvl="0">
              <a:buFont typeface="Arial" pitchFamily="34" charset="0"/>
              <a:buChar char="•"/>
            </a:pPr>
            <a:r>
              <a:rPr lang="en-NZ" dirty="0" smtClean="0"/>
              <a:t>and the first of these is divided into two 128K buddies,</a:t>
            </a:r>
          </a:p>
          <a:p>
            <a:pPr lvl="0">
              <a:buFont typeface="Arial" pitchFamily="34" charset="0"/>
              <a:buChar char="•"/>
            </a:pPr>
            <a:r>
              <a:rPr lang="en-NZ" dirty="0" smtClean="0"/>
              <a:t> one of which is allocated to A.</a:t>
            </a:r>
          </a:p>
          <a:p>
            <a:pPr lvl="0">
              <a:buFont typeface="Arial" pitchFamily="34" charset="0"/>
              <a:buChar char="•"/>
            </a:pPr>
            <a:r>
              <a:rPr lang="en-NZ" dirty="0" smtClean="0"/>
              <a:t>The next request, B, requires a 256K block. Such a block is already available and is allocated. </a:t>
            </a:r>
          </a:p>
          <a:p>
            <a:pPr lvl="0">
              <a:buFont typeface="Arial" pitchFamily="34" charset="0"/>
              <a:buChar char="•"/>
            </a:pPr>
            <a:r>
              <a:rPr lang="en-NZ" dirty="0" smtClean="0"/>
              <a:t>The process continues with splitting and coalescing occurring as needed.</a:t>
            </a:r>
          </a:p>
          <a:p>
            <a:pPr lvl="0">
              <a:buFont typeface="Arial" pitchFamily="34" charset="0"/>
              <a:buChar char="•"/>
            </a:pPr>
            <a:r>
              <a:rPr lang="en-NZ" dirty="0" smtClean="0"/>
              <a:t>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7.7 </a:t>
            </a:r>
            <a:r>
              <a:rPr lang="en-NZ" smtClean="0"/>
              <a:t>shows a binary tree representation </a:t>
            </a:r>
            <a:r>
              <a:rPr lang="en-NZ" dirty="0" smtClean="0"/>
              <a:t>of the </a:t>
            </a:r>
            <a:r>
              <a:rPr lang="en-NZ" smtClean="0"/>
              <a:t>buddy allocation immediately after the Release </a:t>
            </a:r>
            <a:r>
              <a:rPr lang="en-NZ" dirty="0" smtClean="0"/>
              <a:t>B request.</a:t>
            </a:r>
          </a:p>
          <a:p>
            <a:endParaRPr lang="en-NZ" dirty="0" smtClean="0"/>
          </a:p>
          <a:p>
            <a:r>
              <a:rPr lang="en-NZ" smtClean="0"/>
              <a:t>The leaf </a:t>
            </a:r>
            <a:r>
              <a:rPr lang="en-NZ" dirty="0" smtClean="0"/>
              <a:t>nodes represent the </a:t>
            </a:r>
            <a:r>
              <a:rPr lang="en-NZ" smtClean="0"/>
              <a:t>current partitioning </a:t>
            </a:r>
            <a:r>
              <a:rPr lang="en-NZ" dirty="0" smtClean="0"/>
              <a:t>the memory. </a:t>
            </a:r>
          </a:p>
          <a:p>
            <a:endParaRPr lang="en-NZ" dirty="0" smtClean="0"/>
          </a:p>
          <a:p>
            <a:r>
              <a:rPr lang="en-NZ" dirty="0" smtClean="0"/>
              <a:t>If two </a:t>
            </a:r>
            <a:r>
              <a:rPr lang="en-NZ" smtClean="0"/>
              <a:t>buddies are leaf </a:t>
            </a:r>
            <a:r>
              <a:rPr lang="en-NZ" dirty="0" smtClean="0"/>
              <a:t>nodes, </a:t>
            </a:r>
            <a:r>
              <a:rPr lang="en-NZ" b="1" smtClean="0"/>
              <a:t>then at least </a:t>
            </a:r>
            <a:r>
              <a:rPr lang="en-NZ" b="1" dirty="0" smtClean="0"/>
              <a:t>one must </a:t>
            </a:r>
            <a:r>
              <a:rPr lang="en-NZ" b="1" smtClean="0"/>
              <a:t>be allocated</a:t>
            </a:r>
            <a:r>
              <a:rPr lang="en-NZ" b="1" dirty="0" smtClean="0"/>
              <a:t>;</a:t>
            </a:r>
          </a:p>
          <a:p>
            <a:pPr lvl="1"/>
            <a:r>
              <a:rPr lang="en-NZ" dirty="0" smtClean="0"/>
              <a:t>otherwise they would </a:t>
            </a:r>
            <a:r>
              <a:rPr lang="en-NZ" smtClean="0"/>
              <a:t>be coalesced into a larger </a:t>
            </a:r>
            <a:r>
              <a:rPr lang="en-NZ" dirty="0" smtClean="0"/>
              <a:t>block.</a:t>
            </a:r>
          </a:p>
          <a:p>
            <a:pPr lvl="0"/>
            <a:endParaRPr lang="en-NZ" dirty="0" smtClean="0"/>
          </a:p>
          <a:p>
            <a:pPr lvl="0">
              <a:buFont typeface="Arial" pitchFamily="34" charset="0"/>
              <a:buChar char="•"/>
            </a:pPr>
            <a:r>
              <a:rPr lang="en-NZ" dirty="0" smtClean="0"/>
              <a:t>The buddy system </a:t>
            </a:r>
            <a:r>
              <a:rPr lang="en-NZ" smtClean="0"/>
              <a:t>is a reasonable </a:t>
            </a:r>
            <a:r>
              <a:rPr lang="en-NZ" dirty="0" smtClean="0"/>
              <a:t>compromise to overcome </a:t>
            </a:r>
            <a:r>
              <a:rPr lang="en-NZ" smtClean="0"/>
              <a:t>the disadvantages </a:t>
            </a:r>
            <a:r>
              <a:rPr lang="en-NZ" dirty="0" smtClean="0"/>
              <a:t>of both the </a:t>
            </a:r>
            <a:r>
              <a:rPr lang="en-NZ" smtClean="0"/>
              <a:t>fixed and variable partitioning </a:t>
            </a:r>
            <a:r>
              <a:rPr lang="en-NZ" dirty="0" smtClean="0"/>
              <a:t>schemes, </a:t>
            </a:r>
          </a:p>
          <a:p>
            <a:pPr lvl="0">
              <a:buFont typeface="Arial" pitchFamily="34" charset="0"/>
              <a:buChar char="•"/>
            </a:pPr>
            <a:r>
              <a:rPr lang="en-NZ" dirty="0" smtClean="0"/>
              <a:t> But </a:t>
            </a:r>
            <a:r>
              <a:rPr lang="en-NZ" smtClean="0"/>
              <a:t>in contemporary operating </a:t>
            </a:r>
            <a:r>
              <a:rPr lang="en-NZ" dirty="0" smtClean="0"/>
              <a:t>systems</a:t>
            </a:r>
            <a:r>
              <a:rPr lang="en-NZ" smtClean="0"/>
              <a:t>, virtual memory based on paging and segmentation </a:t>
            </a:r>
            <a:r>
              <a:rPr lang="en-NZ" dirty="0" smtClean="0"/>
              <a:t>is superior. </a:t>
            </a:r>
          </a:p>
          <a:p>
            <a:pPr lvl="0">
              <a:buFont typeface="Arial" pitchFamily="34" charset="0"/>
              <a:buChar char="•"/>
            </a:pPr>
            <a:r>
              <a:rPr lang="en-NZ" dirty="0" smtClean="0"/>
              <a:t>However, the buddy </a:t>
            </a:r>
            <a:r>
              <a:rPr lang="en-NZ" smtClean="0"/>
              <a:t>system has found application in parallel systems as an efficient means of allocation and release for parallel programs. A </a:t>
            </a:r>
            <a:r>
              <a:rPr lang="en-NZ" dirty="0" smtClean="0"/>
              <a:t>modified form of the buddy system is used for UNIX kernel </a:t>
            </a:r>
            <a:r>
              <a:rPr lang="en-NZ" smtClean="0"/>
              <a:t>memory allocation </a:t>
            </a:r>
            <a:r>
              <a:rPr lang="en-NZ" dirty="0" smtClean="0"/>
              <a:t>(described </a:t>
            </a:r>
            <a:r>
              <a:rPr lang="en-NZ" smtClean="0"/>
              <a:t>in Chapter </a:t>
            </a:r>
            <a:r>
              <a:rPr lang="en-NZ" dirty="0" smtClean="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translation </a:t>
            </a:r>
            <a:r>
              <a:rPr lang="en-US" dirty="0" smtClean="0"/>
              <a:t>must </a:t>
            </a:r>
            <a:r>
              <a:rPr lang="en-US" smtClean="0"/>
              <a:t>be made </a:t>
            </a:r>
            <a:r>
              <a:rPr lang="en-US" dirty="0" smtClean="0"/>
              <a:t>from </a:t>
            </a:r>
            <a:r>
              <a:rPr lang="en-US" smtClean="0"/>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smtClean="0">
                <a:solidFill>
                  <a:schemeClr val="tx1"/>
                </a:solidFill>
                <a:latin typeface="+mn-lt"/>
                <a:ea typeface="+mn-ea"/>
                <a:cs typeface="+mn-cs"/>
              </a:rPr>
              <a:t>Introduce by pointing out that in a  </a:t>
            </a:r>
            <a:r>
              <a:rPr lang="en-NZ" sz="1200" b="0" kern="1200" baseline="0" dirty="0" err="1" smtClean="0">
                <a:solidFill>
                  <a:schemeClr val="tx1"/>
                </a:solidFill>
                <a:latin typeface="+mn-lt"/>
                <a:ea typeface="+mn-ea"/>
                <a:cs typeface="+mn-cs"/>
              </a:rPr>
              <a:t>uniprogramming</a:t>
            </a:r>
            <a:r>
              <a:rPr lang="en-NZ" sz="1200" b="0" kern="1200" baseline="0" dirty="0" smtClean="0">
                <a:solidFill>
                  <a:schemeClr val="tx1"/>
                </a:solidFill>
                <a:latin typeface="+mn-lt"/>
                <a:ea typeface="+mn-ea"/>
                <a:cs typeface="+mn-cs"/>
              </a:rPr>
              <a:t> system, main memory is divided into two parts: </a:t>
            </a:r>
          </a:p>
          <a:p>
            <a:pPr lvl="1">
              <a:buFont typeface="Arial" pitchFamily="34" charset="0"/>
              <a:buChar char="•"/>
            </a:pPr>
            <a:r>
              <a:rPr lang="en-NZ" sz="1200" b="0" kern="1200" baseline="0" dirty="0" smtClean="0">
                <a:solidFill>
                  <a:schemeClr val="tx1"/>
                </a:solidFill>
                <a:latin typeface="+mn-lt"/>
                <a:ea typeface="+mn-ea"/>
                <a:cs typeface="+mn-cs"/>
              </a:rPr>
              <a:t>one part for the operating system (resident monitor, kernel) and </a:t>
            </a:r>
          </a:p>
          <a:p>
            <a:pPr lvl="1">
              <a:buFont typeface="Arial" pitchFamily="34" charset="0"/>
              <a:buChar char="•"/>
            </a:pPr>
            <a:r>
              <a:rPr lang="en-NZ" sz="1200" b="0" kern="1200" baseline="0" dirty="0" smtClean="0">
                <a:solidFill>
                  <a:schemeClr val="tx1"/>
                </a:solidFill>
                <a:latin typeface="+mn-lt"/>
                <a:ea typeface="+mn-ea"/>
                <a:cs typeface="+mn-cs"/>
              </a:rPr>
              <a:t> one part for the program currently being executed. </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dirty="0" smtClean="0">
                <a:solidFill>
                  <a:schemeClr val="tx1"/>
                </a:solidFill>
                <a:latin typeface="+mn-lt"/>
                <a:ea typeface="+mn-ea"/>
                <a:cs typeface="+mn-cs"/>
              </a:rPr>
              <a:t>In a multiprogramming system, the “user” part of memory must be further subdivided to accommodate multiple processes.</a:t>
            </a:r>
          </a:p>
          <a:p>
            <a:endParaRPr lang="en-NZ" sz="1200" b="0" kern="1200" baseline="0" dirty="0" smtClean="0">
              <a:solidFill>
                <a:schemeClr val="tx1"/>
              </a:solidFill>
              <a:latin typeface="+mn-lt"/>
              <a:ea typeface="+mn-ea"/>
              <a:cs typeface="+mn-cs"/>
            </a:endParaRPr>
          </a:p>
          <a:p>
            <a:r>
              <a:rPr lang="en-NZ" dirty="0" smtClean="0"/>
              <a:t>Emphasise that memory management is vital in a multiprogramming system. If only a few processes are in memory, then for much of the time all of the processes will be waiting</a:t>
            </a:r>
          </a:p>
          <a:p>
            <a:r>
              <a:rPr lang="en-NZ" dirty="0" smtClean="0"/>
              <a:t>for I/O and the processor will be idle.</a:t>
            </a:r>
          </a:p>
          <a:p>
            <a:endParaRPr lang="en-NZ" dirty="0" smtClean="0"/>
          </a:p>
          <a:p>
            <a:r>
              <a:rPr lang="en-NZ" dirty="0" smtClean="0"/>
              <a:t>Thus memory needs to be allocated to ensure a reasonable supply of ready processes to consume available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smtClean="0"/>
              <a:t>Animated slide</a:t>
            </a:r>
          </a:p>
          <a:p>
            <a:pPr marL="228600" indent="-228600">
              <a:buFont typeface="+mj-lt"/>
              <a:buNone/>
            </a:pPr>
            <a:endParaRPr lang="en-NZ" sz="1200" kern="1200" baseline="0" dirty="0" smtClean="0">
              <a:solidFill>
                <a:schemeClr val="tx1"/>
              </a:solidFill>
              <a:latin typeface="+mn-lt"/>
              <a:ea typeface="+mn-ea"/>
              <a:cs typeface="+mn-cs"/>
            </a:endParaRPr>
          </a:p>
          <a:p>
            <a:pPr marL="228600" indent="-228600">
              <a:buFont typeface="+mj-lt"/>
              <a:buAutoNum type="arabicPeriod"/>
            </a:pPr>
            <a:r>
              <a:rPr lang="en-NZ" sz="1200" kern="1200" baseline="0" dirty="0" smtClean="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smtClean="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smtClean="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smtClean="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smtClean="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smtClean="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difference with dynamic partitioning, is that with segmentation a program may occupy more than one partition, and these partitions need not be contiguous.</a:t>
            </a:r>
          </a:p>
          <a:p>
            <a:endParaRPr lang="en-NZ" dirty="0" smtClean="0"/>
          </a:p>
          <a:p>
            <a:r>
              <a:rPr lang="en-NZ" dirty="0" smtClean="0"/>
              <a:t>Segmentation eliminates internal fragmentation but suffers from external fragmentation</a:t>
            </a:r>
            <a:r>
              <a:rPr lang="en-NZ" baseline="0" dirty="0" smtClean="0"/>
              <a:t> (as does dynamic partitioning)</a:t>
            </a:r>
            <a:endParaRPr lang="en-NZ" dirty="0" smtClean="0"/>
          </a:p>
          <a:p>
            <a:endParaRPr lang="en-NZ" dirty="0" smtClean="0"/>
          </a:p>
          <a:p>
            <a:r>
              <a:rPr lang="en-NZ" dirty="0" smtClean="0"/>
              <a:t>However, because a process is broken up into a number of smaller pieces, the external fragmentation should be less.</a:t>
            </a:r>
          </a:p>
          <a:p>
            <a:r>
              <a:rPr lang="en-NZ" dirty="0" smtClean="0"/>
              <a:t>A consequence of unequal-size segments is that there is no simple relationship between logical addresses and physical addresses. </a:t>
            </a:r>
          </a:p>
          <a:p>
            <a:endParaRPr lang="en-NZ" dirty="0" smtClean="0"/>
          </a:p>
          <a:p>
            <a:r>
              <a:rPr lang="en-NZ" dirty="0" smtClean="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smtClean="0"/>
              <a:t> the starting address in main memory of the corresponding segment. </a:t>
            </a:r>
          </a:p>
          <a:p>
            <a:pPr lvl="1">
              <a:buFont typeface="Arial" pitchFamily="34" charset="0"/>
              <a:buChar char="•"/>
            </a:pPr>
            <a:r>
              <a:rPr lang="en-NZ" dirty="0" smtClean="0"/>
              <a:t>the length of the segment, to assure that invalid addresses are not used.</a:t>
            </a:r>
          </a:p>
          <a:p>
            <a:endParaRPr lang="en-NZ" dirty="0" smtClean="0"/>
          </a:p>
          <a:p>
            <a:r>
              <a:rPr lang="en-NZ" dirty="0" smtClean="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sz="1200" kern="1200" baseline="0" dirty="0" smtClean="0">
                <a:solidFill>
                  <a:schemeClr val="tx1"/>
                </a:solidFill>
                <a:latin typeface="+mn-lt"/>
                <a:ea typeface="+mn-ea"/>
                <a:cs typeface="+mn-cs"/>
              </a:rPr>
              <a:t>In this example, 16-bit addresses are used, and the page size is 1K =1024 bytes.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relative address 1502, in binary form, is 0000010111011110.</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With a page size of 1K, an offset field of 10 bits is needed, leaving 6 bits for the page number.</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Thus a program can consist of a maximum of 2</a:t>
            </a:r>
            <a:r>
              <a:rPr lang="en-NZ" sz="1200" kern="1200" baseline="30000" dirty="0" smtClean="0">
                <a:solidFill>
                  <a:schemeClr val="tx1"/>
                </a:solidFill>
                <a:latin typeface="+mn-lt"/>
                <a:ea typeface="+mn-ea"/>
                <a:cs typeface="+mn-cs"/>
              </a:rPr>
              <a:t>6 </a:t>
            </a:r>
            <a:r>
              <a:rPr lang="en-NZ" sz="1200" kern="1200" baseline="0" dirty="0" smtClean="0">
                <a:solidFill>
                  <a:schemeClr val="tx1"/>
                </a:solidFill>
                <a:latin typeface="+mn-lt"/>
                <a:ea typeface="+mn-ea"/>
                <a:cs typeface="+mn-cs"/>
              </a:rPr>
              <a:t>=64 pages of 1K bytes each.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As Figure 7.11b shows, relative address 1502 corresponds to </a:t>
            </a:r>
          </a:p>
          <a:p>
            <a:pPr lvl="1">
              <a:buFont typeface="Arial" pitchFamily="34" charset="0"/>
              <a:buChar char="•"/>
            </a:pPr>
            <a:r>
              <a:rPr lang="en-NZ" sz="1200" kern="1200" baseline="0" dirty="0" smtClean="0">
                <a:solidFill>
                  <a:schemeClr val="tx1"/>
                </a:solidFill>
                <a:latin typeface="+mn-lt"/>
                <a:ea typeface="+mn-ea"/>
                <a:cs typeface="+mn-cs"/>
              </a:rPr>
              <a:t>an offset of 478 (0111011110) on page 1 (000001), </a:t>
            </a:r>
          </a:p>
          <a:p>
            <a:pPr lvl="1">
              <a:buFont typeface="Arial" pitchFamily="34" charset="0"/>
              <a:buChar char="•"/>
            </a:pPr>
            <a:r>
              <a:rPr lang="en-NZ" sz="1200" kern="1200" baseline="0" dirty="0" smtClean="0">
                <a:solidFill>
                  <a:schemeClr val="tx1"/>
                </a:solidFill>
                <a:latin typeface="+mn-lt"/>
                <a:ea typeface="+mn-ea"/>
                <a:cs typeface="+mn-cs"/>
              </a:rPr>
              <a:t>which yields the same 16-bit number, 0000010111011110.</a:t>
            </a:r>
          </a:p>
          <a:p>
            <a:endParaRPr lang="en-NZ" dirty="0" smtClean="0"/>
          </a:p>
          <a:p>
            <a:r>
              <a:rPr lang="en-NZ" dirty="0" smtClean="0"/>
              <a:t>Consider an address of n + m bits, where the leftmost n bits are the segment number and the rightmost m bits</a:t>
            </a:r>
          </a:p>
          <a:p>
            <a:r>
              <a:rPr lang="en-NZ" dirty="0" smtClean="0"/>
              <a:t>are the offset. </a:t>
            </a:r>
          </a:p>
          <a:p>
            <a:endParaRPr lang="en-NZ" dirty="0" smtClean="0"/>
          </a:p>
          <a:p>
            <a:r>
              <a:rPr lang="en-NZ" dirty="0" smtClean="0"/>
              <a:t>In the example on the slide </a:t>
            </a:r>
          </a:p>
          <a:p>
            <a:pPr lvl="1">
              <a:buFont typeface="Arial" pitchFamily="34" charset="0"/>
              <a:buChar char="•"/>
            </a:pPr>
            <a:r>
              <a:rPr lang="en-NZ" dirty="0" smtClean="0"/>
              <a:t>n = 4 and </a:t>
            </a:r>
          </a:p>
          <a:p>
            <a:pPr lvl="1">
              <a:buFont typeface="Arial" pitchFamily="34" charset="0"/>
              <a:buChar char="•"/>
            </a:pPr>
            <a:r>
              <a:rPr lang="en-NZ" dirty="0" smtClean="0"/>
              <a:t>m =12.</a:t>
            </a:r>
          </a:p>
          <a:p>
            <a:pPr lvl="0">
              <a:buFont typeface="Arial" pitchFamily="34" charset="0"/>
              <a:buNone/>
            </a:pPr>
            <a:endParaRPr lang="en-NZ" dirty="0" smtClean="0"/>
          </a:p>
          <a:p>
            <a:pPr lvl="0">
              <a:buFont typeface="Arial" pitchFamily="34" charset="0"/>
              <a:buNone/>
            </a:pPr>
            <a:r>
              <a:rPr lang="en-NZ" dirty="0" smtClean="0"/>
              <a:t>Thus the maximum segment size is 2</a:t>
            </a:r>
            <a:r>
              <a:rPr lang="en-NZ" baseline="30000" dirty="0" smtClean="0"/>
              <a:t>12</a:t>
            </a:r>
            <a:r>
              <a:rPr lang="en-NZ" dirty="0" smtClean="0"/>
              <a:t> = 4096.</a:t>
            </a:r>
          </a:p>
          <a:p>
            <a:endParaRPr lang="en-NZ" dirty="0" smtClean="0"/>
          </a:p>
          <a:p>
            <a:endParaRPr lang="en-US" dirty="0" smtClean="0"/>
          </a:p>
          <a:p>
            <a:pPr lvl="0">
              <a:buFont typeface="Arial" pitchFamily="34" charset="0"/>
              <a:buNone/>
            </a:pPr>
            <a:r>
              <a:rPr lang="en-NZ" dirty="0" smtClean="0"/>
              <a:t>The following steps are needed for address translation:</a:t>
            </a:r>
          </a:p>
          <a:p>
            <a:pPr lvl="1"/>
            <a:r>
              <a:rPr lang="en-NZ" dirty="0" smtClean="0"/>
              <a:t>• Extract the segment number as the leftmost n bits of the logical address.</a:t>
            </a:r>
          </a:p>
          <a:p>
            <a:pPr lvl="1"/>
            <a:r>
              <a:rPr lang="en-NZ" dirty="0" smtClean="0"/>
              <a:t>• Use the segment number as an index into the process segment table to find the starting physical address of the segment.</a:t>
            </a:r>
          </a:p>
          <a:p>
            <a:pPr lvl="0"/>
            <a:endParaRPr lang="en-NZ" dirty="0" smtClean="0"/>
          </a:p>
          <a:p>
            <a:pPr lvl="0"/>
            <a:r>
              <a:rPr lang="en-NZ" dirty="0" smtClean="0"/>
              <a:t>Compare the offset, expressed in the rightmost m bits, to the length of the segment. If the offset is greater than or equal to the length, the address is invalid.</a:t>
            </a:r>
          </a:p>
          <a:p>
            <a:pPr lvl="0"/>
            <a:endParaRPr lang="en-NZ" dirty="0" smtClean="0"/>
          </a:p>
          <a:p>
            <a:pPr lvl="0"/>
            <a:r>
              <a:rPr lang="en-NZ" dirty="0" smtClean="0"/>
              <a:t>The desired physical address is the sum of the starting physical address of the segment plus the offset.</a:t>
            </a:r>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In our example, we have the logical address 0000010111011110, </a:t>
            </a:r>
          </a:p>
          <a:p>
            <a:pPr lvl="1"/>
            <a:r>
              <a:rPr lang="en-NZ" sz="1200" kern="1200" baseline="0" dirty="0" smtClean="0">
                <a:solidFill>
                  <a:schemeClr val="tx1"/>
                </a:solidFill>
                <a:latin typeface="+mn-lt"/>
                <a:ea typeface="+mn-ea"/>
                <a:cs typeface="+mn-cs"/>
              </a:rPr>
              <a:t>which is page number 1, offset 478.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Suppose that this page is residing in main memory frame 6 = binary 000110.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our example, we have the logical address 0001001011110000, which is segment number 1, offset 752. </a:t>
            </a:r>
          </a:p>
          <a:p>
            <a:endParaRPr lang="en-NZ" dirty="0" smtClean="0"/>
          </a:p>
          <a:p>
            <a:r>
              <a:rPr lang="en-NZ" dirty="0" smtClean="0"/>
              <a:t>Suppose that this segment is residing in main memory starting at physical address 0010000000100000.</a:t>
            </a:r>
          </a:p>
          <a:p>
            <a:pPr lvl="1"/>
            <a:r>
              <a:rPr lang="en-NZ" dirty="0" smtClean="0"/>
              <a:t>Then the physical address is 0010000000100000 + 001011110000 =</a:t>
            </a:r>
            <a:r>
              <a:rPr lang="en-NZ" baseline="0" dirty="0" smtClean="0"/>
              <a:t> </a:t>
            </a:r>
            <a:r>
              <a:rPr lang="en-NZ" dirty="0" smtClean="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following </a:t>
            </a:r>
            <a:r>
              <a:rPr lang="en-NZ" smtClean="0"/>
              <a:t>slides expand</a:t>
            </a:r>
            <a:r>
              <a:rPr lang="en-NZ" baseline="0" smtClean="0"/>
              <a:t> </a:t>
            </a:r>
            <a:r>
              <a:rPr lang="en-NZ" baseline="0" dirty="0" smtClean="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depicts a process image. Talk the students through this diagram</a:t>
            </a:r>
          </a:p>
          <a:p>
            <a:endParaRPr lang="en-NZ" dirty="0" smtClean="0"/>
          </a:p>
          <a:p>
            <a:r>
              <a:rPr lang="en-NZ" dirty="0" smtClean="0"/>
              <a:t>Assume that the process image occupies a contiguous region of main memory. </a:t>
            </a:r>
          </a:p>
          <a:p>
            <a:endParaRPr lang="en-NZ" dirty="0" smtClean="0"/>
          </a:p>
          <a:p>
            <a:r>
              <a:rPr lang="en-NZ" dirty="0" smtClean="0"/>
              <a:t>The OS needs to know the location of:</a:t>
            </a:r>
          </a:p>
          <a:p>
            <a:pPr lvl="1">
              <a:buFont typeface="Arial" pitchFamily="34" charset="0"/>
              <a:buChar char="•"/>
            </a:pPr>
            <a:r>
              <a:rPr lang="en-NZ" baseline="0" dirty="0" smtClean="0"/>
              <a:t>  </a:t>
            </a:r>
            <a:r>
              <a:rPr lang="en-NZ" dirty="0" smtClean="0"/>
              <a:t>process control information </a:t>
            </a:r>
          </a:p>
          <a:p>
            <a:pPr lvl="1">
              <a:buFont typeface="Arial" pitchFamily="34" charset="0"/>
              <a:buChar char="•"/>
            </a:pPr>
            <a:r>
              <a:rPr lang="en-NZ" dirty="0" smtClean="0"/>
              <a:t>  the execution stack, </a:t>
            </a:r>
          </a:p>
          <a:p>
            <a:pPr lvl="1">
              <a:buFont typeface="Arial" pitchFamily="34" charset="0"/>
              <a:buChar char="•"/>
            </a:pPr>
            <a:r>
              <a:rPr lang="en-NZ" dirty="0" smtClean="0"/>
              <a:t>  the entry point to begin execution of the program for this process. </a:t>
            </a:r>
          </a:p>
          <a:p>
            <a:pPr lvl="0">
              <a:buFont typeface="Arial" pitchFamily="34" charset="0"/>
              <a:buNone/>
            </a:pPr>
            <a:endParaRPr lang="en-NZ" dirty="0" smtClean="0"/>
          </a:p>
          <a:p>
            <a:pPr lvl="0">
              <a:buFont typeface="Arial" pitchFamily="34" charset="0"/>
              <a:buNone/>
            </a:pPr>
            <a:r>
              <a:rPr lang="en-NZ" dirty="0" smtClean="0"/>
              <a:t>Because the operating system knows this information</a:t>
            </a:r>
            <a:r>
              <a:rPr lang="en-NZ" baseline="0" dirty="0" smtClean="0"/>
              <a:t> because it</a:t>
            </a:r>
            <a:r>
              <a:rPr lang="en-NZ" dirty="0" smtClean="0"/>
              <a:t> is managing memory and is responsible for bringing this process into main memory.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Normally, a user process cannot access any portion of the operating system, neither program nor data.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Usually a program in one process cannot branch to an instruction in another process or access the data area of another process.  The processor must be able to abort such instructions at the point of execution.</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Note that the memory protection requirement must be satisfied by the processor (hardware) rather than the operating system (software) because the OS cannot anticipate all of the memory references that a program will make.  It is only possible to assess the permissibility of a memory reference at the time of execution.</a:t>
            </a:r>
          </a:p>
          <a:p>
            <a:endParaRPr lang="en-US" dirty="0" smtClean="0"/>
          </a:p>
          <a:p>
            <a:r>
              <a:rPr lang="en-US" dirty="0" smtClean="0"/>
              <a:t>Consider asking the students “why” to point 1 &amp; 2.</a:t>
            </a:r>
          </a:p>
          <a:p>
            <a:endParaRPr lang="en-US" dirty="0" smtClean="0"/>
          </a:p>
          <a:p>
            <a:r>
              <a:rPr lang="en-US" dirty="0" smtClean="0"/>
              <a:t>Why is</a:t>
            </a:r>
            <a:r>
              <a:rPr lang="en-US" baseline="0" dirty="0" smtClean="0"/>
              <a:t> it a Bad Thing for one process to be able to read, or even write, to memory occupied by a different process?</a:t>
            </a:r>
          </a:p>
          <a:p>
            <a:endParaRPr lang="en-US" baseline="0" dirty="0" smtClean="0"/>
          </a:p>
          <a:p>
            <a:r>
              <a:rPr lang="en-US" baseline="0" dirty="0" smtClean="0"/>
              <a:t>Why is it impossible to check absolute addresses at compile time (hint: see relocation)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Any protection mechanism must have </a:t>
            </a:r>
            <a:r>
              <a:rPr lang="en-NZ" sz="1200" kern="1200" baseline="0" dirty="0" smtClean="0">
                <a:solidFill>
                  <a:schemeClr val="tx1"/>
                </a:solidFill>
                <a:latin typeface="+mn-lt"/>
                <a:ea typeface="+mn-ea"/>
                <a:cs typeface="+mn-cs"/>
              </a:rPr>
              <a:t>the flexibility </a:t>
            </a:r>
            <a:r>
              <a:rPr lang="en-NZ" sz="1200" kern="1200" baseline="0" smtClean="0">
                <a:solidFill>
                  <a:schemeClr val="tx1"/>
                </a:solidFill>
                <a:latin typeface="+mn-lt"/>
                <a:ea typeface="+mn-ea"/>
                <a:cs typeface="+mn-cs"/>
              </a:rPr>
              <a:t>to allow several </a:t>
            </a:r>
            <a:r>
              <a:rPr lang="en-NZ" sz="1200" kern="1200" baseline="0" dirty="0" smtClean="0">
                <a:solidFill>
                  <a:schemeClr val="tx1"/>
                </a:solidFill>
                <a:latin typeface="+mn-lt"/>
                <a:ea typeface="+mn-ea"/>
                <a:cs typeface="+mn-cs"/>
              </a:rPr>
              <a:t>processes </a:t>
            </a:r>
            <a:r>
              <a:rPr lang="en-NZ" sz="1200" kern="1200" baseline="0" smtClean="0">
                <a:solidFill>
                  <a:schemeClr val="tx1"/>
                </a:solidFill>
                <a:latin typeface="+mn-lt"/>
                <a:ea typeface="+mn-ea"/>
                <a:cs typeface="+mn-cs"/>
              </a:rPr>
              <a:t>to access the same </a:t>
            </a:r>
            <a:r>
              <a:rPr lang="en-NZ" sz="1200" kern="1200" baseline="0" dirty="0" smtClean="0">
                <a:solidFill>
                  <a:schemeClr val="tx1"/>
                </a:solidFill>
                <a:latin typeface="+mn-lt"/>
                <a:ea typeface="+mn-ea"/>
                <a:cs typeface="+mn-cs"/>
              </a:rPr>
              <a:t>portion </a:t>
            </a:r>
            <a:r>
              <a:rPr lang="en-NZ" sz="1200" kern="1200" baseline="0" smtClean="0">
                <a:solidFill>
                  <a:schemeClr val="tx1"/>
                </a:solidFill>
                <a:latin typeface="+mn-lt"/>
                <a:ea typeface="+mn-ea"/>
                <a:cs typeface="+mn-cs"/>
              </a:rPr>
              <a:t>of main </a:t>
            </a:r>
            <a:r>
              <a:rPr lang="en-NZ" sz="1200" kern="1200" baseline="0" dirty="0" smtClean="0">
                <a:solidFill>
                  <a:schemeClr val="tx1"/>
                </a:solidFill>
                <a:latin typeface="+mn-lt"/>
                <a:ea typeface="+mn-ea"/>
                <a:cs typeface="+mn-cs"/>
              </a:rPr>
              <a:t>memory. </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Processes that are cooperating </a:t>
            </a:r>
            <a:r>
              <a:rPr lang="en-NZ" sz="1200" kern="1200" baseline="0" dirty="0" smtClean="0">
                <a:solidFill>
                  <a:schemeClr val="tx1"/>
                </a:solidFill>
                <a:latin typeface="+mn-lt"/>
                <a:ea typeface="+mn-ea"/>
                <a:cs typeface="+mn-cs"/>
              </a:rPr>
              <a:t>on </a:t>
            </a:r>
            <a:r>
              <a:rPr lang="en-NZ" sz="1200" kern="1200" baseline="0" smtClean="0">
                <a:solidFill>
                  <a:schemeClr val="tx1"/>
                </a:solidFill>
                <a:latin typeface="+mn-lt"/>
                <a:ea typeface="+mn-ea"/>
                <a:cs typeface="+mn-cs"/>
              </a:rPr>
              <a:t>some task may </a:t>
            </a:r>
            <a:r>
              <a:rPr lang="en-NZ" sz="1200" kern="1200" baseline="0" dirty="0" smtClean="0">
                <a:solidFill>
                  <a:schemeClr val="tx1"/>
                </a:solidFill>
                <a:latin typeface="+mn-lt"/>
                <a:ea typeface="+mn-ea"/>
                <a:cs typeface="+mn-cs"/>
              </a:rPr>
              <a:t>need </a:t>
            </a:r>
            <a:r>
              <a:rPr lang="en-NZ" sz="1200" kern="1200" baseline="0" smtClean="0">
                <a:solidFill>
                  <a:schemeClr val="tx1"/>
                </a:solidFill>
                <a:latin typeface="+mn-lt"/>
                <a:ea typeface="+mn-ea"/>
                <a:cs typeface="+mn-cs"/>
              </a:rPr>
              <a:t>to share access </a:t>
            </a:r>
            <a:r>
              <a:rPr lang="en-NZ" sz="1200" kern="1200" baseline="0" dirty="0" smtClean="0">
                <a:solidFill>
                  <a:schemeClr val="tx1"/>
                </a:solidFill>
                <a:latin typeface="+mn-lt"/>
                <a:ea typeface="+mn-ea"/>
                <a:cs typeface="+mn-cs"/>
              </a:rPr>
              <a:t>to </a:t>
            </a:r>
            <a:r>
              <a:rPr lang="en-NZ" sz="1200" kern="1200" baseline="0" smtClean="0">
                <a:solidFill>
                  <a:schemeClr val="tx1"/>
                </a:solidFill>
                <a:latin typeface="+mn-lt"/>
                <a:ea typeface="+mn-ea"/>
                <a:cs typeface="+mn-cs"/>
              </a:rPr>
              <a:t>the same data </a:t>
            </a:r>
            <a:r>
              <a:rPr lang="en-NZ" sz="1200" kern="1200" baseline="0" dirty="0" smtClean="0">
                <a:solidFill>
                  <a:schemeClr val="tx1"/>
                </a:solidFill>
                <a:latin typeface="+mn-lt"/>
                <a:ea typeface="+mn-ea"/>
                <a:cs typeface="+mn-cs"/>
              </a:rPr>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281D71F-8CF3-4091-ACC5-FDECB0D132D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D71F-8CF3-4091-ACC5-FDECB0D132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D71F-8CF3-4091-ACC5-FDECB0D132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D71F-8CF3-4091-ACC5-FDECB0D132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D71F-8CF3-4091-ACC5-FDECB0D132D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1D71F-8CF3-4091-ACC5-FDECB0D132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1D71F-8CF3-4091-ACC5-FDECB0D132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1D71F-8CF3-4091-ACC5-FDECB0D132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1D71F-8CF3-4091-ACC5-FDECB0D132D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1D71F-8CF3-4091-ACC5-FDECB0D132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0A6B4CC-EBBE-44AE-AE40-59DD9859F02B}"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1D71F-8CF3-4091-ACC5-FDECB0D132D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0A6B4CC-EBBE-44AE-AE40-59DD9859F02B}" type="datetimeFigureOut">
              <a:rPr lang="en-US" smtClean="0"/>
              <a:pPr/>
              <a:t>10/22/2024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81D71F-8CF3-4091-ACC5-FDECB0D132D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685800" y="1066800"/>
            <a:ext cx="7772400" cy="3581399"/>
          </a:xfrm>
        </p:spPr>
        <p:txBody>
          <a:bodyPr>
            <a:normAutofit/>
          </a:bodyPr>
          <a:lstStyle/>
          <a:p>
            <a:pPr algn="ctr" eaLnBrk="1" hangingPunct="1"/>
            <a:r>
              <a:rPr lang="en-US" sz="5400" dirty="0" smtClean="0"/>
              <a:t>Unit-5 </a:t>
            </a:r>
            <a:br>
              <a:rPr lang="en-US" sz="5400" dirty="0" smtClean="0"/>
            </a:br>
            <a:r>
              <a:rPr lang="en-US" sz="5400" dirty="0" smtClean="0"/>
              <a:t>Memory Management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r>
              <a:rPr lang="en-US" smtClean="0"/>
              <a:t>: Logical Organization</a:t>
            </a:r>
            <a:endParaRPr lang="en-US" dirty="0"/>
          </a:p>
        </p:txBody>
      </p:sp>
      <p:sp>
        <p:nvSpPr>
          <p:cNvPr id="3" name="Content Placeholder 2"/>
          <p:cNvSpPr>
            <a:spLocks noGrp="1"/>
          </p:cNvSpPr>
          <p:nvPr>
            <p:ph idx="1"/>
          </p:nvPr>
        </p:nvSpPr>
        <p:spPr>
          <a:xfrm>
            <a:off x="1066800" y="1447800"/>
            <a:ext cx="7866888" cy="5181600"/>
          </a:xfrm>
        </p:spPr>
        <p:txBody>
          <a:bodyPr/>
          <a:lstStyle/>
          <a:p>
            <a:r>
              <a:rPr lang="en-US" sz="3600" dirty="0" smtClean="0"/>
              <a:t>Memory is organized linearly (usually)</a:t>
            </a:r>
          </a:p>
          <a:p>
            <a:r>
              <a:rPr lang="en-US" sz="3600" dirty="0" smtClean="0"/>
              <a:t>Programs are written in modules</a:t>
            </a:r>
          </a:p>
          <a:p>
            <a:pPr lvl="1"/>
            <a:r>
              <a:rPr lang="en-US" sz="3600" dirty="0" smtClean="0"/>
              <a:t>Modules can be written and compiled independently</a:t>
            </a:r>
          </a:p>
          <a:p>
            <a:r>
              <a:rPr lang="en-US" sz="3600" dirty="0" smtClean="0"/>
              <a:t>Different degrees of protection given to modules (read-only, execute-only)</a:t>
            </a:r>
          </a:p>
          <a:p>
            <a:r>
              <a:rPr lang="en-US" sz="3600" dirty="0" smtClean="0"/>
              <a:t>Share modules among processes</a:t>
            </a:r>
          </a:p>
          <a:p>
            <a:r>
              <a:rPr lang="en-US" sz="3600" dirty="0" smtClean="0"/>
              <a:t>Segmentation helps here</a:t>
            </a:r>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r>
              <a:rPr lang="en-US" smtClean="0"/>
              <a:t>: Physical Organization</a:t>
            </a:r>
            <a:endParaRPr lang="en-US" dirty="0"/>
          </a:p>
        </p:txBody>
      </p:sp>
      <p:sp>
        <p:nvSpPr>
          <p:cNvPr id="3" name="Content Placeholder 2"/>
          <p:cNvSpPr>
            <a:spLocks noGrp="1"/>
          </p:cNvSpPr>
          <p:nvPr>
            <p:ph idx="1"/>
          </p:nvPr>
        </p:nvSpPr>
        <p:spPr>
          <a:xfrm>
            <a:off x="914400" y="1447800"/>
            <a:ext cx="8019288" cy="4800600"/>
          </a:xfrm>
        </p:spPr>
        <p:txBody>
          <a:bodyPr/>
          <a:lstStyle/>
          <a:p>
            <a:r>
              <a:rPr lang="en-US" dirty="0" smtClean="0"/>
              <a:t>Cannot leave the programmer with the responsibility to manage memory</a:t>
            </a:r>
          </a:p>
          <a:p>
            <a:r>
              <a:rPr lang="en-US" dirty="0" smtClean="0"/>
              <a:t>Memory available for a program plus its data may be insufficient</a:t>
            </a:r>
          </a:p>
          <a:p>
            <a:pPr lvl="1"/>
            <a:r>
              <a:rPr lang="en-US" b="1" dirty="0" smtClean="0"/>
              <a:t>Overlaying (Overlapping) </a:t>
            </a:r>
            <a:r>
              <a:rPr lang="en-US" dirty="0" smtClean="0"/>
              <a:t>allows various modules to be assigned the same region of memory but is time consuming to program</a:t>
            </a:r>
          </a:p>
          <a:p>
            <a:r>
              <a:rPr lang="en-US" dirty="0" smtClean="0"/>
              <a:t>Programmer does not know how much space will be available</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lstStyle/>
          <a:p>
            <a:r>
              <a:rPr lang="en-NZ" dirty="0" smtClean="0"/>
              <a:t>2.	Memory Partitioning</a:t>
            </a:r>
            <a:endParaRPr lang="en-NZ" dirty="0"/>
          </a:p>
        </p:txBody>
      </p:sp>
      <p:sp>
        <p:nvSpPr>
          <p:cNvPr id="3" name="Content Placeholder 2"/>
          <p:cNvSpPr>
            <a:spLocks noGrp="1"/>
          </p:cNvSpPr>
          <p:nvPr>
            <p:ph idx="1"/>
          </p:nvPr>
        </p:nvSpPr>
        <p:spPr>
          <a:xfrm>
            <a:off x="990600" y="1447800"/>
            <a:ext cx="7943088" cy="4800600"/>
          </a:xfrm>
        </p:spPr>
        <p:txBody>
          <a:bodyPr>
            <a:normAutofit/>
          </a:bodyPr>
          <a:lstStyle/>
          <a:p>
            <a:pPr marL="825246" indent="-742950">
              <a:buFont typeface="+mj-lt"/>
              <a:buAutoNum type="alphaUcPeriod"/>
            </a:pPr>
            <a:r>
              <a:rPr lang="en-NZ" sz="3600" dirty="0"/>
              <a:t>Fixed Partitioning</a:t>
            </a:r>
          </a:p>
          <a:p>
            <a:pPr marL="825246" indent="-742950">
              <a:buFont typeface="+mj-lt"/>
              <a:buAutoNum type="alphaUcPeriod"/>
            </a:pPr>
            <a:r>
              <a:rPr lang="en-NZ" sz="3600" dirty="0"/>
              <a:t>Dynamic Partitioning</a:t>
            </a:r>
          </a:p>
          <a:p>
            <a:pPr marL="825246" indent="-742950">
              <a:buFont typeface="+mj-lt"/>
              <a:buAutoNum type="alphaUcPeriod"/>
            </a:pPr>
            <a:r>
              <a:rPr lang="en-NZ" sz="3600" dirty="0"/>
              <a:t>Simple Paging</a:t>
            </a:r>
          </a:p>
          <a:p>
            <a:pPr marL="825246" indent="-742950">
              <a:buFont typeface="+mj-lt"/>
              <a:buAutoNum type="alphaUcPeriod"/>
            </a:pPr>
            <a:r>
              <a:rPr lang="en-NZ" sz="3600" dirty="0"/>
              <a:t>Simple Segmentation</a:t>
            </a:r>
          </a:p>
          <a:p>
            <a:pPr marL="825246" indent="-742950">
              <a:buFont typeface="+mj-lt"/>
              <a:buAutoNum type="alphaUcPeriod"/>
            </a:pPr>
            <a:r>
              <a:rPr lang="en-NZ" sz="3600" dirty="0"/>
              <a:t>Virtual Memory Paging</a:t>
            </a:r>
          </a:p>
          <a:p>
            <a:pPr marL="825246" indent="-742950">
              <a:buFont typeface="+mj-lt"/>
              <a:buAutoNum type="alphaUcPeriod"/>
            </a:pPr>
            <a:r>
              <a:rPr lang="en-NZ" sz="3600" dirty="0"/>
              <a:t>Virtual Memory Segmentation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lstStyle/>
          <a:p>
            <a:r>
              <a:rPr lang="en-US" dirty="0" smtClean="0"/>
              <a:t>A.	Fixed Partitioning</a:t>
            </a:r>
            <a:endParaRPr lang="en-US" dirty="0"/>
          </a:p>
        </p:txBody>
      </p:sp>
      <p:sp>
        <p:nvSpPr>
          <p:cNvPr id="3" name="Content Placeholder 2"/>
          <p:cNvSpPr>
            <a:spLocks noGrp="1"/>
          </p:cNvSpPr>
          <p:nvPr>
            <p:ph idx="1"/>
          </p:nvPr>
        </p:nvSpPr>
        <p:spPr>
          <a:xfrm>
            <a:off x="457200" y="1600200"/>
            <a:ext cx="6858000" cy="4953000"/>
          </a:xfrm>
        </p:spPr>
        <p:txBody>
          <a:bodyPr>
            <a:normAutofit/>
          </a:bodyPr>
          <a:lstStyle/>
          <a:p>
            <a:r>
              <a:rPr lang="en-US" dirty="0" smtClean="0"/>
              <a:t> Equal-size partitions </a:t>
            </a:r>
            <a:r>
              <a:rPr lang="en-US" sz="3200" dirty="0" smtClean="0"/>
              <a:t>Any process whose size is less than or equal to the partition size can be loaded into an available partition</a:t>
            </a:r>
          </a:p>
          <a:p>
            <a:r>
              <a:rPr lang="en-US" dirty="0" smtClean="0"/>
              <a:t>  The operating system can swap a     process out of a partition</a:t>
            </a:r>
          </a:p>
          <a:p>
            <a:pPr lvl="1"/>
            <a:r>
              <a:rPr lang="en-US" sz="3200" dirty="0" smtClean="0"/>
              <a:t>If none are in a ready or running state</a:t>
            </a:r>
          </a:p>
          <a:p>
            <a:pPr lvl="1">
              <a:buNone/>
            </a:pPr>
            <a:r>
              <a:rPr lang="en-US" sz="3200" dirty="0" smtClean="0"/>
              <a:t> </a:t>
            </a:r>
            <a:endParaRPr lang="en-US" sz="3200" dirty="0"/>
          </a:p>
        </p:txBody>
      </p:sp>
      <p:pic>
        <p:nvPicPr>
          <p:cNvPr id="1027" name="Picture 3"/>
          <p:cNvPicPr>
            <a:picLocks noChangeAspect="1" noChangeArrowheads="1"/>
          </p:cNvPicPr>
          <p:nvPr/>
        </p:nvPicPr>
        <p:blipFill>
          <a:blip r:embed="rId3" cstate="print"/>
          <a:srcRect r="44570" b="5862"/>
          <a:stretch>
            <a:fillRect/>
          </a:stretch>
        </p:blipFill>
        <p:spPr bwMode="auto">
          <a:xfrm>
            <a:off x="7162800" y="304800"/>
            <a:ext cx="2590799" cy="6553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smtClean="0"/>
              <a:t>Fixed Partitioning </a:t>
            </a:r>
            <a:r>
              <a:rPr lang="en-US" dirty="0" smtClean="0"/>
              <a:t>Problems</a:t>
            </a:r>
            <a:endParaRPr lang="en-US" dirty="0"/>
          </a:p>
        </p:txBody>
      </p:sp>
      <p:sp>
        <p:nvSpPr>
          <p:cNvPr id="3" name="Content Placeholder 2"/>
          <p:cNvSpPr>
            <a:spLocks noGrp="1"/>
          </p:cNvSpPr>
          <p:nvPr>
            <p:ph idx="1"/>
          </p:nvPr>
        </p:nvSpPr>
        <p:spPr>
          <a:xfrm>
            <a:off x="990600" y="1447800"/>
            <a:ext cx="7943088" cy="4800600"/>
          </a:xfrm>
        </p:spPr>
        <p:txBody>
          <a:bodyPr/>
          <a:lstStyle/>
          <a:p>
            <a:r>
              <a:rPr lang="en-US" sz="3600" dirty="0" smtClean="0"/>
              <a:t>A program may not fit in a partition.  </a:t>
            </a:r>
          </a:p>
          <a:p>
            <a:pPr lvl="1"/>
            <a:r>
              <a:rPr lang="en-US" sz="3600" dirty="0" smtClean="0"/>
              <a:t>The programmer must design the program with overlays</a:t>
            </a:r>
          </a:p>
          <a:p>
            <a:r>
              <a:rPr lang="en-US" sz="3600" dirty="0" smtClean="0"/>
              <a:t>Main memory use is inefficient.  </a:t>
            </a:r>
          </a:p>
          <a:p>
            <a:pPr lvl="1"/>
            <a:r>
              <a:rPr lang="en-US" sz="3600" dirty="0" smtClean="0"/>
              <a:t>Any program, no matter how small, occupies an entire partition.</a:t>
            </a:r>
          </a:p>
          <a:p>
            <a:pPr lvl="1"/>
            <a:r>
              <a:rPr lang="en-US" sz="3600" dirty="0" smtClean="0"/>
              <a:t>This is results in </a:t>
            </a:r>
            <a:r>
              <a:rPr lang="en-US" sz="3600" b="1" i="1" dirty="0" smtClean="0"/>
              <a:t>internal fragmentation.</a:t>
            </a:r>
          </a:p>
          <a:p>
            <a:pPr lvl="1"/>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fontScale="90000"/>
          </a:bodyPr>
          <a:lstStyle/>
          <a:p>
            <a:r>
              <a:rPr lang="en-NZ" dirty="0" smtClean="0"/>
              <a:t>Solution </a:t>
            </a:r>
            <a:r>
              <a:rPr lang="en-NZ" smtClean="0"/>
              <a:t>– Unequal Size Partitions</a:t>
            </a:r>
            <a:endParaRPr lang="en-NZ" dirty="0"/>
          </a:p>
        </p:txBody>
      </p:sp>
      <p:sp>
        <p:nvSpPr>
          <p:cNvPr id="3" name="Content Placeholder 2"/>
          <p:cNvSpPr>
            <a:spLocks noGrp="1"/>
          </p:cNvSpPr>
          <p:nvPr>
            <p:ph idx="1"/>
          </p:nvPr>
        </p:nvSpPr>
        <p:spPr>
          <a:xfrm>
            <a:off x="-381000" y="762000"/>
            <a:ext cx="7086600" cy="5257800"/>
          </a:xfrm>
        </p:spPr>
        <p:txBody>
          <a:bodyPr/>
          <a:lstStyle/>
          <a:p>
            <a:pPr>
              <a:buNone/>
            </a:pPr>
            <a:endParaRPr lang="en-NZ" dirty="0" smtClean="0"/>
          </a:p>
          <a:p>
            <a:pPr lvl="1"/>
            <a:r>
              <a:rPr lang="en-NZ" sz="3600" dirty="0" smtClean="0"/>
              <a:t>But doesn’t  solve completely</a:t>
            </a:r>
          </a:p>
          <a:p>
            <a:pPr lvl="1"/>
            <a:r>
              <a:rPr lang="en-NZ" sz="3600" dirty="0" smtClean="0"/>
              <a:t>Programs up to 16M can be accommodated without overlay</a:t>
            </a:r>
          </a:p>
          <a:p>
            <a:pPr lvl="1"/>
            <a:r>
              <a:rPr lang="en-NZ" sz="3600" dirty="0" smtClean="0"/>
              <a:t>Smaller programs can be placed in smaller partitions, reducing internal fragmentation</a:t>
            </a:r>
            <a:endParaRPr lang="en-NZ" sz="3600" dirty="0"/>
          </a:p>
        </p:txBody>
      </p:sp>
      <p:pic>
        <p:nvPicPr>
          <p:cNvPr id="4" name="Content Placeholder 3" descr="Fig07_02.gif"/>
          <p:cNvPicPr>
            <a:picLocks noChangeAspect="1"/>
          </p:cNvPicPr>
          <p:nvPr/>
        </p:nvPicPr>
        <p:blipFill>
          <a:blip r:embed="rId2" cstate="print"/>
          <a:srcRect l="56661" b="7026"/>
          <a:stretch>
            <a:fillRect/>
          </a:stretch>
        </p:blipFill>
        <p:spPr bwMode="auto">
          <a:xfrm>
            <a:off x="6553201" y="1295400"/>
            <a:ext cx="2590800" cy="55625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Placement Algorithm</a:t>
            </a:r>
            <a:endParaRPr lang="en-US" dirty="0"/>
          </a:p>
        </p:txBody>
      </p:sp>
      <p:sp>
        <p:nvSpPr>
          <p:cNvPr id="3" name="Content Placeholder 2"/>
          <p:cNvSpPr>
            <a:spLocks noGrp="1"/>
          </p:cNvSpPr>
          <p:nvPr>
            <p:ph idx="1"/>
          </p:nvPr>
        </p:nvSpPr>
        <p:spPr>
          <a:xfrm>
            <a:off x="990600" y="1447800"/>
            <a:ext cx="7943088" cy="5410200"/>
          </a:xfrm>
        </p:spPr>
        <p:txBody>
          <a:bodyPr>
            <a:normAutofit/>
          </a:bodyPr>
          <a:lstStyle/>
          <a:p>
            <a:r>
              <a:rPr lang="en-US" dirty="0" smtClean="0"/>
              <a:t>Equal-size</a:t>
            </a:r>
          </a:p>
          <a:p>
            <a:pPr lvl="1"/>
            <a:r>
              <a:rPr lang="en-US" sz="3200" dirty="0" smtClean="0"/>
              <a:t>Placement is trivial (no options)</a:t>
            </a:r>
          </a:p>
          <a:p>
            <a:r>
              <a:rPr lang="en-US" dirty="0" smtClean="0"/>
              <a:t>Unequal-size</a:t>
            </a:r>
          </a:p>
          <a:p>
            <a:pPr lvl="1"/>
            <a:r>
              <a:rPr lang="en-US" sz="3200" dirty="0" smtClean="0"/>
              <a:t>Can assign each process to the smallest partition within which it will fit</a:t>
            </a:r>
          </a:p>
          <a:p>
            <a:pPr lvl="1"/>
            <a:r>
              <a:rPr lang="en-US" sz="3200" dirty="0" smtClean="0"/>
              <a:t>Queue for each partition</a:t>
            </a:r>
          </a:p>
          <a:p>
            <a:pPr lvl="1"/>
            <a:r>
              <a:rPr lang="en-US" sz="3200" dirty="0" smtClean="0"/>
              <a:t>Processes are assigned in such a way as to minimize wasted memory within a partition</a:t>
            </a:r>
          </a:p>
          <a:p>
            <a:pPr lvl="1"/>
            <a:endParaRPr lang="en-US" sz="32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dirty="0" smtClean="0"/>
              <a:t>Fixed Partitioning</a:t>
            </a:r>
            <a:endParaRPr lang="en-US" dirty="0"/>
          </a:p>
        </p:txBody>
      </p:sp>
      <p:pic>
        <p:nvPicPr>
          <p:cNvPr id="4" name="Content Placeholder 3" descr="Fig07_03.gif"/>
          <p:cNvPicPr>
            <a:picLocks noGrp="1" noChangeAspect="1"/>
          </p:cNvPicPr>
          <p:nvPr>
            <p:ph idx="1"/>
          </p:nvPr>
        </p:nvPicPr>
        <p:blipFill>
          <a:blip r:embed="rId3" cstate="print"/>
          <a:stretch>
            <a:fillRect/>
          </a:stretch>
        </p:blipFill>
        <p:spPr>
          <a:xfrm>
            <a:off x="0" y="838200"/>
            <a:ext cx="8839200" cy="6019800"/>
          </a:xfr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normAutofit fontScale="90000"/>
          </a:bodyPr>
          <a:lstStyle/>
          <a:p>
            <a:r>
              <a:rPr lang="en-NZ" dirty="0" smtClean="0"/>
              <a:t>Remaining Problems with Fixed Partitions</a:t>
            </a:r>
            <a:endParaRPr lang="en-NZ" dirty="0"/>
          </a:p>
        </p:txBody>
      </p:sp>
      <p:sp>
        <p:nvSpPr>
          <p:cNvPr id="3" name="Content Placeholder 2"/>
          <p:cNvSpPr>
            <a:spLocks noGrp="1"/>
          </p:cNvSpPr>
          <p:nvPr>
            <p:ph idx="1"/>
          </p:nvPr>
        </p:nvSpPr>
        <p:spPr>
          <a:xfrm>
            <a:off x="1066800" y="1447800"/>
            <a:ext cx="7866888" cy="5181600"/>
          </a:xfrm>
        </p:spPr>
        <p:txBody>
          <a:bodyPr>
            <a:normAutofit/>
          </a:bodyPr>
          <a:lstStyle/>
          <a:p>
            <a:r>
              <a:rPr lang="en-NZ" sz="3600" dirty="0" smtClean="0"/>
              <a:t>The number of active processes is limited by the system </a:t>
            </a:r>
          </a:p>
          <a:p>
            <a:pPr lvl="1"/>
            <a:r>
              <a:rPr lang="en-NZ" sz="3600" dirty="0" smtClean="0"/>
              <a:t>limited by the pre-determined number of partitions</a:t>
            </a:r>
          </a:p>
          <a:p>
            <a:r>
              <a:rPr lang="en-NZ" sz="3600" dirty="0" smtClean="0"/>
              <a:t>A large number of very small process will not use the space efficiently</a:t>
            </a:r>
          </a:p>
          <a:p>
            <a:pPr lvl="1"/>
            <a:r>
              <a:rPr lang="en-NZ" sz="3600" dirty="0" smtClean="0"/>
              <a:t>In either fixed or variable length partition methods</a:t>
            </a:r>
          </a:p>
          <a:p>
            <a:endParaRPr lang="en-NZ" sz="36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lstStyle/>
          <a:p>
            <a:r>
              <a:rPr lang="en-US" dirty="0" smtClean="0"/>
              <a:t>B.	Dynamic Partitioning</a:t>
            </a:r>
            <a:endParaRPr lang="en-US" dirty="0"/>
          </a:p>
        </p:txBody>
      </p:sp>
      <p:sp>
        <p:nvSpPr>
          <p:cNvPr id="3" name="Content Placeholder 2"/>
          <p:cNvSpPr>
            <a:spLocks noGrp="1"/>
          </p:cNvSpPr>
          <p:nvPr>
            <p:ph idx="1"/>
          </p:nvPr>
        </p:nvSpPr>
        <p:spPr>
          <a:xfrm>
            <a:off x="914400" y="1600200"/>
            <a:ext cx="7772400" cy="4800600"/>
          </a:xfrm>
        </p:spPr>
        <p:txBody>
          <a:bodyPr>
            <a:normAutofit/>
          </a:bodyPr>
          <a:lstStyle/>
          <a:p>
            <a:r>
              <a:rPr lang="en-US" sz="4000" dirty="0" smtClean="0"/>
              <a:t>Partitions are of variable length and number</a:t>
            </a:r>
          </a:p>
          <a:p>
            <a:r>
              <a:rPr lang="en-US" sz="4000" dirty="0" smtClean="0"/>
              <a:t>Process is allocated exactly as much memory as required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Outline</a:t>
            </a:r>
            <a:endParaRPr lang="en-NZ" dirty="0"/>
          </a:p>
        </p:txBody>
      </p:sp>
      <p:sp>
        <p:nvSpPr>
          <p:cNvPr id="3" name="Content Placeholder 2"/>
          <p:cNvSpPr>
            <a:spLocks noGrp="1"/>
          </p:cNvSpPr>
          <p:nvPr>
            <p:ph idx="1"/>
          </p:nvPr>
        </p:nvSpPr>
        <p:spPr>
          <a:xfrm>
            <a:off x="457200" y="1447800"/>
            <a:ext cx="8476488" cy="4800600"/>
          </a:xfrm>
        </p:spPr>
        <p:txBody>
          <a:bodyPr>
            <a:normAutofit/>
          </a:bodyPr>
          <a:lstStyle/>
          <a:p>
            <a:pPr marL="825246" indent="-742950">
              <a:buFont typeface="+mj-lt"/>
              <a:buAutoNum type="arabicPeriod"/>
            </a:pPr>
            <a:r>
              <a:rPr lang="en-NZ" sz="4000" dirty="0" smtClean="0"/>
              <a:t>Basic requirements of Memory Management</a:t>
            </a:r>
          </a:p>
          <a:p>
            <a:pPr marL="825246" indent="-742950">
              <a:buFont typeface="+mj-lt"/>
              <a:buAutoNum type="arabicPeriod"/>
            </a:pPr>
            <a:r>
              <a:rPr lang="en-NZ" sz="4000" dirty="0" smtClean="0"/>
              <a:t>Memory Partitioning</a:t>
            </a:r>
          </a:p>
          <a:p>
            <a:pPr marL="825246" indent="-742950">
              <a:buFont typeface="+mj-lt"/>
              <a:buAutoNum type="arabicPeriod"/>
            </a:pPr>
            <a:r>
              <a:rPr lang="en-NZ" sz="4000" dirty="0" smtClean="0"/>
              <a:t>Basic blocks of Memory Management</a:t>
            </a:r>
          </a:p>
          <a:p>
            <a:pPr marL="1392174" lvl="2" indent="-742950">
              <a:buFont typeface="+mj-lt"/>
              <a:buAutoNum type="arabicPeriod"/>
            </a:pPr>
            <a:r>
              <a:rPr lang="en-NZ" sz="3200" dirty="0" smtClean="0"/>
              <a:t>Paging</a:t>
            </a:r>
          </a:p>
          <a:p>
            <a:pPr marL="1392174" lvl="2" indent="-742950">
              <a:buFont typeface="+mj-lt"/>
              <a:buAutoNum type="arabicPeriod"/>
            </a:pPr>
            <a:r>
              <a:rPr lang="en-NZ" sz="3200" dirty="0" smtClean="0"/>
              <a:t>Segmentation</a:t>
            </a:r>
            <a:endParaRPr lang="en-NZ" sz="32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086600" cy="838200"/>
          </a:xfrm>
        </p:spPr>
        <p:txBody>
          <a:bodyPr/>
          <a:lstStyle/>
          <a:p>
            <a:r>
              <a:rPr lang="en-NZ" dirty="0" smtClean="0"/>
              <a:t>Dynamic Partitioning Example</a:t>
            </a:r>
            <a:endParaRPr lang="en-NZ" dirty="0"/>
          </a:p>
        </p:txBody>
      </p:sp>
      <p:sp>
        <p:nvSpPr>
          <p:cNvPr id="22" name="Content Placeholder 21"/>
          <p:cNvSpPr>
            <a:spLocks noGrp="1"/>
          </p:cNvSpPr>
          <p:nvPr>
            <p:ph idx="1"/>
          </p:nvPr>
        </p:nvSpPr>
        <p:spPr>
          <a:xfrm>
            <a:off x="3581400" y="1066800"/>
            <a:ext cx="5105400" cy="5486400"/>
          </a:xfrm>
        </p:spPr>
        <p:txBody>
          <a:bodyPr>
            <a:normAutofit/>
          </a:bodyPr>
          <a:lstStyle/>
          <a:p>
            <a:r>
              <a:rPr lang="en-NZ" b="1" i="1" dirty="0" smtClean="0"/>
              <a:t>External Fragmentation</a:t>
            </a:r>
          </a:p>
          <a:p>
            <a:r>
              <a:rPr lang="en-NZ" dirty="0" smtClean="0"/>
              <a:t>Memory external to all processes is fragmented</a:t>
            </a:r>
          </a:p>
          <a:p>
            <a:r>
              <a:rPr lang="en-NZ" dirty="0" smtClean="0"/>
              <a:t>Can resolve using </a:t>
            </a:r>
            <a:r>
              <a:rPr lang="en-NZ" b="1" i="1" dirty="0" smtClean="0"/>
              <a:t>compaction</a:t>
            </a:r>
          </a:p>
          <a:p>
            <a:pPr lvl="1"/>
            <a:r>
              <a:rPr lang="en-NZ" dirty="0" smtClean="0"/>
              <a:t>OS moves processes so that they are contiguous</a:t>
            </a:r>
          </a:p>
          <a:p>
            <a:pPr lvl="1"/>
            <a:r>
              <a:rPr lang="en-NZ" dirty="0" smtClean="0"/>
              <a:t>Time consuming and wastes CPU time</a:t>
            </a:r>
          </a:p>
          <a:p>
            <a:endParaRPr lang="en-NZ" dirty="0"/>
          </a:p>
        </p:txBody>
      </p:sp>
      <p:grpSp>
        <p:nvGrpSpPr>
          <p:cNvPr id="3" name="Group 5"/>
          <p:cNvGrpSpPr/>
          <p:nvPr/>
        </p:nvGrpSpPr>
        <p:grpSpPr>
          <a:xfrm>
            <a:off x="1489656" y="838200"/>
            <a:ext cx="1634544" cy="57912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OS (8M)</a:t>
              </a:r>
              <a:endParaRPr lang="en-NZ" dirty="0"/>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P1 </a:t>
            </a:r>
          </a:p>
          <a:p>
            <a:pPr algn="ctr"/>
            <a:r>
              <a:rPr lang="en-NZ" dirty="0" smtClean="0">
                <a:solidFill>
                  <a:schemeClr val="tx1"/>
                </a:solidFill>
              </a:rPr>
              <a:t>(20M)</a:t>
            </a:r>
            <a:endParaRPr lang="en-NZ" dirty="0">
              <a:solidFill>
                <a:schemeClr val="tx1"/>
              </a:solidFill>
            </a:endParaRP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9" name="Rectangle 8"/>
          <p:cNvSpPr/>
          <p:nvPr/>
        </p:nvSpPr>
        <p:spPr>
          <a:xfrm>
            <a:off x="1489656" y="4572000"/>
            <a:ext cx="1634544"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P3</a:t>
            </a:r>
          </a:p>
          <a:p>
            <a:pPr algn="ctr"/>
            <a:r>
              <a:rPr lang="en-NZ" dirty="0" smtClean="0"/>
              <a:t>(18M)</a:t>
            </a:r>
            <a:endParaRPr lang="en-NZ" dirty="0"/>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smtClean="0"/>
              <a:t>Empty (56M)</a:t>
            </a:r>
            <a:endParaRPr lang="en-NZ" dirty="0"/>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smtClean="0"/>
              <a:t>Empty (4M)</a:t>
            </a:r>
            <a:endParaRPr lang="en-NZ" dirty="0"/>
          </a:p>
        </p:txBody>
      </p:sp>
      <p:sp>
        <p:nvSpPr>
          <p:cNvPr id="12" name="Rectangle 11"/>
          <p:cNvSpPr/>
          <p:nvPr/>
        </p:nvSpPr>
        <p:spPr>
          <a:xfrm>
            <a:off x="1524000"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P4(8M)</a:t>
            </a:r>
            <a:endParaRPr lang="en-NZ" dirty="0"/>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smtClean="0"/>
              <a:t>Empty (6M)</a:t>
            </a:r>
            <a:endParaRPr lang="en-NZ" dirty="0"/>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smtClean="0"/>
              <a:t>Empty (6M)</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normAutofit lnSpcReduction="10000"/>
          </a:bodyPr>
          <a:lstStyle/>
          <a:p>
            <a:r>
              <a:rPr lang="en-US" dirty="0" smtClean="0"/>
              <a:t>Operating system must decide which free block to allocate to a process</a:t>
            </a:r>
          </a:p>
          <a:p>
            <a:r>
              <a:rPr lang="en-US" dirty="0" smtClean="0"/>
              <a:t>Best-fit algorithm</a:t>
            </a:r>
          </a:p>
          <a:p>
            <a:pPr lvl="1"/>
            <a:r>
              <a:rPr lang="en-US" dirty="0" smtClean="0"/>
              <a:t>Chooses the block that is closest in size to the request</a:t>
            </a:r>
          </a:p>
          <a:p>
            <a:pPr lvl="1"/>
            <a:r>
              <a:rPr lang="en-US" dirty="0" smtClean="0"/>
              <a:t>Since smallest block is found for process, the smallest amount of fragmentation is left</a:t>
            </a:r>
          </a:p>
          <a:p>
            <a:pPr lvl="1"/>
            <a:r>
              <a:rPr lang="en-US" dirty="0" smtClean="0"/>
              <a:t>Memory compaction must be done more often</a:t>
            </a:r>
          </a:p>
          <a:p>
            <a:pPr lvl="1"/>
            <a:r>
              <a:rPr lang="en-US" dirty="0"/>
              <a:t>Worst performer </a:t>
            </a:r>
            <a:r>
              <a:rPr lang="en-US" dirty="0" smtClean="0"/>
              <a:t>overall</a:t>
            </a:r>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First-fit algorithm</a:t>
            </a:r>
            <a:endParaRPr lang="en-US" dirty="0" smtClean="0"/>
          </a:p>
          <a:p>
            <a:pPr lvl="1"/>
            <a:r>
              <a:rPr lang="en-US" smtClean="0"/>
              <a:t>Scans </a:t>
            </a:r>
            <a:r>
              <a:rPr lang="en-US" dirty="0" smtClean="0"/>
              <a:t>memory form the </a:t>
            </a:r>
            <a:r>
              <a:rPr lang="en-US" smtClean="0"/>
              <a:t>beginning and </a:t>
            </a:r>
            <a:r>
              <a:rPr lang="en-US" dirty="0" smtClean="0"/>
              <a:t>chooses the </a:t>
            </a:r>
            <a:r>
              <a:rPr lang="en-US" smtClean="0"/>
              <a:t>first available block that is large </a:t>
            </a:r>
            <a:r>
              <a:rPr lang="en-US" dirty="0" smtClean="0"/>
              <a:t>enough</a:t>
            </a:r>
          </a:p>
          <a:p>
            <a:pPr lvl="1"/>
            <a:r>
              <a:rPr lang="en-US" smtClean="0"/>
              <a:t>Fastest</a:t>
            </a:r>
            <a:endParaRPr lang="en-US" dirty="0" smtClean="0"/>
          </a:p>
          <a:p>
            <a:pPr lvl="1"/>
            <a:r>
              <a:rPr lang="en-US" smtClean="0"/>
              <a:t>May have many process loaded </a:t>
            </a:r>
            <a:r>
              <a:rPr lang="en-US" dirty="0" smtClean="0"/>
              <a:t>in the front end of </a:t>
            </a:r>
            <a:r>
              <a:rPr lang="en-US" smtClean="0"/>
              <a:t>memory that </a:t>
            </a:r>
            <a:r>
              <a:rPr lang="en-US" dirty="0" smtClean="0"/>
              <a:t>must </a:t>
            </a:r>
            <a:r>
              <a:rPr lang="en-US" smtClean="0"/>
              <a:t>be searched </a:t>
            </a:r>
            <a:r>
              <a:rPr lang="en-US" dirty="0" smtClean="0"/>
              <a:t>over when trying to </a:t>
            </a:r>
            <a:r>
              <a:rPr lang="en-US" smtClean="0"/>
              <a:t>find a </a:t>
            </a:r>
            <a:r>
              <a:rPr lang="en-US" dirty="0" smtClean="0"/>
              <a:t>free block</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dirty="0" smtClean="0"/>
              <a:t>Next-fit</a:t>
            </a:r>
          </a:p>
          <a:p>
            <a:pPr lvl="1"/>
            <a:r>
              <a:rPr lang="en-US" smtClean="0"/>
              <a:t>Scans </a:t>
            </a:r>
            <a:r>
              <a:rPr lang="en-US" dirty="0" smtClean="0"/>
              <a:t>memory from </a:t>
            </a:r>
            <a:r>
              <a:rPr lang="en-US" smtClean="0"/>
              <a:t>the location </a:t>
            </a:r>
            <a:r>
              <a:rPr lang="en-US" dirty="0" smtClean="0"/>
              <a:t>of </a:t>
            </a:r>
            <a:r>
              <a:rPr lang="en-US" smtClean="0"/>
              <a:t>the last placement</a:t>
            </a:r>
            <a:endParaRPr lang="en-US" dirty="0" smtClean="0"/>
          </a:p>
          <a:p>
            <a:pPr lvl="1"/>
            <a:r>
              <a:rPr lang="en-US" dirty="0" smtClean="0"/>
              <a:t>More </a:t>
            </a:r>
            <a:r>
              <a:rPr lang="en-US" smtClean="0"/>
              <a:t>often allocate a </a:t>
            </a:r>
            <a:r>
              <a:rPr lang="en-US" dirty="0" smtClean="0"/>
              <a:t>block of </a:t>
            </a:r>
            <a:r>
              <a:rPr lang="en-US" smtClean="0"/>
              <a:t>memory at </a:t>
            </a:r>
            <a:r>
              <a:rPr lang="en-US" dirty="0" smtClean="0"/>
              <a:t>the end of memory where </a:t>
            </a:r>
            <a:r>
              <a:rPr lang="en-US" smtClean="0"/>
              <a:t>the largest </a:t>
            </a:r>
            <a:r>
              <a:rPr lang="en-US" dirty="0" smtClean="0"/>
              <a:t>block is found</a:t>
            </a:r>
          </a:p>
          <a:p>
            <a:pPr lvl="1"/>
            <a:r>
              <a:rPr lang="en-US" smtClean="0"/>
              <a:t>The largest </a:t>
            </a:r>
            <a:r>
              <a:rPr lang="en-US" dirty="0" smtClean="0"/>
              <a:t>block of memory is broken up </a:t>
            </a:r>
            <a:r>
              <a:rPr lang="en-US" smtClean="0"/>
              <a:t>into smaller </a:t>
            </a:r>
            <a:r>
              <a:rPr lang="en-US" dirty="0" smtClean="0"/>
              <a:t>blocks</a:t>
            </a:r>
          </a:p>
          <a:p>
            <a:pPr lvl="1"/>
            <a:r>
              <a:rPr lang="en-US" smtClean="0"/>
              <a:t>Compaction </a:t>
            </a:r>
            <a:r>
              <a:rPr lang="en-US" dirty="0" smtClean="0"/>
              <a:t>is required </a:t>
            </a:r>
            <a:r>
              <a:rPr lang="en-US" smtClean="0"/>
              <a:t>to obtain a large block at </a:t>
            </a:r>
            <a:r>
              <a:rPr lang="en-US" dirty="0" smtClean="0"/>
              <a:t>the end of memory</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609600"/>
          </a:xfrm>
        </p:spPr>
        <p:txBody>
          <a:bodyPr>
            <a:normAutofit fontScale="90000"/>
          </a:bodyPr>
          <a:lstStyle/>
          <a:p>
            <a:r>
              <a:rPr lang="en-US" dirty="0" smtClean="0"/>
              <a:t>Allocation</a:t>
            </a:r>
            <a:endParaRPr lang="en-US" dirty="0"/>
          </a:p>
        </p:txBody>
      </p:sp>
      <p:pic>
        <p:nvPicPr>
          <p:cNvPr id="4" name="Content Placeholder 3" descr="Fig07_05.gif"/>
          <p:cNvPicPr>
            <a:picLocks noGrp="1" noChangeAspect="1"/>
          </p:cNvPicPr>
          <p:nvPr>
            <p:ph idx="1"/>
          </p:nvPr>
        </p:nvPicPr>
        <p:blipFill>
          <a:blip r:embed="rId3" cstate="print"/>
          <a:stretch>
            <a:fillRect/>
          </a:stretch>
        </p:blipFill>
        <p:spPr>
          <a:xfrm>
            <a:off x="990600" y="685800"/>
            <a:ext cx="7620000" cy="6172200"/>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Buddy System</a:t>
            </a:r>
            <a:endParaRPr lang="en-US" dirty="0"/>
          </a:p>
        </p:txBody>
      </p:sp>
      <p:sp>
        <p:nvSpPr>
          <p:cNvPr id="3" name="Content Placeholder 2"/>
          <p:cNvSpPr>
            <a:spLocks noGrp="1"/>
          </p:cNvSpPr>
          <p:nvPr>
            <p:ph idx="1"/>
          </p:nvPr>
        </p:nvSpPr>
        <p:spPr>
          <a:xfrm>
            <a:off x="838200" y="1447800"/>
            <a:ext cx="8095488" cy="5181600"/>
          </a:xfrm>
        </p:spPr>
        <p:txBody>
          <a:bodyPr>
            <a:normAutofit/>
          </a:bodyPr>
          <a:lstStyle/>
          <a:p>
            <a:r>
              <a:rPr lang="en-US" sz="3600" dirty="0" smtClean="0">
                <a:latin typeface="Times New Roman" panose="02020603050405020304" pitchFamily="18" charset="0"/>
                <a:cs typeface="Times New Roman" panose="02020603050405020304" pitchFamily="18" charset="0"/>
              </a:rPr>
              <a:t>Entire space available is treated as a single block of 2</a:t>
            </a:r>
            <a:r>
              <a:rPr lang="en-US" sz="3600" baseline="30000" dirty="0" smtClean="0">
                <a:latin typeface="Times New Roman" panose="02020603050405020304" pitchFamily="18" charset="0"/>
                <a:cs typeface="Times New Roman" panose="02020603050405020304" pitchFamily="18" charset="0"/>
              </a:rPr>
              <a:t>N</a:t>
            </a:r>
          </a:p>
          <a:p>
            <a:r>
              <a:rPr lang="en-US" sz="3600" dirty="0" smtClean="0">
                <a:latin typeface="Times New Roman" panose="02020603050405020304" pitchFamily="18" charset="0"/>
                <a:cs typeface="Times New Roman" panose="02020603050405020304" pitchFamily="18" charset="0"/>
              </a:rPr>
              <a:t>If a request of size </a:t>
            </a:r>
            <a:r>
              <a:rPr lang="en-US" sz="3600" i="1" dirty="0" smtClean="0">
                <a:latin typeface="Times New Roman" panose="02020603050405020304" pitchFamily="18" charset="0"/>
                <a:cs typeface="Times New Roman" panose="02020603050405020304" pitchFamily="18" charset="0"/>
              </a:rPr>
              <a:t>s </a:t>
            </a:r>
            <a:r>
              <a:rPr lang="en-US" sz="3600" dirty="0" smtClean="0">
                <a:latin typeface="Times New Roman" panose="02020603050405020304" pitchFamily="18" charset="0"/>
                <a:cs typeface="Times New Roman" panose="02020603050405020304" pitchFamily="18" charset="0"/>
              </a:rPr>
              <a:t>where 2</a:t>
            </a:r>
            <a:r>
              <a:rPr lang="en-US" sz="3600" i="1" baseline="30000" dirty="0" smtClean="0">
                <a:latin typeface="Times New Roman" panose="02020603050405020304" pitchFamily="18" charset="0"/>
                <a:cs typeface="Times New Roman" panose="02020603050405020304" pitchFamily="18" charset="0"/>
              </a:rPr>
              <a:t>N-1</a:t>
            </a:r>
            <a:r>
              <a:rPr lang="en-US" sz="3600" dirty="0" smtClean="0">
                <a:latin typeface="Times New Roman" panose="02020603050405020304" pitchFamily="18" charset="0"/>
                <a:cs typeface="Times New Roman" panose="02020603050405020304" pitchFamily="18" charset="0"/>
              </a:rPr>
              <a:t> &lt; </a:t>
            </a:r>
            <a:r>
              <a:rPr lang="en-US" sz="3600" i="1" dirty="0" smtClean="0">
                <a:latin typeface="Times New Roman" panose="02020603050405020304" pitchFamily="18" charset="0"/>
                <a:cs typeface="Times New Roman" panose="02020603050405020304" pitchFamily="18" charset="0"/>
              </a:rPr>
              <a:t>s </a:t>
            </a:r>
            <a:r>
              <a:rPr lang="en-US" sz="3600" dirty="0" smtClean="0">
                <a:latin typeface="Times New Roman" panose="02020603050405020304" pitchFamily="18" charset="0"/>
                <a:cs typeface="Times New Roman" panose="02020603050405020304" pitchFamily="18" charset="0"/>
              </a:rPr>
              <a:t>&lt;= 2</a:t>
            </a:r>
            <a:r>
              <a:rPr lang="en-US" sz="3600" i="1" baseline="30000" dirty="0" smtClean="0">
                <a:latin typeface="Times New Roman" panose="02020603050405020304" pitchFamily="18" charset="0"/>
                <a:cs typeface="Times New Roman" panose="02020603050405020304" pitchFamily="18" charset="0"/>
              </a:rPr>
              <a:t>N</a:t>
            </a:r>
            <a:endParaRPr lang="en-US" sz="3600" i="1" dirty="0" smtClean="0">
              <a:latin typeface="Times New Roman" panose="02020603050405020304" pitchFamily="18" charset="0"/>
              <a:cs typeface="Times New Roman" panose="02020603050405020304" pitchFamily="18" charset="0"/>
            </a:endParaRPr>
          </a:p>
          <a:p>
            <a:pPr lvl="1"/>
            <a:r>
              <a:rPr lang="en-US" sz="3600" dirty="0" smtClean="0">
                <a:latin typeface="Times New Roman" panose="02020603050405020304" pitchFamily="18" charset="0"/>
                <a:cs typeface="Times New Roman" panose="02020603050405020304" pitchFamily="18" charset="0"/>
              </a:rPr>
              <a:t>entire block is allocated</a:t>
            </a:r>
          </a:p>
          <a:p>
            <a:r>
              <a:rPr lang="en-US" sz="3600" dirty="0" smtClean="0">
                <a:latin typeface="Times New Roman" panose="02020603050405020304" pitchFamily="18" charset="0"/>
                <a:cs typeface="Times New Roman" panose="02020603050405020304" pitchFamily="18" charset="0"/>
              </a:rPr>
              <a:t>Otherwise block is split into two equal buddies</a:t>
            </a:r>
          </a:p>
          <a:p>
            <a:pPr lvl="1"/>
            <a:r>
              <a:rPr lang="en-US" sz="3600" dirty="0" smtClean="0">
                <a:latin typeface="Times New Roman" panose="02020603050405020304" pitchFamily="18" charset="0"/>
                <a:cs typeface="Times New Roman" panose="02020603050405020304" pitchFamily="18" charset="0"/>
              </a:rPr>
              <a:t>Process continues until smallest block greater than or equal to </a:t>
            </a:r>
            <a:r>
              <a:rPr lang="en-US" sz="3600" i="1" dirty="0" smtClean="0">
                <a:latin typeface="Times New Roman" panose="02020603050405020304" pitchFamily="18" charset="0"/>
                <a:cs typeface="Times New Roman" panose="02020603050405020304" pitchFamily="18" charset="0"/>
              </a:rPr>
              <a:t>s </a:t>
            </a:r>
            <a:r>
              <a:rPr lang="en-US" sz="3600" dirty="0" smtClean="0">
                <a:latin typeface="Times New Roman" panose="02020603050405020304" pitchFamily="18" charset="0"/>
                <a:cs typeface="Times New Roman" panose="02020603050405020304" pitchFamily="18" charset="0"/>
              </a:rPr>
              <a:t>is generated</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162800" cy="1143000"/>
          </a:xfrm>
        </p:spPr>
        <p:txBody>
          <a:bodyPr/>
          <a:lstStyle/>
          <a:p>
            <a:r>
              <a:rPr lang="en-US" dirty="0" smtClean="0"/>
              <a:t>Example of Buddy System</a:t>
            </a:r>
            <a:endParaRPr lang="en-US" dirty="0"/>
          </a:p>
        </p:txBody>
      </p:sp>
      <p:pic>
        <p:nvPicPr>
          <p:cNvPr id="4" name="Content Placeholder 3" descr="Fig07_06.gif"/>
          <p:cNvPicPr>
            <a:picLocks noGrp="1" noChangeAspect="1"/>
          </p:cNvPicPr>
          <p:nvPr>
            <p:ph idx="1"/>
          </p:nvPr>
        </p:nvPicPr>
        <p:blipFill>
          <a:blip r:embed="rId3" cstate="print"/>
          <a:stretch>
            <a:fillRect/>
          </a:stretch>
        </p:blipFill>
        <p:spPr>
          <a:xfrm>
            <a:off x="685801" y="685800"/>
            <a:ext cx="8412156" cy="6172200"/>
          </a:xfr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458200" cy="685800"/>
          </a:xfrm>
        </p:spPr>
        <p:txBody>
          <a:bodyPr>
            <a:normAutofit fontScale="90000"/>
          </a:bodyPr>
          <a:lstStyle/>
          <a:p>
            <a:r>
              <a:rPr lang="en-US" dirty="0" smtClean="0"/>
              <a:t>Tree Representation of Buddy System</a:t>
            </a:r>
            <a:endParaRPr lang="en-US" dirty="0"/>
          </a:p>
        </p:txBody>
      </p:sp>
      <p:pic>
        <p:nvPicPr>
          <p:cNvPr id="4" name="Content Placeholder 3" descr="Fig07_07.gif"/>
          <p:cNvPicPr>
            <a:picLocks noGrp="1" noChangeAspect="1"/>
          </p:cNvPicPr>
          <p:nvPr>
            <p:ph idx="1"/>
          </p:nvPr>
        </p:nvPicPr>
        <p:blipFill>
          <a:blip r:embed="rId3" cstate="print"/>
          <a:stretch>
            <a:fillRect/>
          </a:stretch>
        </p:blipFill>
        <p:spPr>
          <a:xfrm>
            <a:off x="228600" y="838200"/>
            <a:ext cx="8915399" cy="5867400"/>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sp>
        <p:nvSpPr>
          <p:cNvPr id="3" name="Content Placeholder 2"/>
          <p:cNvSpPr>
            <a:spLocks noGrp="1"/>
          </p:cNvSpPr>
          <p:nvPr>
            <p:ph idx="1"/>
          </p:nvPr>
        </p:nvSpPr>
        <p:spPr>
          <a:xfrm>
            <a:off x="990600" y="1295400"/>
            <a:ext cx="7943088" cy="5181600"/>
          </a:xfrm>
        </p:spPr>
        <p:txBody>
          <a:bodyPr>
            <a:normAutofit lnSpcReduction="10000"/>
          </a:bodyPr>
          <a:lstStyle/>
          <a:p>
            <a:r>
              <a:rPr lang="en-US" sz="3600" dirty="0" smtClean="0"/>
              <a:t>When program loaded into memory the actual (absolute) memory locations are determined</a:t>
            </a:r>
          </a:p>
          <a:p>
            <a:r>
              <a:rPr lang="en-US" sz="3600" dirty="0" smtClean="0"/>
              <a:t>A process may occupy different partitions which means different absolute memory locations during execution</a:t>
            </a:r>
          </a:p>
          <a:p>
            <a:pPr lvl="1"/>
            <a:r>
              <a:rPr lang="en-US" sz="3600" dirty="0" smtClean="0"/>
              <a:t>Swapping</a:t>
            </a:r>
          </a:p>
          <a:p>
            <a:pPr lvl="1"/>
            <a:r>
              <a:rPr lang="en-US" sz="3600" dirty="0" smtClean="0"/>
              <a:t>Compaction</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Addresses</a:t>
            </a:r>
            <a:endParaRPr lang="en-US" dirty="0"/>
          </a:p>
        </p:txBody>
      </p:sp>
      <p:sp>
        <p:nvSpPr>
          <p:cNvPr id="3" name="Content Placeholder 2"/>
          <p:cNvSpPr>
            <a:spLocks noGrp="1"/>
          </p:cNvSpPr>
          <p:nvPr>
            <p:ph idx="1"/>
          </p:nvPr>
        </p:nvSpPr>
        <p:spPr/>
        <p:txBody>
          <a:bodyPr/>
          <a:lstStyle/>
          <a:p>
            <a:r>
              <a:rPr lang="en-US" smtClean="0"/>
              <a:t>Logical</a:t>
            </a:r>
            <a:endParaRPr lang="en-US" dirty="0" smtClean="0"/>
          </a:p>
          <a:p>
            <a:pPr lvl="1"/>
            <a:r>
              <a:rPr lang="en-US" dirty="0" smtClean="0"/>
              <a:t>Reference </a:t>
            </a:r>
            <a:r>
              <a:rPr lang="en-US" smtClean="0"/>
              <a:t>to a memory location </a:t>
            </a:r>
            <a:r>
              <a:rPr lang="en-US" dirty="0" smtClean="0"/>
              <a:t>independent of the </a:t>
            </a:r>
            <a:r>
              <a:rPr lang="en-US" smtClean="0"/>
              <a:t>current assignment of data </a:t>
            </a:r>
            <a:r>
              <a:rPr lang="en-US" dirty="0" smtClean="0"/>
              <a:t>to memory.</a:t>
            </a:r>
          </a:p>
          <a:p>
            <a:r>
              <a:rPr lang="en-US" smtClean="0"/>
              <a:t>Relative</a:t>
            </a:r>
            <a:endParaRPr lang="en-US" dirty="0" smtClean="0"/>
          </a:p>
          <a:p>
            <a:pPr lvl="1"/>
            <a:r>
              <a:rPr lang="en-US" smtClean="0"/>
              <a:t>Address expressed as a location relative </a:t>
            </a:r>
            <a:r>
              <a:rPr lang="en-US" dirty="0" smtClean="0"/>
              <a:t>to some known point.</a:t>
            </a:r>
          </a:p>
          <a:p>
            <a:r>
              <a:rPr lang="en-US" smtClean="0"/>
              <a:t>Physical or Absolute</a:t>
            </a:r>
            <a:endParaRPr lang="en-US" dirty="0" smtClean="0"/>
          </a:p>
          <a:p>
            <a:pPr lvl="1"/>
            <a:r>
              <a:rPr lang="en-US" smtClean="0"/>
              <a:t>The absolute address or actual location in main </a:t>
            </a:r>
            <a:r>
              <a:rPr lang="en-US" dirty="0" smtClean="0"/>
              <a:t>memory.</a:t>
            </a:r>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need for </a:t>
            </a:r>
            <a:r>
              <a:rPr lang="en-NZ" smtClean="0"/>
              <a:t>memory management</a:t>
            </a:r>
            <a:endParaRPr lang="en-NZ" dirty="0"/>
          </a:p>
        </p:txBody>
      </p:sp>
      <p:sp>
        <p:nvSpPr>
          <p:cNvPr id="3" name="Content Placeholder 2"/>
          <p:cNvSpPr>
            <a:spLocks noGrp="1"/>
          </p:cNvSpPr>
          <p:nvPr>
            <p:ph idx="1"/>
          </p:nvPr>
        </p:nvSpPr>
        <p:spPr>
          <a:xfrm>
            <a:off x="990600" y="1447800"/>
            <a:ext cx="7943088" cy="4800600"/>
          </a:xfrm>
        </p:spPr>
        <p:txBody>
          <a:bodyPr/>
          <a:lstStyle/>
          <a:p>
            <a:r>
              <a:rPr lang="en-NZ" dirty="0" smtClean="0"/>
              <a:t>Memory is cheap today, and getting cheaper</a:t>
            </a:r>
          </a:p>
          <a:p>
            <a:pPr lvl="1"/>
            <a:r>
              <a:rPr lang="en-NZ" dirty="0" smtClean="0"/>
              <a:t>But applications are demanding more and more memory, there is never end to it. </a:t>
            </a:r>
          </a:p>
          <a:p>
            <a:r>
              <a:rPr lang="en-NZ" dirty="0" smtClean="0"/>
              <a:t>Memory Management, involves swapping blocks of data from secondary storage. </a:t>
            </a:r>
          </a:p>
          <a:p>
            <a:r>
              <a:rPr lang="en-NZ" dirty="0" smtClean="0"/>
              <a:t>Memory I/O is slow compared to a CPU</a:t>
            </a:r>
          </a:p>
          <a:p>
            <a:pPr lvl="1"/>
            <a:r>
              <a:rPr lang="en-NZ" dirty="0" smtClean="0"/>
              <a:t>The OS must cleverly time the swapping to maximise the CPU’s efficiency</a:t>
            </a:r>
          </a:p>
          <a:p>
            <a:pPr lvl="1"/>
            <a:endParaRPr lang="en-NZ"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021"/>
            <a:ext cx="7498080" cy="740979"/>
          </a:xfrm>
        </p:spPr>
        <p:txBody>
          <a:bodyPr>
            <a:normAutofit fontScale="90000"/>
          </a:bodyPr>
          <a:lstStyle/>
          <a:p>
            <a:r>
              <a:rPr lang="en-US" dirty="0" smtClean="0"/>
              <a:t>Relocation</a:t>
            </a:r>
            <a:endParaRPr lang="en-US" dirty="0"/>
          </a:p>
        </p:txBody>
      </p:sp>
      <p:pic>
        <p:nvPicPr>
          <p:cNvPr id="4" name="Content Placeholder 3" descr="Fig07_08.gif"/>
          <p:cNvPicPr>
            <a:picLocks noGrp="1" noChangeAspect="1"/>
          </p:cNvPicPr>
          <p:nvPr>
            <p:ph idx="1"/>
          </p:nvPr>
        </p:nvPicPr>
        <p:blipFill>
          <a:blip r:embed="rId3" cstate="print"/>
          <a:stretch>
            <a:fillRect/>
          </a:stretch>
        </p:blipFill>
        <p:spPr>
          <a:xfrm>
            <a:off x="1524000" y="762000"/>
            <a:ext cx="6629400" cy="6096000"/>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Base </a:t>
            </a:r>
            <a:r>
              <a:rPr lang="en-US" dirty="0" smtClean="0"/>
              <a:t>register</a:t>
            </a:r>
          </a:p>
          <a:p>
            <a:pPr lvl="1"/>
            <a:r>
              <a:rPr lang="en-US" smtClean="0"/>
              <a:t>Starting address </a:t>
            </a:r>
            <a:r>
              <a:rPr lang="en-US" dirty="0" smtClean="0"/>
              <a:t>for the process</a:t>
            </a:r>
          </a:p>
          <a:p>
            <a:r>
              <a:rPr lang="en-US" dirty="0" smtClean="0"/>
              <a:t>Bounds register</a:t>
            </a:r>
          </a:p>
          <a:p>
            <a:pPr lvl="1"/>
            <a:r>
              <a:rPr lang="en-US" smtClean="0"/>
              <a:t>Ending location </a:t>
            </a:r>
            <a:r>
              <a:rPr lang="en-US" dirty="0" smtClean="0"/>
              <a:t>of the process</a:t>
            </a:r>
          </a:p>
          <a:p>
            <a:r>
              <a:rPr lang="en-US" smtClean="0"/>
              <a:t>These values are </a:t>
            </a:r>
            <a:r>
              <a:rPr lang="en-US" dirty="0" smtClean="0"/>
              <a:t>set when the process </a:t>
            </a:r>
            <a:r>
              <a:rPr lang="en-US" smtClean="0"/>
              <a:t>is loaded </a:t>
            </a:r>
            <a:r>
              <a:rPr lang="en-US" dirty="0" smtClean="0"/>
              <a:t>or when the process </a:t>
            </a:r>
            <a:r>
              <a:rPr lang="en-US" smtClean="0"/>
              <a:t>is swapped </a:t>
            </a:r>
            <a:r>
              <a:rPr lang="en-US" dirty="0" smtClean="0"/>
              <a:t>in</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The value </a:t>
            </a:r>
            <a:r>
              <a:rPr lang="en-US" dirty="0" smtClean="0"/>
              <a:t>of </a:t>
            </a:r>
            <a:r>
              <a:rPr lang="en-US" smtClean="0"/>
              <a:t>the base </a:t>
            </a:r>
            <a:r>
              <a:rPr lang="en-US" dirty="0" smtClean="0"/>
              <a:t>register </a:t>
            </a:r>
            <a:r>
              <a:rPr lang="en-US" smtClean="0"/>
              <a:t>is added to a relative address </a:t>
            </a:r>
            <a:r>
              <a:rPr lang="en-US" dirty="0" smtClean="0"/>
              <a:t>to </a:t>
            </a:r>
            <a:r>
              <a:rPr lang="en-US" smtClean="0"/>
              <a:t>produce an absolute address</a:t>
            </a:r>
            <a:endParaRPr lang="en-US" dirty="0" smtClean="0"/>
          </a:p>
          <a:p>
            <a:r>
              <a:rPr lang="en-US" dirty="0" smtClean="0"/>
              <a:t>The </a:t>
            </a:r>
            <a:r>
              <a:rPr lang="en-US" smtClean="0"/>
              <a:t>resulting address is compared </a:t>
            </a:r>
            <a:r>
              <a:rPr lang="en-US" dirty="0" smtClean="0"/>
              <a:t>with </a:t>
            </a:r>
            <a:r>
              <a:rPr lang="en-US" smtClean="0"/>
              <a:t>the value </a:t>
            </a:r>
            <a:r>
              <a:rPr lang="en-US" dirty="0" smtClean="0"/>
              <a:t>in the bounds register</a:t>
            </a:r>
          </a:p>
          <a:p>
            <a:r>
              <a:rPr lang="en-US" dirty="0" smtClean="0"/>
              <a:t>If </a:t>
            </a:r>
            <a:r>
              <a:rPr lang="en-US" smtClean="0"/>
              <a:t>the address </a:t>
            </a:r>
            <a:r>
              <a:rPr lang="en-US" dirty="0" smtClean="0"/>
              <a:t>is not within bounds</a:t>
            </a:r>
            <a:r>
              <a:rPr lang="en-US" smtClean="0"/>
              <a:t>, an </a:t>
            </a:r>
            <a:r>
              <a:rPr lang="en-US" dirty="0" smtClean="0"/>
              <a:t>interrupt </a:t>
            </a:r>
            <a:r>
              <a:rPr lang="en-US" smtClean="0"/>
              <a:t>is generated </a:t>
            </a:r>
            <a:r>
              <a:rPr lang="en-US" dirty="0" smtClean="0"/>
              <a:t>to </a:t>
            </a:r>
            <a:r>
              <a:rPr lang="en-US" smtClean="0"/>
              <a:t>the operating </a:t>
            </a:r>
            <a:r>
              <a:rPr lang="en-US" dirty="0" smtClean="0"/>
              <a:t>system</a:t>
            </a:r>
          </a:p>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a:xfrm>
            <a:off x="990600" y="1447800"/>
            <a:ext cx="7943088" cy="4800600"/>
          </a:xfrm>
        </p:spPr>
        <p:txBody>
          <a:bodyPr/>
          <a:lstStyle/>
          <a:p>
            <a:r>
              <a:rPr lang="en-US" dirty="0" smtClean="0"/>
              <a:t>Partition memory into small equal fixed-size chunks and divide each process into the same size chunks</a:t>
            </a:r>
          </a:p>
          <a:p>
            <a:r>
              <a:rPr lang="en-US" dirty="0" smtClean="0"/>
              <a:t>The chunks of a process are called </a:t>
            </a:r>
            <a:r>
              <a:rPr lang="en-US" b="1" i="1" dirty="0" smtClean="0"/>
              <a:t>pages</a:t>
            </a:r>
            <a:r>
              <a:rPr lang="en-US" dirty="0" smtClean="0"/>
              <a:t> </a:t>
            </a:r>
          </a:p>
          <a:p>
            <a:r>
              <a:rPr lang="en-US" dirty="0" smtClean="0"/>
              <a:t>The chunks of memory are called </a:t>
            </a:r>
            <a:r>
              <a:rPr lang="en-US" b="1" i="1" dirty="0" smtClean="0"/>
              <a:t>frames</a:t>
            </a:r>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dirty="0" smtClean="0"/>
              <a:t>Operating system maintains a page table for each process</a:t>
            </a:r>
          </a:p>
          <a:p>
            <a:pPr lvl="1"/>
            <a:r>
              <a:rPr lang="en-US" dirty="0" smtClean="0"/>
              <a:t>Contains the </a:t>
            </a:r>
            <a:r>
              <a:rPr lang="en-US" sz="4000" dirty="0" smtClean="0"/>
              <a:t>frame</a:t>
            </a:r>
            <a:r>
              <a:rPr lang="en-US" dirty="0" smtClean="0"/>
              <a:t> location for each page in the process</a:t>
            </a:r>
          </a:p>
          <a:p>
            <a:pPr lvl="1"/>
            <a:r>
              <a:rPr lang="en-US" dirty="0" smtClean="0"/>
              <a:t>Memory address consist of a page number and offset within the page</a:t>
            </a:r>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Processes and Frames</a:t>
            </a:r>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B.0</a:t>
            </a:r>
            <a:endParaRPr lang="en-NZ" dirty="0">
              <a:solidFill>
                <a:schemeClr val="tx1"/>
              </a:solidFill>
            </a:endParaRP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B.1</a:t>
            </a:r>
            <a:endParaRPr lang="en-NZ" dirty="0">
              <a:solidFill>
                <a:schemeClr val="tx1"/>
              </a:solidFill>
            </a:endParaRP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B.2</a:t>
            </a:r>
            <a:endParaRPr lang="en-NZ" dirty="0">
              <a:solidFill>
                <a:schemeClr val="tx1"/>
              </a:solidFill>
            </a:endParaRP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C.0</a:t>
            </a:r>
            <a:endParaRPr lang="en-NZ" dirty="0">
              <a:solidFill>
                <a:schemeClr val="tx1"/>
              </a:solidFill>
            </a:endParaRP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C.1</a:t>
            </a:r>
            <a:endParaRPr lang="en-NZ" dirty="0">
              <a:solidFill>
                <a:schemeClr val="tx1"/>
              </a:solidFill>
            </a:endParaRP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C.2</a:t>
            </a:r>
            <a:endParaRPr lang="en-NZ" dirty="0">
              <a:solidFill>
                <a:schemeClr val="tx1"/>
              </a:solidFill>
            </a:endParaRP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C.3</a:t>
            </a:r>
            <a:endParaRPr lang="en-NZ" dirty="0">
              <a:solidFill>
                <a:schemeClr val="tx1"/>
              </a:solidFill>
            </a:endParaRP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D.0</a:t>
            </a:r>
            <a:endParaRPr lang="en-NZ" dirty="0">
              <a:solidFill>
                <a:schemeClr val="tx1"/>
              </a:solidFill>
            </a:endParaRP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D.1</a:t>
            </a:r>
            <a:endParaRPr lang="en-NZ" dirty="0">
              <a:solidFill>
                <a:schemeClr val="tx1"/>
              </a:solidFill>
            </a:endParaRP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D.2</a:t>
            </a:r>
            <a:endParaRPr lang="en-NZ" dirty="0">
              <a:solidFill>
                <a:schemeClr val="tx1"/>
              </a:solidFill>
            </a:endParaRP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D.3</a:t>
            </a:r>
            <a:endParaRPr lang="en-NZ" dirty="0">
              <a:solidFill>
                <a:schemeClr val="tx1"/>
              </a:solidFill>
            </a:endParaRP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D.4</a:t>
            </a:r>
            <a:endParaRPr lang="en-NZ"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Table</a:t>
            </a:r>
            <a:endParaRPr lang="en-US" dirty="0"/>
          </a:p>
        </p:txBody>
      </p:sp>
      <p:pic>
        <p:nvPicPr>
          <p:cNvPr id="4" name="Content Placeholder 3" descr="Fig07_10.gif"/>
          <p:cNvPicPr>
            <a:picLocks noGrp="1" noChangeAspect="1"/>
          </p:cNvPicPr>
          <p:nvPr>
            <p:ph idx="1"/>
          </p:nvPr>
        </p:nvPicPr>
        <p:blipFill>
          <a:blip r:embed="rId3" cstate="print"/>
          <a:stretch>
            <a:fillRect/>
          </a:stretch>
        </p:blipFill>
        <p:spPr>
          <a:xfrm>
            <a:off x="304800" y="1752600"/>
            <a:ext cx="8749545" cy="3495449"/>
          </a:xfr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sp>
        <p:nvSpPr>
          <p:cNvPr id="3" name="Content Placeholder 2"/>
          <p:cNvSpPr>
            <a:spLocks noGrp="1"/>
          </p:cNvSpPr>
          <p:nvPr>
            <p:ph idx="1"/>
          </p:nvPr>
        </p:nvSpPr>
        <p:spPr>
          <a:xfrm>
            <a:off x="1066800" y="1447800"/>
            <a:ext cx="7866888" cy="4800600"/>
          </a:xfrm>
        </p:spPr>
        <p:txBody>
          <a:bodyPr/>
          <a:lstStyle/>
          <a:p>
            <a:r>
              <a:rPr lang="en-US" dirty="0" smtClean="0"/>
              <a:t>A program can be subdivided into segments</a:t>
            </a:r>
          </a:p>
          <a:p>
            <a:pPr lvl="1"/>
            <a:r>
              <a:rPr lang="en-US" dirty="0" smtClean="0"/>
              <a:t>Segments may vary in length</a:t>
            </a:r>
          </a:p>
          <a:p>
            <a:pPr lvl="1"/>
            <a:r>
              <a:rPr lang="en-US" dirty="0" smtClean="0"/>
              <a:t>There is a maximum segment length</a:t>
            </a:r>
          </a:p>
          <a:p>
            <a:r>
              <a:rPr lang="en-US" dirty="0" smtClean="0"/>
              <a:t>Addressing consist of two parts</a:t>
            </a:r>
          </a:p>
          <a:p>
            <a:pPr lvl="1"/>
            <a:r>
              <a:rPr lang="en-US" dirty="0" smtClean="0"/>
              <a:t>a segment number and </a:t>
            </a:r>
          </a:p>
          <a:p>
            <a:pPr lvl="1"/>
            <a:r>
              <a:rPr lang="en-US" dirty="0" smtClean="0"/>
              <a:t>an offset</a:t>
            </a:r>
          </a:p>
          <a:p>
            <a:r>
              <a:rPr lang="en-US" dirty="0" smtClean="0"/>
              <a:t>Segmentation is similar to dynamic partitioning</a:t>
            </a:r>
          </a:p>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Addresses</a:t>
            </a:r>
            <a:endParaRPr lang="en-US" dirty="0"/>
          </a:p>
        </p:txBody>
      </p:sp>
      <p:pic>
        <p:nvPicPr>
          <p:cNvPr id="4" name="Content Placeholder 3" descr="Fig07_11.gif"/>
          <p:cNvPicPr>
            <a:picLocks noGrp="1" noChangeAspect="1"/>
          </p:cNvPicPr>
          <p:nvPr>
            <p:ph idx="1"/>
          </p:nvPr>
        </p:nvPicPr>
        <p:blipFill>
          <a:blip r:embed="rId3" cstate="print"/>
          <a:stretch>
            <a:fillRect/>
          </a:stretch>
        </p:blipFill>
        <p:spPr>
          <a:xfrm>
            <a:off x="1295400" y="1219199"/>
            <a:ext cx="6842760" cy="5482981"/>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pic>
        <p:nvPicPr>
          <p:cNvPr id="4" name="Content Placeholder 3" descr="Fig07_12a.gif"/>
          <p:cNvPicPr>
            <a:picLocks noGrp="1" noChangeAspect="1"/>
          </p:cNvPicPr>
          <p:nvPr>
            <p:ph idx="1"/>
          </p:nvPr>
        </p:nvPicPr>
        <p:blipFill>
          <a:blip r:embed="rId3" cstate="print"/>
          <a:stretch>
            <a:fillRect/>
          </a:stretch>
        </p:blipFill>
        <p:spPr>
          <a:xfrm>
            <a:off x="381001" y="1295400"/>
            <a:ext cx="8623524" cy="5411048"/>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Memory Management</a:t>
            </a:r>
            <a:endParaRPr lang="en-US" dirty="0" smtClean="0"/>
          </a:p>
        </p:txBody>
      </p:sp>
      <p:sp>
        <p:nvSpPr>
          <p:cNvPr id="4" name="Content Placeholder 3"/>
          <p:cNvSpPr>
            <a:spLocks noGrp="1"/>
          </p:cNvSpPr>
          <p:nvPr>
            <p:ph idx="1"/>
          </p:nvPr>
        </p:nvSpPr>
        <p:spPr/>
        <p:txBody>
          <a:bodyPr/>
          <a:lstStyle/>
          <a:p>
            <a:pPr indent="0">
              <a:buNone/>
            </a:pPr>
            <a:endParaRPr lang="en-US" i="1" dirty="0" smtClean="0"/>
          </a:p>
          <a:p>
            <a:pPr indent="0">
              <a:buNone/>
            </a:pPr>
            <a:endParaRPr lang="en-US" i="1" dirty="0" smtClean="0"/>
          </a:p>
          <a:p>
            <a:pPr indent="0">
              <a:buNone/>
            </a:pPr>
            <a:r>
              <a:rPr lang="en-US" i="1" dirty="0" smtClean="0"/>
              <a:t>Memory needs to </a:t>
            </a:r>
            <a:r>
              <a:rPr lang="en-US" i="1" smtClean="0"/>
              <a:t>be allocated </a:t>
            </a:r>
            <a:r>
              <a:rPr lang="en-US" i="1" dirty="0" smtClean="0"/>
              <a:t>to </a:t>
            </a:r>
            <a:r>
              <a:rPr lang="en-US" i="1" smtClean="0"/>
              <a:t>ensure a reasonable </a:t>
            </a:r>
            <a:r>
              <a:rPr lang="en-US" i="1" dirty="0" smtClean="0"/>
              <a:t>supply </a:t>
            </a:r>
            <a:r>
              <a:rPr lang="en-US" i="1" smtClean="0"/>
              <a:t>of ready </a:t>
            </a:r>
            <a:r>
              <a:rPr lang="en-US" i="1" dirty="0" smtClean="0"/>
              <a:t>processes to </a:t>
            </a:r>
            <a:r>
              <a:rPr lang="en-US" i="1" smtClean="0"/>
              <a:t>consume available </a:t>
            </a:r>
            <a:r>
              <a:rPr lang="en-US" i="1" dirty="0" smtClean="0"/>
              <a:t>processor time</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pic>
        <p:nvPicPr>
          <p:cNvPr id="4" name="Content Placeholder 3" descr="Fig07_12b.gif"/>
          <p:cNvPicPr>
            <a:picLocks noGrp="1" noChangeAspect="1"/>
          </p:cNvPicPr>
          <p:nvPr>
            <p:ph idx="1"/>
          </p:nvPr>
        </p:nvPicPr>
        <p:blipFill>
          <a:blip r:embed="rId3" cstate="print"/>
          <a:stretch>
            <a:fillRect/>
          </a:stretch>
        </p:blipFill>
        <p:spPr>
          <a:xfrm>
            <a:off x="682090" y="1295399"/>
            <a:ext cx="8080910" cy="5492345"/>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fontScale="90000"/>
          </a:bodyPr>
          <a:lstStyle/>
          <a:p>
            <a:r>
              <a:rPr lang="en-NZ" dirty="0" smtClean="0"/>
              <a:t>1.	Memory Management Requirements</a:t>
            </a:r>
            <a:endParaRPr lang="en-NZ" dirty="0"/>
          </a:p>
        </p:txBody>
      </p:sp>
      <p:sp>
        <p:nvSpPr>
          <p:cNvPr id="3" name="Content Placeholder 2"/>
          <p:cNvSpPr>
            <a:spLocks noGrp="1"/>
          </p:cNvSpPr>
          <p:nvPr>
            <p:ph idx="1"/>
          </p:nvPr>
        </p:nvSpPr>
        <p:spPr/>
        <p:txBody>
          <a:bodyPr/>
          <a:lstStyle/>
          <a:p>
            <a:r>
              <a:rPr lang="en-NZ" smtClean="0"/>
              <a:t>Relocation</a:t>
            </a:r>
            <a:endParaRPr lang="en-NZ" dirty="0" smtClean="0"/>
          </a:p>
          <a:p>
            <a:r>
              <a:rPr lang="en-NZ" dirty="0" smtClean="0"/>
              <a:t>Protection</a:t>
            </a:r>
          </a:p>
          <a:p>
            <a:r>
              <a:rPr lang="en-NZ" smtClean="0"/>
              <a:t>Sharing</a:t>
            </a:r>
            <a:endParaRPr lang="en-NZ" dirty="0" smtClean="0"/>
          </a:p>
          <a:p>
            <a:r>
              <a:rPr lang="en-NZ" smtClean="0"/>
              <a:t>Logical organisation</a:t>
            </a:r>
            <a:endParaRPr lang="en-NZ" dirty="0" smtClean="0"/>
          </a:p>
          <a:p>
            <a:r>
              <a:rPr lang="en-NZ" smtClean="0"/>
              <a:t>Physical organisation</a:t>
            </a:r>
            <a:endParaRPr lang="en-NZ"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Relocation</a:t>
            </a:r>
            <a:endParaRPr lang="en-US" dirty="0"/>
          </a:p>
        </p:txBody>
      </p:sp>
      <p:sp>
        <p:nvSpPr>
          <p:cNvPr id="3" name="Content Placeholder 2"/>
          <p:cNvSpPr>
            <a:spLocks noGrp="1"/>
          </p:cNvSpPr>
          <p:nvPr>
            <p:ph idx="1"/>
          </p:nvPr>
        </p:nvSpPr>
        <p:spPr/>
        <p:txBody>
          <a:bodyPr/>
          <a:lstStyle/>
          <a:p>
            <a:r>
              <a:rPr lang="en-US" smtClean="0"/>
              <a:t>The programmer </a:t>
            </a:r>
            <a:r>
              <a:rPr lang="en-US" dirty="0" smtClean="0"/>
              <a:t>does not know where </a:t>
            </a:r>
            <a:r>
              <a:rPr lang="en-US" smtClean="0"/>
              <a:t>the program </a:t>
            </a:r>
            <a:r>
              <a:rPr lang="en-US" dirty="0" smtClean="0"/>
              <a:t>will </a:t>
            </a:r>
            <a:r>
              <a:rPr lang="en-US" smtClean="0"/>
              <a:t>be placed </a:t>
            </a:r>
            <a:r>
              <a:rPr lang="en-US" dirty="0" smtClean="0"/>
              <a:t>in memory when it is executed, </a:t>
            </a:r>
          </a:p>
          <a:p>
            <a:pPr lvl="1"/>
            <a:r>
              <a:rPr lang="en-US" smtClean="0"/>
              <a:t>it may be swapped </a:t>
            </a:r>
            <a:r>
              <a:rPr lang="en-US" dirty="0" smtClean="0"/>
              <a:t>to </a:t>
            </a:r>
            <a:r>
              <a:rPr lang="en-US" smtClean="0"/>
              <a:t>disk and </a:t>
            </a:r>
            <a:r>
              <a:rPr lang="en-US" dirty="0" smtClean="0"/>
              <a:t>return </a:t>
            </a:r>
            <a:r>
              <a:rPr lang="en-US" smtClean="0"/>
              <a:t>to main memory at a different location (relocated</a:t>
            </a:r>
            <a:r>
              <a:rPr lang="en-US" dirty="0" smtClean="0"/>
              <a:t>)</a:t>
            </a:r>
          </a:p>
          <a:p>
            <a:r>
              <a:rPr lang="en-US" dirty="0" smtClean="0"/>
              <a:t>Memory references must </a:t>
            </a:r>
            <a:r>
              <a:rPr lang="en-US" smtClean="0"/>
              <a:t>be translated </a:t>
            </a:r>
            <a:r>
              <a:rPr lang="en-US" dirty="0" smtClean="0"/>
              <a:t>to </a:t>
            </a:r>
            <a:r>
              <a:rPr lang="en-US" smtClean="0"/>
              <a:t>the actual physical memory address</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685800"/>
          </a:xfrm>
        </p:spPr>
        <p:txBody>
          <a:bodyPr>
            <a:normAutofit fontScale="90000"/>
          </a:bodyPr>
          <a:lstStyle/>
          <a:p>
            <a:r>
              <a:rPr lang="en-US" dirty="0" smtClean="0"/>
              <a:t>Addressing</a:t>
            </a:r>
            <a:endParaRPr lang="en-US" dirty="0"/>
          </a:p>
        </p:txBody>
      </p:sp>
      <p:pic>
        <p:nvPicPr>
          <p:cNvPr id="4" name="Content Placeholder 3" descr="Fig07_01.gif"/>
          <p:cNvPicPr>
            <a:picLocks noGrp="1" noChangeAspect="1"/>
          </p:cNvPicPr>
          <p:nvPr>
            <p:ph idx="1"/>
          </p:nvPr>
        </p:nvPicPr>
        <p:blipFill>
          <a:blip r:embed="rId3" cstate="print"/>
          <a:stretch>
            <a:fillRect/>
          </a:stretch>
        </p:blipFill>
        <p:spPr>
          <a:xfrm>
            <a:off x="0" y="762000"/>
            <a:ext cx="8763000" cy="7086600"/>
          </a:xfr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a:xfrm>
            <a:off x="990600" y="1447800"/>
            <a:ext cx="7943088" cy="4800600"/>
          </a:xfrm>
        </p:spPr>
        <p:txBody>
          <a:bodyPr>
            <a:normAutofit/>
          </a:bodyPr>
          <a:lstStyle/>
          <a:p>
            <a:r>
              <a:rPr lang="en-US" sz="4000" dirty="0" smtClean="0"/>
              <a:t>Processes should not be able to reference memory locations in another process without permission</a:t>
            </a:r>
          </a:p>
          <a:p>
            <a:r>
              <a:rPr lang="en-US" sz="4000" dirty="0" smtClean="0"/>
              <a:t>Impossible to check absolute addresses at compile time</a:t>
            </a:r>
          </a:p>
          <a:p>
            <a:r>
              <a:rPr lang="en-US" sz="4000" dirty="0" smtClean="0"/>
              <a:t>Must be checked at run time</a:t>
            </a:r>
          </a:p>
          <a:p>
            <a:endParaRPr lang="en-US" sz="4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Sharing</a:t>
            </a:r>
            <a:endParaRPr lang="en-US" dirty="0"/>
          </a:p>
        </p:txBody>
      </p:sp>
      <p:sp>
        <p:nvSpPr>
          <p:cNvPr id="3" name="Content Placeholder 2"/>
          <p:cNvSpPr>
            <a:spLocks noGrp="1"/>
          </p:cNvSpPr>
          <p:nvPr>
            <p:ph idx="1"/>
          </p:nvPr>
        </p:nvSpPr>
        <p:spPr>
          <a:xfrm>
            <a:off x="1066800" y="1447800"/>
            <a:ext cx="7866888" cy="5410200"/>
          </a:xfrm>
        </p:spPr>
        <p:txBody>
          <a:bodyPr/>
          <a:lstStyle/>
          <a:p>
            <a:r>
              <a:rPr lang="en-US" sz="4000" dirty="0" smtClean="0"/>
              <a:t>Allow several processes to access the same portion of memory</a:t>
            </a:r>
          </a:p>
          <a:p>
            <a:r>
              <a:rPr lang="en-US" sz="4000" dirty="0" smtClean="0"/>
              <a:t>Better to allow each process access to the same copy of the program rather than have their own separate copy</a:t>
            </a:r>
          </a:p>
          <a:p>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9128C-BFD4-4758-AFBA-140BD10364E6}"/>
</file>

<file path=customXml/itemProps2.xml><?xml version="1.0" encoding="utf-8"?>
<ds:datastoreItem xmlns:ds="http://schemas.openxmlformats.org/officeDocument/2006/customXml" ds:itemID="{F96F4F1C-EC0F-4287-AACD-91284A7F627C}"/>
</file>

<file path=customXml/itemProps3.xml><?xml version="1.0" encoding="utf-8"?>
<ds:datastoreItem xmlns:ds="http://schemas.openxmlformats.org/officeDocument/2006/customXml" ds:itemID="{2264A787-41A9-40AF-909C-6D6BEEDB9A38}"/>
</file>

<file path=docProps/app.xml><?xml version="1.0" encoding="utf-8"?>
<Properties xmlns="http://schemas.openxmlformats.org/officeDocument/2006/extended-properties" xmlns:vt="http://schemas.openxmlformats.org/officeDocument/2006/docPropsVTypes">
  <Template>Solstice</Template>
  <TotalTime>264</TotalTime>
  <Words>3117</Words>
  <Application>Microsoft Office PowerPoint</Application>
  <PresentationFormat>On-screen Show (4:3)</PresentationFormat>
  <Paragraphs>376</Paragraphs>
  <Slides>40</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Gill Sans MT</vt:lpstr>
      <vt:lpstr>Times New Roman</vt:lpstr>
      <vt:lpstr>Verdana</vt:lpstr>
      <vt:lpstr>Wingdings 2</vt:lpstr>
      <vt:lpstr>Solstice</vt:lpstr>
      <vt:lpstr>Unit-5  Memory Management</vt:lpstr>
      <vt:lpstr>Outline</vt:lpstr>
      <vt:lpstr>The need for memory management</vt:lpstr>
      <vt:lpstr>Memory Management</vt:lpstr>
      <vt:lpstr>1. Memory Management Requirements</vt:lpstr>
      <vt:lpstr>Requirements: Relocation</vt:lpstr>
      <vt:lpstr>Addressing</vt:lpstr>
      <vt:lpstr>Requirements: Protection</vt:lpstr>
      <vt:lpstr>Requirements: Sharing</vt:lpstr>
      <vt:lpstr>Requirements: Logical Organization</vt:lpstr>
      <vt:lpstr>Requirements: Physical Organization</vt:lpstr>
      <vt:lpstr>2. Memory Partitioning</vt:lpstr>
      <vt:lpstr>A. Fixed Partitioning</vt:lpstr>
      <vt:lpstr>Fixed Partitioning Problems</vt:lpstr>
      <vt:lpstr>Solution – Unequal Size Partitions</vt:lpstr>
      <vt:lpstr>Placement Algorithm</vt:lpstr>
      <vt:lpstr>Fixed Partitioning</vt:lpstr>
      <vt:lpstr>Remaining Problems with Fixed Partitions</vt:lpstr>
      <vt:lpstr>B. Dynamic Partitioning</vt:lpstr>
      <vt:lpstr>Dynamic Partitioning Example</vt:lpstr>
      <vt:lpstr>Dynamic Partitioning</vt:lpstr>
      <vt:lpstr>Dynamic Partitioning</vt:lpstr>
      <vt:lpstr>Dynamic Partitioning</vt:lpstr>
      <vt:lpstr>Allocation</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Paging</vt:lpstr>
      <vt:lpstr>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(Chapter 7) Memory Management</dc:title>
  <dc:creator>admin</dc:creator>
  <cp:lastModifiedBy>Pravin Shrinath (Dr.)</cp:lastModifiedBy>
  <cp:revision>26</cp:revision>
  <dcterms:created xsi:type="dcterms:W3CDTF">2013-04-11T21:03:45Z</dcterms:created>
  <dcterms:modified xsi:type="dcterms:W3CDTF">2024-10-22T06:27:00Z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