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slideLayouts/slideLayout5.xml" ContentType="application/vnd.openxmlformats-officedocument.presentationml.slideLayout+xml"/>
  <Override PartName="/ppt/notesSlides/notesSlide27.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1.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0"/>
  </p:notesMasterIdLst>
  <p:sldIdLst>
    <p:sldId id="256" r:id="rId2"/>
    <p:sldId id="258" r:id="rId3"/>
    <p:sldId id="259" r:id="rId4"/>
    <p:sldId id="260" r:id="rId5"/>
    <p:sldId id="261" r:id="rId6"/>
    <p:sldId id="262" r:id="rId7"/>
    <p:sldId id="263" r:id="rId8"/>
    <p:sldId id="264" r:id="rId9"/>
    <p:sldId id="267" r:id="rId10"/>
    <p:sldId id="268" r:id="rId11"/>
    <p:sldId id="269" r:id="rId12"/>
    <p:sldId id="270" r:id="rId13"/>
    <p:sldId id="303" r:id="rId14"/>
    <p:sldId id="362" r:id="rId15"/>
    <p:sldId id="306" r:id="rId16"/>
    <p:sldId id="307" r:id="rId17"/>
    <p:sldId id="308" r:id="rId18"/>
    <p:sldId id="309" r:id="rId19"/>
    <p:sldId id="310" r:id="rId20"/>
    <p:sldId id="311" r:id="rId21"/>
    <p:sldId id="312" r:id="rId22"/>
    <p:sldId id="313" r:id="rId23"/>
    <p:sldId id="314" r:id="rId24"/>
    <p:sldId id="315" r:id="rId25"/>
    <p:sldId id="319" r:id="rId26"/>
    <p:sldId id="320" r:id="rId27"/>
    <p:sldId id="364" r:id="rId28"/>
    <p:sldId id="36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79" autoAdjust="0"/>
  </p:normalViewPr>
  <p:slideViewPr>
    <p:cSldViewPr>
      <p:cViewPr>
        <p:scale>
          <a:sx n="70" d="100"/>
          <a:sy n="70" d="100"/>
        </p:scale>
        <p:origin x="118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10/26/2024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smtClean="0"/>
              <a:t>In the discussion of simple paging, we indicated that each process has its own page table.</a:t>
            </a:r>
            <a:r>
              <a:rPr lang="en-NZ" baseline="0" dirty="0" smtClean="0"/>
              <a:t> </a:t>
            </a:r>
            <a:endParaRPr lang="en-NZ" dirty="0" smtClean="0"/>
          </a:p>
          <a:p>
            <a:pPr lvl="1">
              <a:buFont typeface="Arial" pitchFamily="34" charset="0"/>
              <a:buChar char="•"/>
            </a:pPr>
            <a:r>
              <a:rPr lang="en-NZ" dirty="0" smtClean="0"/>
              <a:t> When all of its pages are loaded into main memory, the page table for a process is created and loaded into main memory.</a:t>
            </a:r>
          </a:p>
          <a:p>
            <a:pPr lvl="0">
              <a:buFont typeface="Arial" pitchFamily="34" charset="0"/>
              <a:buNone/>
            </a:pPr>
            <a:endParaRPr lang="en-NZ" baseline="0" dirty="0" smtClean="0"/>
          </a:p>
          <a:p>
            <a:pPr lvl="0">
              <a:buFont typeface="Arial" pitchFamily="34" charset="0"/>
              <a:buNone/>
            </a:pPr>
            <a:r>
              <a:rPr lang="en-NZ" dirty="0" smtClean="0"/>
              <a:t>Each page table entry contains the frame number of the corresponding page in main memory.</a:t>
            </a:r>
          </a:p>
          <a:p>
            <a:pPr lvl="0">
              <a:buFont typeface="Arial" pitchFamily="34" charset="0"/>
              <a:buNone/>
            </a:pPr>
            <a:endParaRPr lang="en-NZ" dirty="0" smtClean="0"/>
          </a:p>
          <a:p>
            <a:pPr lvl="0">
              <a:buFont typeface="Arial" pitchFamily="34" charset="0"/>
              <a:buNone/>
            </a:pPr>
            <a:r>
              <a:rPr lang="en-NZ" dirty="0" smtClean="0"/>
              <a:t>A page table is also needed for a virtual memory scheme based on paging.</a:t>
            </a:r>
          </a:p>
          <a:p>
            <a:pPr lvl="0">
              <a:buFont typeface="Arial" pitchFamily="34" charset="0"/>
              <a:buNone/>
            </a:pPr>
            <a:endParaRPr lang="en-NZ" dirty="0" smtClean="0"/>
          </a:p>
          <a:p>
            <a:pPr lvl="0">
              <a:buFont typeface="Arial" pitchFamily="34" charset="0"/>
              <a:buNone/>
            </a:pPr>
            <a:r>
              <a:rPr lang="en-NZ" dirty="0" smtClean="0"/>
              <a:t>Again, it is typical to associate a unique page table with each process. </a:t>
            </a:r>
            <a:r>
              <a:rPr lang="en-NZ" b="1" dirty="0" smtClean="0"/>
              <a:t>(Figure 8.2a – next slide). </a:t>
            </a:r>
          </a:p>
          <a:p>
            <a:pPr lvl="1">
              <a:buFont typeface="Arial" pitchFamily="34" charset="0"/>
              <a:buChar char="•"/>
            </a:pPr>
            <a:r>
              <a:rPr lang="en-NZ" baseline="0" dirty="0" smtClean="0"/>
              <a:t> </a:t>
            </a:r>
            <a:r>
              <a:rPr lang="en-NZ" dirty="0" smtClean="0"/>
              <a:t>The page table entries become more complex because only some of the pages of a process may be in main memory.</a:t>
            </a:r>
          </a:p>
          <a:p>
            <a:pPr lvl="1">
              <a:buFont typeface="Arial" pitchFamily="34" charset="0"/>
              <a:buChar char="•"/>
            </a:pPr>
            <a:r>
              <a:rPr lang="en-NZ" dirty="0" smtClean="0"/>
              <a:t> A bit is needed in each page table entry to indicate whether the corresponding page is present (P) in main memory or not.</a:t>
            </a:r>
          </a:p>
          <a:p>
            <a:pPr lvl="1">
              <a:buFont typeface="Arial" pitchFamily="34" charset="0"/>
              <a:buChar char="•"/>
            </a:pPr>
            <a:r>
              <a:rPr lang="en-NZ" baseline="0" dirty="0" smtClean="0"/>
              <a:t> </a:t>
            </a:r>
            <a:r>
              <a:rPr lang="en-NZ" dirty="0" smtClean="0"/>
              <a:t>If the bit indicates that the page is in memory, then the entry also includes the frame number of that page.</a:t>
            </a:r>
          </a:p>
          <a:p>
            <a:pPr lvl="1">
              <a:buFont typeface="Arial" pitchFamily="34" charset="0"/>
              <a:buChar char="•"/>
            </a:pPr>
            <a:r>
              <a:rPr lang="en-NZ" dirty="0" smtClean="0"/>
              <a:t> The page table entry includes a modify (M) bit, indicating whether</a:t>
            </a:r>
            <a:r>
              <a:rPr lang="en-NZ" baseline="0" dirty="0" smtClean="0"/>
              <a:t> </a:t>
            </a:r>
            <a:r>
              <a:rPr lang="en-NZ" dirty="0" smtClean="0"/>
              <a:t>the contents of the corresponding page have been altered since</a:t>
            </a:r>
            <a:r>
              <a:rPr lang="en-NZ" baseline="0" dirty="0" smtClean="0"/>
              <a:t> </a:t>
            </a:r>
            <a:r>
              <a:rPr lang="en-NZ" dirty="0" smtClean="0"/>
              <a:t>the page was last loaded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This is a repeat of the notes on the previous slide</a:t>
            </a:r>
          </a:p>
          <a:p>
            <a:pPr lvl="0">
              <a:buFont typeface="Arial" pitchFamily="34" charset="0"/>
              <a:buNone/>
            </a:pPr>
            <a:endParaRPr lang="en-NZ" dirty="0" smtClean="0"/>
          </a:p>
          <a:p>
            <a:pPr lvl="0">
              <a:buFont typeface="Arial" pitchFamily="34" charset="0"/>
              <a:buNone/>
            </a:pPr>
            <a:r>
              <a:rPr lang="en-NZ" dirty="0" smtClean="0"/>
              <a:t>It is typical to associate a unique page table with each process. </a:t>
            </a:r>
            <a:r>
              <a:rPr lang="en-NZ" b="1" dirty="0" smtClean="0"/>
              <a:t>(Figure 8.2a – this slide). </a:t>
            </a:r>
          </a:p>
          <a:p>
            <a:pPr lvl="1">
              <a:buFont typeface="Arial" pitchFamily="34" charset="0"/>
              <a:buChar char="•"/>
            </a:pPr>
            <a:r>
              <a:rPr lang="en-NZ" dirty="0" smtClean="0"/>
              <a:t> A bit is needed in each page table entry to indicate whether the corresponding page is present (P) in main memory or not.</a:t>
            </a:r>
          </a:p>
          <a:p>
            <a:pPr lvl="1">
              <a:buFont typeface="Arial" pitchFamily="34" charset="0"/>
              <a:buChar char="•"/>
            </a:pPr>
            <a:r>
              <a:rPr lang="en-NZ" baseline="0" dirty="0" smtClean="0"/>
              <a:t> </a:t>
            </a:r>
            <a:r>
              <a:rPr lang="en-NZ" dirty="0" smtClean="0"/>
              <a:t>If the bit indicates that the page is in memory, then the entry also includes the frame number of that page.</a:t>
            </a:r>
          </a:p>
          <a:p>
            <a:pPr lvl="1">
              <a:buFont typeface="Arial" pitchFamily="34" charset="0"/>
              <a:buChar char="•"/>
            </a:pPr>
            <a:r>
              <a:rPr lang="en-NZ" dirty="0" smtClean="0"/>
              <a:t> The page table entry includes a modify (M) bit, indicating whether</a:t>
            </a:r>
            <a:r>
              <a:rPr lang="en-NZ" baseline="0" dirty="0" smtClean="0"/>
              <a:t> </a:t>
            </a:r>
            <a:r>
              <a:rPr lang="en-NZ" dirty="0" smtClean="0"/>
              <a:t>the contents of the corresponding page have been altered since</a:t>
            </a:r>
            <a:r>
              <a:rPr lang="en-NZ" baseline="0" dirty="0" smtClean="0"/>
              <a:t> </a:t>
            </a:r>
            <a:r>
              <a:rPr lang="en-NZ" dirty="0" smtClean="0"/>
              <a:t>the page was last loaded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NZ" dirty="0" smtClean="0"/>
              <a:t>The basic mechanism for reading a word from memory involves using a page table</a:t>
            </a:r>
            <a:r>
              <a:rPr lang="en-NZ" baseline="0" dirty="0" smtClean="0"/>
              <a:t> </a:t>
            </a:r>
            <a:r>
              <a:rPr lang="en-NZ" dirty="0" smtClean="0"/>
              <a:t>to translate a virtual/logical address, </a:t>
            </a:r>
          </a:p>
          <a:p>
            <a:pPr lvl="1"/>
            <a:r>
              <a:rPr lang="en-NZ" dirty="0" smtClean="0"/>
              <a:t>consisting of page number and offset, </a:t>
            </a:r>
          </a:p>
          <a:p>
            <a:pPr lvl="1"/>
            <a:endParaRPr lang="en-NZ" dirty="0" smtClean="0"/>
          </a:p>
          <a:p>
            <a:pPr lvl="0"/>
            <a:r>
              <a:rPr lang="en-NZ" dirty="0" smtClean="0"/>
              <a:t>Into a physical address, </a:t>
            </a:r>
          </a:p>
          <a:p>
            <a:pPr lvl="1"/>
            <a:r>
              <a:rPr lang="en-NZ" dirty="0" smtClean="0"/>
              <a:t>consisting of frame number and offset, </a:t>
            </a:r>
          </a:p>
          <a:p>
            <a:pPr lvl="1"/>
            <a:endParaRPr lang="en-NZ" dirty="0" smtClean="0"/>
          </a:p>
          <a:p>
            <a:pPr lvl="0"/>
            <a:r>
              <a:rPr lang="en-NZ" dirty="0" smtClean="0"/>
              <a:t>Because the page table is of variable length, depending on the size of the process, we cannot expect to hold it in registers.</a:t>
            </a:r>
          </a:p>
          <a:p>
            <a:pPr lvl="1"/>
            <a:r>
              <a:rPr lang="en-NZ" dirty="0" smtClean="0"/>
              <a:t>Instead, it must be in main memory to be accessed.</a:t>
            </a:r>
          </a:p>
          <a:p>
            <a:pPr lvl="1"/>
            <a:endParaRPr lang="en-NZ" dirty="0" smtClean="0"/>
          </a:p>
          <a:p>
            <a:pPr lvl="0"/>
            <a:r>
              <a:rPr lang="en-NZ" dirty="0" smtClean="0"/>
              <a:t>Figure 8.3 suggests a hardware implementation.</a:t>
            </a:r>
          </a:p>
          <a:p>
            <a:pPr lvl="0"/>
            <a:endParaRPr lang="en-NZ" dirty="0" smtClean="0"/>
          </a:p>
          <a:p>
            <a:pPr lvl="0"/>
            <a:r>
              <a:rPr lang="en-NZ" dirty="0" smtClean="0"/>
              <a:t>When a particular process is running, a register holds the starting address of the page table for that process.</a:t>
            </a:r>
          </a:p>
          <a:p>
            <a:pPr lvl="1">
              <a:buFont typeface="Arial" pitchFamily="34" charset="0"/>
              <a:buChar char="•"/>
            </a:pPr>
            <a:r>
              <a:rPr lang="en-NZ" dirty="0" smtClean="0"/>
              <a:t> The page number of a virtual address is used to index that table and look up the corresponding frame number.</a:t>
            </a:r>
          </a:p>
          <a:p>
            <a:pPr lvl="1">
              <a:buFont typeface="Arial" pitchFamily="34" charset="0"/>
              <a:buChar char="•"/>
            </a:pPr>
            <a:r>
              <a:rPr lang="en-NZ" dirty="0" smtClean="0"/>
              <a:t> This is combined with the offset portion of the virtual address to produce the desired real address. </a:t>
            </a:r>
          </a:p>
          <a:p>
            <a:pPr lvl="0">
              <a:buFont typeface="Arial" pitchFamily="34" charset="0"/>
              <a:buNone/>
            </a:pPr>
            <a:endParaRPr lang="en-NZ" dirty="0" smtClean="0"/>
          </a:p>
          <a:p>
            <a:pPr lvl="0">
              <a:buFont typeface="Arial" pitchFamily="34" charset="0"/>
              <a:buNone/>
            </a:pPr>
            <a:r>
              <a:rPr lang="en-NZ" dirty="0" smtClean="0"/>
              <a:t>Typically, the page number field is longer than the frame number field (n &gt; 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topic is sometimes difficult to explain because several interrelated concepts are involved:</a:t>
            </a:r>
          </a:p>
          <a:p>
            <a:pPr lvl="1"/>
            <a:r>
              <a:rPr lang="en-NZ" dirty="0" smtClean="0"/>
              <a:t>• How many page frames are to be allocated to each active process</a:t>
            </a:r>
          </a:p>
          <a:p>
            <a:pPr lvl="1"/>
            <a:r>
              <a:rPr lang="en-NZ" dirty="0" smtClean="0"/>
              <a:t>• Whether the set of pages to be considered for replacement should be limited to those of the process that caused the page fault or encompass all the page frames in main memory</a:t>
            </a:r>
          </a:p>
          <a:p>
            <a:pPr lvl="1"/>
            <a:r>
              <a:rPr lang="en-NZ" dirty="0" smtClean="0"/>
              <a:t>• Among the set of pages considered, which particular page should be selected for replacement</a:t>
            </a:r>
          </a:p>
          <a:p>
            <a:pPr lvl="1"/>
            <a:endParaRPr lang="en-NZ" dirty="0" smtClean="0"/>
          </a:p>
          <a:p>
            <a:r>
              <a:rPr lang="en-NZ" dirty="0" smtClean="0"/>
              <a:t>When all of the frames in main memory are occupied and it is necessary to bring in a new page to satisfy a page fault, </a:t>
            </a:r>
          </a:p>
          <a:p>
            <a:pPr lvl="1"/>
            <a:r>
              <a:rPr lang="en-NZ" dirty="0" smtClean="0"/>
              <a:t>the replacement policy determines which page currently in memory is to be replaced.</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64F2B768-CCAD-4B54-999E-52C84C5B9C50}" type="slidenum">
              <a:rPr lang="en-US" smtClean="0"/>
              <a:pPr/>
              <a:t>14</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933152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8.15 gives an example of the optimal policy. The example assumes a</a:t>
            </a:r>
          </a:p>
          <a:p>
            <a:r>
              <a:rPr lang="en-NZ" dirty="0" smtClean="0"/>
              <a:t>fixed frame allocation (fixed resident set size) for this process of three frames. The</a:t>
            </a:r>
          </a:p>
          <a:p>
            <a:r>
              <a:rPr lang="en-NZ" dirty="0" smtClean="0"/>
              <a:t>execution of the process requires reference to five distinct pages. The page address</a:t>
            </a:r>
          </a:p>
          <a:p>
            <a:r>
              <a:rPr lang="en-NZ" dirty="0" smtClean="0"/>
              <a:t>stream formed by executing the program is</a:t>
            </a:r>
          </a:p>
          <a:p>
            <a:r>
              <a:rPr lang="en-NZ" dirty="0" smtClean="0"/>
              <a:t>232152453252</a:t>
            </a:r>
          </a:p>
          <a:p>
            <a:r>
              <a:rPr lang="en-NZ" dirty="0" smtClean="0"/>
              <a:t>which means that the first page referenced is 2, the second page referenced is 3, and</a:t>
            </a:r>
          </a:p>
          <a:p>
            <a:r>
              <a:rPr lang="en-NZ" dirty="0" smtClean="0"/>
              <a:t>so on. The optimal policy produces three page faults after the frame allocation has</a:t>
            </a:r>
          </a:p>
          <a:p>
            <a:r>
              <a:rPr lang="en-NZ" dirty="0" smtClean="0"/>
              <a:t>been filled.</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optimal policy selects for replacement that page for which the time to the next reference is the longest. </a:t>
            </a:r>
          </a:p>
          <a:p>
            <a:pPr lvl="1">
              <a:buFont typeface="Arial" pitchFamily="34" charset="0"/>
              <a:buChar char="•"/>
            </a:pPr>
            <a:r>
              <a:rPr lang="en-NZ" dirty="0" smtClean="0"/>
              <a:t> This policy results in the fewest number of page faults. </a:t>
            </a:r>
          </a:p>
          <a:p>
            <a:pPr lvl="1">
              <a:buFont typeface="Arial" pitchFamily="34" charset="0"/>
              <a:buChar char="•"/>
            </a:pPr>
            <a:r>
              <a:rPr lang="en-NZ" dirty="0" smtClean="0"/>
              <a:t> </a:t>
            </a:r>
            <a:r>
              <a:rPr lang="en-NZ" b="1" dirty="0" smtClean="0"/>
              <a:t>BUT </a:t>
            </a:r>
            <a:r>
              <a:rPr lang="en-NZ" dirty="0" smtClean="0"/>
              <a:t>Clearly, this policy is impossible to implement, because it would require the operating system to have perfect knowledge of future events. </a:t>
            </a:r>
          </a:p>
          <a:p>
            <a:pPr lvl="1">
              <a:buFont typeface="Arial" pitchFamily="34" charset="0"/>
              <a:buChar char="•"/>
            </a:pPr>
            <a:r>
              <a:rPr lang="en-NZ" dirty="0" smtClean="0"/>
              <a:t>However, it does serve as a standard against which to judge real world algorithms.</a:t>
            </a:r>
            <a:br>
              <a:rPr lang="en-NZ" dirty="0" smtClean="0"/>
            </a:b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012667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 recently used (LRU) policy replaces the page in memory that has not been referenced for the longest time. </a:t>
            </a:r>
          </a:p>
          <a:p>
            <a:endParaRPr lang="en-NZ" dirty="0" smtClean="0"/>
          </a:p>
          <a:p>
            <a:r>
              <a:rPr lang="en-NZ" dirty="0" smtClean="0"/>
              <a:t>By the principle of locality, this should be the page least likely to be referenced in the near future.</a:t>
            </a:r>
          </a:p>
          <a:p>
            <a:pPr lvl="1"/>
            <a:r>
              <a:rPr lang="en-NZ" dirty="0" smtClean="0"/>
              <a:t>And, in fact, the LRU policy does nearly as well as the optimal policy.</a:t>
            </a:r>
          </a:p>
          <a:p>
            <a:pPr lvl="1"/>
            <a:endParaRPr lang="en-NZ" dirty="0" smtClean="0"/>
          </a:p>
          <a:p>
            <a:pPr lvl="0"/>
            <a:r>
              <a:rPr lang="en-NZ" dirty="0" smtClean="0"/>
              <a:t>The problem with this approach is the difficulty in implementation.</a:t>
            </a:r>
          </a:p>
          <a:p>
            <a:pPr lvl="0"/>
            <a:endParaRPr lang="en-NZ" dirty="0" smtClean="0"/>
          </a:p>
          <a:p>
            <a:pPr lvl="0"/>
            <a:r>
              <a:rPr lang="en-NZ" dirty="0" smtClean="0"/>
              <a:t>One approach would be to tag each page with the time of its last reference; </a:t>
            </a:r>
          </a:p>
          <a:p>
            <a:pPr lvl="1">
              <a:buFont typeface="Arial" pitchFamily="34" charset="0"/>
              <a:buChar char="•"/>
            </a:pPr>
            <a:r>
              <a:rPr lang="en-NZ" dirty="0" smtClean="0"/>
              <a:t> this would have to be done at each memory reference, both instruction and data.</a:t>
            </a:r>
          </a:p>
          <a:p>
            <a:pPr lvl="1">
              <a:buFont typeface="Arial" pitchFamily="34" charset="0"/>
              <a:buChar char="•"/>
            </a:pPr>
            <a:r>
              <a:rPr lang="en-NZ" dirty="0" smtClean="0"/>
              <a:t> Even if the hardware would support such a scheme, the overhead would be tremendous.</a:t>
            </a:r>
          </a:p>
          <a:p>
            <a:pPr lvl="1">
              <a:buFont typeface="Arial" pitchFamily="34" charset="0"/>
              <a:buChar char="•"/>
            </a:pPr>
            <a:r>
              <a:rPr lang="en-NZ" dirty="0" smtClean="0"/>
              <a:t> Alternatively, one could maintain a stack of page 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a:t>
            </a:r>
            <a:r>
              <a:rPr lang="en-NZ" baseline="0" dirty="0" smtClean="0"/>
              <a:t>ome key terms related to virtual memory.</a:t>
            </a:r>
          </a:p>
          <a:p>
            <a:endParaRPr lang="en-NZ" baseline="0"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first-in-first-out (FIFO) policy treats the page frames allocated to a process as a circular buffer, and pages are removed in round-robin style.</a:t>
            </a:r>
          </a:p>
          <a:p>
            <a:endParaRPr lang="en-NZ" dirty="0" smtClean="0"/>
          </a:p>
          <a:p>
            <a:r>
              <a:rPr lang="en-NZ" dirty="0" smtClean="0"/>
              <a:t>All that is required is a pointer that circles through the page frames of the process. </a:t>
            </a:r>
          </a:p>
          <a:p>
            <a:pPr lvl="1"/>
            <a:r>
              <a:rPr lang="en-NZ" dirty="0" smtClean="0"/>
              <a:t>This is one of the simplest page replacement policies to implement.</a:t>
            </a:r>
          </a:p>
          <a:p>
            <a:pPr lvl="1"/>
            <a:endParaRPr lang="en-NZ" dirty="0" smtClean="0"/>
          </a:p>
          <a:p>
            <a:pPr lvl="0"/>
            <a:r>
              <a:rPr lang="en-NZ" dirty="0" smtClean="0"/>
              <a:t>The logic behind this choice is that one is replacing the page that has been in memory the longest:</a:t>
            </a:r>
          </a:p>
          <a:p>
            <a:pPr lvl="1">
              <a:buFont typeface="Arial" pitchFamily="34" charset="0"/>
              <a:buChar char="•"/>
            </a:pPr>
            <a:r>
              <a:rPr lang="en-NZ" dirty="0" smtClean="0"/>
              <a:t>A page fetched into memory a long time ago may have now fallen out of use.</a:t>
            </a:r>
          </a:p>
          <a:p>
            <a:pPr lvl="1">
              <a:buFont typeface="Arial" pitchFamily="34" charset="0"/>
              <a:buChar char="•"/>
            </a:pPr>
            <a:r>
              <a:rPr lang="en-NZ" dirty="0" smtClean="0"/>
              <a:t> This reasoning will often be wrong, because there will often be regions of program or data that are heavily used throughout the life of a program.</a:t>
            </a:r>
          </a:p>
          <a:p>
            <a:pPr lvl="1">
              <a:buFont typeface="Arial" pitchFamily="34" charset="0"/>
              <a:buChar char="•"/>
            </a:pPr>
            <a:r>
              <a:rPr lang="en-NZ" baseline="0" dirty="0" smtClean="0"/>
              <a:t> </a:t>
            </a:r>
            <a:r>
              <a:rPr lang="en-NZ" dirty="0" smtClean="0"/>
              <a:t>Those pages will be repeatedly paged in and out by the FIFO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Continuing our example in Figure 8.15, the FIFO policy results in six page faults.</a:t>
            </a:r>
          </a:p>
          <a:p>
            <a:endParaRPr lang="en-NZ" dirty="0" smtClean="0"/>
          </a:p>
          <a:p>
            <a:r>
              <a:rPr lang="en-NZ" dirty="0" smtClean="0"/>
              <a:t>Note that LRU recognizes that pages 2 and 5 are referenced more frequently than other pages, whereas FIFO does not.</a:t>
            </a:r>
          </a:p>
          <a:p>
            <a:endParaRPr lang="en-NZ" dirty="0" smtClean="0"/>
          </a:p>
          <a:p>
            <a:r>
              <a:rPr lang="en-NZ" dirty="0" smtClean="0"/>
              <a:t>Although the LRU policy does nearly as well as an optimal policy, it is difficult to implement and imposes significant overhead.</a:t>
            </a:r>
          </a:p>
          <a:p>
            <a:pPr lvl="1">
              <a:buFont typeface="Arial" pitchFamily="34" charset="0"/>
              <a:buChar char="•"/>
            </a:pPr>
            <a:r>
              <a:rPr lang="en-NZ" dirty="0" smtClean="0"/>
              <a:t> On the other hand, the FIFO policy is very simple to implement but performs relatively poorly. </a:t>
            </a:r>
          </a:p>
          <a:p>
            <a:pPr lvl="0">
              <a:buFont typeface="Arial" pitchFamily="34" charset="0"/>
              <a:buNone/>
            </a:pPr>
            <a:endParaRPr lang="en-NZ" dirty="0" smtClean="0"/>
          </a:p>
          <a:p>
            <a:pPr lvl="0">
              <a:buFont typeface="Arial" pitchFamily="34" charset="0"/>
              <a:buNone/>
            </a:pPr>
            <a:r>
              <a:rPr lang="en-NZ" dirty="0" smtClean="0"/>
              <a:t>Over the years, operating system designers have tried a number of other algorithms to approximate the performance of LRU while imposing little overhead.</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Camera jumps to animation of clock policy</a:t>
            </a:r>
            <a:r>
              <a:rPr lang="en-NZ" baseline="0" dirty="0" smtClean="0"/>
              <a:t> at http://gaia.ecs.csus.edu/~zhangd/oscal/ClockFiles/Clock.htm</a:t>
            </a:r>
            <a:endParaRPr lang="en-NZ" dirty="0" smtClean="0"/>
          </a:p>
          <a:p>
            <a:endParaRPr lang="en-NZ" dirty="0" smtClean="0"/>
          </a:p>
          <a:p>
            <a:r>
              <a:rPr lang="en-NZ" dirty="0" smtClean="0"/>
              <a:t>The simplest form of clock policy requires the association of an additional bit with each frame, referred to as the use bit.</a:t>
            </a:r>
          </a:p>
          <a:p>
            <a:endParaRPr lang="en-NZ" dirty="0" smtClean="0"/>
          </a:p>
          <a:p>
            <a:r>
              <a:rPr lang="en-NZ" dirty="0" smtClean="0"/>
              <a:t>When a page is first loaded into a frame in memory, the use bit for that frame is set to 1.</a:t>
            </a:r>
          </a:p>
          <a:p>
            <a:pPr lvl="1">
              <a:buFont typeface="Arial" pitchFamily="34" charset="0"/>
              <a:buChar char="•"/>
            </a:pPr>
            <a:r>
              <a:rPr lang="en-NZ" dirty="0" smtClean="0"/>
              <a:t> Whenever the page is subsequently referenced (after the reference that generated the page fault), its use bit is set to 1.</a:t>
            </a:r>
          </a:p>
          <a:p>
            <a:pPr lvl="1">
              <a:buFont typeface="Arial" pitchFamily="34" charset="0"/>
              <a:buChar char="•"/>
            </a:pPr>
            <a:endParaRPr lang="en-NZ" dirty="0" smtClean="0"/>
          </a:p>
          <a:p>
            <a:pPr lvl="0">
              <a:buFont typeface="Arial" pitchFamily="34" charset="0"/>
              <a:buNone/>
            </a:pPr>
            <a:r>
              <a:rPr lang="en-NZ" dirty="0" smtClean="0"/>
              <a:t>The set of frames that are candidates for replacement is considered to be a circular buffer, with which a pointer is associated.</a:t>
            </a:r>
          </a:p>
          <a:p>
            <a:pPr lvl="1">
              <a:buFont typeface="Arial" pitchFamily="34" charset="0"/>
              <a:buChar char="•"/>
            </a:pPr>
            <a:r>
              <a:rPr lang="en-NZ" dirty="0" smtClean="0"/>
              <a:t> When a page is replaced, the pointer is set to indicate the next frame in the buffer after the one just updated.</a:t>
            </a:r>
          </a:p>
          <a:p>
            <a:pPr lvl="1">
              <a:buFont typeface="Arial" pitchFamily="34" charset="0"/>
              <a:buChar char="•"/>
            </a:pPr>
            <a:r>
              <a:rPr lang="en-NZ" dirty="0" smtClean="0"/>
              <a:t> When it comes time to replace a page, the operating system scans the buffer to find a frame with a use bit set to zero.</a:t>
            </a:r>
          </a:p>
          <a:p>
            <a:pPr lvl="1">
              <a:buFont typeface="Arial" pitchFamily="34" charset="0"/>
              <a:buChar char="•"/>
            </a:pPr>
            <a:r>
              <a:rPr lang="en-NZ" baseline="0" dirty="0" smtClean="0"/>
              <a:t> </a:t>
            </a:r>
            <a:r>
              <a:rPr lang="en-NZ" dirty="0" smtClean="0"/>
              <a:t>Each time it encounters a frame with a use bit of 1, it resets that bit to zero and continues on. </a:t>
            </a:r>
          </a:p>
          <a:p>
            <a:pPr lvl="1">
              <a:buFont typeface="Arial" pitchFamily="34" charset="0"/>
              <a:buChar char="•"/>
            </a:pPr>
            <a:r>
              <a:rPr lang="en-NZ" dirty="0" smtClean="0"/>
              <a:t> If any of the frames in the buffer have a use bit of zero at the beginning of this process, the first such frame encountered is chosen for replacement.</a:t>
            </a:r>
          </a:p>
          <a:p>
            <a:pPr lvl="1">
              <a:buFont typeface="Arial" pitchFamily="34" charset="0"/>
              <a:buChar char="•"/>
            </a:pPr>
            <a:r>
              <a:rPr lang="en-NZ" dirty="0" smtClean="0"/>
              <a:t>If all of the frames have a use bit of 1, then the pointer will make one complete cycle through the buffer, setting all the use bits to zero, and stop at its original position, replacing the page in that frame.</a:t>
            </a:r>
          </a:p>
          <a:p>
            <a:pPr lvl="0">
              <a:buFont typeface="Arial" pitchFamily="34" charset="0"/>
              <a:buNone/>
            </a:pPr>
            <a:endParaRPr lang="en-NZ" dirty="0" smtClean="0"/>
          </a:p>
          <a:p>
            <a:pPr lvl="0">
              <a:buFont typeface="Arial" pitchFamily="34" charset="0"/>
              <a:buNone/>
            </a:pPr>
            <a:r>
              <a:rPr lang="en-NZ" dirty="0" smtClean="0"/>
              <a:t>This policy is similar to FIFO, except that, in the clock policy, any frame with a use bit of 1 is passed over by the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presence of an asterisk indicates that the corresponding use bit is equal to 1,</a:t>
            </a:r>
          </a:p>
          <a:p>
            <a:pPr lvl="1"/>
            <a:r>
              <a:rPr lang="en-NZ" dirty="0" smtClean="0"/>
              <a:t>and the arrow indicates the current position of the pointer. </a:t>
            </a:r>
          </a:p>
          <a:p>
            <a:pPr lvl="1"/>
            <a:endParaRPr lang="en-NZ" dirty="0" smtClean="0"/>
          </a:p>
          <a:p>
            <a:pPr lvl="0"/>
            <a:r>
              <a:rPr lang="en-NZ" dirty="0" smtClean="0"/>
              <a:t>Note that the clock policy is adept at protecting frames 2 and 5 from replacement.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Figure 8.17 shows the results of an experiment reported in, which compares the four algorithms that we have been discussing; </a:t>
            </a:r>
          </a:p>
          <a:p>
            <a:endParaRPr lang="en-NZ" dirty="0" smtClean="0"/>
          </a:p>
          <a:p>
            <a:r>
              <a:rPr lang="en-NZ" dirty="0" smtClean="0"/>
              <a:t>It is assumed that the number of page frames assigned to a process is fixed.</a:t>
            </a:r>
          </a:p>
          <a:p>
            <a:endParaRPr lang="en-NZ" dirty="0" smtClean="0"/>
          </a:p>
          <a:p>
            <a:r>
              <a:rPr lang="en-NZ" dirty="0" smtClean="0"/>
              <a:t>The results are based on the execution of 0.25 x 10</a:t>
            </a:r>
            <a:r>
              <a:rPr lang="en-NZ" baseline="30000" dirty="0" smtClean="0"/>
              <a:t>6 </a:t>
            </a:r>
            <a:r>
              <a:rPr lang="en-NZ" dirty="0" smtClean="0"/>
              <a:t>references in a FORTRAN program, using a page size of 256 words.</a:t>
            </a:r>
          </a:p>
          <a:p>
            <a:endParaRPr lang="en-NZ" dirty="0" smtClean="0"/>
          </a:p>
          <a:p>
            <a:r>
              <a:rPr lang="en-NZ" dirty="0" smtClean="0"/>
              <a:t>Baer ran the experiment with frame allocations of 6, 8, 10, 12, and 14 frames.</a:t>
            </a:r>
          </a:p>
          <a:p>
            <a:endParaRPr lang="en-NZ" dirty="0" smtClean="0"/>
          </a:p>
          <a:p>
            <a:r>
              <a:rPr lang="en-NZ" dirty="0" smtClean="0"/>
              <a:t>The differences among the four policies are most striking at small allocations, with FIFO being over a factor of 2 worse than optimal.</a:t>
            </a:r>
          </a:p>
          <a:p>
            <a:endParaRPr lang="en-NZ" dirty="0" smtClean="0"/>
          </a:p>
          <a:p>
            <a:r>
              <a:rPr lang="en-NZ" dirty="0" smtClean="0"/>
              <a:t>All four curves have the same shape as the idealized behavior shown in Figure 8.11b. </a:t>
            </a:r>
          </a:p>
          <a:p>
            <a:endParaRPr lang="en-NZ" dirty="0" smtClean="0"/>
          </a:p>
          <a:p>
            <a:r>
              <a:rPr lang="en-NZ" dirty="0" smtClean="0"/>
              <a:t>In order to run efficiently, we would like to be to the right of the knee of the curve (with a small page fault rate) while at the same time keeping a</a:t>
            </a:r>
          </a:p>
          <a:p>
            <a:r>
              <a:rPr lang="en-NZ" dirty="0" smtClean="0"/>
              <a:t>small frame allocation (to the left of the knee of the curve).</a:t>
            </a:r>
          </a:p>
          <a:p>
            <a:endParaRPr lang="en-NZ" dirty="0" smtClean="0"/>
          </a:p>
          <a:p>
            <a:r>
              <a:rPr lang="en-NZ" dirty="0" smtClean="0"/>
              <a:t>These two constraints indicate that a desirable mode of operation would be at the knee of the curve.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1A7D515-1F12-493E-AFCF-71329405CCB6}" type="slidenum">
              <a:rPr lang="en-US" smtClean="0"/>
              <a:pPr/>
              <a:t>27</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B722F71-20F2-466D-9A0F-800F28CDE3A0}" type="slidenum">
              <a:rPr lang="en-US" smtClean="0"/>
              <a:pPr/>
              <a:t>28</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characteristics of paging and segmentation are the keys to this breakthrough in memory management:</a:t>
            </a:r>
          </a:p>
          <a:p>
            <a:endParaRPr lang="en-NZ" dirty="0" smtClean="0"/>
          </a:p>
          <a:p>
            <a:pPr marL="228600" indent="-228600">
              <a:buAutoNum type="arabicPeriod"/>
            </a:pPr>
            <a:r>
              <a:rPr lang="en-NZ" dirty="0" smtClean="0"/>
              <a:t>All memory references within a process are logical addresses that are dynamically translated into physical addresses at run time.</a:t>
            </a:r>
          </a:p>
          <a:p>
            <a:pPr marL="685800" lvl="1" indent="-228600">
              <a:buFont typeface="Arial" pitchFamily="34" charset="0"/>
              <a:buChar char="•"/>
            </a:pPr>
            <a:r>
              <a:rPr lang="en-NZ" dirty="0" smtClean="0"/>
              <a:t>A process may be swapped in and out of main memory occupying different regions of main memory at different times during the course of execution.</a:t>
            </a:r>
          </a:p>
          <a:p>
            <a:r>
              <a:rPr lang="en-NZ" dirty="0" smtClean="0"/>
              <a:t>2. A process may be broken up into a number of pieces (pages or segments) and these pieces need not be contiguously located in main memory during execution.</a:t>
            </a:r>
          </a:p>
          <a:p>
            <a:pPr lvl="1">
              <a:buFont typeface="Arial" pitchFamily="34" charset="0"/>
              <a:buChar char="•"/>
            </a:pPr>
            <a:r>
              <a:rPr lang="en-NZ" dirty="0" smtClean="0"/>
              <a:t>The combination of dynamic run-time address translation and the use of a page or segment table permits this.</a:t>
            </a:r>
            <a:endParaRPr lang="en-US" dirty="0" smtClean="0"/>
          </a:p>
          <a:p>
            <a:endParaRPr lang="en-US" dirty="0" smtClean="0"/>
          </a:p>
          <a:p>
            <a:pPr marL="228600" lvl="0" indent="-22860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If</a:t>
            </a:r>
            <a:r>
              <a:rPr lang="en-NZ" dirty="0" smtClean="0"/>
              <a:t> the piece (segment or page) that holds the next instruction to be fetched and the piece that holds the next data location to be accessed are in main memory, </a:t>
            </a:r>
          </a:p>
          <a:p>
            <a:pPr lvl="1">
              <a:buFont typeface="Arial" pitchFamily="34" charset="0"/>
              <a:buChar char="•"/>
            </a:pPr>
            <a:r>
              <a:rPr lang="en-NZ" dirty="0" smtClean="0"/>
              <a:t>then execution may proceed</a:t>
            </a:r>
            <a:r>
              <a:rPr lang="en-NZ" baseline="0" dirty="0" smtClean="0"/>
              <a:t> (at least for a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Suppose that it is time to bring a new process into memory. </a:t>
            </a:r>
          </a:p>
          <a:p>
            <a:endParaRPr lang="en-NZ" dirty="0" smtClean="0"/>
          </a:p>
          <a:p>
            <a:r>
              <a:rPr lang="en-NZ" dirty="0" smtClean="0"/>
              <a:t>The operating system begins by bringing in only one or a few pieces, to include the initial program piece and the initial data piece to which those instructions refer. </a:t>
            </a:r>
          </a:p>
          <a:p>
            <a:endParaRPr lang="en-NZ" dirty="0" smtClean="0"/>
          </a:p>
          <a:p>
            <a:r>
              <a:rPr lang="en-NZ" dirty="0" smtClean="0"/>
              <a:t>The portion of a process that is actually in main memory at any time is defined to be the </a:t>
            </a:r>
            <a:r>
              <a:rPr lang="en-NZ" b="1" dirty="0" smtClean="0"/>
              <a:t>resident set of the process</a:t>
            </a:r>
            <a:r>
              <a:rPr lang="en-NZ" dirty="0" smtClean="0"/>
              <a:t>.</a:t>
            </a:r>
          </a:p>
          <a:p>
            <a:pPr lvl="1">
              <a:buFont typeface="Arial" pitchFamily="34" charset="0"/>
              <a:buChar char="•"/>
            </a:pPr>
            <a:r>
              <a:rPr lang="en-NZ" dirty="0" smtClean="0"/>
              <a:t> As the process executes, things proceed smoothly as long as all memory references are to locations that are in the resident set.</a:t>
            </a:r>
          </a:p>
          <a:p>
            <a:pPr lvl="1">
              <a:buFont typeface="Arial" pitchFamily="34" charset="0"/>
              <a:buChar char="•"/>
            </a:pPr>
            <a:r>
              <a:rPr lang="en-NZ" baseline="0" dirty="0" smtClean="0"/>
              <a:t> </a:t>
            </a:r>
            <a:r>
              <a:rPr lang="en-NZ" dirty="0" smtClean="0"/>
              <a:t>Using the segment or page table, the processor always is able to deter mine whether this is so. </a:t>
            </a:r>
          </a:p>
          <a:p>
            <a:pPr lvl="0">
              <a:buFont typeface="Arial" pitchFamily="34" charset="0"/>
              <a:buNone/>
            </a:pPr>
            <a:endParaRPr lang="en-NZ" dirty="0" smtClean="0"/>
          </a:p>
          <a:p>
            <a:pPr lvl="0">
              <a:buFont typeface="Arial" pitchFamily="34" charset="0"/>
              <a:buNone/>
            </a:pPr>
            <a:r>
              <a:rPr lang="en-NZ" dirty="0" smtClean="0"/>
              <a:t>If the processor encounters a logical address that </a:t>
            </a:r>
            <a:r>
              <a:rPr lang="en-NZ" b="1" dirty="0" smtClean="0"/>
              <a:t>is not </a:t>
            </a:r>
            <a:r>
              <a:rPr lang="en-NZ" dirty="0" smtClean="0"/>
              <a:t>in main memory, </a:t>
            </a:r>
          </a:p>
          <a:p>
            <a:pPr lvl="1">
              <a:buFont typeface="Arial" pitchFamily="34" charset="0"/>
              <a:buChar char="•"/>
            </a:pPr>
            <a:r>
              <a:rPr lang="en-NZ" dirty="0" smtClean="0"/>
              <a:t> it generates an interrupt indicating a memory access fault.</a:t>
            </a:r>
          </a:p>
          <a:p>
            <a:pPr lvl="0">
              <a:buFont typeface="Arial" pitchFamily="34" charset="0"/>
              <a:buNone/>
            </a:pPr>
            <a:endParaRPr lang="en-NZ" dirty="0" smtClean="0"/>
          </a:p>
          <a:p>
            <a:pPr lvl="0">
              <a:buFont typeface="Arial" pitchFamily="34" charset="0"/>
              <a:buNone/>
            </a:pPr>
            <a:r>
              <a:rPr lang="en-NZ" dirty="0" smtClean="0"/>
              <a:t>The operating system puts the interrupted process in a blocking state and takes control.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For the execution of this process to proceed later, the operating system will need to bring into main memory the piece of the process that contains the logical address that caused the access fault. </a:t>
            </a:r>
          </a:p>
          <a:p>
            <a:pPr lvl="0">
              <a:buFont typeface="Arial" pitchFamily="34" charset="0"/>
              <a:buNone/>
            </a:pPr>
            <a:endParaRPr lang="en-NZ" dirty="0" smtClean="0"/>
          </a:p>
          <a:p>
            <a:pPr lvl="0">
              <a:buFont typeface="Arial" pitchFamily="34" charset="0"/>
              <a:buNone/>
            </a:pPr>
            <a:r>
              <a:rPr lang="en-NZ" dirty="0" smtClean="0"/>
              <a:t>For this purpose, the operating system issues a disk I/O read request.</a:t>
            </a:r>
          </a:p>
          <a:p>
            <a:pPr lvl="0">
              <a:buFont typeface="Arial" pitchFamily="34" charset="0"/>
              <a:buNone/>
            </a:pPr>
            <a:endParaRPr lang="en-NZ" dirty="0" smtClean="0"/>
          </a:p>
          <a:p>
            <a:pPr lvl="0">
              <a:buFont typeface="Arial" pitchFamily="34" charset="0"/>
              <a:buNone/>
            </a:pPr>
            <a:r>
              <a:rPr lang="en-NZ" dirty="0" smtClean="0"/>
              <a:t>After the I/O request has been issued, the operating system can dispatch an other process to run while the disk I/O is performed.</a:t>
            </a:r>
          </a:p>
          <a:p>
            <a:pPr lvl="0">
              <a:buFont typeface="Arial" pitchFamily="34" charset="0"/>
              <a:buNone/>
            </a:pPr>
            <a:endParaRPr lang="en-NZ" dirty="0" smtClean="0"/>
          </a:p>
          <a:p>
            <a:pPr lvl="0">
              <a:buFont typeface="Arial" pitchFamily="34" charset="0"/>
              <a:buNone/>
            </a:pPr>
            <a:r>
              <a:rPr lang="en-NZ" dirty="0" smtClean="0"/>
              <a:t>Once the desired piece has been brought into main memory, an I/O interrupt is issued, giving control back to the operating system, which places the affected process back into a Ready state.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b="1" dirty="0" smtClean="0"/>
              <a:t>More processes may be maintained in main memory. </a:t>
            </a:r>
          </a:p>
          <a:p>
            <a:pPr marL="685800" lvl="1" indent="-228600">
              <a:buFont typeface="Arial" pitchFamily="34" charset="0"/>
              <a:buChar char="•"/>
            </a:pPr>
            <a:r>
              <a:rPr lang="en-NZ" dirty="0" smtClean="0"/>
              <a:t>Because we are only going to load some of the pieces of any particular process, there is room for more processes. </a:t>
            </a:r>
          </a:p>
          <a:p>
            <a:pPr marL="685800" lvl="1" indent="-228600">
              <a:buFont typeface="Arial" pitchFamily="34" charset="0"/>
              <a:buChar char="•"/>
            </a:pPr>
            <a:r>
              <a:rPr lang="en-NZ" dirty="0" smtClean="0"/>
              <a:t>This leads to more efficient utilization of the processor because it is more likely that at least one of the more numerous processes will be in a Ready state at any particular time.</a:t>
            </a:r>
          </a:p>
          <a:p>
            <a:endParaRPr lang="en-NZ" dirty="0" smtClean="0"/>
          </a:p>
          <a:p>
            <a:r>
              <a:rPr lang="en-NZ" dirty="0" smtClean="0"/>
              <a:t>2. </a:t>
            </a:r>
            <a:r>
              <a:rPr lang="en-NZ" b="1" dirty="0" smtClean="0"/>
              <a:t>A process may be larger than all of main memory</a:t>
            </a:r>
            <a:r>
              <a:rPr lang="en-NZ" dirty="0" smtClean="0"/>
              <a:t>.</a:t>
            </a:r>
          </a:p>
          <a:p>
            <a:pPr lvl="1">
              <a:buFont typeface="Arial" pitchFamily="34" charset="0"/>
              <a:buChar char="•"/>
            </a:pPr>
            <a:r>
              <a:rPr lang="en-NZ" dirty="0" smtClean="0"/>
              <a:t> Without the scheme a programmer must be acutely aware of how much memory is available. </a:t>
            </a:r>
          </a:p>
          <a:p>
            <a:pPr lvl="1">
              <a:buFont typeface="Arial" pitchFamily="34" charset="0"/>
              <a:buChar char="•"/>
            </a:pPr>
            <a:r>
              <a:rPr lang="en-NZ" dirty="0" smtClean="0"/>
              <a:t> If the program being written is too large, the programmer must devise ways to structure the program into pieces that can be loaded separately in some sort of overlay strategy. </a:t>
            </a:r>
          </a:p>
          <a:p>
            <a:pPr lvl="1">
              <a:buFont typeface="Arial" pitchFamily="34" charset="0"/>
              <a:buChar char="•"/>
            </a:pPr>
            <a:r>
              <a:rPr lang="en-NZ" baseline="0" dirty="0" smtClean="0"/>
              <a:t> </a:t>
            </a:r>
            <a:r>
              <a:rPr lang="en-NZ" dirty="0" smtClean="0"/>
              <a:t>With virtual memory based on paging or segmentation, that job is left to the operating system and the hardware. As far as the programmer is concerned, he or she is dealing with a huge memory, the size associated with disk storage.</a:t>
            </a:r>
          </a:p>
          <a:p>
            <a:pPr lvl="1">
              <a:buFont typeface="Arial" pitchFamily="34" charset="0"/>
              <a:buChar char="•"/>
            </a:pPr>
            <a:r>
              <a:rPr lang="en-NZ" baseline="0" dirty="0" smtClean="0"/>
              <a:t> </a:t>
            </a:r>
            <a:r>
              <a:rPr lang="en-NZ" dirty="0" smtClean="0"/>
              <a:t>The operating system automatically loads pieces of a process into 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table 8.2 in the book for a comparison of the </a:t>
            </a:r>
            <a:r>
              <a:rPr lang="en-NZ" dirty="0" smtClean="0"/>
              <a:t>characteristics of paging and segmentation, with and without the use of virtual</a:t>
            </a:r>
          </a:p>
          <a:p>
            <a:r>
              <a:rPr lang="en-NZ" dirty="0" smtClean="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virtual memory to be practical and effective, two ingredients are needed. </a:t>
            </a:r>
          </a:p>
          <a:p>
            <a:endParaRPr lang="en-NZ" dirty="0" smtClean="0"/>
          </a:p>
          <a:p>
            <a:pPr marL="228600" indent="-228600">
              <a:buAutoNum type="arabicParenR"/>
            </a:pPr>
            <a:r>
              <a:rPr lang="en-NZ" dirty="0" smtClean="0"/>
              <a:t>there must be hardware support for the paging and/or segmentation scheme to be employed. </a:t>
            </a:r>
          </a:p>
          <a:p>
            <a:pPr marL="228600" indent="-228600">
              <a:buAutoNum type="arabicParenR"/>
            </a:pPr>
            <a:endParaRPr lang="en-NZ" dirty="0" smtClean="0"/>
          </a:p>
          <a:p>
            <a:pPr marL="228600" indent="-228600">
              <a:buAutoNum type="arabicParenR"/>
            </a:pPr>
            <a:r>
              <a:rPr lang="en-NZ" dirty="0" smtClean="0"/>
              <a:t>the operating system must include software for managing the movement of pages and/or segments between secondary memory</a:t>
            </a:r>
          </a:p>
          <a:p>
            <a:r>
              <a:rPr lang="en-NZ" dirty="0" smtClean="0"/>
              <a:t>and main memory.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10/26/2024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10/26/2024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10/26/2024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10/26/2024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10/26/2024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10/26/2024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10/26/2024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10/26/2024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10/26/2024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10/26/2024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10/26/2024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10/26/2024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685800" y="2057400"/>
            <a:ext cx="7772400" cy="3428999"/>
          </a:xfrm>
        </p:spPr>
        <p:txBody>
          <a:bodyPr/>
          <a:lstStyle/>
          <a:p>
            <a:pPr eaLnBrk="1" hangingPunct="1"/>
            <a:r>
              <a:rPr lang="en-US" dirty="0" smtClean="0"/>
              <a:t/>
            </a:r>
            <a:br>
              <a:rPr lang="en-US" dirty="0" smtClean="0"/>
            </a:br>
            <a:r>
              <a:rPr lang="en-US" dirty="0" smtClean="0"/>
              <a:t>Virtual Memory Management</a:t>
            </a:r>
            <a:br>
              <a:rPr lang="en-US" dirty="0" smtClean="0"/>
            </a:br>
            <a:r>
              <a:rPr lang="en-US" dirty="0" smtClean="0"/>
              <a:t>and </a:t>
            </a:r>
            <a:br>
              <a:rPr lang="en-US" dirty="0" smtClean="0"/>
            </a:br>
            <a:r>
              <a:rPr lang="en-US" dirty="0" smtClean="0"/>
              <a:t>Page Replacement Algorithms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sp>
        <p:nvSpPr>
          <p:cNvPr id="3" name="Content Placeholder 2"/>
          <p:cNvSpPr>
            <a:spLocks noGrp="1"/>
          </p:cNvSpPr>
          <p:nvPr>
            <p:ph idx="1"/>
          </p:nvPr>
        </p:nvSpPr>
        <p:spPr/>
        <p:txBody>
          <a:bodyPr/>
          <a:lstStyle/>
          <a:p>
            <a:r>
              <a:rPr lang="en-US" dirty="0" smtClean="0"/>
              <a:t>Each process has its own page table</a:t>
            </a:r>
          </a:p>
          <a:p>
            <a:r>
              <a:rPr lang="en-US" dirty="0" smtClean="0"/>
              <a:t>Each page table entry contains the frame number of the corresponding page in main memory</a:t>
            </a:r>
          </a:p>
          <a:p>
            <a:r>
              <a:rPr lang="en-US" dirty="0" smtClean="0"/>
              <a:t>Two extra bits are needed to indicate:</a:t>
            </a:r>
          </a:p>
          <a:p>
            <a:pPr lvl="1"/>
            <a:r>
              <a:rPr lang="en-US" dirty="0" smtClean="0"/>
              <a:t>whether the page is in main memory or not</a:t>
            </a:r>
          </a:p>
          <a:p>
            <a:pPr lvl="1"/>
            <a:r>
              <a:rPr lang="en-US" dirty="0" smtClean="0"/>
              <a:t>Whether the contents of the page has been altered since it was last loaded</a:t>
            </a:r>
          </a:p>
          <a:p>
            <a:pPr>
              <a:buNone/>
            </a:pPr>
            <a:endParaRPr lang="en-US" dirty="0" smtClean="0"/>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Table</a:t>
            </a:r>
            <a:endParaRPr lang="en-US" dirty="0"/>
          </a:p>
        </p:txBody>
      </p:sp>
      <p:pic>
        <p:nvPicPr>
          <p:cNvPr id="4" name="Content Placeholder 3" descr="Fig08_02a.gif"/>
          <p:cNvPicPr>
            <a:picLocks noGrp="1" noChangeAspect="1"/>
          </p:cNvPicPr>
          <p:nvPr>
            <p:ph idx="1"/>
          </p:nvPr>
        </p:nvPicPr>
        <p:blipFill>
          <a:blip r:embed="rId3"/>
          <a:stretch>
            <a:fillRect/>
          </a:stretch>
        </p:blipFill>
        <p:spPr>
          <a:xfrm>
            <a:off x="457200" y="2057400"/>
            <a:ext cx="8458200" cy="4495800"/>
          </a:xfr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1"/>
          </a:xfrm>
        </p:spPr>
        <p:txBody>
          <a:bodyPr/>
          <a:lstStyle/>
          <a:p>
            <a:r>
              <a:rPr lang="en-US" dirty="0" smtClean="0"/>
              <a:t>Address Translation</a:t>
            </a:r>
            <a:endParaRPr lang="en-US" dirty="0"/>
          </a:p>
        </p:txBody>
      </p:sp>
      <p:pic>
        <p:nvPicPr>
          <p:cNvPr id="4" name="Content Placeholder 3" descr="Fig08_03.gif"/>
          <p:cNvPicPr>
            <a:picLocks noGrp="1" noChangeAspect="1"/>
          </p:cNvPicPr>
          <p:nvPr>
            <p:ph idx="1"/>
          </p:nvPr>
        </p:nvPicPr>
        <p:blipFill>
          <a:blip r:embed="rId3"/>
          <a:stretch>
            <a:fillRect/>
          </a:stretch>
        </p:blipFill>
        <p:spPr>
          <a:xfrm>
            <a:off x="457200" y="1066799"/>
            <a:ext cx="8458200" cy="5623947"/>
          </a:xfr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a:t>
            </a:r>
            <a:endParaRPr lang="en-US" dirty="0"/>
          </a:p>
        </p:txBody>
      </p:sp>
      <p:sp>
        <p:nvSpPr>
          <p:cNvPr id="3" name="Content Placeholder 2"/>
          <p:cNvSpPr>
            <a:spLocks noGrp="1"/>
          </p:cNvSpPr>
          <p:nvPr>
            <p:ph idx="1"/>
          </p:nvPr>
        </p:nvSpPr>
        <p:spPr>
          <a:xfrm>
            <a:off x="457200" y="1600201"/>
            <a:ext cx="8229600" cy="2667000"/>
          </a:xfrm>
        </p:spPr>
        <p:txBody>
          <a:bodyPr/>
          <a:lstStyle/>
          <a:p>
            <a:pPr algn="just"/>
            <a:r>
              <a:rPr lang="en-NZ" dirty="0" smtClean="0"/>
              <a:t>When all of the frames in main memory are occupied and it is necessary to bring in a new page, the replacement policy determines which page currently in memory is to be replaced.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792162"/>
          </a:xfrm>
        </p:spPr>
        <p:txBody>
          <a:bodyPr/>
          <a:lstStyle/>
          <a:p>
            <a:pPr eaLnBrk="1" hangingPunct="1"/>
            <a:r>
              <a:rPr lang="en-US" dirty="0" smtClean="0"/>
              <a:t>Need For Page Replacement</a:t>
            </a:r>
          </a:p>
        </p:txBody>
      </p:sp>
      <p:pic>
        <p:nvPicPr>
          <p:cNvPr id="26627" name="Picture 6"/>
          <p:cNvPicPr>
            <a:picLocks noChangeAspect="1" noChangeArrowheads="1"/>
          </p:cNvPicPr>
          <p:nvPr/>
        </p:nvPicPr>
        <p:blipFill>
          <a:blip r:embed="rId3"/>
          <a:srcRect/>
          <a:stretch>
            <a:fillRect/>
          </a:stretch>
        </p:blipFill>
        <p:spPr bwMode="auto">
          <a:xfrm>
            <a:off x="457200" y="1187450"/>
            <a:ext cx="8382000" cy="54419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Replacement</a:t>
            </a:r>
            <a:br>
              <a:rPr lang="en-NZ" dirty="0" smtClean="0"/>
            </a:br>
            <a:r>
              <a:rPr lang="en-NZ" dirty="0" smtClean="0"/>
              <a:t> Algorithms</a:t>
            </a:r>
            <a:endParaRPr lang="en-NZ" dirty="0"/>
          </a:p>
        </p:txBody>
      </p:sp>
      <p:sp>
        <p:nvSpPr>
          <p:cNvPr id="3" name="Content Placeholder 2"/>
          <p:cNvSpPr>
            <a:spLocks noGrp="1"/>
          </p:cNvSpPr>
          <p:nvPr>
            <p:ph idx="1"/>
          </p:nvPr>
        </p:nvSpPr>
        <p:spPr/>
        <p:txBody>
          <a:bodyPr/>
          <a:lstStyle/>
          <a:p>
            <a:r>
              <a:rPr lang="en-NZ" dirty="0" smtClean="0"/>
              <a:t>There are certain basic algorithms that are used for the selection of a page to replace, they include</a:t>
            </a:r>
          </a:p>
          <a:p>
            <a:pPr lvl="1"/>
            <a:r>
              <a:rPr lang="en-NZ" dirty="0" smtClean="0"/>
              <a:t>Optimal</a:t>
            </a:r>
          </a:p>
          <a:p>
            <a:pPr lvl="1"/>
            <a:r>
              <a:rPr lang="en-NZ" dirty="0" smtClean="0"/>
              <a:t>Least recently used (LRU)</a:t>
            </a:r>
          </a:p>
          <a:p>
            <a:pPr lvl="1"/>
            <a:r>
              <a:rPr lang="en-NZ" dirty="0" smtClean="0"/>
              <a:t>First-in-first-out (FIFO)</a:t>
            </a:r>
          </a:p>
          <a:p>
            <a:r>
              <a:rPr lang="en-NZ" dirty="0" smtClean="0"/>
              <a:t>Examples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r>
              <a:rPr lang="en-NZ" dirty="0" smtClean="0"/>
              <a:t>An example of the implementation of these policies will use a page address stream formed by executing the program is</a:t>
            </a:r>
          </a:p>
          <a:p>
            <a:pPr lvl="1"/>
            <a:r>
              <a:rPr lang="en-NZ" dirty="0" smtClean="0"/>
              <a:t>2 3 2 1 5 2 4 5 3 2 5 2</a:t>
            </a:r>
          </a:p>
          <a:p>
            <a:r>
              <a:rPr lang="en-NZ" dirty="0" smtClean="0"/>
              <a:t>Which means that the first page referenced is 2, </a:t>
            </a:r>
          </a:p>
          <a:p>
            <a:pPr lvl="1"/>
            <a:r>
              <a:rPr lang="en-NZ" dirty="0" smtClean="0"/>
              <a:t>the second page referenced is 3, </a:t>
            </a:r>
          </a:p>
          <a:p>
            <a:pPr lvl="1"/>
            <a:r>
              <a:rPr lang="en-NZ" dirty="0" smtClean="0"/>
              <a:t>And so on. </a:t>
            </a:r>
            <a:endParaRPr lang="en-NZ"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policy</a:t>
            </a:r>
          </a:p>
        </p:txBody>
      </p:sp>
      <p:sp>
        <p:nvSpPr>
          <p:cNvPr id="3" name="Content Placeholder 2"/>
          <p:cNvSpPr>
            <a:spLocks noGrp="1"/>
          </p:cNvSpPr>
          <p:nvPr>
            <p:ph idx="1"/>
          </p:nvPr>
        </p:nvSpPr>
        <p:spPr/>
        <p:txBody>
          <a:bodyPr/>
          <a:lstStyle/>
          <a:p>
            <a:r>
              <a:rPr lang="en-US" dirty="0" smtClean="0"/>
              <a:t>Selects for replacement that page for which the time to the next reference is the longest</a:t>
            </a:r>
          </a:p>
          <a:p>
            <a:r>
              <a:rPr lang="en-US" dirty="0" smtClean="0"/>
              <a:t>But Impossible to have perfect knowledge of future events</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Optimal Policy </a:t>
            </a:r>
            <a:br>
              <a:rPr lang="en-NZ" dirty="0" smtClean="0"/>
            </a:br>
            <a:r>
              <a:rPr lang="en-NZ" dirty="0" smtClean="0"/>
              <a:t>Example</a:t>
            </a:r>
            <a:endParaRPr lang="en-NZ" dirty="0"/>
          </a:p>
        </p:txBody>
      </p:sp>
      <p:sp>
        <p:nvSpPr>
          <p:cNvPr id="3" name="Content Placeholder 2"/>
          <p:cNvSpPr>
            <a:spLocks noGrp="1"/>
          </p:cNvSpPr>
          <p:nvPr>
            <p:ph idx="1"/>
          </p:nvPr>
        </p:nvSpPr>
        <p:spPr>
          <a:xfrm>
            <a:off x="457200" y="5181600"/>
            <a:ext cx="8229600" cy="1371600"/>
          </a:xfrm>
        </p:spPr>
        <p:txBody>
          <a:bodyPr/>
          <a:lstStyle/>
          <a:p>
            <a:r>
              <a:rPr lang="en-NZ" dirty="0" smtClean="0"/>
              <a:t> The optimal policy produces three page faults after the frame allocation has been filled.</a:t>
            </a:r>
            <a:endParaRPr lang="en-NZ" dirty="0"/>
          </a:p>
        </p:txBody>
      </p:sp>
      <p:pic>
        <p:nvPicPr>
          <p:cNvPr id="4" name="Picture 3"/>
          <p:cNvPicPr>
            <a:picLocks noChangeAspect="1" noChangeArrowheads="1"/>
          </p:cNvPicPr>
          <p:nvPr/>
        </p:nvPicPr>
        <p:blipFill>
          <a:blip r:embed="rId3"/>
          <a:srcRect/>
          <a:stretch>
            <a:fillRect/>
          </a:stretch>
        </p:blipFill>
        <p:spPr bwMode="auto">
          <a:xfrm>
            <a:off x="304800" y="1752600"/>
            <a:ext cx="8610600" cy="3276600"/>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a:t>
            </a:r>
            <a:br>
              <a:rPr lang="en-US" dirty="0" smtClean="0"/>
            </a:br>
            <a:r>
              <a:rPr lang="en-US" dirty="0" smtClean="0"/>
              <a:t>Used (LRU)</a:t>
            </a:r>
            <a:endParaRPr lang="en-US" dirty="0"/>
          </a:p>
        </p:txBody>
      </p:sp>
      <p:sp>
        <p:nvSpPr>
          <p:cNvPr id="3" name="Content Placeholder 2"/>
          <p:cNvSpPr>
            <a:spLocks noGrp="1"/>
          </p:cNvSpPr>
          <p:nvPr>
            <p:ph idx="1"/>
          </p:nvPr>
        </p:nvSpPr>
        <p:spPr/>
        <p:txBody>
          <a:bodyPr/>
          <a:lstStyle/>
          <a:p>
            <a:r>
              <a:rPr lang="en-US" dirty="0" smtClean="0"/>
              <a:t>Replaces the page that has not been referenced for the longest time</a:t>
            </a:r>
          </a:p>
          <a:p>
            <a:r>
              <a:rPr lang="en-US" dirty="0" smtClean="0"/>
              <a:t>By the principle of locality, this should be the page least likely to be referenced in the near future</a:t>
            </a:r>
          </a:p>
          <a:p>
            <a:r>
              <a:rPr lang="en-US" dirty="0" smtClean="0"/>
              <a:t>Difficult to implement</a:t>
            </a:r>
          </a:p>
          <a:p>
            <a:pPr lvl="1"/>
            <a:r>
              <a:rPr lang="en-US" dirty="0" smtClean="0"/>
              <a:t>One approach is to tag each page with the time of last reference. </a:t>
            </a:r>
          </a:p>
          <a:p>
            <a:pPr lvl="1"/>
            <a:r>
              <a:rPr lang="en-US" dirty="0" smtClean="0"/>
              <a:t>This requires a great deal of overhead.</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30235" cy="1143635"/>
          </a:xfrm>
        </p:spPr>
        <p:txBody>
          <a:bodyPr/>
          <a:lstStyle/>
          <a:p>
            <a:r>
              <a:rPr lang="en-NZ" dirty="0" smtClean="0"/>
              <a:t>Terminology</a:t>
            </a:r>
            <a:endParaRPr lang="en-NZ" dirty="0"/>
          </a:p>
        </p:txBody>
      </p:sp>
      <p:pic>
        <p:nvPicPr>
          <p:cNvPr id="1026" name="Picture 2"/>
          <p:cNvPicPr>
            <a:picLocks noChangeAspect="1" noChangeArrowheads="1"/>
          </p:cNvPicPr>
          <p:nvPr/>
        </p:nvPicPr>
        <p:blipFill>
          <a:blip r:embed="rId3"/>
          <a:srcRect/>
          <a:stretch>
            <a:fillRect/>
          </a:stretch>
        </p:blipFill>
        <p:spPr bwMode="auto">
          <a:xfrm>
            <a:off x="189865" y="-1270"/>
            <a:ext cx="8892540" cy="604583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NZ" dirty="0" smtClean="0"/>
              <a:t>LRU Example</a:t>
            </a:r>
            <a:endParaRPr lang="en-NZ" dirty="0"/>
          </a:p>
        </p:txBody>
      </p:sp>
      <p:sp>
        <p:nvSpPr>
          <p:cNvPr id="3" name="Content Placeholder 2"/>
          <p:cNvSpPr>
            <a:spLocks noGrp="1"/>
          </p:cNvSpPr>
          <p:nvPr>
            <p:ph idx="1"/>
          </p:nvPr>
        </p:nvSpPr>
        <p:spPr>
          <a:xfrm>
            <a:off x="457200" y="5029200"/>
            <a:ext cx="8229600" cy="1524000"/>
          </a:xfrm>
        </p:spPr>
        <p:txBody>
          <a:bodyPr/>
          <a:lstStyle/>
          <a:p>
            <a:r>
              <a:rPr lang="en-NZ" dirty="0" smtClean="0"/>
              <a:t>The LRU policy does nearly as well as the optimal policy.</a:t>
            </a:r>
          </a:p>
          <a:p>
            <a:pPr lvl="1"/>
            <a:r>
              <a:rPr lang="en-NZ" dirty="0" smtClean="0"/>
              <a:t>In this example, there are four page faults</a:t>
            </a:r>
            <a:endParaRPr lang="en-NZ" dirty="0"/>
          </a:p>
        </p:txBody>
      </p:sp>
      <p:pic>
        <p:nvPicPr>
          <p:cNvPr id="3074" name="Picture 2"/>
          <p:cNvPicPr>
            <a:picLocks noChangeAspect="1" noChangeArrowheads="1"/>
          </p:cNvPicPr>
          <p:nvPr/>
        </p:nvPicPr>
        <p:blipFill>
          <a:blip r:embed="rId2"/>
          <a:srcRect/>
          <a:stretch>
            <a:fillRect/>
          </a:stretch>
        </p:blipFill>
        <p:spPr bwMode="auto">
          <a:xfrm>
            <a:off x="152400" y="1219200"/>
            <a:ext cx="8763000" cy="3962400"/>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endParaRPr lang="en-US" dirty="0"/>
          </a:p>
        </p:txBody>
      </p:sp>
      <p:sp>
        <p:nvSpPr>
          <p:cNvPr id="3" name="Content Placeholder 2"/>
          <p:cNvSpPr>
            <a:spLocks noGrp="1"/>
          </p:cNvSpPr>
          <p:nvPr>
            <p:ph idx="1"/>
          </p:nvPr>
        </p:nvSpPr>
        <p:spPr/>
        <p:txBody>
          <a:bodyPr/>
          <a:lstStyle/>
          <a:p>
            <a:r>
              <a:rPr lang="en-US" dirty="0" smtClean="0"/>
              <a:t>Treats page frames allocated to a process as a circular buffer</a:t>
            </a:r>
          </a:p>
          <a:p>
            <a:r>
              <a:rPr lang="en-US" dirty="0" smtClean="0"/>
              <a:t>Pages are removed in round-robin style</a:t>
            </a:r>
          </a:p>
          <a:p>
            <a:pPr lvl="1"/>
            <a:r>
              <a:rPr lang="en-US" dirty="0" smtClean="0"/>
              <a:t>Simplest replacement policy to implement</a:t>
            </a:r>
          </a:p>
          <a:p>
            <a:r>
              <a:rPr lang="en-US" dirty="0" smtClean="0"/>
              <a:t>Page that has been in memory the longest is replaced</a:t>
            </a:r>
          </a:p>
          <a:p>
            <a:pPr lvl="1"/>
            <a:r>
              <a:rPr lang="en-US" dirty="0" smtClean="0"/>
              <a:t>But, these pages may be needed again very soon if it hasn’t truly fallen out of use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NZ" dirty="0" smtClean="0"/>
              <a:t>FIFO Example</a:t>
            </a:r>
            <a:endParaRPr lang="en-NZ" dirty="0"/>
          </a:p>
        </p:txBody>
      </p:sp>
      <p:sp>
        <p:nvSpPr>
          <p:cNvPr id="3" name="Content Placeholder 2"/>
          <p:cNvSpPr>
            <a:spLocks noGrp="1"/>
          </p:cNvSpPr>
          <p:nvPr>
            <p:ph idx="1"/>
          </p:nvPr>
        </p:nvSpPr>
        <p:spPr>
          <a:xfrm>
            <a:off x="457200" y="4848138"/>
            <a:ext cx="8229600" cy="1705062"/>
          </a:xfrm>
        </p:spPr>
        <p:txBody>
          <a:bodyPr/>
          <a:lstStyle/>
          <a:p>
            <a:r>
              <a:rPr lang="en-NZ" dirty="0" smtClean="0"/>
              <a:t>The FIFO policy results in six page faults.</a:t>
            </a:r>
          </a:p>
          <a:p>
            <a:pPr lvl="1"/>
            <a:r>
              <a:rPr lang="en-NZ" dirty="0" smtClean="0"/>
              <a:t>Note that LRU recognizes that pages 2 and 5 are referenced more frequently than other pages, whereas FIFO does not.</a:t>
            </a:r>
            <a:endParaRPr lang="en-US" dirty="0" smtClean="0"/>
          </a:p>
          <a:p>
            <a:endParaRPr lang="en-NZ" dirty="0"/>
          </a:p>
        </p:txBody>
      </p:sp>
      <p:pic>
        <p:nvPicPr>
          <p:cNvPr id="4098" name="Picture 2"/>
          <p:cNvPicPr>
            <a:picLocks noChangeAspect="1" noChangeArrowheads="1"/>
          </p:cNvPicPr>
          <p:nvPr/>
        </p:nvPicPr>
        <p:blipFill>
          <a:blip r:embed="rId3"/>
          <a:srcRect/>
          <a:stretch>
            <a:fillRect/>
          </a:stretch>
        </p:blipFill>
        <p:spPr bwMode="auto">
          <a:xfrm>
            <a:off x="152400" y="914400"/>
            <a:ext cx="8839200" cy="3933738"/>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sp>
        <p:nvSpPr>
          <p:cNvPr id="3" name="Content Placeholder 2"/>
          <p:cNvSpPr>
            <a:spLocks noGrp="1"/>
          </p:cNvSpPr>
          <p:nvPr>
            <p:ph idx="1"/>
          </p:nvPr>
        </p:nvSpPr>
        <p:spPr/>
        <p:txBody>
          <a:bodyPr/>
          <a:lstStyle/>
          <a:p>
            <a:r>
              <a:rPr lang="en-US" dirty="0" smtClean="0"/>
              <a:t>Uses and additional bit called a “use bit”</a:t>
            </a:r>
          </a:p>
          <a:p>
            <a:r>
              <a:rPr lang="en-US" dirty="0" smtClean="0"/>
              <a:t>When a page is first loaded in memory or referenced, the use bit is set to 1</a:t>
            </a:r>
          </a:p>
          <a:p>
            <a:r>
              <a:rPr lang="en-US" dirty="0" smtClean="0"/>
              <a:t>When it is time to replace a page, the OS scans the set flipping all 1’s to 0</a:t>
            </a:r>
          </a:p>
          <a:p>
            <a:r>
              <a:rPr lang="en-US" dirty="0" smtClean="0"/>
              <a:t>The first frame encountered with the use bit already set to 0 is replaced.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Clock Policy Example</a:t>
            </a:r>
            <a:endParaRPr lang="en-NZ" dirty="0"/>
          </a:p>
        </p:txBody>
      </p:sp>
      <p:sp>
        <p:nvSpPr>
          <p:cNvPr id="3" name="Content Placeholder 2"/>
          <p:cNvSpPr>
            <a:spLocks noGrp="1"/>
          </p:cNvSpPr>
          <p:nvPr>
            <p:ph idx="1"/>
          </p:nvPr>
        </p:nvSpPr>
        <p:spPr>
          <a:xfrm>
            <a:off x="457200" y="4648200"/>
            <a:ext cx="8229600" cy="1905000"/>
          </a:xfrm>
        </p:spPr>
        <p:txBody>
          <a:bodyPr/>
          <a:lstStyle/>
          <a:p>
            <a:r>
              <a:rPr lang="en-NZ" dirty="0" smtClean="0"/>
              <a:t>Note that the clock policy is adept at protecting frames 2 and 5 from replacement.</a:t>
            </a:r>
          </a:p>
        </p:txBody>
      </p:sp>
      <p:pic>
        <p:nvPicPr>
          <p:cNvPr id="5122" name="Picture 2"/>
          <p:cNvPicPr>
            <a:picLocks noChangeAspect="1" noChangeArrowheads="1"/>
          </p:cNvPicPr>
          <p:nvPr/>
        </p:nvPicPr>
        <p:blipFill>
          <a:blip r:embed="rId3"/>
          <a:srcRect/>
          <a:stretch>
            <a:fillRect/>
          </a:stretch>
        </p:blipFill>
        <p:spPr bwMode="auto">
          <a:xfrm>
            <a:off x="762000" y="1752600"/>
            <a:ext cx="7995600" cy="2390415"/>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Combined Examples</a:t>
            </a:r>
            <a:endParaRPr lang="en-NZ" dirty="0"/>
          </a:p>
        </p:txBody>
      </p:sp>
      <p:pic>
        <p:nvPicPr>
          <p:cNvPr id="6146" name="Picture 2"/>
          <p:cNvPicPr>
            <a:picLocks noChangeAspect="1" noChangeArrowheads="1"/>
          </p:cNvPicPr>
          <p:nvPr/>
        </p:nvPicPr>
        <p:blipFill>
          <a:blip r:embed="rId3"/>
          <a:srcRect/>
          <a:stretch>
            <a:fillRect/>
          </a:stretch>
        </p:blipFill>
        <p:spPr bwMode="auto">
          <a:xfrm>
            <a:off x="1447800" y="1485900"/>
            <a:ext cx="6279963" cy="4762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Content Placeholder 3" descr="Fig08_17.gif"/>
          <p:cNvPicPr>
            <a:picLocks noGrp="1" noChangeAspect="1"/>
          </p:cNvPicPr>
          <p:nvPr>
            <p:ph idx="1"/>
          </p:nvPr>
        </p:nvPicPr>
        <p:blipFill>
          <a:blip r:embed="rId3"/>
          <a:stretch>
            <a:fillRect/>
          </a:stretch>
        </p:blipFill>
        <p:spPr>
          <a:xfrm>
            <a:off x="17105" y="1600200"/>
            <a:ext cx="8989337" cy="4285969"/>
          </a:xfr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FIFO Page Replacement</a:t>
            </a:r>
          </a:p>
        </p:txBody>
      </p:sp>
      <p:pic>
        <p:nvPicPr>
          <p:cNvPr id="32771" name="Picture 5"/>
          <p:cNvPicPr>
            <a:picLocks noChangeAspect="1" noChangeArrowheads="1"/>
          </p:cNvPicPr>
          <p:nvPr/>
        </p:nvPicPr>
        <p:blipFill>
          <a:blip r:embed="rId3"/>
          <a:srcRect/>
          <a:stretch>
            <a:fillRect/>
          </a:stretch>
        </p:blipFill>
        <p:spPr bwMode="auto">
          <a:xfrm>
            <a:off x="1233488" y="2043113"/>
            <a:ext cx="6915150" cy="21859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LRU Page Replacement</a:t>
            </a:r>
          </a:p>
        </p:txBody>
      </p:sp>
      <p:pic>
        <p:nvPicPr>
          <p:cNvPr id="37891" name="Picture 4"/>
          <p:cNvPicPr>
            <a:picLocks noChangeAspect="1" noChangeArrowheads="1"/>
          </p:cNvPicPr>
          <p:nvPr/>
        </p:nvPicPr>
        <p:blipFill>
          <a:blip r:embed="rId3"/>
          <a:srcRect l="809" t="32875" r="789" b="32362"/>
          <a:stretch>
            <a:fillRect/>
          </a:stretch>
        </p:blipFill>
        <p:spPr bwMode="auto">
          <a:xfrm>
            <a:off x="911225" y="1755775"/>
            <a:ext cx="7286625" cy="1930400"/>
          </a:xfrm>
          <a:prstGeom prst="rect">
            <a:avLst/>
          </a:prstGeom>
          <a:noFill/>
          <a:ln w="38100" cmpd="dbl">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Key points in</a:t>
            </a:r>
            <a:br>
              <a:rPr lang="en-US" dirty="0" smtClean="0"/>
            </a:br>
            <a:r>
              <a:rPr lang="en-US" dirty="0" smtClean="0"/>
              <a:t>Memory Management</a:t>
            </a:r>
          </a:p>
        </p:txBody>
      </p:sp>
      <p:sp>
        <p:nvSpPr>
          <p:cNvPr id="4" name="Content Placeholder 3"/>
          <p:cNvSpPr>
            <a:spLocks noGrp="1"/>
          </p:cNvSpPr>
          <p:nvPr>
            <p:ph idx="1"/>
          </p:nvPr>
        </p:nvSpPr>
        <p:spPr/>
        <p:txBody>
          <a:bodyPr/>
          <a:lstStyle/>
          <a:p>
            <a:pPr>
              <a:buNone/>
            </a:pPr>
            <a:r>
              <a:rPr lang="en-US" dirty="0" smtClean="0"/>
              <a:t>1) Memory references are logical addresses dynamically translated into physical addresses at run time</a:t>
            </a:r>
          </a:p>
          <a:p>
            <a:pPr lvl="1"/>
            <a:r>
              <a:rPr lang="en-US" dirty="0" smtClean="0"/>
              <a:t>A process may be swapped in and out of main memory occupying different regions at different times during execution</a:t>
            </a:r>
          </a:p>
          <a:p>
            <a:pPr>
              <a:buNone/>
            </a:pPr>
            <a:r>
              <a:rPr lang="en-US" dirty="0" smtClean="0"/>
              <a:t>2) A process may be broken up into pieces that do not need to located contiguously in main memory</a:t>
            </a:r>
          </a:p>
          <a:p>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Breakthrough in </a:t>
            </a:r>
            <a:br>
              <a:rPr lang="en-NZ" dirty="0" smtClean="0"/>
            </a:br>
            <a:r>
              <a:rPr lang="en-NZ" dirty="0" smtClean="0"/>
              <a:t>Memory Management</a:t>
            </a:r>
            <a:endParaRPr lang="en-NZ" dirty="0"/>
          </a:p>
        </p:txBody>
      </p:sp>
      <p:sp>
        <p:nvSpPr>
          <p:cNvPr id="3" name="Content Placeholder 2"/>
          <p:cNvSpPr>
            <a:spLocks noGrp="1"/>
          </p:cNvSpPr>
          <p:nvPr>
            <p:ph idx="1"/>
          </p:nvPr>
        </p:nvSpPr>
        <p:spPr/>
        <p:txBody>
          <a:bodyPr/>
          <a:lstStyle/>
          <a:p>
            <a:r>
              <a:rPr lang="en-NZ" b="1" dirty="0" smtClean="0"/>
              <a:t>If both </a:t>
            </a:r>
            <a:r>
              <a:rPr lang="en-NZ" dirty="0" smtClean="0"/>
              <a:t>of those two characteristics are present, </a:t>
            </a:r>
          </a:p>
          <a:p>
            <a:pPr lvl="1"/>
            <a:r>
              <a:rPr lang="en-NZ" dirty="0" smtClean="0"/>
              <a:t>then it is not necessary that all of the pages or all of the segments of a process be in main memory during execution.</a:t>
            </a:r>
          </a:p>
          <a:p>
            <a:r>
              <a:rPr lang="en-NZ" dirty="0" smtClean="0"/>
              <a:t>If the next instruction, and the next data location are in memory then execution can proceed </a:t>
            </a:r>
          </a:p>
          <a:p>
            <a:pPr lvl="1"/>
            <a:r>
              <a:rPr lang="en-NZ" dirty="0" smtClean="0"/>
              <a:t>at least for a time</a:t>
            </a:r>
            <a:endParaRPr lang="en-NZ"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r>
              <a:rPr lang="en-US" dirty="0" smtClean="0"/>
              <a:t>Operating system brings into main memory a few pieces of the program</a:t>
            </a:r>
          </a:p>
          <a:p>
            <a:r>
              <a:rPr lang="en-US" dirty="0" smtClean="0"/>
              <a:t>Resident set - portion of process that is in main memory</a:t>
            </a:r>
          </a:p>
          <a:p>
            <a:r>
              <a:rPr lang="en-US" dirty="0" smtClean="0"/>
              <a:t>An interrupt is generated when an address is needed that is not in main memory</a:t>
            </a:r>
          </a:p>
          <a:p>
            <a:r>
              <a:rPr lang="en-US" dirty="0" smtClean="0"/>
              <a:t>Operating system places the process in a blocking state</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r>
              <a:rPr lang="en-US" dirty="0" smtClean="0"/>
              <a:t>Piece of process that contains the logical address is brought into main memory</a:t>
            </a:r>
          </a:p>
          <a:p>
            <a:pPr lvl="1"/>
            <a:r>
              <a:rPr lang="en-US" dirty="0" smtClean="0"/>
              <a:t>Operating system issues a disk I/O Read request</a:t>
            </a:r>
          </a:p>
          <a:p>
            <a:pPr lvl="1"/>
            <a:r>
              <a:rPr lang="en-US" dirty="0" smtClean="0"/>
              <a:t>Another process is dispatched to run while the disk I/O takes place</a:t>
            </a:r>
          </a:p>
          <a:p>
            <a:pPr lvl="1"/>
            <a:r>
              <a:rPr lang="en-US" dirty="0" smtClean="0"/>
              <a:t>An interrupt is issued when disk I/O complete which causes the operating system to place the affected process in the Ready state</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Implications of </a:t>
            </a:r>
            <a:br>
              <a:rPr lang="en-NZ" dirty="0" smtClean="0"/>
            </a:br>
            <a:r>
              <a:rPr lang="en-NZ" dirty="0" smtClean="0"/>
              <a:t>this new strategy</a:t>
            </a:r>
            <a:endParaRPr lang="en-US" dirty="0"/>
          </a:p>
        </p:txBody>
      </p:sp>
      <p:sp>
        <p:nvSpPr>
          <p:cNvPr id="3" name="Content Placeholder 2"/>
          <p:cNvSpPr>
            <a:spLocks noGrp="1"/>
          </p:cNvSpPr>
          <p:nvPr>
            <p:ph idx="1"/>
          </p:nvPr>
        </p:nvSpPr>
        <p:spPr/>
        <p:txBody>
          <a:bodyPr/>
          <a:lstStyle/>
          <a:p>
            <a:r>
              <a:rPr lang="en-US" dirty="0" smtClean="0"/>
              <a:t>More processes may be maintained in main memory</a:t>
            </a:r>
          </a:p>
          <a:p>
            <a:pPr lvl="1"/>
            <a:r>
              <a:rPr lang="en-US" dirty="0" smtClean="0"/>
              <a:t>Only load in some of the pieces of each process</a:t>
            </a:r>
          </a:p>
          <a:p>
            <a:pPr lvl="1"/>
            <a:r>
              <a:rPr lang="en-US" dirty="0" smtClean="0"/>
              <a:t>With so many processes in main memory, it is very likely a process will be in the Ready state at any particular time</a:t>
            </a:r>
          </a:p>
          <a:p>
            <a:r>
              <a:rPr lang="en-US" dirty="0" smtClean="0"/>
              <a:t>A process may be larger than all of main memory</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and </a:t>
            </a:r>
            <a:br>
              <a:rPr lang="en-US" dirty="0" smtClean="0"/>
            </a:br>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Real memory</a:t>
            </a:r>
          </a:p>
          <a:p>
            <a:pPr lvl="1"/>
            <a:r>
              <a:rPr lang="en-US" dirty="0" smtClean="0"/>
              <a:t>Main memory, the actual RAM</a:t>
            </a:r>
          </a:p>
          <a:p>
            <a:r>
              <a:rPr lang="en-US" dirty="0" smtClean="0"/>
              <a:t>Virtual memory</a:t>
            </a:r>
          </a:p>
          <a:p>
            <a:pPr lvl="1"/>
            <a:r>
              <a:rPr lang="en-US" dirty="0" smtClean="0"/>
              <a:t>Memory on disk</a:t>
            </a:r>
          </a:p>
          <a:p>
            <a:pPr lvl="1"/>
            <a:r>
              <a:rPr lang="en-US" dirty="0" smtClean="0"/>
              <a:t>Allows for effective multiprogramming and relieves the user of tight constraints of main memory</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Needed for </a:t>
            </a:r>
            <a:br>
              <a:rPr lang="en-US" dirty="0" smtClean="0"/>
            </a:br>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Hardware must support paging and segmentation </a:t>
            </a:r>
          </a:p>
          <a:p>
            <a:r>
              <a:rPr lang="en-US" dirty="0" smtClean="0"/>
              <a:t>Operating system must be able to manage the movement of pages and/or segments between secondary memory and main memory</a:t>
            </a:r>
          </a:p>
          <a:p>
            <a:endParaRPr lang="en-US" dirty="0"/>
          </a:p>
        </p:txBody>
      </p:sp>
    </p:spTree>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D385FC-AA68-4606-A150-1B6482CD27DE}"/>
</file>

<file path=customXml/itemProps2.xml><?xml version="1.0" encoding="utf-8"?>
<ds:datastoreItem xmlns:ds="http://schemas.openxmlformats.org/officeDocument/2006/customXml" ds:itemID="{30044356-52A0-49E6-B488-20E8C987755D}"/>
</file>

<file path=customXml/itemProps3.xml><?xml version="1.0" encoding="utf-8"?>
<ds:datastoreItem xmlns:ds="http://schemas.openxmlformats.org/officeDocument/2006/customXml" ds:itemID="{141E0822-7C0A-406C-9FD6-19FFE4D0F487}"/>
</file>

<file path=docProps/app.xml><?xml version="1.0" encoding="utf-8"?>
<Properties xmlns="http://schemas.openxmlformats.org/officeDocument/2006/extended-properties" xmlns:vt="http://schemas.openxmlformats.org/officeDocument/2006/docPropsVTypes">
  <Template/>
  <TotalTime>0</TotalTime>
  <Words>3271</Words>
  <Application>Microsoft Office PowerPoint</Application>
  <PresentationFormat>On-screen Show (4:3)</PresentationFormat>
  <Paragraphs>281</Paragraphs>
  <Slides>28</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Custom Design</vt:lpstr>
      <vt:lpstr> Virtual Memory Management and  Page Replacement Algorithms</vt:lpstr>
      <vt:lpstr>Terminology</vt:lpstr>
      <vt:lpstr>Key points in Memory Management</vt:lpstr>
      <vt:lpstr>Breakthrough in  Memory Management</vt:lpstr>
      <vt:lpstr>Execution of a Process</vt:lpstr>
      <vt:lpstr>Execution of a Process</vt:lpstr>
      <vt:lpstr>Implications of  this new strategy</vt:lpstr>
      <vt:lpstr>Real and  Virtual Memory</vt:lpstr>
      <vt:lpstr>Support Needed for  Virtual Memory</vt:lpstr>
      <vt:lpstr>Paging</vt:lpstr>
      <vt:lpstr>Paging Table</vt:lpstr>
      <vt:lpstr>Address Translation</vt:lpstr>
      <vt:lpstr>Replacement Policy</vt:lpstr>
      <vt:lpstr>Need For Page Replacement</vt:lpstr>
      <vt:lpstr>Basic Replacement  Algorithms</vt:lpstr>
      <vt:lpstr>Examples</vt:lpstr>
      <vt:lpstr>Optimal policy</vt:lpstr>
      <vt:lpstr>Optimal Policy  Example</vt:lpstr>
      <vt:lpstr>Least Recently  Used (LRU)</vt:lpstr>
      <vt:lpstr>LRU Example</vt:lpstr>
      <vt:lpstr>First-in, first-out (FIFO)</vt:lpstr>
      <vt:lpstr>FIFO Example</vt:lpstr>
      <vt:lpstr>Clock Policy</vt:lpstr>
      <vt:lpstr>Clock Policy Example</vt:lpstr>
      <vt:lpstr>Combined Examples</vt:lpstr>
      <vt:lpstr>Comparison</vt:lpstr>
      <vt:lpstr>FIFO Page Replacement</vt:lpstr>
      <vt:lpstr>LRU Page Replacement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2008-04-03T13:46:53Z</dcterms:created>
  <dcterms:modified xsi:type="dcterms:W3CDTF">2024-10-26T05:04:04Z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