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2.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55.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1.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2.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30.xml" ContentType="application/vnd.openxmlformats-officedocument.presentationml.notesSlide+xml"/>
  <Override PartName="/ppt/notesSlides/notesSlide26.xml" ContentType="application/vnd.openxmlformats-officedocument.presentationml.notesSlide+xml"/>
  <Override PartName="/ppt/notesSlides/notesSlide53.xml" ContentType="application/vnd.openxmlformats-officedocument.presentationml.notesSlide+xml"/>
  <Override PartName="/ppt/notesSlides/notesSlide31.xml" ContentType="application/vnd.openxmlformats-officedocument.presentationml.notesSlide+xml"/>
  <Override PartName="/ppt/notesSlides/notesSlide43.xml" ContentType="application/vnd.openxmlformats-officedocument.presentationml.notesSlide+xml"/>
  <Override PartName="/ppt/notesSlides/notesSlide42.xml" ContentType="application/vnd.openxmlformats-officedocument.presentationml.notesSlide+xml"/>
  <Override PartName="/ppt/notesSlides/notesSlide41.xml" ContentType="application/vnd.openxmlformats-officedocument.presentationml.notesSlide+xml"/>
  <Override PartName="/ppt/notesSlides/notesSlide40.xml" ContentType="application/vnd.openxmlformats-officedocument.presentationml.notesSlide+xml"/>
  <Override PartName="/ppt/notesSlides/notesSlide39.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52.xml" ContentType="application/vnd.openxmlformats-officedocument.presentationml.notesSlide+xml"/>
  <Override PartName="/ppt/notesSlides/notesSlide51.xml" ContentType="application/vnd.openxmlformats-officedocument.presentationml.notesSlide+xml"/>
  <Override PartName="/ppt/notesSlides/notesSlide50.xml" ContentType="application/vnd.openxmlformats-officedocument.presentationml.notesSlide+xml"/>
  <Override PartName="/ppt/notesSlides/notesSlide49.xml" ContentType="application/vnd.openxmlformats-officedocument.presentationml.notesSlide+xml"/>
  <Override PartName="/ppt/notesSlides/notesSlide48.xml" ContentType="application/vnd.openxmlformats-officedocument.presentationml.notesSlide+xml"/>
  <Override PartName="/ppt/notesSlides/notesSlide38.xml" ContentType="application/vnd.openxmlformats-officedocument.presentationml.notesSlide+xml"/>
  <Override PartName="/ppt/notesSlides/notesSlide44.xml" ContentType="application/vnd.openxmlformats-officedocument.presentationml.notesSlide+xml"/>
  <Override PartName="/ppt/notesSlides/notesSlide36.xml" ContentType="application/vnd.openxmlformats-officedocument.presentationml.notesSlide+xml"/>
  <Override PartName="/ppt/notesSlides/notesSlide32.xml" ContentType="application/vnd.openxmlformats-officedocument.presentationml.notesSlide+xml"/>
  <Override PartName="/ppt/notesSlides/notesSlide35.xml" ContentType="application/vnd.openxmlformats-officedocument.presentationml.notesSlide+xml"/>
  <Override PartName="/ppt/notesSlides/notesSlide37.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7"/>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347" r:id="rId31"/>
    <p:sldId id="287" r:id="rId32"/>
    <p:sldId id="288" r:id="rId33"/>
    <p:sldId id="289" r:id="rId34"/>
    <p:sldId id="290" r:id="rId35"/>
    <p:sldId id="291" r:id="rId36"/>
    <p:sldId id="292" r:id="rId37"/>
    <p:sldId id="293" r:id="rId38"/>
    <p:sldId id="294" r:id="rId39"/>
    <p:sldId id="295" r:id="rId40"/>
    <p:sldId id="296" r:id="rId41"/>
    <p:sldId id="348"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4" autoAdjust="0"/>
    <p:restoredTop sz="79541" autoAdjust="0"/>
  </p:normalViewPr>
  <p:slideViewPr>
    <p:cSldViewPr>
      <p:cViewPr varScale="1">
        <p:scale>
          <a:sx n="91" d="100"/>
          <a:sy n="91" d="100"/>
        </p:scale>
        <p:origin x="220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customXml" Target="../customXml/item3.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EBC888E-2079-41AF-AA00-3FFCB16DF772}" type="datetimeFigureOut">
              <a:rPr lang="en-US" smtClean="0"/>
              <a:pPr/>
              <a:t>11/9/2024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A70726-9926-4F7D-B3A7-C9E23FF32FA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 printer requires a relatively simple control interface</a:t>
            </a:r>
            <a:r>
              <a:rPr lang="en-NZ" baseline="0" dirty="0" smtClean="0"/>
              <a:t> while a</a:t>
            </a:r>
            <a:r>
              <a:rPr lang="en-NZ" dirty="0" smtClean="0"/>
              <a:t> disk is much more complex.</a:t>
            </a:r>
          </a:p>
          <a:p>
            <a:endParaRPr lang="en-NZ" dirty="0" smtClean="0"/>
          </a:p>
          <a:p>
            <a:r>
              <a:rPr lang="en-NZ" dirty="0" smtClean="0"/>
              <a:t>This complexity is filtered to some extent by the complexity of the I/O module that controls the device.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Data may be transferred as a stream of bytes or characters (e.g., terminal I/O) or in larger blocks (e.g., disk I/O).</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Different data encoding schemes are used by different devices, including differences in character code and parity conventions.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nature of errors, the way in which they are reported, their consequences, and the available range of responses differ widely from one device to another.</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NZ" dirty="0" smtClean="0"/>
              <a:t>From section 1.7</a:t>
            </a:r>
          </a:p>
          <a:p>
            <a:endParaRPr lang="en-NZ" dirty="0" smtClean="0"/>
          </a:p>
          <a:p>
            <a:r>
              <a:rPr lang="en-NZ" b="1" dirty="0" smtClean="0"/>
              <a:t>Programmed I/O</a:t>
            </a:r>
            <a:r>
              <a:rPr lang="en-NZ" dirty="0" smtClean="0"/>
              <a:t>: </a:t>
            </a:r>
          </a:p>
          <a:p>
            <a:pPr lvl="1">
              <a:buFont typeface="Arial" pitchFamily="34" charset="0"/>
              <a:buChar char="•"/>
            </a:pPr>
            <a:r>
              <a:rPr lang="en-NZ" dirty="0" smtClean="0"/>
              <a:t> Processor issues an I/O command, on behalf of a process, to an I/O module; </a:t>
            </a:r>
          </a:p>
          <a:p>
            <a:pPr lvl="1">
              <a:buFont typeface="Arial" pitchFamily="34" charset="0"/>
              <a:buChar char="•"/>
            </a:pPr>
            <a:r>
              <a:rPr lang="en-NZ" dirty="0" smtClean="0"/>
              <a:t> that process then busy waits for the operation to be completed before proceeding.</a:t>
            </a:r>
          </a:p>
          <a:p>
            <a:pPr lvl="0">
              <a:buFont typeface="Arial" pitchFamily="34" charset="0"/>
              <a:buNone/>
            </a:pPr>
            <a:endParaRPr lang="en-NZ" dirty="0" smtClean="0"/>
          </a:p>
          <a:p>
            <a:pPr lvl="0">
              <a:buFont typeface="Arial" pitchFamily="34" charset="0"/>
              <a:buNone/>
            </a:pPr>
            <a:r>
              <a:rPr lang="en-NZ" b="1" dirty="0" smtClean="0"/>
              <a:t>Interrupt-driven I/O</a:t>
            </a:r>
            <a:r>
              <a:rPr lang="en-NZ" dirty="0" smtClean="0"/>
              <a:t>:</a:t>
            </a:r>
          </a:p>
          <a:p>
            <a:pPr lvl="1">
              <a:buFont typeface="Arial" pitchFamily="34" charset="0"/>
              <a:buChar char="•"/>
            </a:pPr>
            <a:r>
              <a:rPr lang="en-NZ" dirty="0" smtClean="0"/>
              <a:t> Processor issues an I/O command on behalf of a process.</a:t>
            </a:r>
          </a:p>
          <a:p>
            <a:pPr lvl="1">
              <a:buFont typeface="Arial" pitchFamily="34" charset="0"/>
              <a:buChar char="•"/>
            </a:pPr>
            <a:r>
              <a:rPr lang="en-NZ" dirty="0" smtClean="0"/>
              <a:t> </a:t>
            </a:r>
            <a:r>
              <a:rPr lang="en-NZ" b="1" i="1" dirty="0" smtClean="0"/>
              <a:t>If</a:t>
            </a:r>
            <a:r>
              <a:rPr lang="en-NZ" dirty="0" smtClean="0"/>
              <a:t> the I/O instruction from the process is </a:t>
            </a:r>
            <a:r>
              <a:rPr lang="en-NZ" b="1" i="1" dirty="0" smtClean="0"/>
              <a:t>nonblocking</a:t>
            </a:r>
            <a:r>
              <a:rPr lang="en-NZ" dirty="0" smtClean="0"/>
              <a:t>, then the processor continues to execute instructions from the process that issued the I/O command. </a:t>
            </a:r>
          </a:p>
          <a:p>
            <a:pPr lvl="1">
              <a:buFont typeface="Arial" pitchFamily="34" charset="0"/>
              <a:buChar char="•"/>
            </a:pPr>
            <a:r>
              <a:rPr lang="en-NZ" dirty="0" smtClean="0"/>
              <a:t> </a:t>
            </a:r>
            <a:r>
              <a:rPr lang="en-NZ" b="1" i="1" dirty="0" smtClean="0"/>
              <a:t>If </a:t>
            </a:r>
            <a:r>
              <a:rPr lang="en-NZ" dirty="0" smtClean="0"/>
              <a:t>the I/O instruction is </a:t>
            </a:r>
            <a:r>
              <a:rPr lang="en-NZ" b="1" i="1" dirty="0" smtClean="0"/>
              <a:t>blocking</a:t>
            </a:r>
            <a:r>
              <a:rPr lang="en-NZ" dirty="0" smtClean="0"/>
              <a:t>, then the next instruction that the processor executes is from the OS, which will put the current process in a blocked state and schedule another process.</a:t>
            </a:r>
          </a:p>
          <a:p>
            <a:pPr lvl="1">
              <a:buFont typeface="Arial" pitchFamily="34" charset="0"/>
              <a:buNone/>
            </a:pPr>
            <a:endParaRPr lang="en-NZ" dirty="0" smtClean="0"/>
          </a:p>
          <a:p>
            <a:pPr lvl="0">
              <a:buFont typeface="Arial" pitchFamily="34" charset="0"/>
              <a:buNone/>
            </a:pPr>
            <a:r>
              <a:rPr lang="en-NZ" b="1" dirty="0" smtClean="0"/>
              <a:t>Direct memory access (DMA): </a:t>
            </a:r>
          </a:p>
          <a:p>
            <a:pPr lvl="1">
              <a:buFont typeface="Arial" pitchFamily="34" charset="0"/>
              <a:buChar char="•"/>
            </a:pPr>
            <a:r>
              <a:rPr lang="en-NZ" b="1" dirty="0" smtClean="0"/>
              <a:t> </a:t>
            </a:r>
            <a:r>
              <a:rPr lang="en-NZ" dirty="0" smtClean="0"/>
              <a:t>A DMA module controls the exchange of data between main memory and an I/O module. </a:t>
            </a:r>
          </a:p>
          <a:p>
            <a:pPr lvl="1">
              <a:buFont typeface="Arial" pitchFamily="34" charset="0"/>
              <a:buChar char="•"/>
            </a:pPr>
            <a:r>
              <a:rPr lang="en-NZ" dirty="0" smtClean="0"/>
              <a:t> The processor sends a request for the transfer of a block of data to the DMA module and is interrupted only after the entire block has been transferred.</a:t>
            </a:r>
          </a:p>
          <a:p>
            <a:pPr lvl="1">
              <a:buFont typeface="Arial" pitchFamily="34" charset="0"/>
              <a:buChar char="•"/>
            </a:pPr>
            <a:endParaRPr lang="en-NZ" dirty="0" smtClean="0"/>
          </a:p>
          <a:p>
            <a:pPr lvl="0">
              <a:buFont typeface="Arial" pitchFamily="34" charset="0"/>
              <a:buNone/>
            </a:pPr>
            <a:r>
              <a:rPr lang="en-NZ" dirty="0" smtClean="0"/>
              <a:t>Table 11.1 indicates the relationship among these three techniques. </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NZ" dirty="0" smtClean="0"/>
              <a:t>The processor directly controls a peripheral device. </a:t>
            </a:r>
          </a:p>
          <a:p>
            <a:pPr marL="685800" lvl="1" indent="-228600">
              <a:buFont typeface="Arial" pitchFamily="34" charset="0"/>
              <a:buChar char="•"/>
            </a:pPr>
            <a:r>
              <a:rPr lang="en-NZ" dirty="0" smtClean="0"/>
              <a:t>This is seen in simple microprocessor-controlled devices.</a:t>
            </a:r>
          </a:p>
          <a:p>
            <a:pPr marL="685800" lvl="1" indent="-228600">
              <a:buFont typeface="Arial" pitchFamily="34" charset="0"/>
              <a:buChar char="•"/>
            </a:pPr>
            <a:endParaRPr lang="en-NZ" dirty="0" smtClean="0"/>
          </a:p>
          <a:p>
            <a:pPr marL="228600" indent="-228600">
              <a:buAutoNum type="arabicPeriod" startAt="2"/>
            </a:pPr>
            <a:r>
              <a:rPr lang="en-NZ" dirty="0" smtClean="0"/>
              <a:t>A controller or I/O module is added.</a:t>
            </a:r>
          </a:p>
          <a:p>
            <a:pPr marL="685800" lvl="1" indent="-228600">
              <a:buFont typeface="Arial" pitchFamily="34" charset="0"/>
              <a:buChar char="•"/>
            </a:pPr>
            <a:r>
              <a:rPr lang="en-NZ" dirty="0" smtClean="0"/>
              <a:t>The processor uses programmed I/O without interrupts.</a:t>
            </a:r>
          </a:p>
          <a:p>
            <a:pPr marL="685800" lvl="1" indent="-228600">
              <a:buFont typeface="Arial" pitchFamily="34" charset="0"/>
              <a:buChar char="•"/>
            </a:pPr>
            <a:r>
              <a:rPr lang="en-NZ" dirty="0" smtClean="0"/>
              <a:t> With this step, the processor becomes somewhat divorced from the specific details of external device interfaces.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3. Now interrupts are employed.</a:t>
            </a:r>
          </a:p>
          <a:p>
            <a:pPr lvl="1">
              <a:buFont typeface="Arial" pitchFamily="34" charset="0"/>
              <a:buChar char="•"/>
            </a:pPr>
            <a:r>
              <a:rPr lang="en-NZ" dirty="0" smtClean="0"/>
              <a:t> The processor need not spend time waiting for an I/O operation to be performed, thus increasing efficiency.</a:t>
            </a:r>
          </a:p>
          <a:p>
            <a:pPr lvl="1">
              <a:buFont typeface="Arial" pitchFamily="34" charset="0"/>
              <a:buChar char="•"/>
            </a:pPr>
            <a:endParaRPr lang="en-NZ" dirty="0" smtClean="0"/>
          </a:p>
          <a:p>
            <a:r>
              <a:rPr lang="en-NZ" dirty="0" smtClean="0"/>
              <a:t>4. The I/O module is given direct control of memory via DMA. </a:t>
            </a:r>
          </a:p>
          <a:p>
            <a:pPr lvl="1">
              <a:buFont typeface="Arial" pitchFamily="34" charset="0"/>
              <a:buChar char="•"/>
            </a:pPr>
            <a:r>
              <a:rPr lang="en-NZ" dirty="0" smtClean="0"/>
              <a:t> It can now move a block of data to or from memory without involving the processor, except at the beginning and end of the transfer.</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5. I/O module is enhanced to become a separate processor, with a specialized instruction set tailored for I/O.</a:t>
            </a:r>
          </a:p>
          <a:p>
            <a:pPr lvl="1">
              <a:buFont typeface="Arial" pitchFamily="34" charset="0"/>
              <a:buChar char="•"/>
            </a:pPr>
            <a:r>
              <a:rPr lang="en-NZ" dirty="0" smtClean="0"/>
              <a:t> CPU directs the I/O processor to execute an I/O program in main memory.</a:t>
            </a:r>
          </a:p>
          <a:p>
            <a:pPr lvl="1">
              <a:buFont typeface="Arial" pitchFamily="34" charset="0"/>
              <a:buChar char="•"/>
            </a:pPr>
            <a:r>
              <a:rPr lang="en-NZ" dirty="0" smtClean="0"/>
              <a:t> The I/O processor fetches and executes these instructions without processor intervention. </a:t>
            </a:r>
          </a:p>
          <a:p>
            <a:pPr lvl="1">
              <a:buFont typeface="Arial" pitchFamily="34" charset="0"/>
              <a:buChar char="•"/>
            </a:pPr>
            <a:r>
              <a:rPr lang="en-NZ" dirty="0" smtClean="0"/>
              <a:t> Allowing the processor to specify a sequence of I/O activities and to be interrupted only when the entire sequence has been performed.</a:t>
            </a:r>
          </a:p>
          <a:p>
            <a:pPr lvl="1">
              <a:buFont typeface="Arial" pitchFamily="34" charset="0"/>
              <a:buChar char="•"/>
            </a:pPr>
            <a:endParaRPr lang="en-NZ" dirty="0" smtClean="0"/>
          </a:p>
          <a:p>
            <a:r>
              <a:rPr lang="en-NZ" dirty="0" smtClean="0"/>
              <a:t>6. The I/O module has a local memory of its own and is, in fact, a computer in its own right.</a:t>
            </a:r>
          </a:p>
          <a:p>
            <a:pPr lvl="1">
              <a:buFont typeface="Arial" pitchFamily="34" charset="0"/>
              <a:buChar char="•"/>
            </a:pPr>
            <a:r>
              <a:rPr lang="en-NZ" dirty="0" smtClean="0"/>
              <a:t> A large set of I/O devices can be controlled, with minimal processor involvement.</a:t>
            </a:r>
          </a:p>
          <a:p>
            <a:pPr lvl="1">
              <a:buFont typeface="Arial" pitchFamily="34" charset="0"/>
              <a:buChar char="•"/>
            </a:pPr>
            <a:r>
              <a:rPr lang="en-NZ" dirty="0" smtClean="0"/>
              <a:t> Commonly used to control communications with interactive terminals. The I/O processor takes care of most of the tasks involved in controlling the terminals.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Beginning with a brief discussion of I/O devices and the organization of the I/O functions. </a:t>
            </a:r>
          </a:p>
          <a:p>
            <a:endParaRPr lang="en-NZ" dirty="0" smtClean="0"/>
          </a:p>
          <a:p>
            <a:r>
              <a:rPr lang="en-NZ" dirty="0" smtClean="0"/>
              <a:t>Next examine operating system design issues, including design objectives, and the way in which the I/O function can be structured.</a:t>
            </a:r>
          </a:p>
          <a:p>
            <a:endParaRPr lang="en-NZ" dirty="0" smtClean="0"/>
          </a:p>
          <a:p>
            <a:r>
              <a:rPr lang="en-NZ" dirty="0" smtClean="0"/>
              <a:t>Then I/O buffering is examined;</a:t>
            </a:r>
          </a:p>
          <a:p>
            <a:endParaRPr lang="en-NZ" dirty="0" smtClean="0"/>
          </a:p>
          <a:p>
            <a:r>
              <a:rPr lang="en-NZ" dirty="0" smtClean="0"/>
              <a:t>The next sections of the chapter are devoted to magnetic disk I/O. </a:t>
            </a:r>
          </a:p>
          <a:p>
            <a:pPr lvl="1">
              <a:buFont typeface="Arial" pitchFamily="34" charset="0"/>
              <a:buChar char="•"/>
            </a:pPr>
            <a:r>
              <a:rPr lang="en-NZ" dirty="0" smtClean="0"/>
              <a:t> We begin by developing a model of disk I/O performance and then examine several techniques that can be used to enhance performance.</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DMA mechanism can be configured in a variety of ways. </a:t>
            </a:r>
          </a:p>
          <a:p>
            <a:r>
              <a:rPr lang="en-NZ" dirty="0" smtClean="0"/>
              <a:t/>
            </a:r>
            <a:br>
              <a:rPr lang="en-NZ" dirty="0" smtClean="0"/>
            </a:br>
            <a:r>
              <a:rPr lang="en-NZ" dirty="0" smtClean="0"/>
              <a:t>Some possibilities are shown here In the first example, all modules share the same system bus.</a:t>
            </a:r>
          </a:p>
          <a:p>
            <a:pPr lvl="1">
              <a:buFont typeface="Arial" pitchFamily="34" charset="0"/>
              <a:buChar char="•"/>
            </a:pPr>
            <a:r>
              <a:rPr lang="en-NZ" dirty="0" smtClean="0"/>
              <a:t> The DMA module, acting as a surrogate processor, uses programmed I/O to exchange data between memory and an I/O module through the DMA module. </a:t>
            </a:r>
          </a:p>
          <a:p>
            <a:pPr lvl="1">
              <a:buFont typeface="Arial" pitchFamily="34" charset="0"/>
              <a:buChar char="•"/>
            </a:pPr>
            <a:r>
              <a:rPr lang="en-NZ" dirty="0" smtClean="0"/>
              <a:t> This is clearly inefficient: As with processor-controlled programmed I/O, each transfer of a word consumes two bus cycles (transfer request followed by transfer).</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number of required bus cycles can be cut substantially by integrating the DMA and I/O functions.</a:t>
            </a:r>
          </a:p>
          <a:p>
            <a:endParaRPr lang="en-NZ" dirty="0" smtClean="0"/>
          </a:p>
          <a:p>
            <a:r>
              <a:rPr lang="en-NZ" dirty="0" smtClean="0"/>
              <a:t>This means that there is a path between the DMA module and one or more I/O modules that does not include the system bus.</a:t>
            </a:r>
          </a:p>
          <a:p>
            <a:endParaRPr lang="en-NZ" dirty="0" smtClean="0"/>
          </a:p>
          <a:p>
            <a:r>
              <a:rPr lang="en-NZ" dirty="0" smtClean="0"/>
              <a:t>The DMA logic may actually be a part of an I/O module, or it may be a separate module that controls one or more I/O modules.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This concept can be taken one step further by connecting I/O modules to the DMA module using an I/O bus</a:t>
            </a:r>
          </a:p>
          <a:p>
            <a:endParaRPr lang="en-NZ" dirty="0" smtClean="0"/>
          </a:p>
          <a:p>
            <a:r>
              <a:rPr lang="en-NZ" dirty="0" smtClean="0"/>
              <a:t>This reduces the number of I/O interfaces in the DMA module to one and provides for an easily expandable configuration. </a:t>
            </a:r>
          </a:p>
          <a:p>
            <a:endParaRPr lang="en-NZ" dirty="0" smtClean="0"/>
          </a:p>
          <a:p>
            <a:r>
              <a:rPr lang="en-NZ" dirty="0" smtClean="0"/>
              <a:t>In all of these cases the system bus that the DMA module shares with the processor and main memory is used by the DMA module only to exchange data with memory and to exchange control signals with the processor. </a:t>
            </a:r>
          </a:p>
          <a:p>
            <a:endParaRPr lang="en-NZ" dirty="0" smtClean="0"/>
          </a:p>
          <a:p>
            <a:r>
              <a:rPr lang="en-NZ" dirty="0" smtClean="0"/>
              <a:t>The exchange of data between the DMA and I/O modules takes place off the system bus.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Efficiency is important because I/O operations often form a bottleneck in a computing system. </a:t>
            </a:r>
          </a:p>
          <a:p>
            <a:endParaRPr lang="en-NZ" dirty="0" smtClean="0"/>
          </a:p>
          <a:p>
            <a:r>
              <a:rPr lang="en-NZ" dirty="0" smtClean="0"/>
              <a:t>One way to tackle this problem is multiprogramming, which, as we have seen, allows some processes to be waiting on I/O operations while another process is executing. </a:t>
            </a:r>
          </a:p>
          <a:p>
            <a:pPr lvl="1">
              <a:buFont typeface="Arial" pitchFamily="34" charset="0"/>
              <a:buChar char="•"/>
            </a:pPr>
            <a:r>
              <a:rPr lang="en-NZ" dirty="0" smtClean="0"/>
              <a:t> However, even with the vast size of main memory in today’s machines, often I/O is not keeping up with the activities of the processor. </a:t>
            </a:r>
          </a:p>
          <a:p>
            <a:pPr lvl="0">
              <a:buFont typeface="Arial" pitchFamily="34" charset="0"/>
              <a:buNone/>
            </a:pPr>
            <a:endParaRPr lang="en-NZ" dirty="0" smtClean="0"/>
          </a:p>
          <a:p>
            <a:pPr lvl="0">
              <a:buFont typeface="Arial" pitchFamily="34" charset="0"/>
              <a:buNone/>
            </a:pPr>
            <a:r>
              <a:rPr lang="en-NZ" dirty="0" smtClean="0"/>
              <a:t>Swapping is used to bring in additional ready processes to keep the processor busy, but this in itself is an I/O operation.</a:t>
            </a:r>
          </a:p>
          <a:p>
            <a:pPr lvl="1">
              <a:buFont typeface="Arial" pitchFamily="34" charset="0"/>
              <a:buChar char="•"/>
            </a:pPr>
            <a:r>
              <a:rPr lang="en-NZ" dirty="0" smtClean="0"/>
              <a:t> Thus, a major effort in I/O design has been schemes for improving the efficiency of the I/O.</a:t>
            </a:r>
          </a:p>
          <a:p>
            <a:pPr lvl="1">
              <a:buFont typeface="Arial" pitchFamily="34" charset="0"/>
              <a:buChar char="•"/>
            </a:pPr>
            <a:r>
              <a:rPr lang="en-NZ" dirty="0" smtClean="0"/>
              <a:t> The area that has received the most attention, because of its importance, is disk I/O.</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For simplicity and freedom from error, it is desirable to handle all devices in a uniform manner.</a:t>
            </a:r>
          </a:p>
          <a:p>
            <a:pPr lvl="1"/>
            <a:r>
              <a:rPr lang="en-NZ" dirty="0" smtClean="0"/>
              <a:t>This applies both to the way in which processes </a:t>
            </a:r>
            <a:r>
              <a:rPr lang="en-NZ" b="1" dirty="0" smtClean="0"/>
              <a:t>view </a:t>
            </a:r>
            <a:r>
              <a:rPr lang="en-NZ" dirty="0" smtClean="0"/>
              <a:t>I/O devices and the way in which the operating system </a:t>
            </a:r>
            <a:r>
              <a:rPr lang="en-NZ" b="1" dirty="0" smtClean="0"/>
              <a:t>manages </a:t>
            </a:r>
            <a:r>
              <a:rPr lang="en-NZ" dirty="0" smtClean="0"/>
              <a:t>I/O devices and operations. </a:t>
            </a:r>
          </a:p>
          <a:p>
            <a:pPr lvl="1"/>
            <a:endParaRPr lang="en-NZ" dirty="0" smtClean="0"/>
          </a:p>
          <a:p>
            <a:pPr lvl="0"/>
            <a:r>
              <a:rPr lang="en-NZ" dirty="0" smtClean="0"/>
              <a:t>Because of the diversity of device characteristics, it is difficult in practice to achieve true generality.</a:t>
            </a:r>
          </a:p>
          <a:p>
            <a:pPr lvl="0"/>
            <a:endParaRPr lang="en-NZ" dirty="0" smtClean="0"/>
          </a:p>
          <a:p>
            <a:r>
              <a:rPr lang="en-NZ" dirty="0" smtClean="0"/>
              <a:t>What can be done is to use a hierarchical, modular approach to the design of the I/O function.</a:t>
            </a:r>
          </a:p>
          <a:p>
            <a:pPr lvl="1">
              <a:buFont typeface="Arial" pitchFamily="34" charset="0"/>
              <a:buChar char="•"/>
            </a:pPr>
            <a:r>
              <a:rPr lang="en-NZ" dirty="0" smtClean="0"/>
              <a:t>T his hides most of the details of device I/O in lower-level routines so that user processes and upper levels of the operating system see devices in terms of general functions, such as read, write, open, close, lock, unlock.</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hierarchical philosophy developed in Chapter 2 suggested that the functions of the operating system should be separated according to their complexity, their characteristic time scale, and their level of abstraction. </a:t>
            </a:r>
          </a:p>
          <a:p>
            <a:endParaRPr lang="en-NZ" dirty="0" smtClean="0"/>
          </a:p>
          <a:p>
            <a:r>
              <a:rPr lang="en-NZ" dirty="0" smtClean="0"/>
              <a:t>This approach leads to an organization of the operating system into a series of layers.</a:t>
            </a:r>
          </a:p>
          <a:p>
            <a:pPr lvl="1">
              <a:buFont typeface="Arial" pitchFamily="34" charset="0"/>
              <a:buChar char="•"/>
            </a:pPr>
            <a:r>
              <a:rPr lang="en-NZ" dirty="0" smtClean="0"/>
              <a:t> Each layer performs a related subset of the functions required of the operating system. </a:t>
            </a:r>
          </a:p>
          <a:p>
            <a:pPr lvl="1">
              <a:buFont typeface="Arial" pitchFamily="34" charset="0"/>
              <a:buChar char="•"/>
            </a:pPr>
            <a:r>
              <a:rPr lang="en-NZ" dirty="0" smtClean="0"/>
              <a:t> It relies on the next lower layer to perform more primitive functions and to conceal the details of those functions. </a:t>
            </a:r>
          </a:p>
          <a:p>
            <a:pPr lvl="1">
              <a:buFont typeface="Arial" pitchFamily="34" charset="0"/>
              <a:buChar char="•"/>
            </a:pPr>
            <a:r>
              <a:rPr lang="en-NZ" dirty="0" smtClean="0"/>
              <a:t> It provides services to the next higher layer. </a:t>
            </a:r>
          </a:p>
          <a:p>
            <a:pPr lvl="1">
              <a:buFont typeface="Arial" pitchFamily="34" charset="0"/>
              <a:buChar char="•"/>
            </a:pPr>
            <a:r>
              <a:rPr lang="en-NZ" dirty="0" smtClean="0"/>
              <a:t> Ideally, the layers should be defined so that changes in one layer do not require changes in other layers.</a:t>
            </a:r>
          </a:p>
          <a:p>
            <a:pPr lvl="0">
              <a:buFont typeface="Arial" pitchFamily="34" charset="0"/>
              <a:buNone/>
            </a:pP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smtClean="0"/>
              <a:t>Logical I/O:</a:t>
            </a:r>
            <a:r>
              <a:rPr lang="en-NZ" dirty="0" smtClean="0"/>
              <a:t> </a:t>
            </a:r>
          </a:p>
          <a:p>
            <a:pPr lvl="1">
              <a:buFont typeface="Arial" pitchFamily="34" charset="0"/>
              <a:buChar char="•"/>
            </a:pPr>
            <a:r>
              <a:rPr lang="en-NZ" dirty="0" smtClean="0"/>
              <a:t> Deals with the device as a logical resource and is not concerned with the details of actually controlling the device. </a:t>
            </a:r>
          </a:p>
          <a:p>
            <a:pPr lvl="1">
              <a:buFont typeface="Arial" pitchFamily="34" charset="0"/>
              <a:buChar char="•"/>
            </a:pPr>
            <a:r>
              <a:rPr lang="en-NZ" dirty="0" smtClean="0"/>
              <a:t> Concerned with managing general I/O functions on behalf of user processes, allowing them to deal with the device in terms of a device identifier and simple commands such as open, close, read, write.</a:t>
            </a:r>
          </a:p>
          <a:p>
            <a:pPr lvl="1">
              <a:buFont typeface="Arial" pitchFamily="34" charset="0"/>
              <a:buChar char="•"/>
            </a:pPr>
            <a:endParaRPr lang="en-NZ" dirty="0" smtClean="0"/>
          </a:p>
          <a:p>
            <a:r>
              <a:rPr lang="en-NZ" b="1" dirty="0" smtClean="0"/>
              <a:t>Device I/O:</a:t>
            </a:r>
          </a:p>
          <a:p>
            <a:pPr lvl="1">
              <a:buFont typeface="Arial" pitchFamily="34" charset="0"/>
              <a:buChar char="•"/>
            </a:pPr>
            <a:r>
              <a:rPr lang="en-NZ" dirty="0" smtClean="0"/>
              <a:t> The requested operations and data (buffered characters, records, etc.) are converted into appropriate sequences of I/O instructions, channel commands, and controller orders.</a:t>
            </a:r>
          </a:p>
          <a:p>
            <a:pPr lvl="1">
              <a:buFont typeface="Arial" pitchFamily="34" charset="0"/>
              <a:buChar char="•"/>
            </a:pPr>
            <a:r>
              <a:rPr lang="en-NZ" baseline="0" dirty="0" smtClean="0"/>
              <a:t> </a:t>
            </a:r>
            <a:r>
              <a:rPr lang="en-NZ" dirty="0" smtClean="0"/>
              <a:t>Buffering techniques may be used to improve utilization.</a:t>
            </a:r>
          </a:p>
          <a:p>
            <a:pPr lvl="1">
              <a:buFont typeface="Arial" pitchFamily="34" charset="0"/>
              <a:buChar char="•"/>
            </a:pPr>
            <a:endParaRPr lang="en-NZ" dirty="0" smtClean="0"/>
          </a:p>
          <a:p>
            <a:r>
              <a:rPr lang="en-NZ" b="1" dirty="0" smtClean="0"/>
              <a:t>Scheduling and control: </a:t>
            </a:r>
          </a:p>
          <a:p>
            <a:pPr lvl="1">
              <a:buFont typeface="Arial" pitchFamily="34" charset="0"/>
              <a:buChar char="•"/>
            </a:pPr>
            <a:r>
              <a:rPr lang="en-NZ" b="1" dirty="0" smtClean="0"/>
              <a:t> </a:t>
            </a:r>
            <a:r>
              <a:rPr lang="en-NZ" dirty="0" smtClean="0"/>
              <a:t>The actual queuing and scheduling of I/O operations occurs at this layer, as well as the control of the operations.</a:t>
            </a:r>
          </a:p>
          <a:p>
            <a:pPr lvl="1">
              <a:buFont typeface="Arial" pitchFamily="34" charset="0"/>
              <a:buChar char="•"/>
            </a:pPr>
            <a:r>
              <a:rPr lang="en-NZ" dirty="0" smtClean="0"/>
              <a:t> Interrupts are handled at this layer and I/O status is collected and reported.</a:t>
            </a:r>
          </a:p>
          <a:p>
            <a:pPr lvl="1">
              <a:buFont typeface="Arial" pitchFamily="34" charset="0"/>
              <a:buChar char="•"/>
            </a:pPr>
            <a:r>
              <a:rPr lang="en-NZ" dirty="0" smtClean="0"/>
              <a:t> This is the layer of software that actually interacts with the I/O module and hence the device hardware.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logical I/O module is replaced by a communications architecture, </a:t>
            </a:r>
          </a:p>
          <a:p>
            <a:pPr lvl="1">
              <a:buFont typeface="Arial" pitchFamily="34" charset="0"/>
              <a:buChar char="•"/>
            </a:pPr>
            <a:r>
              <a:rPr lang="en-NZ" dirty="0" smtClean="0"/>
              <a:t> which may itself consist of a number of layers.</a:t>
            </a:r>
          </a:p>
          <a:p>
            <a:endParaRPr lang="en-NZ" dirty="0" smtClean="0"/>
          </a:p>
          <a:p>
            <a:r>
              <a:rPr lang="en-NZ" dirty="0" smtClean="0"/>
              <a:t>An example is TCP/IP,.</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smtClean="0"/>
              <a:t>Directory management: </a:t>
            </a:r>
          </a:p>
          <a:p>
            <a:pPr lvl="1">
              <a:buFont typeface="Arial" pitchFamily="34" charset="0"/>
              <a:buChar char="•"/>
            </a:pPr>
            <a:r>
              <a:rPr lang="en-NZ" dirty="0" smtClean="0"/>
              <a:t>At this layer, symbolic file names are converted to identifiers that either reference the file directly or indirectly through a file descriptor or index table.</a:t>
            </a:r>
          </a:p>
          <a:p>
            <a:pPr lvl="1">
              <a:buFont typeface="Arial" pitchFamily="34" charset="0"/>
              <a:buChar char="•"/>
            </a:pPr>
            <a:r>
              <a:rPr lang="en-NZ" dirty="0" smtClean="0"/>
              <a:t> Concerned with user operations that affect the directory of files, such as add, delete, and reorganize.</a:t>
            </a:r>
          </a:p>
          <a:p>
            <a:pPr lvl="1">
              <a:buFont typeface="Arial" pitchFamily="34" charset="0"/>
              <a:buChar char="•"/>
            </a:pPr>
            <a:endParaRPr lang="en-NZ" dirty="0" smtClean="0"/>
          </a:p>
          <a:p>
            <a:r>
              <a:rPr lang="en-NZ" b="1" dirty="0" smtClean="0"/>
              <a:t>File system</a:t>
            </a:r>
            <a:r>
              <a:rPr lang="en-NZ" dirty="0" smtClean="0"/>
              <a:t>:</a:t>
            </a:r>
          </a:p>
          <a:p>
            <a:pPr lvl="1">
              <a:buFont typeface="Arial" pitchFamily="34" charset="0"/>
              <a:buChar char="•"/>
            </a:pPr>
            <a:r>
              <a:rPr lang="en-NZ" baseline="0" dirty="0" smtClean="0"/>
              <a:t> </a:t>
            </a:r>
            <a:r>
              <a:rPr lang="en-NZ" dirty="0" smtClean="0"/>
              <a:t>This layer deals with the logical structure of files and with the operations that can be specified by users, such as open, close, read, write.</a:t>
            </a:r>
          </a:p>
          <a:p>
            <a:pPr lvl="1">
              <a:buFont typeface="Arial" pitchFamily="34" charset="0"/>
              <a:buChar char="•"/>
            </a:pPr>
            <a:r>
              <a:rPr lang="en-NZ" dirty="0" smtClean="0"/>
              <a:t> Access rights are also managed at this layer.</a:t>
            </a:r>
          </a:p>
          <a:p>
            <a:pPr lvl="1">
              <a:buFont typeface="Arial" pitchFamily="34" charset="0"/>
              <a:buChar char="•"/>
            </a:pPr>
            <a:endParaRPr lang="en-NZ" dirty="0" smtClean="0"/>
          </a:p>
          <a:p>
            <a:r>
              <a:rPr lang="en-NZ" b="1" dirty="0" smtClean="0"/>
              <a:t>Physical organization: </a:t>
            </a:r>
          </a:p>
          <a:p>
            <a:pPr lvl="1">
              <a:buFont typeface="Arial" pitchFamily="34" charset="0"/>
              <a:buChar char="•"/>
            </a:pPr>
            <a:r>
              <a:rPr lang="en-NZ" b="1" dirty="0" smtClean="0"/>
              <a:t> </a:t>
            </a:r>
            <a:r>
              <a:rPr lang="en-NZ" dirty="0" smtClean="0"/>
              <a:t>Files and records must be converted to physical secondary storage addresses, taking into account the physical track and sector structure of the secondary storage device.</a:t>
            </a:r>
          </a:p>
          <a:p>
            <a:pPr lvl="1">
              <a:buFont typeface="Arial" pitchFamily="34" charset="0"/>
              <a:buChar char="•"/>
            </a:pPr>
            <a:r>
              <a:rPr lang="en-NZ" dirty="0" smtClean="0"/>
              <a:t> Allocation of secondary storage space and main storage buffers is generally treated at this layer as well.</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To avoid deadlock, the user memory involved in the I/O operation must be locked in main memory immediately before the I/O request is issued, even though the I/O operation is queued and may not be executed for some time.</a:t>
            </a:r>
          </a:p>
          <a:p>
            <a:pPr lvl="1">
              <a:buFont typeface="Arial" pitchFamily="34" charset="0"/>
              <a:buChar char="•"/>
            </a:pPr>
            <a:r>
              <a:rPr lang="en-NZ" dirty="0" smtClean="0"/>
              <a:t> If a block is being transferred from a user process area directly to an I/O module, then the process is blocked during the transfer and the process may not be swapped out.</a:t>
            </a:r>
          </a:p>
          <a:p>
            <a:endParaRPr lang="en-NZ" dirty="0" smtClean="0"/>
          </a:p>
          <a:p>
            <a:r>
              <a:rPr lang="en-NZ" dirty="0" smtClean="0"/>
              <a:t>To avoid these overheads and inefficiencies, it is sometimes convenient to perform input transfers in advance of requests being made and to perform output transfers some time after the request is made.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 block-oriented device stores information in blocks that are usually of fixed size, and transfers are made one block at a time.</a:t>
            </a:r>
          </a:p>
          <a:p>
            <a:endParaRPr lang="en-NZ" dirty="0" smtClean="0"/>
          </a:p>
          <a:p>
            <a:r>
              <a:rPr lang="en-NZ" dirty="0" smtClean="0"/>
              <a:t>Generally, it is possible to reference data by its block number. </a:t>
            </a:r>
          </a:p>
          <a:p>
            <a:endParaRPr lang="en-NZ" dirty="0" smtClean="0"/>
          </a:p>
          <a:p>
            <a:r>
              <a:rPr lang="en-NZ" dirty="0" smtClean="0"/>
              <a:t>Disks and USB keys are examples of block-oriented devices.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 stream-oriented device transfers data in and out as a stream of bytes, with no block structure.</a:t>
            </a:r>
          </a:p>
          <a:p>
            <a:endParaRPr lang="en-NZ" dirty="0" smtClean="0"/>
          </a:p>
          <a:p>
            <a:r>
              <a:rPr lang="en-NZ" dirty="0" smtClean="0"/>
              <a:t>Terminals, printers, communications ports, mouse and other pointing devices, and most other devices that are not secondary storage are stream oriented.</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When a user process issues an I/O request, the operating system assigns a buffer in the system portion of main memory to the operation.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35</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For block-oriented devices, </a:t>
            </a:r>
          </a:p>
          <a:p>
            <a:pPr lvl="1">
              <a:buFont typeface="Arial" pitchFamily="34" charset="0"/>
              <a:buChar char="•"/>
            </a:pPr>
            <a:r>
              <a:rPr lang="en-NZ" dirty="0" smtClean="0"/>
              <a:t> Input transfers are made to the system buffer.</a:t>
            </a:r>
          </a:p>
          <a:p>
            <a:pPr lvl="1">
              <a:buFont typeface="Arial" pitchFamily="34" charset="0"/>
              <a:buChar char="•"/>
            </a:pPr>
            <a:r>
              <a:rPr lang="en-NZ" dirty="0" smtClean="0"/>
              <a:t> When the transfer is complete, the process moves the block into user space and immediately requests another block.</a:t>
            </a:r>
          </a:p>
          <a:p>
            <a:endParaRPr lang="en-NZ" dirty="0" smtClean="0"/>
          </a:p>
          <a:p>
            <a:r>
              <a:rPr lang="en-NZ" dirty="0" smtClean="0"/>
              <a:t>Called </a:t>
            </a:r>
            <a:r>
              <a:rPr lang="en-NZ" b="1" dirty="0" smtClean="0"/>
              <a:t>reading ahead</a:t>
            </a:r>
            <a:r>
              <a:rPr lang="en-NZ" dirty="0" smtClean="0"/>
              <a:t>, or </a:t>
            </a:r>
            <a:r>
              <a:rPr lang="en-NZ" b="1" dirty="0" smtClean="0"/>
              <a:t>anticipated input</a:t>
            </a:r>
            <a:r>
              <a:rPr lang="en-NZ" dirty="0" smtClean="0"/>
              <a:t>; </a:t>
            </a:r>
          </a:p>
          <a:p>
            <a:pPr lvl="1">
              <a:buFont typeface="Arial" pitchFamily="34" charset="0"/>
              <a:buChar char="•"/>
            </a:pPr>
            <a:r>
              <a:rPr lang="en-NZ" dirty="0" smtClean="0"/>
              <a:t> it is done in the expectation that the block will eventually be needed.</a:t>
            </a:r>
          </a:p>
          <a:p>
            <a:pPr lvl="1">
              <a:buFont typeface="Arial" pitchFamily="34" charset="0"/>
              <a:buChar char="•"/>
            </a:pPr>
            <a:endParaRPr lang="en-NZ" dirty="0" smtClean="0"/>
          </a:p>
          <a:p>
            <a:pPr lvl="0">
              <a:buFont typeface="Arial" pitchFamily="34" charset="0"/>
              <a:buNone/>
            </a:pPr>
            <a:r>
              <a:rPr lang="en-NZ" dirty="0" smtClean="0"/>
              <a:t>Often this is a reasonable assumption most of the time because data are usually accessed sequentially. </a:t>
            </a:r>
          </a:p>
          <a:p>
            <a:pPr lvl="1">
              <a:buFont typeface="Arial" pitchFamily="34" charset="0"/>
              <a:buChar char="•"/>
            </a:pPr>
            <a:r>
              <a:rPr lang="en-NZ" dirty="0" smtClean="0"/>
              <a:t> Only at the end of a sequence of processing will a block be read in unnecessarily.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36</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single buffering scheme can be used in a line-at-a-time fashion or a byte-at-a-time fashion. </a:t>
            </a:r>
          </a:p>
          <a:p>
            <a:pPr lvl="1">
              <a:buFont typeface="Arial" pitchFamily="34" charset="0"/>
              <a:buChar char="•"/>
            </a:pPr>
            <a:r>
              <a:rPr lang="en-NZ" dirty="0" smtClean="0"/>
              <a:t> Line-at-a-time operation is appropriate for scroll-mode terminals (sometimes called dumb terminals).</a:t>
            </a:r>
          </a:p>
          <a:p>
            <a:pPr lvl="1">
              <a:buFont typeface="Arial" pitchFamily="34" charset="0"/>
              <a:buChar char="•"/>
            </a:pPr>
            <a:r>
              <a:rPr lang="en-NZ" dirty="0" smtClean="0"/>
              <a:t> Byte-at-a-time operation is used on where each keystroke is significant, or for peripherals such as sensors and controllers.</a:t>
            </a:r>
          </a:p>
          <a:p>
            <a:pPr lvl="0">
              <a:buFont typeface="Arial" pitchFamily="34" charset="0"/>
              <a:buNone/>
            </a:pPr>
            <a:endParaRPr lang="en-NZ" dirty="0" smtClean="0"/>
          </a:p>
          <a:p>
            <a:pPr lvl="0">
              <a:buFont typeface="Arial" pitchFamily="34" charset="0"/>
              <a:buNone/>
            </a:pP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37</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 process transfers data to (or from) one buffer while the operating system empties (or fills) the other. </a:t>
            </a:r>
          </a:p>
          <a:p>
            <a:endParaRPr lang="en-NZ"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38</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Double buffering may be inadequate if the process performs rapid bursts of I/O. </a:t>
            </a:r>
          </a:p>
          <a:p>
            <a:endParaRPr lang="en-NZ" dirty="0" smtClean="0"/>
          </a:p>
          <a:p>
            <a:r>
              <a:rPr lang="en-NZ" dirty="0" smtClean="0"/>
              <a:t>The problem can often be alleviated by using more than two buffers.</a:t>
            </a:r>
          </a:p>
          <a:p>
            <a:endParaRPr lang="en-NZ" dirty="0" smtClean="0"/>
          </a:p>
          <a:p>
            <a:r>
              <a:rPr lang="en-NZ" dirty="0" smtClean="0"/>
              <a:t>When more than two buffers are used, the collection of buffers is itself referred to as a circular buffer with each individual buffer being one</a:t>
            </a:r>
          </a:p>
          <a:p>
            <a:r>
              <a:rPr lang="en-NZ" dirty="0" smtClean="0"/>
              <a:t>unit in the circular buffer.</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39</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Buffering is a technique that smoothes out peaks in I/O demand. </a:t>
            </a:r>
          </a:p>
          <a:p>
            <a:endParaRPr lang="en-NZ" dirty="0" smtClean="0"/>
          </a:p>
          <a:p>
            <a:r>
              <a:rPr lang="en-NZ" dirty="0" smtClean="0"/>
              <a:t>However, no amount of buffering will allow an I/O device to keep pace with a process indefinitely when the average demand of the process is greater than the I/O device can service.</a:t>
            </a:r>
          </a:p>
          <a:p>
            <a:pPr lvl="1">
              <a:buFont typeface="Arial" pitchFamily="34" charset="0"/>
              <a:buChar char="•"/>
            </a:pPr>
            <a:r>
              <a:rPr lang="en-NZ" dirty="0" smtClean="0"/>
              <a:t>Even with multiple buffers, all of the buffers will eventually fill up and the process will have to wait after processing each chunk of data.</a:t>
            </a:r>
          </a:p>
          <a:p>
            <a:endParaRPr lang="en-NZ" dirty="0" smtClean="0"/>
          </a:p>
          <a:p>
            <a:r>
              <a:rPr lang="en-NZ" dirty="0" smtClean="0"/>
              <a:t>However, in a multiprogramming environment, when there is a variety of I/O activity and a variety of process activity to service, buffering is one tool that can increase the efficiency of the operating system and the performance of individual processes.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40</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Suitable for communicating with the computer user. </a:t>
            </a:r>
          </a:p>
          <a:p>
            <a:pPr lvl="1">
              <a:buFont typeface="Arial" pitchFamily="34" charset="0"/>
              <a:buChar char="•"/>
            </a:pPr>
            <a:r>
              <a:rPr lang="en-NZ" dirty="0" smtClean="0"/>
              <a:t> Examples include printers and terminals, the latter consisting of video display, keyboard, and perhaps other devices such as a mouse.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41</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actual details of disk I/O operation depend on the computer system, the operating system, and the nature of the I/O channel and disk controller hardware.</a:t>
            </a:r>
          </a:p>
          <a:p>
            <a:endParaRPr lang="en-NZ" dirty="0" smtClean="0"/>
          </a:p>
          <a:p>
            <a:r>
              <a:rPr lang="en-NZ" dirty="0" smtClean="0"/>
              <a:t>A general timing diagram of disk I/O transfer is shown in Figure 11.6.</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42</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When the disk drive is operating, the disk is rotating at constant speed.</a:t>
            </a:r>
          </a:p>
          <a:p>
            <a:endParaRPr lang="en-NZ" dirty="0" smtClean="0"/>
          </a:p>
          <a:p>
            <a:r>
              <a:rPr lang="en-NZ" dirty="0" smtClean="0"/>
              <a:t>To read or write, the head must be positioned at the desired track and at the beginning of the desired sector on that track.</a:t>
            </a:r>
          </a:p>
          <a:p>
            <a:endParaRPr lang="en-NZ" dirty="0" smtClean="0"/>
          </a:p>
          <a:p>
            <a:r>
              <a:rPr lang="en-NZ" dirty="0" smtClean="0"/>
              <a:t>Track selection involves moving the head in a movable-head system or electronically selecting one head on a fixed-head system. </a:t>
            </a:r>
          </a:p>
          <a:p>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43</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i="1" dirty="0" smtClean="0"/>
              <a:t>Access Time</a:t>
            </a:r>
            <a:r>
              <a:rPr lang="en-NZ" b="0" i="0" dirty="0" smtClean="0"/>
              <a:t> is the sum of</a:t>
            </a:r>
            <a:endParaRPr lang="en-NZ" b="1" i="1" dirty="0" smtClean="0"/>
          </a:p>
          <a:p>
            <a:pPr lvl="1">
              <a:buFont typeface="Arial" pitchFamily="34" charset="0"/>
              <a:buChar char="•"/>
            </a:pPr>
            <a:r>
              <a:rPr lang="en-NZ" b="1" i="1" dirty="0" smtClean="0"/>
              <a:t>Seek Time </a:t>
            </a:r>
            <a:r>
              <a:rPr lang="en-NZ" b="0" i="0" dirty="0" smtClean="0"/>
              <a:t>is</a:t>
            </a:r>
            <a:r>
              <a:rPr lang="en-NZ" b="0" i="0" baseline="0" dirty="0" smtClean="0"/>
              <a:t> </a:t>
            </a:r>
            <a:r>
              <a:rPr lang="en-NZ" dirty="0" smtClean="0"/>
              <a:t>the time it takes to position the head at the track. </a:t>
            </a:r>
          </a:p>
          <a:p>
            <a:pPr lvl="1">
              <a:buFont typeface="Arial" pitchFamily="34" charset="0"/>
              <a:buChar char="•"/>
            </a:pPr>
            <a:r>
              <a:rPr lang="en-NZ" b="1" dirty="0" smtClean="0"/>
              <a:t>Rotational</a:t>
            </a:r>
            <a:r>
              <a:rPr lang="en-NZ" b="1" baseline="0" dirty="0" smtClean="0"/>
              <a:t> delay </a:t>
            </a:r>
            <a:r>
              <a:rPr lang="en-NZ" baseline="0" dirty="0" smtClean="0"/>
              <a:t>is t</a:t>
            </a:r>
            <a:r>
              <a:rPr lang="en-NZ" dirty="0" smtClean="0"/>
              <a:t>he time it takes for the beginning of the sector to reach the head</a:t>
            </a:r>
          </a:p>
          <a:p>
            <a:pPr lvl="0">
              <a:buFont typeface="Arial" pitchFamily="34" charset="0"/>
              <a:buNone/>
            </a:pPr>
            <a:endParaRPr lang="en-NZ" b="0" dirty="0" smtClean="0"/>
          </a:p>
          <a:p>
            <a:pPr lvl="0">
              <a:buFont typeface="Arial" pitchFamily="34" charset="0"/>
              <a:buNone/>
            </a:pPr>
            <a:r>
              <a:rPr lang="en-NZ" b="0" dirty="0" smtClean="0"/>
              <a:t>Once the head is in position, the read or write operation is then performed as the sector moves under the head; </a:t>
            </a:r>
          </a:p>
          <a:p>
            <a:pPr lvl="1">
              <a:buFont typeface="Arial" pitchFamily="34" charset="0"/>
              <a:buChar char="•"/>
            </a:pPr>
            <a:r>
              <a:rPr lang="en-NZ" b="0" dirty="0" smtClean="0"/>
              <a:t> this is the data transfer portion of the operation; the time required for the transfer is the </a:t>
            </a:r>
            <a:r>
              <a:rPr lang="en-NZ" b="1" i="1" dirty="0" smtClean="0"/>
              <a:t>transfer time</a:t>
            </a:r>
            <a:r>
              <a:rPr lang="en-NZ" b="0" dirty="0" smtClean="0"/>
              <a:t>.</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44</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45</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Movie</a:t>
            </a:r>
            <a:r>
              <a:rPr lang="en-US" baseline="0" dirty="0" smtClean="0"/>
              <a:t> icon jumps to animation at http://gaia.ecs.csus.edu/%7ezhangd/oscal/DiskApplet.html</a:t>
            </a:r>
          </a:p>
          <a:p>
            <a:endParaRPr lang="en-US" baseline="0" dirty="0" smtClean="0"/>
          </a:p>
          <a:p>
            <a:r>
              <a:rPr lang="en-NZ" dirty="0" smtClean="0"/>
              <a:t>The simplest form of scheduling is first-in-first-out (FIFO) scheduling, which processes items from the queue in sequential order. </a:t>
            </a:r>
          </a:p>
          <a:p>
            <a:endParaRPr lang="en-NZ" dirty="0" smtClean="0"/>
          </a:p>
          <a:p>
            <a:r>
              <a:rPr lang="en-NZ" dirty="0" smtClean="0"/>
              <a:t>This strategy has the advantage of being fair, because every request is honored and the requests are honored in the order received. </a:t>
            </a:r>
          </a:p>
          <a:p>
            <a:endParaRPr lang="en-NZ" dirty="0" smtClean="0"/>
          </a:p>
          <a:p>
            <a:r>
              <a:rPr lang="en-NZ" dirty="0" smtClean="0"/>
              <a:t>This figure illustrates the disk arm movement with FIFO.</a:t>
            </a:r>
          </a:p>
          <a:p>
            <a:pPr lvl="1">
              <a:buFont typeface="Arial" pitchFamily="34" charset="0"/>
              <a:buChar char="•"/>
            </a:pPr>
            <a:r>
              <a:rPr lang="en-NZ" dirty="0" smtClean="0"/>
              <a:t> This graph is generated directly from the data in Table 11.2a.</a:t>
            </a:r>
          </a:p>
          <a:p>
            <a:pPr lvl="1">
              <a:buFont typeface="Arial" pitchFamily="34" charset="0"/>
              <a:buChar char="•"/>
            </a:pPr>
            <a:endParaRPr lang="en-NZ" dirty="0" smtClean="0"/>
          </a:p>
          <a:p>
            <a:r>
              <a:rPr lang="en-NZ" dirty="0" smtClean="0"/>
              <a:t>As can be seen, the disk accesses are in the same order as the requests were originally received.</a:t>
            </a:r>
          </a:p>
          <a:p>
            <a:endParaRPr lang="en-NZ" dirty="0" smtClean="0"/>
          </a:p>
          <a:p>
            <a:r>
              <a:rPr lang="en-NZ" dirty="0" smtClean="0"/>
              <a:t>With FIFO, if there are only a few processes that require access and if many of the requests are to clustered file sectors, then we can hope for good performance. </a:t>
            </a:r>
          </a:p>
          <a:p>
            <a:pPr lvl="1">
              <a:buFont typeface="Arial" pitchFamily="34" charset="0"/>
              <a:buChar char="•"/>
            </a:pPr>
            <a:r>
              <a:rPr lang="en-NZ" b="1" i="1" dirty="0" smtClean="0"/>
              <a:t>But</a:t>
            </a:r>
            <a:r>
              <a:rPr lang="en-NZ" dirty="0" smtClean="0"/>
              <a:t>, this technique will often approximate random scheduling in performance, if there are many processes competing for the disk. </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46</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With a system based on priority (PRI), the control of the scheduling is outside the control of disk management software. </a:t>
            </a:r>
          </a:p>
          <a:p>
            <a:pPr lvl="1">
              <a:buFont typeface="Arial" pitchFamily="34" charset="0"/>
              <a:buChar char="•"/>
            </a:pPr>
            <a:r>
              <a:rPr lang="en-NZ" dirty="0" smtClean="0"/>
              <a:t>This is not intended to optimize disk utilization but to meet other objectives within the operating system.</a:t>
            </a:r>
          </a:p>
          <a:p>
            <a:pPr lvl="1">
              <a:buFont typeface="Arial" pitchFamily="34" charset="0"/>
              <a:buChar char="•"/>
            </a:pPr>
            <a:endParaRPr lang="en-NZ" dirty="0" smtClean="0"/>
          </a:p>
          <a:p>
            <a:r>
              <a:rPr lang="en-NZ" dirty="0" smtClean="0"/>
              <a:t>Often short batch jobs and interactive jobs are given higher priority than longer jobs that require longer computation.</a:t>
            </a:r>
          </a:p>
          <a:p>
            <a:pPr lvl="1">
              <a:buFont typeface="Arial" pitchFamily="34" charset="0"/>
              <a:buChar char="•"/>
            </a:pPr>
            <a:r>
              <a:rPr lang="en-NZ" dirty="0" smtClean="0"/>
              <a:t> This allows a lot of short jobs to be flushed through the system quickly and may provide good interactive response time.</a:t>
            </a:r>
          </a:p>
          <a:p>
            <a:pPr lvl="1">
              <a:buFont typeface="Arial" pitchFamily="34" charset="0"/>
              <a:buChar char="•"/>
            </a:pPr>
            <a:r>
              <a:rPr lang="en-NZ" dirty="0" smtClean="0"/>
              <a:t> However, longer jobs may have to wait excessively long times.</a:t>
            </a:r>
          </a:p>
          <a:p>
            <a:pPr lvl="1">
              <a:buFont typeface="Arial" pitchFamily="34" charset="0"/>
              <a:buChar char="•"/>
            </a:pPr>
            <a:r>
              <a:rPr lang="en-NZ" dirty="0" smtClean="0"/>
              <a:t> Furthermore, such a policy could lead to countermeasures on the part of users, who split their jobs into smaller pieces to beat the system.</a:t>
            </a:r>
          </a:p>
          <a:p>
            <a:pPr lvl="0">
              <a:buFont typeface="Arial" pitchFamily="34" charset="0"/>
              <a:buNone/>
            </a:pPr>
            <a:endParaRPr lang="en-NZ" dirty="0" smtClean="0"/>
          </a:p>
          <a:p>
            <a:pPr lvl="0">
              <a:buFont typeface="Arial" pitchFamily="34" charset="0"/>
              <a:buNone/>
            </a:pPr>
            <a:r>
              <a:rPr lang="en-NZ" dirty="0" smtClean="0"/>
              <a:t>This type of policy tends to be poor for database systems.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47</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In transaction processing systems, giving the device to the most recent user should result in little or no arm movement for moving through a sequential file.</a:t>
            </a:r>
          </a:p>
          <a:p>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48</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Select the disk I/O request that requires the least movement of the disk arm from its current position.</a:t>
            </a:r>
          </a:p>
          <a:p>
            <a:r>
              <a:rPr lang="en-NZ" dirty="0" smtClean="0"/>
              <a:t/>
            </a:r>
            <a:br>
              <a:rPr lang="en-NZ" dirty="0" smtClean="0"/>
            </a:br>
            <a:r>
              <a:rPr lang="en-NZ" dirty="0" smtClean="0"/>
              <a:t>Thus, we always choose to incur the minimum seek time. </a:t>
            </a:r>
          </a:p>
          <a:p>
            <a:pPr lvl="1">
              <a:buFont typeface="Arial" pitchFamily="34" charset="0"/>
              <a:buChar char="•"/>
            </a:pPr>
            <a:r>
              <a:rPr lang="en-NZ" dirty="0" smtClean="0"/>
              <a:t>Always choosing the minimum seek time does not guarantee that the average seek time over a number of arm movements will be minimum.</a:t>
            </a:r>
          </a:p>
          <a:p>
            <a:pPr lvl="1">
              <a:buFont typeface="Arial" pitchFamily="34" charset="0"/>
              <a:buChar char="•"/>
            </a:pPr>
            <a:r>
              <a:rPr lang="en-NZ" dirty="0" smtClean="0"/>
              <a:t>However, this should provide better performance than FIFO. </a:t>
            </a:r>
          </a:p>
          <a:p>
            <a:pPr lvl="0">
              <a:buFont typeface="Arial" pitchFamily="34" charset="0"/>
              <a:buNone/>
            </a:pPr>
            <a:endParaRPr lang="en-NZ" dirty="0" smtClean="0"/>
          </a:p>
          <a:p>
            <a:pPr lvl="0">
              <a:buFont typeface="Arial" pitchFamily="34" charset="0"/>
              <a:buNone/>
            </a:pPr>
            <a:r>
              <a:rPr lang="en-NZ" dirty="0" smtClean="0"/>
              <a:t>Because the arm can move in two directions, a random tie-breaking algorithm may be used to resolve cases of equal distances.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49</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With SCAN, the arm is required to move in one direction only, satisfying all outstanding requests en route, until it reaches the last track in that direction or until there are no more requests in that direction.</a:t>
            </a:r>
          </a:p>
          <a:p>
            <a:pPr marL="457200" marR="0" lvl="1"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dirty="0" smtClean="0"/>
              <a:t> The service direction is then reversed and the scan proceeds in the opposite direction, again picking up all requests in order.</a:t>
            </a:r>
            <a:endParaRPr lang="en-US" dirty="0" smtClean="0"/>
          </a:p>
          <a:p>
            <a:endParaRPr lang="en-NZ" dirty="0" smtClean="0"/>
          </a:p>
          <a:p>
            <a:r>
              <a:rPr lang="en-NZ" dirty="0" smtClean="0"/>
              <a:t>This latter refinement is sometimes referred to as the LOOK policy. </a:t>
            </a:r>
          </a:p>
          <a:p>
            <a:endParaRPr lang="en-NZ" dirty="0" smtClean="0"/>
          </a:p>
          <a:p>
            <a:r>
              <a:rPr lang="en-NZ" dirty="0" smtClean="0"/>
              <a:t>The SCAN policy favors jobs whose requests are for tracks nearest to both innermost and outermost tracks and favors the latest-arriving jobs.</a:t>
            </a:r>
          </a:p>
          <a:p>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50</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Suitable for communicating with electronic equipment. </a:t>
            </a:r>
          </a:p>
          <a:p>
            <a:pPr lvl="1"/>
            <a:r>
              <a:rPr lang="en-NZ" dirty="0" smtClean="0"/>
              <a:t>Examples are disk drives, USB keys, sensors, controllers, and actuators.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C-SCAN (circular SCAN) policy restricts scanning to one direction only.</a:t>
            </a:r>
          </a:p>
          <a:p>
            <a:pPr lvl="1">
              <a:buFont typeface="Arial" pitchFamily="34" charset="0"/>
              <a:buChar char="•"/>
            </a:pPr>
            <a:r>
              <a:rPr lang="en-NZ" dirty="0" smtClean="0"/>
              <a:t>Thus, when the last track has been visited in one direction, the arm is returned to the opposite end of the disk and the scan begins again.</a:t>
            </a:r>
          </a:p>
          <a:p>
            <a:pPr lvl="1">
              <a:buFont typeface="Arial" pitchFamily="34" charset="0"/>
              <a:buChar char="•"/>
            </a:pPr>
            <a:endParaRPr lang="en-NZ" dirty="0" smtClean="0"/>
          </a:p>
          <a:p>
            <a:pPr lvl="0">
              <a:buFont typeface="Arial" pitchFamily="34" charset="0"/>
              <a:buNone/>
            </a:pPr>
            <a:r>
              <a:rPr lang="en-NZ" dirty="0" smtClean="0"/>
              <a:t>This reduces the maximum delay experienced by new requests.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51</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N-step-SCAN policy segments the disk request queue into subqueues of length N. </a:t>
            </a:r>
          </a:p>
          <a:p>
            <a:endParaRPr lang="en-NZ" dirty="0" smtClean="0"/>
          </a:p>
          <a:p>
            <a:r>
              <a:rPr lang="en-NZ" dirty="0" smtClean="0"/>
              <a:t>Subqueues are processed one at a time, using SCAN. </a:t>
            </a:r>
          </a:p>
          <a:p>
            <a:endParaRPr lang="en-NZ" dirty="0" smtClean="0"/>
          </a:p>
          <a:p>
            <a:r>
              <a:rPr lang="en-NZ" dirty="0" smtClean="0"/>
              <a:t>While a queue is being processed, new requests must be added to some other queue. </a:t>
            </a:r>
          </a:p>
          <a:p>
            <a:endParaRPr lang="en-NZ" dirty="0" smtClean="0"/>
          </a:p>
          <a:p>
            <a:r>
              <a:rPr lang="en-NZ" dirty="0" smtClean="0"/>
              <a:t>If fewer than N requests are available at the end of a scan, then all of them are processed with the next scan.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52</a:t>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FSCAN is a policy that uses two subqueues.</a:t>
            </a:r>
          </a:p>
          <a:p>
            <a:endParaRPr lang="en-NZ" dirty="0" smtClean="0"/>
          </a:p>
          <a:p>
            <a:r>
              <a:rPr lang="en-NZ" dirty="0" smtClean="0"/>
              <a:t> When a scan begins, all of the requests are in one of the queues, with the other empty.</a:t>
            </a:r>
          </a:p>
          <a:p>
            <a:endParaRPr lang="en-NZ" dirty="0" smtClean="0"/>
          </a:p>
          <a:p>
            <a:r>
              <a:rPr lang="en-NZ" dirty="0" smtClean="0"/>
              <a:t>During the scan, all new requests are put into the other queue.</a:t>
            </a:r>
          </a:p>
          <a:p>
            <a:pPr lvl="1">
              <a:buFont typeface="Arial" pitchFamily="34" charset="0"/>
              <a:buChar char="•"/>
            </a:pPr>
            <a:r>
              <a:rPr lang="en-NZ" dirty="0" smtClean="0"/>
              <a:t> Thus, service of new requests is deferred until all of the old requests have been processed.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53</a:t>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54</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Suitable for communicating with remote devices. </a:t>
            </a:r>
          </a:p>
          <a:p>
            <a:pPr lvl="1">
              <a:buFont typeface="Arial" pitchFamily="34" charset="0"/>
              <a:buChar char="•"/>
            </a:pPr>
            <a:r>
              <a:rPr lang="en-NZ" dirty="0" smtClean="0"/>
              <a:t> Examples are digital line drivers and modems.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Each of these are covered in subsequent slides</a:t>
            </a:r>
          </a:p>
          <a:p>
            <a:endParaRPr lang="en-NZ" dirty="0" smtClean="0"/>
          </a:p>
          <a:p>
            <a:r>
              <a:rPr lang="en-NZ" dirty="0" smtClean="0"/>
              <a:t>This diversity makes a uniform and consistent approach to I/O, both from the point of view of the operating system and from the point of view of user processes, difficult to achieve.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There may be differences of several orders of magnitude between the data transfer rates.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use to which a device is put has an influence on the software and policies in the operating system and supporting utilities. </a:t>
            </a:r>
          </a:p>
          <a:p>
            <a:endParaRPr lang="en-NZ" dirty="0" smtClean="0"/>
          </a:p>
          <a:p>
            <a:r>
              <a:rPr lang="en-NZ" dirty="0" smtClean="0"/>
              <a:t>Examples:</a:t>
            </a:r>
          </a:p>
          <a:p>
            <a:pPr lvl="1">
              <a:buFont typeface="Arial" pitchFamily="34" charset="0"/>
              <a:buChar char="•"/>
            </a:pPr>
            <a:r>
              <a:rPr lang="en-NZ" dirty="0" smtClean="0"/>
              <a:t> disk used for files requires the support of file management software. </a:t>
            </a:r>
          </a:p>
          <a:p>
            <a:pPr lvl="1">
              <a:buFont typeface="Arial" pitchFamily="34" charset="0"/>
              <a:buChar char="•"/>
            </a:pPr>
            <a:r>
              <a:rPr lang="en-NZ" dirty="0" smtClean="0"/>
              <a:t> disk used as a backing store for pages in a virtual memory scheme depends on the use of virtual memory hardware and software. </a:t>
            </a:r>
          </a:p>
          <a:p>
            <a:pPr lvl="1">
              <a:buFont typeface="Arial" pitchFamily="34" charset="0"/>
              <a:buChar char="•"/>
            </a:pPr>
            <a:endParaRPr lang="en-NZ" dirty="0" smtClean="0"/>
          </a:p>
          <a:p>
            <a:pPr lvl="0">
              <a:buFont typeface="Arial" pitchFamily="34" charset="0"/>
              <a:buNone/>
            </a:pPr>
            <a:r>
              <a:rPr lang="en-NZ" dirty="0" smtClean="0"/>
              <a:t>These applications have an impact on disk scheduling algorithms.</a:t>
            </a:r>
          </a:p>
          <a:p>
            <a:pPr lvl="0">
              <a:buFont typeface="Arial" pitchFamily="34" charset="0"/>
              <a:buNone/>
            </a:pPr>
            <a:endParaRPr lang="en-NZ" dirty="0" smtClean="0"/>
          </a:p>
          <a:p>
            <a:r>
              <a:rPr lang="en-NZ" dirty="0" smtClean="0"/>
              <a:t>Another example, a terminal may be used by an ordinary user or a system administrator. </a:t>
            </a:r>
          </a:p>
          <a:p>
            <a:pPr lvl="1">
              <a:buFont typeface="Arial" pitchFamily="34" charset="0"/>
              <a:buChar char="•"/>
            </a:pPr>
            <a:r>
              <a:rPr lang="en-NZ" dirty="0" smtClean="0"/>
              <a:t> implying different privilege levels and perhaps different priorities in the operating system.</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p>
            <a:fld id="{F4914DE3-C5A1-4FDE-B79F-A57B13B42218}" type="datetimeFigureOut">
              <a:rPr lang="en-US" smtClean="0"/>
              <a:pPr/>
              <a:t>11/9/2024</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51861825-3240-481C-9C40-060569DD64B3}"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4914DE3-C5A1-4FDE-B79F-A57B13B42218}" type="datetimeFigureOut">
              <a:rPr lang="en-US" smtClean="0"/>
              <a:pPr/>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61825-3240-481C-9C40-060569DD64B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4914DE3-C5A1-4FDE-B79F-A57B13B42218}" type="datetimeFigureOut">
              <a:rPr lang="en-US" smtClean="0"/>
              <a:pPr/>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61825-3240-481C-9C40-060569DD64B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4914DE3-C5A1-4FDE-B79F-A57B13B42218}" type="datetimeFigureOut">
              <a:rPr lang="en-US" smtClean="0"/>
              <a:pPr/>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61825-3240-481C-9C40-060569DD64B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4914DE3-C5A1-4FDE-B79F-A57B13B42218}" type="datetimeFigureOut">
              <a:rPr lang="en-US" smtClean="0"/>
              <a:pPr/>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61825-3240-481C-9C40-060569DD64B3}"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4914DE3-C5A1-4FDE-B79F-A57B13B42218}" type="datetimeFigureOut">
              <a:rPr lang="en-US" smtClean="0"/>
              <a:pPr/>
              <a:t>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61825-3240-481C-9C40-060569DD64B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4914DE3-C5A1-4FDE-B79F-A57B13B42218}" type="datetimeFigureOut">
              <a:rPr lang="en-US" smtClean="0"/>
              <a:pPr/>
              <a:t>11/9/2024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861825-3240-481C-9C40-060569DD64B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4914DE3-C5A1-4FDE-B79F-A57B13B42218}" type="datetimeFigureOut">
              <a:rPr lang="en-US" smtClean="0"/>
              <a:pPr/>
              <a:t>11/9/2024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861825-3240-481C-9C40-060569DD64B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F4914DE3-C5A1-4FDE-B79F-A57B13B42218}" type="datetimeFigureOut">
              <a:rPr lang="en-US" smtClean="0"/>
              <a:pPr/>
              <a:t>11/9/2024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861825-3240-481C-9C40-060569DD64B3}"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4914DE3-C5A1-4FDE-B79F-A57B13B42218}" type="datetimeFigureOut">
              <a:rPr lang="en-US" smtClean="0"/>
              <a:pPr/>
              <a:t>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61825-3240-481C-9C40-060569DD64B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F4914DE3-C5A1-4FDE-B79F-A57B13B42218}" type="datetimeFigureOut">
              <a:rPr lang="en-US" smtClean="0"/>
              <a:pPr/>
              <a:t>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61825-3240-481C-9C40-060569DD64B3}"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F4914DE3-C5A1-4FDE-B79F-A57B13B42218}" type="datetimeFigureOut">
              <a:rPr lang="en-US" smtClean="0"/>
              <a:pPr/>
              <a:t>11/9/2024</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51861825-3240-481C-9C40-060569DD64B3}"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p:cNvSpPr>
          <p:nvPr>
            <p:ph type="ctrTitle"/>
          </p:nvPr>
        </p:nvSpPr>
        <p:spPr>
          <a:xfrm>
            <a:off x="685800" y="2130425"/>
            <a:ext cx="7772400" cy="2136775"/>
          </a:xfrm>
        </p:spPr>
        <p:txBody>
          <a:bodyPr/>
          <a:lstStyle/>
          <a:p>
            <a:pPr algn="ctr"/>
            <a:r>
              <a:rPr lang="en-US" dirty="0" smtClean="0"/>
              <a:t>Unit-6, </a:t>
            </a:r>
            <a:br>
              <a:rPr lang="en-US" dirty="0" smtClean="0"/>
            </a:br>
            <a:r>
              <a:rPr lang="en-US" dirty="0" smtClean="0"/>
              <a:t>I/O Management and Disk Scheduling</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933688" cy="1143000"/>
          </a:xfrm>
        </p:spPr>
        <p:txBody>
          <a:bodyPr/>
          <a:lstStyle/>
          <a:p>
            <a:r>
              <a:rPr lang="en-US" dirty="0" smtClean="0"/>
              <a:t>2.C	Complexity of control</a:t>
            </a:r>
            <a:endParaRPr lang="en-US" dirty="0"/>
          </a:p>
        </p:txBody>
      </p:sp>
      <p:sp>
        <p:nvSpPr>
          <p:cNvPr id="3" name="Content Placeholder 2"/>
          <p:cNvSpPr>
            <a:spLocks noGrp="1"/>
          </p:cNvSpPr>
          <p:nvPr>
            <p:ph idx="1"/>
          </p:nvPr>
        </p:nvSpPr>
        <p:spPr>
          <a:xfrm>
            <a:off x="1066800" y="1447800"/>
            <a:ext cx="7866888" cy="4800600"/>
          </a:xfrm>
        </p:spPr>
        <p:txBody>
          <a:bodyPr/>
          <a:lstStyle/>
          <a:p>
            <a:r>
              <a:rPr lang="en-NZ" dirty="0" smtClean="0"/>
              <a:t>A printer requires a relatively simple control interface.</a:t>
            </a:r>
          </a:p>
          <a:p>
            <a:r>
              <a:rPr lang="en-NZ" dirty="0" smtClean="0"/>
              <a:t>A disk is much more complex.</a:t>
            </a:r>
          </a:p>
          <a:p>
            <a:r>
              <a:rPr lang="en-NZ" dirty="0" smtClean="0"/>
              <a:t>This complexity is filtered to some extent by the complexity of the I/O module that controls the device.</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705088" cy="1143000"/>
          </a:xfrm>
        </p:spPr>
        <p:txBody>
          <a:bodyPr/>
          <a:lstStyle/>
          <a:p>
            <a:r>
              <a:rPr lang="en-NZ" dirty="0" smtClean="0"/>
              <a:t>2.D	Unit of transfer</a:t>
            </a:r>
            <a:endParaRPr lang="en-NZ" dirty="0"/>
          </a:p>
        </p:txBody>
      </p:sp>
      <p:sp>
        <p:nvSpPr>
          <p:cNvPr id="3" name="Content Placeholder 2"/>
          <p:cNvSpPr>
            <a:spLocks noGrp="1"/>
          </p:cNvSpPr>
          <p:nvPr>
            <p:ph idx="1"/>
          </p:nvPr>
        </p:nvSpPr>
        <p:spPr>
          <a:xfrm>
            <a:off x="990600" y="1447800"/>
            <a:ext cx="7943088" cy="4800600"/>
          </a:xfrm>
        </p:spPr>
        <p:txBody>
          <a:bodyPr>
            <a:normAutofit/>
          </a:bodyPr>
          <a:lstStyle/>
          <a:p>
            <a:r>
              <a:rPr lang="en-NZ" dirty="0" smtClean="0"/>
              <a:t>Data may be transferred as </a:t>
            </a:r>
          </a:p>
          <a:p>
            <a:pPr lvl="1"/>
            <a:r>
              <a:rPr lang="en-NZ" sz="3200" dirty="0" smtClean="0"/>
              <a:t>a stream of bytes or characters (e.g., terminal I/O) </a:t>
            </a:r>
          </a:p>
          <a:p>
            <a:pPr lvl="1"/>
            <a:r>
              <a:rPr lang="en-NZ" sz="3200" dirty="0" smtClean="0"/>
              <a:t>or in larger blocks (e.g., disk I/O).</a:t>
            </a:r>
            <a:endParaRPr lang="en-NZ" sz="3200"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705088" cy="1143000"/>
          </a:xfrm>
        </p:spPr>
        <p:txBody>
          <a:bodyPr/>
          <a:lstStyle/>
          <a:p>
            <a:r>
              <a:rPr lang="en-US" dirty="0" smtClean="0"/>
              <a:t>2.E	Data representation</a:t>
            </a:r>
          </a:p>
        </p:txBody>
      </p:sp>
      <p:sp>
        <p:nvSpPr>
          <p:cNvPr id="3" name="Content Placeholder 2"/>
          <p:cNvSpPr>
            <a:spLocks noGrp="1"/>
          </p:cNvSpPr>
          <p:nvPr>
            <p:ph idx="1"/>
          </p:nvPr>
        </p:nvSpPr>
        <p:spPr/>
        <p:txBody>
          <a:bodyPr/>
          <a:lstStyle/>
          <a:p>
            <a:r>
              <a:rPr lang="en-NZ" dirty="0" smtClean="0"/>
              <a:t>Different data encoding schemes are used by different devices, </a:t>
            </a:r>
          </a:p>
          <a:p>
            <a:pPr lvl="1"/>
            <a:r>
              <a:rPr lang="en-NZ" dirty="0" smtClean="0"/>
              <a:t>including differences in character code and parity conventions.</a:t>
            </a:r>
            <a:endParaRPr lang="en-US" dirty="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628888" cy="1143000"/>
          </a:xfrm>
        </p:spPr>
        <p:txBody>
          <a:bodyPr/>
          <a:lstStyle/>
          <a:p>
            <a:r>
              <a:rPr lang="en-NZ" dirty="0" smtClean="0"/>
              <a:t>2.F	Error Conditions</a:t>
            </a:r>
            <a:endParaRPr lang="en-NZ" dirty="0"/>
          </a:p>
        </p:txBody>
      </p:sp>
      <p:sp>
        <p:nvSpPr>
          <p:cNvPr id="3" name="Content Placeholder 2"/>
          <p:cNvSpPr>
            <a:spLocks noGrp="1"/>
          </p:cNvSpPr>
          <p:nvPr>
            <p:ph idx="1"/>
          </p:nvPr>
        </p:nvSpPr>
        <p:spPr/>
        <p:txBody>
          <a:bodyPr/>
          <a:lstStyle/>
          <a:p>
            <a:r>
              <a:rPr lang="en-NZ" dirty="0" smtClean="0"/>
              <a:t>The nature of errors differ widely from one device to another.</a:t>
            </a:r>
          </a:p>
          <a:p>
            <a:r>
              <a:rPr lang="en-NZ" dirty="0" smtClean="0"/>
              <a:t>Aspects include:</a:t>
            </a:r>
          </a:p>
          <a:p>
            <a:pPr lvl="1"/>
            <a:r>
              <a:rPr lang="en-NZ" dirty="0" smtClean="0"/>
              <a:t>the way in which they are reported, </a:t>
            </a:r>
          </a:p>
          <a:p>
            <a:pPr lvl="1"/>
            <a:r>
              <a:rPr lang="en-NZ" dirty="0" smtClean="0"/>
              <a:t>their consequences, </a:t>
            </a:r>
          </a:p>
          <a:p>
            <a:pPr lvl="1"/>
            <a:r>
              <a:rPr lang="en-NZ" dirty="0" smtClean="0"/>
              <a:t>the available range of responses</a:t>
            </a:r>
            <a:endParaRPr lang="en-NZ"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Outline </a:t>
            </a:r>
            <a:endParaRPr lang="en-NZ" dirty="0"/>
          </a:p>
        </p:txBody>
      </p:sp>
      <p:sp>
        <p:nvSpPr>
          <p:cNvPr id="3" name="Content Placeholder 2"/>
          <p:cNvSpPr>
            <a:spLocks noGrp="1"/>
          </p:cNvSpPr>
          <p:nvPr>
            <p:ph idx="1"/>
          </p:nvPr>
        </p:nvSpPr>
        <p:spPr>
          <a:xfrm>
            <a:off x="457200" y="1295400"/>
            <a:ext cx="8229600" cy="5257800"/>
          </a:xfrm>
        </p:spPr>
        <p:txBody>
          <a:bodyPr/>
          <a:lstStyle/>
          <a:p>
            <a:pPr lvl="1">
              <a:buFont typeface="Wingdings" pitchFamily="2" charset="2"/>
              <a:buChar char="Ø"/>
            </a:pPr>
            <a:r>
              <a:rPr lang="en-NZ" sz="3600" dirty="0" smtClean="0"/>
              <a:t>I/O Devices</a:t>
            </a:r>
          </a:p>
          <a:p>
            <a:pPr lvl="1">
              <a:buFont typeface="Wingdings" pitchFamily="2" charset="2"/>
              <a:buChar char="Ø"/>
            </a:pPr>
            <a:r>
              <a:rPr lang="en-NZ" sz="3600" dirty="0" smtClean="0">
                <a:solidFill>
                  <a:schemeClr val="tx2"/>
                </a:solidFill>
              </a:rPr>
              <a:t>Organization of the I/O Function</a:t>
            </a:r>
          </a:p>
          <a:p>
            <a:pPr lvl="1">
              <a:buFont typeface="Wingdings" pitchFamily="2" charset="2"/>
              <a:buChar char="Ø"/>
            </a:pPr>
            <a:r>
              <a:rPr lang="en-NZ" sz="3600" dirty="0" smtClean="0"/>
              <a:t>Operating System Design Issues</a:t>
            </a:r>
          </a:p>
          <a:p>
            <a:pPr lvl="1">
              <a:buFont typeface="Wingdings" pitchFamily="2" charset="2"/>
              <a:buChar char="Ø"/>
            </a:pPr>
            <a:r>
              <a:rPr lang="en-NZ" sz="3600" dirty="0" smtClean="0"/>
              <a:t>I/O Buffering</a:t>
            </a:r>
          </a:p>
          <a:p>
            <a:pPr lvl="1">
              <a:buFont typeface="Wingdings" pitchFamily="2" charset="2"/>
              <a:buChar char="Ø"/>
            </a:pPr>
            <a:r>
              <a:rPr lang="en-NZ" sz="3600" dirty="0" smtClean="0"/>
              <a:t>Disk Scheduling</a:t>
            </a:r>
          </a:p>
          <a:p>
            <a:pPr marL="402336" lvl="1" indent="0">
              <a:buNone/>
            </a:pPr>
            <a:endParaRPr lang="en-NZ" dirty="0"/>
          </a:p>
        </p:txBody>
      </p:sp>
      <p:cxnSp>
        <p:nvCxnSpPr>
          <p:cNvPr id="5" name="Straight Arrow Connector 4"/>
          <p:cNvCxnSpPr/>
          <p:nvPr/>
        </p:nvCxnSpPr>
        <p:spPr>
          <a:xfrm>
            <a:off x="76200" y="2208212"/>
            <a:ext cx="8382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74638"/>
            <a:ext cx="7866888" cy="1143000"/>
          </a:xfrm>
        </p:spPr>
        <p:txBody>
          <a:bodyPr>
            <a:normAutofit/>
          </a:bodyPr>
          <a:lstStyle/>
          <a:p>
            <a:r>
              <a:rPr lang="en-NZ" dirty="0" smtClean="0"/>
              <a:t>Techniques for performing I/O</a:t>
            </a:r>
            <a:endParaRPr lang="en-NZ" dirty="0"/>
          </a:p>
        </p:txBody>
      </p:sp>
      <p:sp>
        <p:nvSpPr>
          <p:cNvPr id="3" name="Content Placeholder 2"/>
          <p:cNvSpPr>
            <a:spLocks noGrp="1"/>
          </p:cNvSpPr>
          <p:nvPr>
            <p:ph idx="1"/>
          </p:nvPr>
        </p:nvSpPr>
        <p:spPr>
          <a:xfrm>
            <a:off x="762000" y="1371600"/>
            <a:ext cx="8171688" cy="5181600"/>
          </a:xfrm>
        </p:spPr>
        <p:txBody>
          <a:bodyPr/>
          <a:lstStyle/>
          <a:p>
            <a:r>
              <a:rPr lang="en-NZ" dirty="0" smtClean="0"/>
              <a:t>Programmed I/O</a:t>
            </a:r>
          </a:p>
          <a:p>
            <a:r>
              <a:rPr lang="en-NZ" dirty="0" smtClean="0"/>
              <a:t>Interrupt-driven I/O</a:t>
            </a:r>
          </a:p>
          <a:p>
            <a:r>
              <a:rPr lang="en-NZ" dirty="0" smtClean="0"/>
              <a:t>Direct memory access (DMA)</a:t>
            </a:r>
            <a:endParaRPr lang="en-NZ" dirty="0"/>
          </a:p>
        </p:txBody>
      </p:sp>
      <p:pic>
        <p:nvPicPr>
          <p:cNvPr id="4" name="Content Placeholder 3" descr="Table11_01.gif"/>
          <p:cNvPicPr>
            <a:picLocks noChangeAspect="1"/>
          </p:cNvPicPr>
          <p:nvPr/>
        </p:nvPicPr>
        <p:blipFill>
          <a:blip r:embed="rId3"/>
          <a:stretch>
            <a:fillRect/>
          </a:stretch>
        </p:blipFill>
        <p:spPr bwMode="auto">
          <a:xfrm>
            <a:off x="1066800" y="3124200"/>
            <a:ext cx="7315200" cy="37338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382000" cy="1143000"/>
          </a:xfrm>
        </p:spPr>
        <p:txBody>
          <a:bodyPr>
            <a:normAutofit/>
          </a:bodyPr>
          <a:lstStyle/>
          <a:p>
            <a:r>
              <a:rPr lang="en-US" dirty="0" smtClean="0"/>
              <a:t>1.	Evolution of the I/O Function</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Processor directly controls a peripheral device</a:t>
            </a:r>
          </a:p>
          <a:p>
            <a:pPr marL="514350" indent="-514350">
              <a:buFont typeface="+mj-lt"/>
              <a:buAutoNum type="arabicPeriod"/>
            </a:pPr>
            <a:r>
              <a:rPr lang="en-US" dirty="0" smtClean="0"/>
              <a:t>Controller or I/O module is added</a:t>
            </a:r>
          </a:p>
          <a:p>
            <a:pPr lvl="1"/>
            <a:r>
              <a:rPr lang="en-US" dirty="0" smtClean="0"/>
              <a:t>Processor uses programmed I/O without interrupts</a:t>
            </a:r>
          </a:p>
          <a:p>
            <a:pPr lvl="1"/>
            <a:r>
              <a:rPr lang="en-US" dirty="0" smtClean="0"/>
              <a:t>Processor does not need to handle details of external devices</a:t>
            </a:r>
          </a:p>
          <a:p>
            <a:endParaRPr lang="en-US" dirty="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74638"/>
            <a:ext cx="7696200" cy="1143000"/>
          </a:xfrm>
        </p:spPr>
        <p:txBody>
          <a:bodyPr>
            <a:normAutofit fontScale="90000"/>
          </a:bodyPr>
          <a:lstStyle/>
          <a:p>
            <a:r>
              <a:rPr lang="en-US" dirty="0" smtClean="0"/>
              <a:t>Evolution of the I/O Function cont…</a:t>
            </a:r>
            <a:endParaRPr lang="en-US" dirty="0"/>
          </a:p>
        </p:txBody>
      </p:sp>
      <p:sp>
        <p:nvSpPr>
          <p:cNvPr id="3" name="Content Placeholder 2"/>
          <p:cNvSpPr>
            <a:spLocks noGrp="1"/>
          </p:cNvSpPr>
          <p:nvPr>
            <p:ph idx="1"/>
          </p:nvPr>
        </p:nvSpPr>
        <p:spPr/>
        <p:txBody>
          <a:bodyPr/>
          <a:lstStyle/>
          <a:p>
            <a:pPr marL="514350" indent="-514350">
              <a:buFont typeface="+mj-lt"/>
              <a:buAutoNum type="arabicPeriod" startAt="3"/>
            </a:pPr>
            <a:r>
              <a:rPr lang="en-US" dirty="0" smtClean="0"/>
              <a:t>Controller or I/O module with interrupts</a:t>
            </a:r>
          </a:p>
          <a:p>
            <a:pPr lvl="1"/>
            <a:r>
              <a:rPr lang="en-US" dirty="0" smtClean="0"/>
              <a:t>Efficiency improves as processor does not spend time waiting for an I/O operation to be performed</a:t>
            </a:r>
          </a:p>
          <a:p>
            <a:pPr marL="514350" indent="-514350">
              <a:buFont typeface="+mj-lt"/>
              <a:buAutoNum type="arabicPeriod" startAt="3"/>
            </a:pPr>
            <a:r>
              <a:rPr lang="en-US" dirty="0" smtClean="0"/>
              <a:t>Direct Memory Access</a:t>
            </a:r>
          </a:p>
          <a:p>
            <a:pPr lvl="1"/>
            <a:r>
              <a:rPr lang="en-US" dirty="0" smtClean="0"/>
              <a:t>Blocks of data are moved into memory without involving the processor</a:t>
            </a:r>
          </a:p>
          <a:p>
            <a:pPr lvl="1"/>
            <a:r>
              <a:rPr lang="en-US" dirty="0" smtClean="0"/>
              <a:t>Processor involved at beginning and end only</a:t>
            </a:r>
            <a:endParaRPr lang="en-US" dirty="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74638"/>
            <a:ext cx="7696200" cy="1143000"/>
          </a:xfrm>
        </p:spPr>
        <p:txBody>
          <a:bodyPr>
            <a:normAutofit fontScale="90000"/>
          </a:bodyPr>
          <a:lstStyle/>
          <a:p>
            <a:r>
              <a:rPr lang="en-US" dirty="0" smtClean="0"/>
              <a:t>Evolution of the I/O Function cont…</a:t>
            </a:r>
            <a:endParaRPr lang="en-US" dirty="0"/>
          </a:p>
        </p:txBody>
      </p:sp>
      <p:sp>
        <p:nvSpPr>
          <p:cNvPr id="3" name="Content Placeholder 2"/>
          <p:cNvSpPr>
            <a:spLocks noGrp="1"/>
          </p:cNvSpPr>
          <p:nvPr>
            <p:ph idx="1"/>
          </p:nvPr>
        </p:nvSpPr>
        <p:spPr/>
        <p:txBody>
          <a:bodyPr/>
          <a:lstStyle/>
          <a:p>
            <a:pPr marL="514350" indent="-514350">
              <a:buFont typeface="+mj-lt"/>
              <a:buAutoNum type="arabicPeriod" startAt="5"/>
            </a:pPr>
            <a:r>
              <a:rPr lang="en-US" dirty="0" smtClean="0"/>
              <a:t>I/O module is a separate processor</a:t>
            </a:r>
          </a:p>
          <a:p>
            <a:pPr lvl="1"/>
            <a:r>
              <a:rPr lang="en-NZ" dirty="0" smtClean="0"/>
              <a:t> CPU directs the I/O processor to execute an I/O program in main memory.</a:t>
            </a:r>
            <a:endParaRPr lang="en-US" dirty="0" smtClean="0"/>
          </a:p>
          <a:p>
            <a:pPr marL="514350" indent="-514350">
              <a:buFont typeface="+mj-lt"/>
              <a:buAutoNum type="arabicPeriod" startAt="5"/>
            </a:pPr>
            <a:r>
              <a:rPr lang="en-US" dirty="0" smtClean="0"/>
              <a:t>I/O processor</a:t>
            </a:r>
          </a:p>
          <a:p>
            <a:pPr lvl="1"/>
            <a:r>
              <a:rPr lang="en-US" dirty="0" smtClean="0"/>
              <a:t>I/O module has its own local memory</a:t>
            </a:r>
          </a:p>
          <a:p>
            <a:pPr lvl="1"/>
            <a:r>
              <a:rPr lang="en-US" dirty="0" smtClean="0"/>
              <a:t>Commonly used to control communications with interactive terminals</a:t>
            </a:r>
            <a:endParaRPr lang="en-US" dirty="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628888" cy="1143000"/>
          </a:xfrm>
        </p:spPr>
        <p:txBody>
          <a:bodyPr/>
          <a:lstStyle/>
          <a:p>
            <a:r>
              <a:rPr lang="en-US" dirty="0" smtClean="0"/>
              <a:t>2.	Direct Memory Address</a:t>
            </a:r>
            <a:endParaRPr lang="en-US" dirty="0"/>
          </a:p>
        </p:txBody>
      </p:sp>
      <p:sp>
        <p:nvSpPr>
          <p:cNvPr id="3" name="Content Placeholder 2"/>
          <p:cNvSpPr>
            <a:spLocks noGrp="1"/>
          </p:cNvSpPr>
          <p:nvPr>
            <p:ph idx="1"/>
          </p:nvPr>
        </p:nvSpPr>
        <p:spPr>
          <a:xfrm>
            <a:off x="457200" y="1600200"/>
            <a:ext cx="4876800" cy="4953000"/>
          </a:xfrm>
        </p:spPr>
        <p:txBody>
          <a:bodyPr/>
          <a:lstStyle/>
          <a:p>
            <a:r>
              <a:rPr lang="en-US" sz="2800" dirty="0" smtClean="0"/>
              <a:t>Processor delegates I/O operation to the DMA module</a:t>
            </a:r>
          </a:p>
          <a:p>
            <a:r>
              <a:rPr lang="en-US" sz="2800" dirty="0" smtClean="0"/>
              <a:t>DMA module transfers data directly to or form memory</a:t>
            </a:r>
          </a:p>
          <a:p>
            <a:r>
              <a:rPr lang="en-US" sz="2800" dirty="0" smtClean="0"/>
              <a:t>When complete DMA module sends an interrupt signal to the processor</a:t>
            </a:r>
          </a:p>
          <a:p>
            <a:endParaRPr lang="en-US" sz="2800" dirty="0"/>
          </a:p>
        </p:txBody>
      </p:sp>
      <p:pic>
        <p:nvPicPr>
          <p:cNvPr id="4" name="Content Placeholder 3" descr="Fig11_02.gif"/>
          <p:cNvPicPr>
            <a:picLocks noChangeAspect="1"/>
          </p:cNvPicPr>
          <p:nvPr/>
        </p:nvPicPr>
        <p:blipFill>
          <a:blip r:embed="rId3"/>
          <a:stretch>
            <a:fillRect/>
          </a:stretch>
        </p:blipFill>
        <p:spPr bwMode="auto">
          <a:xfrm>
            <a:off x="5257800" y="1295400"/>
            <a:ext cx="3886200" cy="4419599"/>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Outline </a:t>
            </a:r>
            <a:endParaRPr lang="en-NZ" dirty="0"/>
          </a:p>
        </p:txBody>
      </p:sp>
      <p:sp>
        <p:nvSpPr>
          <p:cNvPr id="3" name="Content Placeholder 2"/>
          <p:cNvSpPr>
            <a:spLocks noGrp="1"/>
          </p:cNvSpPr>
          <p:nvPr>
            <p:ph idx="1"/>
          </p:nvPr>
        </p:nvSpPr>
        <p:spPr>
          <a:xfrm>
            <a:off x="457200" y="1295400"/>
            <a:ext cx="8229600" cy="5257800"/>
          </a:xfrm>
        </p:spPr>
        <p:txBody>
          <a:bodyPr>
            <a:normAutofit/>
          </a:bodyPr>
          <a:lstStyle/>
          <a:p>
            <a:pPr lvl="1">
              <a:buFont typeface="Wingdings" pitchFamily="2" charset="2"/>
              <a:buChar char="Ø"/>
            </a:pPr>
            <a:r>
              <a:rPr lang="en-NZ" sz="3600" dirty="0" smtClean="0">
                <a:solidFill>
                  <a:schemeClr val="tx2"/>
                </a:solidFill>
              </a:rPr>
              <a:t>I/O Devices</a:t>
            </a:r>
          </a:p>
          <a:p>
            <a:pPr lvl="1">
              <a:buFont typeface="Wingdings" pitchFamily="2" charset="2"/>
              <a:buChar char="Ø"/>
            </a:pPr>
            <a:r>
              <a:rPr lang="en-NZ" sz="3600" dirty="0" smtClean="0"/>
              <a:t>Organization of the I/O Function</a:t>
            </a:r>
          </a:p>
          <a:p>
            <a:pPr lvl="1">
              <a:buFont typeface="Wingdings" pitchFamily="2" charset="2"/>
              <a:buChar char="Ø"/>
            </a:pPr>
            <a:r>
              <a:rPr lang="en-NZ" sz="3600" dirty="0" smtClean="0"/>
              <a:t>Operating System Design Issues</a:t>
            </a:r>
          </a:p>
          <a:p>
            <a:pPr lvl="1">
              <a:buFont typeface="Wingdings" pitchFamily="2" charset="2"/>
              <a:buChar char="Ø"/>
            </a:pPr>
            <a:r>
              <a:rPr lang="en-NZ" sz="3600" dirty="0" smtClean="0"/>
              <a:t>I/O Buffering</a:t>
            </a:r>
          </a:p>
          <a:p>
            <a:pPr lvl="1">
              <a:buFont typeface="Wingdings" pitchFamily="2" charset="2"/>
              <a:buChar char="Ø"/>
            </a:pPr>
            <a:r>
              <a:rPr lang="en-NZ" sz="3600" dirty="0" smtClean="0"/>
              <a:t>Disk Scheduling</a:t>
            </a:r>
          </a:p>
        </p:txBody>
      </p:sp>
      <p:cxnSp>
        <p:nvCxnSpPr>
          <p:cNvPr id="5" name="Straight Arrow Connector 4"/>
          <p:cNvCxnSpPr/>
          <p:nvPr/>
        </p:nvCxnSpPr>
        <p:spPr>
          <a:xfrm>
            <a:off x="76200" y="1598612"/>
            <a:ext cx="8382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74638"/>
            <a:ext cx="7943088" cy="1143000"/>
          </a:xfrm>
        </p:spPr>
        <p:txBody>
          <a:bodyPr>
            <a:normAutofit/>
          </a:bodyPr>
          <a:lstStyle/>
          <a:p>
            <a:r>
              <a:rPr lang="en-US" dirty="0" smtClean="0"/>
              <a:t>DMA Configurations: Single Bus</a:t>
            </a:r>
            <a:endParaRPr lang="en-US" dirty="0"/>
          </a:p>
        </p:txBody>
      </p:sp>
      <p:pic>
        <p:nvPicPr>
          <p:cNvPr id="4" name="Content Placeholder 3" descr="Fig11_03a.gif"/>
          <p:cNvPicPr>
            <a:picLocks noGrp="1" noChangeAspect="1"/>
          </p:cNvPicPr>
          <p:nvPr>
            <p:ph idx="1"/>
          </p:nvPr>
        </p:nvPicPr>
        <p:blipFill>
          <a:blip r:embed="rId3"/>
          <a:stretch>
            <a:fillRect/>
          </a:stretch>
        </p:blipFill>
        <p:spPr>
          <a:xfrm>
            <a:off x="1214437" y="1828800"/>
            <a:ext cx="6715125" cy="1781175"/>
          </a:xfrm>
        </p:spPr>
      </p:pic>
      <p:sp>
        <p:nvSpPr>
          <p:cNvPr id="7" name="Content Placeholder 2"/>
          <p:cNvSpPr txBox="1">
            <a:spLocks/>
          </p:cNvSpPr>
          <p:nvPr/>
        </p:nvSpPr>
        <p:spPr bwMode="auto">
          <a:xfrm>
            <a:off x="457200" y="3810000"/>
            <a:ext cx="7848600" cy="2743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DMA can be configured in several ways</a:t>
            </a:r>
          </a:p>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lang="en-US" sz="2800" dirty="0" smtClean="0">
                <a:latin typeface="+mn-lt"/>
              </a:rPr>
              <a:t>Shown here, all modules share the same system bus</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76488" cy="1143000"/>
          </a:xfrm>
        </p:spPr>
        <p:txBody>
          <a:bodyPr>
            <a:normAutofit fontScale="90000"/>
          </a:bodyPr>
          <a:lstStyle/>
          <a:p>
            <a:r>
              <a:rPr lang="en-US" dirty="0" smtClean="0"/>
              <a:t>DMA Configurations: Integrated DMA &amp; I/O</a:t>
            </a:r>
            <a:endParaRPr lang="en-US" dirty="0"/>
          </a:p>
        </p:txBody>
      </p:sp>
      <p:pic>
        <p:nvPicPr>
          <p:cNvPr id="4" name="Content Placeholder 3" descr="Fig11_03b.gif"/>
          <p:cNvPicPr>
            <a:picLocks noGrp="1" noChangeAspect="1"/>
          </p:cNvPicPr>
          <p:nvPr>
            <p:ph idx="1"/>
          </p:nvPr>
        </p:nvPicPr>
        <p:blipFill>
          <a:blip r:embed="rId3"/>
          <a:stretch>
            <a:fillRect/>
          </a:stretch>
        </p:blipFill>
        <p:spPr>
          <a:xfrm>
            <a:off x="1190624" y="1371600"/>
            <a:ext cx="7572375" cy="3086100"/>
          </a:xfrm>
        </p:spPr>
      </p:pic>
      <p:sp>
        <p:nvSpPr>
          <p:cNvPr id="5" name="Content Placeholder 2"/>
          <p:cNvSpPr txBox="1">
            <a:spLocks/>
          </p:cNvSpPr>
          <p:nvPr/>
        </p:nvSpPr>
        <p:spPr bwMode="auto">
          <a:xfrm>
            <a:off x="457200" y="4419600"/>
            <a:ext cx="7848600" cy="2133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Direct Path between DMA and I/O modules</a:t>
            </a:r>
          </a:p>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This substantially</a:t>
            </a:r>
            <a:r>
              <a:rPr kumimoji="0" lang="en-US" sz="2800" b="0" i="0" u="none" strike="noStrike" kern="1200" cap="none" spc="0" normalizeH="0" noProof="0" dirty="0" smtClean="0">
                <a:ln>
                  <a:noFill/>
                </a:ln>
                <a:solidFill>
                  <a:schemeClr val="tx1"/>
                </a:solidFill>
                <a:effectLst/>
                <a:uLnTx/>
                <a:uFillTx/>
                <a:latin typeface="+mn-lt"/>
                <a:ea typeface="+mn-ea"/>
                <a:cs typeface="+mn-cs"/>
              </a:rPr>
              <a:t> cuts the required bus cycles</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8019288" cy="1143000"/>
          </a:xfrm>
        </p:spPr>
        <p:txBody>
          <a:bodyPr>
            <a:normAutofit/>
          </a:bodyPr>
          <a:lstStyle/>
          <a:p>
            <a:r>
              <a:rPr lang="en-US" dirty="0" smtClean="0"/>
              <a:t>DMA Configurations: I/O Bus</a:t>
            </a:r>
            <a:endParaRPr lang="en-US" dirty="0"/>
          </a:p>
        </p:txBody>
      </p:sp>
      <p:pic>
        <p:nvPicPr>
          <p:cNvPr id="4" name="Content Placeholder 3" descr="Fig11_03c.gif"/>
          <p:cNvPicPr>
            <a:picLocks noGrp="1" noChangeAspect="1"/>
          </p:cNvPicPr>
          <p:nvPr>
            <p:ph idx="1"/>
          </p:nvPr>
        </p:nvPicPr>
        <p:blipFill>
          <a:blip r:embed="rId3"/>
          <a:stretch>
            <a:fillRect/>
          </a:stretch>
        </p:blipFill>
        <p:spPr>
          <a:xfrm>
            <a:off x="1600200" y="1600200"/>
            <a:ext cx="6081712" cy="2784921"/>
          </a:xfrm>
        </p:spPr>
      </p:pic>
      <p:sp>
        <p:nvSpPr>
          <p:cNvPr id="5" name="Content Placeholder 2"/>
          <p:cNvSpPr txBox="1">
            <a:spLocks/>
          </p:cNvSpPr>
          <p:nvPr/>
        </p:nvSpPr>
        <p:spPr bwMode="auto">
          <a:xfrm>
            <a:off x="457200" y="4419600"/>
            <a:ext cx="7848600" cy="2133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Font typeface="Arial" charset="0"/>
              <a:buChar char="•"/>
            </a:pPr>
            <a:r>
              <a:rPr lang="en-NZ" sz="2800" dirty="0" smtClean="0">
                <a:latin typeface="+mn-lt"/>
              </a:rPr>
              <a:t>Reduces the number of I/O interfaces in the DMA module</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Outline </a:t>
            </a:r>
            <a:endParaRPr lang="en-NZ" dirty="0"/>
          </a:p>
        </p:txBody>
      </p:sp>
      <p:sp>
        <p:nvSpPr>
          <p:cNvPr id="3" name="Content Placeholder 2"/>
          <p:cNvSpPr>
            <a:spLocks noGrp="1"/>
          </p:cNvSpPr>
          <p:nvPr>
            <p:ph idx="1"/>
          </p:nvPr>
        </p:nvSpPr>
        <p:spPr>
          <a:xfrm>
            <a:off x="457200" y="1295400"/>
            <a:ext cx="8229600" cy="5257800"/>
          </a:xfrm>
        </p:spPr>
        <p:txBody>
          <a:bodyPr>
            <a:normAutofit/>
          </a:bodyPr>
          <a:lstStyle/>
          <a:p>
            <a:pPr lvl="1">
              <a:buFont typeface="Wingdings" pitchFamily="2" charset="2"/>
              <a:buChar char="Ø"/>
            </a:pPr>
            <a:r>
              <a:rPr lang="en-NZ" sz="3600" dirty="0" smtClean="0"/>
              <a:t>I/O Devices</a:t>
            </a:r>
          </a:p>
          <a:p>
            <a:pPr lvl="1">
              <a:buFont typeface="Wingdings" pitchFamily="2" charset="2"/>
              <a:buChar char="Ø"/>
            </a:pPr>
            <a:r>
              <a:rPr lang="en-NZ" sz="3600" dirty="0" smtClean="0"/>
              <a:t>Organization of the I/O Function</a:t>
            </a:r>
          </a:p>
          <a:p>
            <a:pPr lvl="1">
              <a:buFont typeface="Wingdings" pitchFamily="2" charset="2"/>
              <a:buChar char="Ø"/>
            </a:pPr>
            <a:r>
              <a:rPr lang="en-NZ" sz="3600" dirty="0" smtClean="0">
                <a:solidFill>
                  <a:schemeClr val="tx2"/>
                </a:solidFill>
              </a:rPr>
              <a:t>Operating System Design Issues</a:t>
            </a:r>
          </a:p>
          <a:p>
            <a:pPr lvl="1">
              <a:buFont typeface="Wingdings" pitchFamily="2" charset="2"/>
              <a:buChar char="Ø"/>
            </a:pPr>
            <a:r>
              <a:rPr lang="en-NZ" sz="3600" dirty="0" smtClean="0"/>
              <a:t>I/O Buffering</a:t>
            </a:r>
          </a:p>
          <a:p>
            <a:pPr lvl="1">
              <a:buFont typeface="Wingdings" pitchFamily="2" charset="2"/>
              <a:buChar char="Ø"/>
            </a:pPr>
            <a:r>
              <a:rPr lang="en-NZ" sz="3600" dirty="0" smtClean="0"/>
              <a:t>Disk Scheduling</a:t>
            </a:r>
          </a:p>
          <a:p>
            <a:pPr lvl="1"/>
            <a:endParaRPr lang="en-NZ" dirty="0"/>
          </a:p>
        </p:txBody>
      </p:sp>
      <p:cxnSp>
        <p:nvCxnSpPr>
          <p:cNvPr id="5" name="Straight Arrow Connector 4"/>
          <p:cNvCxnSpPr/>
          <p:nvPr/>
        </p:nvCxnSpPr>
        <p:spPr>
          <a:xfrm>
            <a:off x="76200" y="2819400"/>
            <a:ext cx="7620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74638"/>
            <a:ext cx="7943088" cy="1143000"/>
          </a:xfrm>
        </p:spPr>
        <p:txBody>
          <a:bodyPr>
            <a:normAutofit/>
          </a:bodyPr>
          <a:lstStyle/>
          <a:p>
            <a:r>
              <a:rPr lang="en-US" dirty="0" smtClean="0"/>
              <a:t>Goals: Efficiency</a:t>
            </a:r>
            <a:endParaRPr lang="en-US" dirty="0"/>
          </a:p>
        </p:txBody>
      </p:sp>
      <p:sp>
        <p:nvSpPr>
          <p:cNvPr id="3" name="Content Placeholder 2"/>
          <p:cNvSpPr>
            <a:spLocks noGrp="1"/>
          </p:cNvSpPr>
          <p:nvPr>
            <p:ph idx="1"/>
          </p:nvPr>
        </p:nvSpPr>
        <p:spPr/>
        <p:txBody>
          <a:bodyPr/>
          <a:lstStyle/>
          <a:p>
            <a:r>
              <a:rPr lang="en-US" dirty="0" smtClean="0"/>
              <a:t>Most I/O devices extremely slow compared to main memory</a:t>
            </a:r>
          </a:p>
          <a:p>
            <a:r>
              <a:rPr lang="en-US" dirty="0" smtClean="0"/>
              <a:t>Use of multiprogramming allows for some processes to be waiting on I/O while another process executes</a:t>
            </a:r>
          </a:p>
          <a:p>
            <a:r>
              <a:rPr lang="en-US" dirty="0" smtClean="0"/>
              <a:t>I/O cannot keep up with processor speed</a:t>
            </a:r>
          </a:p>
          <a:p>
            <a:pPr lvl="1"/>
            <a:r>
              <a:rPr lang="en-US" dirty="0" smtClean="0"/>
              <a:t>Swapping used to bring in ready processes</a:t>
            </a:r>
          </a:p>
          <a:p>
            <a:pPr lvl="1"/>
            <a:r>
              <a:rPr lang="en-US" dirty="0" smtClean="0"/>
              <a:t>But this is an I/O operation itself</a:t>
            </a:r>
          </a:p>
          <a:p>
            <a:endParaRPr lang="en-US" dirty="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Generality</a:t>
            </a:r>
            <a:endParaRPr lang="en-US" dirty="0"/>
          </a:p>
        </p:txBody>
      </p:sp>
      <p:sp>
        <p:nvSpPr>
          <p:cNvPr id="3" name="Content Placeholder 2"/>
          <p:cNvSpPr>
            <a:spLocks noGrp="1"/>
          </p:cNvSpPr>
          <p:nvPr>
            <p:ph idx="1"/>
          </p:nvPr>
        </p:nvSpPr>
        <p:spPr/>
        <p:txBody>
          <a:bodyPr/>
          <a:lstStyle/>
          <a:p>
            <a:r>
              <a:rPr lang="en-US" dirty="0" smtClean="0"/>
              <a:t>For simplicity and freedom from error it is desirable to handle all I/O devices in a uniform manner</a:t>
            </a:r>
          </a:p>
          <a:p>
            <a:r>
              <a:rPr lang="en-US" dirty="0" smtClean="0"/>
              <a:t>Hide most of the details of device I/O in lower-level routines</a:t>
            </a:r>
          </a:p>
          <a:p>
            <a:r>
              <a:rPr lang="en-US" dirty="0" smtClean="0"/>
              <a:t>Difficult to completely generalize, but can use a hierarchical modular design of I/O functions</a:t>
            </a:r>
            <a:endParaRPr lang="en-US" dirty="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Hierarchical design</a:t>
            </a:r>
            <a:endParaRPr lang="en-NZ" dirty="0"/>
          </a:p>
        </p:txBody>
      </p:sp>
      <p:sp>
        <p:nvSpPr>
          <p:cNvPr id="3" name="Content Placeholder 2"/>
          <p:cNvSpPr>
            <a:spLocks noGrp="1"/>
          </p:cNvSpPr>
          <p:nvPr>
            <p:ph idx="1"/>
          </p:nvPr>
        </p:nvSpPr>
        <p:spPr/>
        <p:txBody>
          <a:bodyPr/>
          <a:lstStyle/>
          <a:p>
            <a:pPr lvl="0"/>
            <a:r>
              <a:rPr lang="en-US" dirty="0" smtClean="0"/>
              <a:t>A hierarchical philosophy leads to organizing an OS into layers</a:t>
            </a:r>
          </a:p>
          <a:p>
            <a:r>
              <a:rPr lang="en-US" dirty="0" smtClean="0"/>
              <a:t>Each layer </a:t>
            </a:r>
            <a:r>
              <a:rPr lang="en-NZ" dirty="0" smtClean="0"/>
              <a:t>relies on the next lower layer to perform more primitive functions</a:t>
            </a:r>
          </a:p>
          <a:p>
            <a:pPr lvl="0"/>
            <a:r>
              <a:rPr lang="en-NZ" dirty="0" smtClean="0"/>
              <a:t>It provides services to the next higher layer.</a:t>
            </a:r>
          </a:p>
          <a:p>
            <a:pPr lvl="0"/>
            <a:r>
              <a:rPr lang="en-NZ" dirty="0" smtClean="0"/>
              <a:t>Changes in one layer should not require changes in other layers</a:t>
            </a:r>
            <a:endParaRPr lang="en-US" dirty="0" smtClean="0"/>
          </a:p>
          <a:p>
            <a:endParaRPr lang="en-NZ" dirty="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peripheral device</a:t>
            </a:r>
          </a:p>
        </p:txBody>
      </p:sp>
      <p:pic>
        <p:nvPicPr>
          <p:cNvPr id="4" name="Content Placeholder 3" descr="Fig11_04a.gif"/>
          <p:cNvPicPr>
            <a:picLocks noGrp="1" noChangeAspect="1"/>
          </p:cNvPicPr>
          <p:nvPr>
            <p:ph idx="1"/>
          </p:nvPr>
        </p:nvPicPr>
        <p:blipFill>
          <a:blip r:embed="rId3"/>
          <a:stretch>
            <a:fillRect/>
          </a:stretch>
        </p:blipFill>
        <p:spPr>
          <a:xfrm>
            <a:off x="76200" y="457200"/>
            <a:ext cx="1470199" cy="6324600"/>
          </a:xfrm>
        </p:spPr>
      </p:pic>
      <p:sp>
        <p:nvSpPr>
          <p:cNvPr id="10" name="Content Placeholder 7"/>
          <p:cNvSpPr txBox="1">
            <a:spLocks/>
          </p:cNvSpPr>
          <p:nvPr/>
        </p:nvSpPr>
        <p:spPr bwMode="auto">
          <a:xfrm>
            <a:off x="1600200" y="1371600"/>
            <a:ext cx="75438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kumimoji="0" lang="en-NZ" sz="3200" b="0" i="0" u="none" strike="noStrike" kern="1200" cap="none" spc="0" normalizeH="0" baseline="0" noProof="0" dirty="0" smtClean="0">
                <a:ln>
                  <a:noFill/>
                </a:ln>
                <a:solidFill>
                  <a:schemeClr val="tx1"/>
                </a:solidFill>
                <a:effectLst/>
                <a:uLnTx/>
                <a:uFillTx/>
                <a:latin typeface="+mn-lt"/>
                <a:ea typeface="+mn-ea"/>
                <a:cs typeface="+mn-cs"/>
              </a:rPr>
              <a:t>Logical I/O: </a:t>
            </a:r>
          </a:p>
          <a:p>
            <a:pPr marL="742950" lvl="1" indent="-285750" eaLnBrk="0" hangingPunct="0">
              <a:spcBef>
                <a:spcPct val="20000"/>
              </a:spcBef>
              <a:buFont typeface="Arial" charset="0"/>
              <a:buChar char="–"/>
            </a:pPr>
            <a:r>
              <a:rPr kumimoji="0" lang="en-NZ" sz="2800" b="0" i="0" u="none" strike="noStrike" kern="1200" cap="none" spc="0" normalizeH="0" baseline="0" noProof="0" dirty="0" smtClean="0">
                <a:ln>
                  <a:noFill/>
                </a:ln>
                <a:solidFill>
                  <a:schemeClr val="tx1"/>
                </a:solidFill>
                <a:effectLst/>
                <a:uLnTx/>
                <a:uFillTx/>
                <a:latin typeface="+mn-lt"/>
                <a:ea typeface="+mn-ea"/>
                <a:cs typeface="+mn-cs"/>
              </a:rPr>
              <a:t>Deals with the device as a logical resource</a:t>
            </a:r>
          </a:p>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kumimoji="0" lang="en-NZ" sz="3200" b="0" i="0" u="none" strike="noStrike" kern="1200" cap="none" spc="0" normalizeH="0" baseline="0" noProof="0" dirty="0" smtClean="0">
                <a:ln>
                  <a:noFill/>
                </a:ln>
                <a:solidFill>
                  <a:schemeClr val="tx1"/>
                </a:solidFill>
                <a:effectLst/>
                <a:uLnTx/>
                <a:uFillTx/>
                <a:latin typeface="+mn-lt"/>
                <a:ea typeface="+mn-ea"/>
                <a:cs typeface="+mn-cs"/>
              </a:rPr>
              <a:t>Device I/O:</a:t>
            </a:r>
          </a:p>
          <a:p>
            <a:pPr marL="742950" marR="0" lvl="1" indent="-285750" algn="l" defTabSz="914400" rtl="0" eaLnBrk="0" fontAlgn="base" latinLnBrk="0" hangingPunct="0">
              <a:lnSpc>
                <a:spcPct val="100000"/>
              </a:lnSpc>
              <a:spcBef>
                <a:spcPct val="20000"/>
              </a:spcBef>
              <a:spcAft>
                <a:spcPct val="0"/>
              </a:spcAft>
              <a:buClrTx/>
              <a:buSzTx/>
              <a:buFont typeface="Arial" charset="0"/>
              <a:buChar char="–"/>
              <a:tabLst/>
              <a:defRPr/>
            </a:pPr>
            <a:r>
              <a:rPr kumimoji="0" lang="en-NZ" sz="2800" b="0" i="0" u="none" strike="noStrike" kern="1200" cap="none" spc="0" normalizeH="0" baseline="0" noProof="0" dirty="0" smtClean="0">
                <a:ln>
                  <a:noFill/>
                </a:ln>
                <a:solidFill>
                  <a:schemeClr val="tx1"/>
                </a:solidFill>
                <a:effectLst/>
                <a:uLnTx/>
                <a:uFillTx/>
                <a:latin typeface="+mn-lt"/>
                <a:ea typeface="+mn-ea"/>
                <a:cs typeface="+mn-cs"/>
              </a:rPr>
              <a:t>Converts requested operations into sequence of I/O instructions</a:t>
            </a:r>
          </a:p>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kumimoji="0" lang="en-NZ" sz="2800" b="0" i="0" u="none" strike="noStrike" kern="1200" cap="none" spc="0" normalizeH="0" baseline="0" noProof="0" dirty="0" smtClean="0">
                <a:ln>
                  <a:noFill/>
                </a:ln>
                <a:solidFill>
                  <a:schemeClr val="tx1"/>
                </a:solidFill>
                <a:effectLst/>
                <a:uLnTx/>
                <a:uFillTx/>
                <a:latin typeface="+mn-lt"/>
                <a:ea typeface="+mn-ea"/>
                <a:cs typeface="+mn-cs"/>
              </a:rPr>
              <a:t> Scheduling and Control</a:t>
            </a:r>
          </a:p>
          <a:p>
            <a:pPr marL="742950" marR="0" lvl="1" indent="-285750" algn="l" defTabSz="914400" rtl="0" eaLnBrk="0" fontAlgn="base" latinLnBrk="0" hangingPunct="0">
              <a:lnSpc>
                <a:spcPct val="100000"/>
              </a:lnSpc>
              <a:spcBef>
                <a:spcPct val="20000"/>
              </a:spcBef>
              <a:spcAft>
                <a:spcPct val="0"/>
              </a:spcAft>
              <a:buClrTx/>
              <a:buSzTx/>
              <a:buFont typeface="Arial" charset="0"/>
              <a:buChar char="–"/>
              <a:tabLst/>
              <a:defRPr/>
            </a:pPr>
            <a:r>
              <a:rPr kumimoji="0" lang="en-NZ" sz="2800" b="0" i="0" u="none" strike="noStrike" kern="1200" cap="none" spc="0" normalizeH="0" baseline="0" noProof="0" dirty="0" smtClean="0">
                <a:ln>
                  <a:noFill/>
                </a:ln>
                <a:solidFill>
                  <a:schemeClr val="tx1"/>
                </a:solidFill>
                <a:effectLst/>
                <a:uLnTx/>
                <a:uFillTx/>
                <a:latin typeface="+mn-lt"/>
                <a:ea typeface="+mn-ea"/>
                <a:cs typeface="+mn-cs"/>
              </a:rPr>
              <a:t>Performs actual queuing and control operations</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9720" y="274638"/>
            <a:ext cx="7498080" cy="1143000"/>
          </a:xfrm>
        </p:spPr>
        <p:txBody>
          <a:bodyPr/>
          <a:lstStyle/>
          <a:p>
            <a:r>
              <a:rPr lang="en-US" dirty="0" smtClean="0"/>
              <a:t>Communications Port</a:t>
            </a:r>
            <a:endParaRPr lang="en-US" dirty="0"/>
          </a:p>
        </p:txBody>
      </p:sp>
      <p:pic>
        <p:nvPicPr>
          <p:cNvPr id="5" name="Picture 4" descr="Fig11_04b.gif"/>
          <p:cNvPicPr>
            <a:picLocks noChangeAspect="1"/>
          </p:cNvPicPr>
          <p:nvPr/>
        </p:nvPicPr>
        <p:blipFill>
          <a:blip r:embed="rId3"/>
          <a:stretch>
            <a:fillRect/>
          </a:stretch>
        </p:blipFill>
        <p:spPr>
          <a:xfrm>
            <a:off x="304800" y="0"/>
            <a:ext cx="1346374" cy="6581775"/>
          </a:xfrm>
          <a:prstGeom prst="rect">
            <a:avLst/>
          </a:prstGeom>
        </p:spPr>
      </p:pic>
      <p:sp>
        <p:nvSpPr>
          <p:cNvPr id="8" name="Content Placeholder 7"/>
          <p:cNvSpPr>
            <a:spLocks noGrp="1"/>
          </p:cNvSpPr>
          <p:nvPr>
            <p:ph idx="1"/>
          </p:nvPr>
        </p:nvSpPr>
        <p:spPr>
          <a:xfrm>
            <a:off x="1828800" y="1371600"/>
            <a:ext cx="6705600" cy="4953000"/>
          </a:xfrm>
        </p:spPr>
        <p:txBody>
          <a:bodyPr/>
          <a:lstStyle/>
          <a:p>
            <a:pPr lvl="0">
              <a:defRPr/>
            </a:pPr>
            <a:r>
              <a:rPr lang="en-NZ" dirty="0" smtClean="0"/>
              <a:t>Similar to previous but the logical I/O module is replaced by a communications architecture, </a:t>
            </a:r>
          </a:p>
          <a:p>
            <a:pPr lvl="1">
              <a:defRPr/>
            </a:pPr>
            <a:r>
              <a:rPr lang="en-NZ" dirty="0" smtClean="0"/>
              <a:t>This consist of a number of layers.</a:t>
            </a:r>
          </a:p>
          <a:p>
            <a:pPr lvl="1">
              <a:defRPr/>
            </a:pPr>
            <a:r>
              <a:rPr lang="en-NZ" dirty="0" smtClean="0"/>
              <a:t>An example is TCP/IP, </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System</a:t>
            </a:r>
            <a:endParaRPr lang="en-US" dirty="0"/>
          </a:p>
        </p:txBody>
      </p:sp>
      <p:pic>
        <p:nvPicPr>
          <p:cNvPr id="6" name="Picture 5" descr="Fig11_04c.gif"/>
          <p:cNvPicPr>
            <a:picLocks noChangeAspect="1"/>
          </p:cNvPicPr>
          <p:nvPr/>
        </p:nvPicPr>
        <p:blipFill>
          <a:blip r:embed="rId3"/>
          <a:stretch>
            <a:fillRect/>
          </a:stretch>
        </p:blipFill>
        <p:spPr>
          <a:xfrm>
            <a:off x="152400" y="228600"/>
            <a:ext cx="1283770" cy="6629400"/>
          </a:xfrm>
          <a:prstGeom prst="rect">
            <a:avLst/>
          </a:prstGeom>
        </p:spPr>
      </p:pic>
      <p:sp>
        <p:nvSpPr>
          <p:cNvPr id="8" name="Content Placeholder 7"/>
          <p:cNvSpPr>
            <a:spLocks noGrp="1"/>
          </p:cNvSpPr>
          <p:nvPr>
            <p:ph idx="1"/>
          </p:nvPr>
        </p:nvSpPr>
        <p:spPr>
          <a:xfrm>
            <a:off x="1828800" y="1447800"/>
            <a:ext cx="6705600" cy="4876800"/>
          </a:xfrm>
        </p:spPr>
        <p:txBody>
          <a:bodyPr/>
          <a:lstStyle/>
          <a:p>
            <a:r>
              <a:rPr lang="en-NZ" dirty="0" smtClean="0"/>
              <a:t>Directory management</a:t>
            </a:r>
          </a:p>
          <a:p>
            <a:pPr lvl="1"/>
            <a:r>
              <a:rPr lang="en-NZ" dirty="0" smtClean="0"/>
              <a:t>Concerned with user operations affecting files</a:t>
            </a:r>
          </a:p>
          <a:p>
            <a:r>
              <a:rPr lang="en-NZ" dirty="0" smtClean="0"/>
              <a:t>File System</a:t>
            </a:r>
          </a:p>
          <a:p>
            <a:pPr lvl="1"/>
            <a:r>
              <a:rPr lang="en-NZ" dirty="0" smtClean="0"/>
              <a:t>Logical structure and operations</a:t>
            </a:r>
          </a:p>
          <a:p>
            <a:r>
              <a:rPr lang="en-NZ" dirty="0" smtClean="0"/>
              <a:t>Physical organisation</a:t>
            </a:r>
          </a:p>
          <a:p>
            <a:pPr lvl="1"/>
            <a:r>
              <a:rPr lang="en-NZ" dirty="0" smtClean="0"/>
              <a:t> Converts logical names to physical addresses</a:t>
            </a:r>
          </a:p>
          <a:p>
            <a:endParaRPr lang="en-NZ" dirty="0" smtClean="0"/>
          </a:p>
          <a:p>
            <a:endParaRPr lang="en-NZ" dirty="0" smtClean="0"/>
          </a:p>
          <a:p>
            <a:pPr lvl="1"/>
            <a:endParaRPr lang="en-NZ"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552688" cy="1143000"/>
          </a:xfrm>
        </p:spPr>
        <p:txBody>
          <a:bodyPr>
            <a:normAutofit/>
          </a:bodyPr>
          <a:lstStyle/>
          <a:p>
            <a:r>
              <a:rPr lang="en-NZ" dirty="0" smtClean="0"/>
              <a:t>1.	Categories of I/O Devices</a:t>
            </a:r>
            <a:endParaRPr lang="en-NZ" dirty="0"/>
          </a:p>
        </p:txBody>
      </p:sp>
      <p:sp>
        <p:nvSpPr>
          <p:cNvPr id="3" name="Content Placeholder 2"/>
          <p:cNvSpPr>
            <a:spLocks noGrp="1"/>
          </p:cNvSpPr>
          <p:nvPr>
            <p:ph idx="1"/>
          </p:nvPr>
        </p:nvSpPr>
        <p:spPr/>
        <p:txBody>
          <a:bodyPr/>
          <a:lstStyle/>
          <a:p>
            <a:r>
              <a:rPr lang="en-NZ" dirty="0" smtClean="0"/>
              <a:t>Difficult area of OS design</a:t>
            </a:r>
          </a:p>
          <a:p>
            <a:pPr lvl="1"/>
            <a:r>
              <a:rPr lang="en-NZ" dirty="0" smtClean="0"/>
              <a:t>Difficult to develop a consistent solution due to a wide variety of devices and applications</a:t>
            </a:r>
          </a:p>
          <a:p>
            <a:pPr lvl="1"/>
            <a:endParaRPr lang="en-NZ" dirty="0" smtClean="0"/>
          </a:p>
          <a:p>
            <a:r>
              <a:rPr lang="en-NZ" dirty="0" smtClean="0"/>
              <a:t>Three Categories:</a:t>
            </a:r>
          </a:p>
          <a:p>
            <a:pPr marL="916686" lvl="1" indent="-514350">
              <a:buFont typeface="+mj-lt"/>
              <a:buAutoNum type="alphaLcPeriod"/>
            </a:pPr>
            <a:r>
              <a:rPr lang="en-NZ" dirty="0" smtClean="0"/>
              <a:t>Human readable</a:t>
            </a:r>
          </a:p>
          <a:p>
            <a:pPr marL="916686" lvl="1" indent="-514350">
              <a:buFont typeface="+mj-lt"/>
              <a:buAutoNum type="alphaLcPeriod"/>
            </a:pPr>
            <a:r>
              <a:rPr lang="en-NZ" dirty="0" smtClean="0"/>
              <a:t>Machine readable</a:t>
            </a:r>
          </a:p>
          <a:p>
            <a:pPr marL="916686" lvl="1" indent="-514350">
              <a:buFont typeface="+mj-lt"/>
              <a:buAutoNum type="alphaLcPeriod"/>
            </a:pPr>
            <a:r>
              <a:rPr lang="en-NZ" dirty="0" smtClean="0"/>
              <a:t>Communications</a:t>
            </a:r>
          </a:p>
          <a:p>
            <a:endParaRPr lang="en-NZ" dirty="0" smtClean="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Outline </a:t>
            </a:r>
            <a:endParaRPr lang="en-NZ" dirty="0"/>
          </a:p>
        </p:txBody>
      </p:sp>
      <p:sp>
        <p:nvSpPr>
          <p:cNvPr id="3" name="Content Placeholder 2"/>
          <p:cNvSpPr>
            <a:spLocks noGrp="1"/>
          </p:cNvSpPr>
          <p:nvPr>
            <p:ph idx="1"/>
          </p:nvPr>
        </p:nvSpPr>
        <p:spPr>
          <a:xfrm>
            <a:off x="457200" y="1295400"/>
            <a:ext cx="8229600" cy="5257800"/>
          </a:xfrm>
        </p:spPr>
        <p:txBody>
          <a:bodyPr>
            <a:normAutofit/>
          </a:bodyPr>
          <a:lstStyle/>
          <a:p>
            <a:pPr lvl="1">
              <a:buFont typeface="Wingdings" pitchFamily="2" charset="2"/>
              <a:buChar char="Ø"/>
            </a:pPr>
            <a:r>
              <a:rPr lang="en-NZ" sz="3600" dirty="0" smtClean="0"/>
              <a:t>I/O Devices</a:t>
            </a:r>
          </a:p>
          <a:p>
            <a:pPr lvl="1">
              <a:buFont typeface="Wingdings" pitchFamily="2" charset="2"/>
              <a:buChar char="Ø"/>
            </a:pPr>
            <a:r>
              <a:rPr lang="en-NZ" sz="3600" dirty="0" smtClean="0"/>
              <a:t>Organization of the I/O Function</a:t>
            </a:r>
          </a:p>
          <a:p>
            <a:pPr lvl="1">
              <a:buFont typeface="Wingdings" pitchFamily="2" charset="2"/>
              <a:buChar char="Ø"/>
            </a:pPr>
            <a:r>
              <a:rPr lang="en-NZ" sz="3600" dirty="0" smtClean="0">
                <a:solidFill>
                  <a:schemeClr val="tx2"/>
                </a:solidFill>
              </a:rPr>
              <a:t>Operating System Design Issues</a:t>
            </a:r>
          </a:p>
          <a:p>
            <a:pPr lvl="1">
              <a:buFont typeface="Wingdings" pitchFamily="2" charset="2"/>
              <a:buChar char="Ø"/>
            </a:pPr>
            <a:r>
              <a:rPr lang="en-NZ" sz="3600" dirty="0" smtClean="0"/>
              <a:t>I/O Buffering</a:t>
            </a:r>
          </a:p>
          <a:p>
            <a:pPr lvl="1">
              <a:buFont typeface="Wingdings" pitchFamily="2" charset="2"/>
              <a:buChar char="Ø"/>
            </a:pPr>
            <a:r>
              <a:rPr lang="en-NZ" sz="3600" dirty="0" smtClean="0"/>
              <a:t>Disk Scheduling</a:t>
            </a:r>
          </a:p>
          <a:p>
            <a:pPr lvl="1">
              <a:buFont typeface="Wingdings" pitchFamily="2" charset="2"/>
              <a:buChar char="Ø"/>
            </a:pPr>
            <a:r>
              <a:rPr lang="en-NZ" sz="3600" dirty="0" smtClean="0"/>
              <a:t>Raid</a:t>
            </a:r>
          </a:p>
          <a:p>
            <a:pPr lvl="1">
              <a:buFont typeface="Wingdings" pitchFamily="2" charset="2"/>
              <a:buChar char="Ø"/>
            </a:pPr>
            <a:r>
              <a:rPr lang="en-NZ" sz="3600" dirty="0" smtClean="0"/>
              <a:t>Disk Cache</a:t>
            </a:r>
          </a:p>
          <a:p>
            <a:pPr lvl="1"/>
            <a:endParaRPr lang="en-NZ" dirty="0"/>
          </a:p>
        </p:txBody>
      </p:sp>
      <p:cxnSp>
        <p:nvCxnSpPr>
          <p:cNvPr id="5" name="Straight Arrow Connector 4"/>
          <p:cNvCxnSpPr/>
          <p:nvPr/>
        </p:nvCxnSpPr>
        <p:spPr>
          <a:xfrm>
            <a:off x="76200" y="3503612"/>
            <a:ext cx="7620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 Buffering</a:t>
            </a:r>
            <a:endParaRPr lang="en-US" dirty="0"/>
          </a:p>
        </p:txBody>
      </p:sp>
      <p:sp>
        <p:nvSpPr>
          <p:cNvPr id="3" name="Content Placeholder 2"/>
          <p:cNvSpPr>
            <a:spLocks noGrp="1"/>
          </p:cNvSpPr>
          <p:nvPr>
            <p:ph idx="1"/>
          </p:nvPr>
        </p:nvSpPr>
        <p:spPr/>
        <p:txBody>
          <a:bodyPr/>
          <a:lstStyle/>
          <a:p>
            <a:r>
              <a:rPr lang="en-US" dirty="0" smtClean="0"/>
              <a:t>Processes must wait for I/O to complete before proceeding</a:t>
            </a:r>
          </a:p>
          <a:p>
            <a:pPr lvl="1"/>
            <a:r>
              <a:rPr lang="en-US" dirty="0" smtClean="0"/>
              <a:t>To avoid deadlock certain pages must remain in main memory during I/O</a:t>
            </a:r>
          </a:p>
          <a:p>
            <a:r>
              <a:rPr lang="en-NZ" dirty="0" smtClean="0"/>
              <a:t>It may be more efficient to perform input transfers in advance of requests being made and to perform output transfers some time after the request is made.</a:t>
            </a:r>
            <a:endParaRPr lang="en-US" dirty="0" smtClean="0"/>
          </a:p>
          <a:p>
            <a:endParaRPr lang="en-US" dirty="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Block-oriented Buffering</a:t>
            </a:r>
            <a:endParaRPr lang="en-US" dirty="0"/>
          </a:p>
        </p:txBody>
      </p:sp>
      <p:sp>
        <p:nvSpPr>
          <p:cNvPr id="3" name="Content Placeholder 2"/>
          <p:cNvSpPr>
            <a:spLocks noGrp="1"/>
          </p:cNvSpPr>
          <p:nvPr>
            <p:ph idx="1"/>
          </p:nvPr>
        </p:nvSpPr>
        <p:spPr/>
        <p:txBody>
          <a:bodyPr/>
          <a:lstStyle/>
          <a:p>
            <a:r>
              <a:rPr lang="en-US" dirty="0" smtClean="0"/>
              <a:t>Information is stored in fixed sized blocks</a:t>
            </a:r>
          </a:p>
          <a:p>
            <a:r>
              <a:rPr lang="en-US" dirty="0" smtClean="0"/>
              <a:t>Transfers are made a block at a time</a:t>
            </a:r>
          </a:p>
          <a:p>
            <a:pPr lvl="1"/>
            <a:r>
              <a:rPr lang="en-US" dirty="0" smtClean="0"/>
              <a:t>Can reference data b block number</a:t>
            </a:r>
          </a:p>
          <a:p>
            <a:r>
              <a:rPr lang="en-US" dirty="0" smtClean="0"/>
              <a:t>Used for disks and USB keys</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smtClean="0"/>
              <a:t>Stream-Oriented Buffering</a:t>
            </a:r>
            <a:endParaRPr lang="en-NZ" dirty="0"/>
          </a:p>
        </p:txBody>
      </p:sp>
      <p:sp>
        <p:nvSpPr>
          <p:cNvPr id="3" name="Content Placeholder 2"/>
          <p:cNvSpPr>
            <a:spLocks noGrp="1"/>
          </p:cNvSpPr>
          <p:nvPr>
            <p:ph idx="1"/>
          </p:nvPr>
        </p:nvSpPr>
        <p:spPr/>
        <p:txBody>
          <a:bodyPr/>
          <a:lstStyle/>
          <a:p>
            <a:r>
              <a:rPr lang="en-US" dirty="0" smtClean="0"/>
              <a:t>Transfer information as a stream of bytes</a:t>
            </a:r>
          </a:p>
          <a:p>
            <a:r>
              <a:rPr lang="en-US" dirty="0" smtClean="0"/>
              <a:t>Used for terminals, printers, communication ports, mouse and other pointing devices, and most other devices that are not secondary storage</a:t>
            </a:r>
          </a:p>
          <a:p>
            <a:endParaRPr lang="en-US" dirty="0" smtClean="0"/>
          </a:p>
          <a:p>
            <a:endParaRPr lang="en-NZ" dirty="0"/>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No Buffer</a:t>
            </a:r>
            <a:endParaRPr lang="en-NZ" dirty="0"/>
          </a:p>
        </p:txBody>
      </p:sp>
      <p:sp>
        <p:nvSpPr>
          <p:cNvPr id="3" name="Content Placeholder 2"/>
          <p:cNvSpPr>
            <a:spLocks noGrp="1"/>
          </p:cNvSpPr>
          <p:nvPr>
            <p:ph idx="1"/>
          </p:nvPr>
        </p:nvSpPr>
        <p:spPr>
          <a:xfrm>
            <a:off x="457200" y="1600200"/>
            <a:ext cx="8229600" cy="1219200"/>
          </a:xfrm>
        </p:spPr>
        <p:txBody>
          <a:bodyPr/>
          <a:lstStyle/>
          <a:p>
            <a:r>
              <a:rPr lang="en-NZ" dirty="0" smtClean="0"/>
              <a:t>Without a buffer, the OS directly access the device as and when it needs</a:t>
            </a:r>
            <a:endParaRPr lang="en-NZ" dirty="0"/>
          </a:p>
        </p:txBody>
      </p:sp>
      <p:pic>
        <p:nvPicPr>
          <p:cNvPr id="4" name="Content Placeholder 3" descr="Fig11_05a.gif"/>
          <p:cNvPicPr>
            <a:picLocks noChangeAspect="1"/>
          </p:cNvPicPr>
          <p:nvPr/>
        </p:nvPicPr>
        <p:blipFill>
          <a:blip r:embed="rId2"/>
          <a:stretch>
            <a:fillRect/>
          </a:stretch>
        </p:blipFill>
        <p:spPr bwMode="auto">
          <a:xfrm>
            <a:off x="914400" y="3276600"/>
            <a:ext cx="6867525" cy="2324100"/>
          </a:xfrm>
          <a:prstGeom prst="rect">
            <a:avLst/>
          </a:prstGeom>
          <a:noFill/>
          <a:ln w="9525">
            <a:noFill/>
            <a:miter lim="800000"/>
            <a:headEnd/>
            <a:tailEnd/>
          </a:ln>
        </p:spPr>
      </p:pic>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Buffer</a:t>
            </a:r>
            <a:endParaRPr lang="en-US" dirty="0"/>
          </a:p>
        </p:txBody>
      </p:sp>
      <p:sp>
        <p:nvSpPr>
          <p:cNvPr id="3" name="Content Placeholder 2"/>
          <p:cNvSpPr>
            <a:spLocks noGrp="1"/>
          </p:cNvSpPr>
          <p:nvPr>
            <p:ph idx="1"/>
          </p:nvPr>
        </p:nvSpPr>
        <p:spPr>
          <a:xfrm>
            <a:off x="457200" y="1600200"/>
            <a:ext cx="8229600" cy="1371600"/>
          </a:xfrm>
        </p:spPr>
        <p:txBody>
          <a:bodyPr/>
          <a:lstStyle/>
          <a:p>
            <a:r>
              <a:rPr lang="en-US" dirty="0" smtClean="0"/>
              <a:t>Operating system assigns a buffer in main memory for an I/O request</a:t>
            </a:r>
          </a:p>
          <a:p>
            <a:endParaRPr lang="en-US" dirty="0"/>
          </a:p>
        </p:txBody>
      </p:sp>
      <p:pic>
        <p:nvPicPr>
          <p:cNvPr id="4" name="Picture 3" descr="Fig11_05b.gif"/>
          <p:cNvPicPr>
            <a:picLocks noChangeAspect="1"/>
          </p:cNvPicPr>
          <p:nvPr/>
        </p:nvPicPr>
        <p:blipFill>
          <a:blip r:embed="rId3"/>
          <a:stretch>
            <a:fillRect/>
          </a:stretch>
        </p:blipFill>
        <p:spPr>
          <a:xfrm>
            <a:off x="762000" y="3124200"/>
            <a:ext cx="6962775" cy="2238375"/>
          </a:xfrm>
          <a:prstGeom prst="rect">
            <a:avLst/>
          </a:prstGeom>
        </p:spPr>
      </p:pic>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Block Oriented Single Buffer</a:t>
            </a:r>
            <a:endParaRPr lang="en-US" dirty="0"/>
          </a:p>
        </p:txBody>
      </p:sp>
      <p:sp>
        <p:nvSpPr>
          <p:cNvPr id="3" name="Content Placeholder 2"/>
          <p:cNvSpPr>
            <a:spLocks noGrp="1"/>
          </p:cNvSpPr>
          <p:nvPr>
            <p:ph idx="1"/>
          </p:nvPr>
        </p:nvSpPr>
        <p:spPr/>
        <p:txBody>
          <a:bodyPr/>
          <a:lstStyle/>
          <a:p>
            <a:r>
              <a:rPr lang="en-US" dirty="0" smtClean="0"/>
              <a:t>Input transfers made to buffer</a:t>
            </a:r>
          </a:p>
          <a:p>
            <a:r>
              <a:rPr lang="en-US" dirty="0" smtClean="0"/>
              <a:t>Block moved to user space when needed</a:t>
            </a:r>
          </a:p>
          <a:p>
            <a:r>
              <a:rPr lang="en-US" dirty="0" smtClean="0"/>
              <a:t>The next block is moved into the buffer</a:t>
            </a:r>
          </a:p>
          <a:p>
            <a:pPr lvl="1"/>
            <a:r>
              <a:rPr lang="en-US" i="1" dirty="0" smtClean="0"/>
              <a:t>Read ahead </a:t>
            </a:r>
            <a:r>
              <a:rPr lang="en-US" dirty="0" smtClean="0"/>
              <a:t>or </a:t>
            </a:r>
            <a:r>
              <a:rPr lang="en-US" i="1" dirty="0" smtClean="0"/>
              <a:t>Anticipated Input</a:t>
            </a:r>
          </a:p>
          <a:p>
            <a:r>
              <a:rPr lang="en-US" dirty="0" smtClean="0"/>
              <a:t>Often a reasonable assumption as data is usually accessed sequentially</a:t>
            </a:r>
          </a:p>
          <a:p>
            <a:endParaRPr lang="en-US" dirty="0"/>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Stream-oriented Single Buffer</a:t>
            </a:r>
            <a:endParaRPr lang="en-US" dirty="0"/>
          </a:p>
        </p:txBody>
      </p:sp>
      <p:sp>
        <p:nvSpPr>
          <p:cNvPr id="3" name="Content Placeholder 2"/>
          <p:cNvSpPr>
            <a:spLocks noGrp="1"/>
          </p:cNvSpPr>
          <p:nvPr>
            <p:ph idx="1"/>
          </p:nvPr>
        </p:nvSpPr>
        <p:spPr/>
        <p:txBody>
          <a:bodyPr/>
          <a:lstStyle/>
          <a:p>
            <a:r>
              <a:rPr lang="en-US" dirty="0" smtClean="0"/>
              <a:t>Line-at-time or Byte-at-a-time</a:t>
            </a:r>
          </a:p>
          <a:p>
            <a:r>
              <a:rPr lang="en-US" dirty="0" smtClean="0"/>
              <a:t>Terminals often deal with one line at a time with carriage return signaling the end of the line</a:t>
            </a:r>
          </a:p>
          <a:p>
            <a:r>
              <a:rPr lang="en-US" dirty="0" smtClean="0"/>
              <a:t>Byte-at-a-time suites devices where a single keystroke may be significant</a:t>
            </a:r>
          </a:p>
          <a:p>
            <a:pPr lvl="1"/>
            <a:r>
              <a:rPr lang="en-US" dirty="0" smtClean="0"/>
              <a:t>Also sensors and controllers</a:t>
            </a:r>
            <a:endParaRPr lang="en-US" dirty="0"/>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Double Buffer</a:t>
            </a:r>
            <a:endParaRPr lang="en-US" dirty="0"/>
          </a:p>
        </p:txBody>
      </p:sp>
      <p:sp>
        <p:nvSpPr>
          <p:cNvPr id="3" name="Content Placeholder 2"/>
          <p:cNvSpPr>
            <a:spLocks noGrp="1"/>
          </p:cNvSpPr>
          <p:nvPr>
            <p:ph idx="1"/>
          </p:nvPr>
        </p:nvSpPr>
        <p:spPr/>
        <p:txBody>
          <a:bodyPr/>
          <a:lstStyle/>
          <a:p>
            <a:r>
              <a:rPr lang="en-US" dirty="0" smtClean="0"/>
              <a:t>Use two system buffers instead of one</a:t>
            </a:r>
          </a:p>
          <a:p>
            <a:r>
              <a:rPr lang="en-US" dirty="0" smtClean="0"/>
              <a:t>A process can transfer data to or from one buffer while the operating system empties or fills the other buffer</a:t>
            </a:r>
          </a:p>
          <a:p>
            <a:endParaRPr lang="en-US" dirty="0"/>
          </a:p>
        </p:txBody>
      </p:sp>
      <p:pic>
        <p:nvPicPr>
          <p:cNvPr id="4" name="Picture 3" descr="Fig11_05c.gif"/>
          <p:cNvPicPr>
            <a:picLocks noChangeAspect="1"/>
          </p:cNvPicPr>
          <p:nvPr/>
        </p:nvPicPr>
        <p:blipFill>
          <a:blip r:embed="rId3"/>
          <a:stretch>
            <a:fillRect/>
          </a:stretch>
        </p:blipFill>
        <p:spPr>
          <a:xfrm>
            <a:off x="1095375" y="3762375"/>
            <a:ext cx="6953250" cy="2105025"/>
          </a:xfrm>
          <a:prstGeom prst="rect">
            <a:avLst/>
          </a:prstGeom>
        </p:spPr>
      </p:pic>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Circular Buffer</a:t>
            </a:r>
            <a:endParaRPr lang="en-US" dirty="0"/>
          </a:p>
        </p:txBody>
      </p:sp>
      <p:sp>
        <p:nvSpPr>
          <p:cNvPr id="3" name="Content Placeholder 2"/>
          <p:cNvSpPr>
            <a:spLocks noGrp="1"/>
          </p:cNvSpPr>
          <p:nvPr>
            <p:ph idx="1"/>
          </p:nvPr>
        </p:nvSpPr>
        <p:spPr/>
        <p:txBody>
          <a:bodyPr/>
          <a:lstStyle/>
          <a:p>
            <a:r>
              <a:rPr lang="en-US" dirty="0" smtClean="0"/>
              <a:t>More than two buffers are used</a:t>
            </a:r>
          </a:p>
          <a:p>
            <a:r>
              <a:rPr lang="en-US" dirty="0" smtClean="0"/>
              <a:t>Each individual buffer is one unit in a circular buffer</a:t>
            </a:r>
          </a:p>
          <a:p>
            <a:r>
              <a:rPr lang="en-US" dirty="0" smtClean="0"/>
              <a:t>Used when I/O operation must keep up with process</a:t>
            </a:r>
          </a:p>
          <a:p>
            <a:endParaRPr lang="en-US" dirty="0"/>
          </a:p>
        </p:txBody>
      </p:sp>
      <p:pic>
        <p:nvPicPr>
          <p:cNvPr id="4" name="Picture 3" descr="Fig11_05d.gif"/>
          <p:cNvPicPr>
            <a:picLocks noChangeAspect="1"/>
          </p:cNvPicPr>
          <p:nvPr/>
        </p:nvPicPr>
        <p:blipFill>
          <a:blip r:embed="rId3"/>
          <a:stretch>
            <a:fillRect/>
          </a:stretch>
        </p:blipFill>
        <p:spPr>
          <a:xfrm>
            <a:off x="1371600" y="4352925"/>
            <a:ext cx="6781800" cy="2352675"/>
          </a:xfrm>
          <a:prstGeom prst="rect">
            <a:avLst/>
          </a:prstGeom>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228600" y="274638"/>
            <a:ext cx="8705088" cy="1143000"/>
          </a:xfrm>
        </p:spPr>
        <p:txBody>
          <a:bodyPr/>
          <a:lstStyle/>
          <a:p>
            <a:r>
              <a:rPr lang="en-US" dirty="0" smtClean="0"/>
              <a:t>1.a	Human readable</a:t>
            </a:r>
          </a:p>
        </p:txBody>
      </p:sp>
      <p:sp>
        <p:nvSpPr>
          <p:cNvPr id="4" name="Content Placeholder 3"/>
          <p:cNvSpPr>
            <a:spLocks noGrp="1"/>
          </p:cNvSpPr>
          <p:nvPr>
            <p:ph idx="1"/>
          </p:nvPr>
        </p:nvSpPr>
        <p:spPr/>
        <p:txBody>
          <a:bodyPr/>
          <a:lstStyle/>
          <a:p>
            <a:r>
              <a:rPr lang="en-US" dirty="0" smtClean="0"/>
              <a:t>Devices used to communicate with the user</a:t>
            </a:r>
          </a:p>
          <a:p>
            <a:r>
              <a:rPr lang="en-US" dirty="0" smtClean="0"/>
              <a:t>Printers and terminals</a:t>
            </a:r>
          </a:p>
          <a:p>
            <a:pPr lvl="1"/>
            <a:r>
              <a:rPr lang="en-US" dirty="0" smtClean="0"/>
              <a:t>Video display</a:t>
            </a:r>
          </a:p>
          <a:p>
            <a:pPr lvl="1"/>
            <a:r>
              <a:rPr lang="en-US" dirty="0" smtClean="0"/>
              <a:t>Keyboard</a:t>
            </a:r>
          </a:p>
          <a:p>
            <a:pPr lvl="1"/>
            <a:r>
              <a:rPr lang="en-US" dirty="0" smtClean="0"/>
              <a:t>Mouse etc</a:t>
            </a:r>
          </a:p>
          <a:p>
            <a:endParaRPr lang="en-US" dirty="0" smtClean="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Buffer Limitations</a:t>
            </a:r>
            <a:endParaRPr lang="en-NZ" dirty="0"/>
          </a:p>
        </p:txBody>
      </p:sp>
      <p:sp>
        <p:nvSpPr>
          <p:cNvPr id="3" name="Content Placeholder 2"/>
          <p:cNvSpPr>
            <a:spLocks noGrp="1"/>
          </p:cNvSpPr>
          <p:nvPr>
            <p:ph idx="1"/>
          </p:nvPr>
        </p:nvSpPr>
        <p:spPr/>
        <p:txBody>
          <a:bodyPr/>
          <a:lstStyle/>
          <a:p>
            <a:r>
              <a:rPr lang="en-NZ" dirty="0" smtClean="0"/>
              <a:t>Buffering smoothes out peaks in I/O demand.</a:t>
            </a:r>
          </a:p>
          <a:p>
            <a:pPr lvl="1"/>
            <a:r>
              <a:rPr lang="en-NZ" dirty="0" smtClean="0"/>
              <a:t>But with enough demand eventually all buffers become full and their advantage is lost</a:t>
            </a:r>
          </a:p>
          <a:p>
            <a:r>
              <a:rPr lang="en-NZ" dirty="0" smtClean="0"/>
              <a:t>However, when there is a variety of I/O and process activities to service, buffering can increase the efficiency of the OS and the performance of individual processes.</a:t>
            </a:r>
          </a:p>
          <a:p>
            <a:endParaRPr lang="en-NZ" dirty="0"/>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Outline </a:t>
            </a:r>
            <a:endParaRPr lang="en-NZ" dirty="0"/>
          </a:p>
        </p:txBody>
      </p:sp>
      <p:sp>
        <p:nvSpPr>
          <p:cNvPr id="3" name="Content Placeholder 2"/>
          <p:cNvSpPr>
            <a:spLocks noGrp="1"/>
          </p:cNvSpPr>
          <p:nvPr>
            <p:ph idx="1"/>
          </p:nvPr>
        </p:nvSpPr>
        <p:spPr>
          <a:xfrm>
            <a:off x="457200" y="1295400"/>
            <a:ext cx="8229600" cy="5257800"/>
          </a:xfrm>
        </p:spPr>
        <p:txBody>
          <a:bodyPr>
            <a:normAutofit/>
          </a:bodyPr>
          <a:lstStyle/>
          <a:p>
            <a:pPr lvl="1">
              <a:buFont typeface="Wingdings" pitchFamily="2" charset="2"/>
              <a:buChar char="Ø"/>
            </a:pPr>
            <a:r>
              <a:rPr lang="en-NZ" sz="3600" dirty="0" smtClean="0"/>
              <a:t>I/O Devices</a:t>
            </a:r>
          </a:p>
          <a:p>
            <a:pPr lvl="1">
              <a:buFont typeface="Wingdings" pitchFamily="2" charset="2"/>
              <a:buChar char="Ø"/>
            </a:pPr>
            <a:r>
              <a:rPr lang="en-NZ" sz="3600" dirty="0" smtClean="0"/>
              <a:t>Organization of the I/O Function</a:t>
            </a:r>
          </a:p>
          <a:p>
            <a:pPr lvl="1">
              <a:buFont typeface="Wingdings" pitchFamily="2" charset="2"/>
              <a:buChar char="Ø"/>
            </a:pPr>
            <a:r>
              <a:rPr lang="en-NZ" sz="3600" dirty="0" smtClean="0">
                <a:solidFill>
                  <a:schemeClr val="tx2"/>
                </a:solidFill>
              </a:rPr>
              <a:t>Operating System Design Issues</a:t>
            </a:r>
          </a:p>
          <a:p>
            <a:pPr lvl="1">
              <a:buFont typeface="Wingdings" pitchFamily="2" charset="2"/>
              <a:buChar char="Ø"/>
            </a:pPr>
            <a:r>
              <a:rPr lang="en-NZ" sz="3600" dirty="0" smtClean="0"/>
              <a:t>I/O Buffering</a:t>
            </a:r>
          </a:p>
          <a:p>
            <a:pPr lvl="1">
              <a:buFont typeface="Wingdings" pitchFamily="2" charset="2"/>
              <a:buChar char="Ø"/>
            </a:pPr>
            <a:r>
              <a:rPr lang="en-NZ" sz="3600" dirty="0" smtClean="0"/>
              <a:t>Disk Scheduling</a:t>
            </a:r>
          </a:p>
          <a:p>
            <a:pPr lvl="1"/>
            <a:endParaRPr lang="en-NZ" dirty="0"/>
          </a:p>
        </p:txBody>
      </p:sp>
      <p:cxnSp>
        <p:nvCxnSpPr>
          <p:cNvPr id="5" name="Straight Arrow Connector 4"/>
          <p:cNvCxnSpPr/>
          <p:nvPr/>
        </p:nvCxnSpPr>
        <p:spPr>
          <a:xfrm>
            <a:off x="76200" y="4113212"/>
            <a:ext cx="7620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74638"/>
            <a:ext cx="7467600" cy="1143000"/>
          </a:xfrm>
        </p:spPr>
        <p:txBody>
          <a:bodyPr/>
          <a:lstStyle/>
          <a:p>
            <a:r>
              <a:rPr lang="en-US" dirty="0" smtClean="0"/>
              <a:t>Disk Performance Parameters</a:t>
            </a:r>
            <a:endParaRPr lang="en-US" dirty="0"/>
          </a:p>
        </p:txBody>
      </p:sp>
      <p:sp>
        <p:nvSpPr>
          <p:cNvPr id="3" name="Content Placeholder 2"/>
          <p:cNvSpPr>
            <a:spLocks noGrp="1"/>
          </p:cNvSpPr>
          <p:nvPr>
            <p:ph idx="1"/>
          </p:nvPr>
        </p:nvSpPr>
        <p:spPr>
          <a:xfrm>
            <a:off x="990600" y="1447800"/>
            <a:ext cx="7943088" cy="4800600"/>
          </a:xfrm>
        </p:spPr>
        <p:txBody>
          <a:bodyPr/>
          <a:lstStyle/>
          <a:p>
            <a:r>
              <a:rPr lang="en-NZ" dirty="0" smtClean="0"/>
              <a:t>The actual details of disk I/O operation depend on many things</a:t>
            </a:r>
          </a:p>
          <a:p>
            <a:pPr lvl="1"/>
            <a:r>
              <a:rPr lang="en-NZ" dirty="0" smtClean="0"/>
              <a:t>A general timing diagram of disk I/O transfer is shown here.</a:t>
            </a:r>
            <a:endParaRPr lang="en-US" dirty="0"/>
          </a:p>
        </p:txBody>
      </p:sp>
      <p:pic>
        <p:nvPicPr>
          <p:cNvPr id="4" name="Content Placeholder 3" descr="Fig11_06.gif"/>
          <p:cNvPicPr>
            <a:picLocks noChangeAspect="1"/>
          </p:cNvPicPr>
          <p:nvPr/>
        </p:nvPicPr>
        <p:blipFill>
          <a:blip r:embed="rId3"/>
          <a:stretch>
            <a:fillRect/>
          </a:stretch>
        </p:blipFill>
        <p:spPr bwMode="auto">
          <a:xfrm>
            <a:off x="914400" y="3657600"/>
            <a:ext cx="7534275" cy="2743200"/>
          </a:xfrm>
          <a:prstGeom prst="rect">
            <a:avLst/>
          </a:prstGeom>
          <a:noFill/>
          <a:ln w="9525">
            <a:noFill/>
            <a:miter lim="800000"/>
            <a:headEnd/>
            <a:tailEnd/>
          </a:ln>
        </p:spPr>
      </p:pic>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74638"/>
            <a:ext cx="7467600" cy="1143000"/>
          </a:xfrm>
        </p:spPr>
        <p:txBody>
          <a:bodyPr>
            <a:normAutofit fontScale="90000"/>
          </a:bodyPr>
          <a:lstStyle/>
          <a:p>
            <a:r>
              <a:rPr lang="en-US" dirty="0" smtClean="0"/>
              <a:t>Positioning the Read/Write Heads</a:t>
            </a:r>
            <a:endParaRPr lang="en-US" dirty="0"/>
          </a:p>
        </p:txBody>
      </p:sp>
      <p:sp>
        <p:nvSpPr>
          <p:cNvPr id="3" name="Content Placeholder 2"/>
          <p:cNvSpPr>
            <a:spLocks noGrp="1"/>
          </p:cNvSpPr>
          <p:nvPr>
            <p:ph idx="1"/>
          </p:nvPr>
        </p:nvSpPr>
        <p:spPr>
          <a:xfrm>
            <a:off x="1066800" y="1447800"/>
            <a:ext cx="7866888" cy="4800600"/>
          </a:xfrm>
        </p:spPr>
        <p:txBody>
          <a:bodyPr/>
          <a:lstStyle/>
          <a:p>
            <a:r>
              <a:rPr lang="en-NZ" dirty="0" smtClean="0"/>
              <a:t>When the disk drive is operating, the disk is rotating at constant speed.</a:t>
            </a:r>
          </a:p>
          <a:p>
            <a:r>
              <a:rPr lang="en-NZ" dirty="0" smtClean="0"/>
              <a:t>Track selection involves moving the head in a movable-head system or electronically selecting one head on a fixed-head system. </a:t>
            </a:r>
          </a:p>
          <a:p>
            <a:endParaRPr lang="en-US" dirty="0" smtClean="0"/>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74638"/>
            <a:ext cx="7467600" cy="1143000"/>
          </a:xfrm>
        </p:spPr>
        <p:txBody>
          <a:bodyPr/>
          <a:lstStyle/>
          <a:p>
            <a:r>
              <a:rPr lang="en-US" dirty="0" smtClean="0"/>
              <a:t>Disk Performance Parameters</a:t>
            </a:r>
            <a:endParaRPr lang="en-US" dirty="0"/>
          </a:p>
        </p:txBody>
      </p:sp>
      <p:sp>
        <p:nvSpPr>
          <p:cNvPr id="3" name="Content Placeholder 2"/>
          <p:cNvSpPr>
            <a:spLocks noGrp="1"/>
          </p:cNvSpPr>
          <p:nvPr>
            <p:ph idx="1"/>
          </p:nvPr>
        </p:nvSpPr>
        <p:spPr/>
        <p:txBody>
          <a:bodyPr/>
          <a:lstStyle/>
          <a:p>
            <a:r>
              <a:rPr lang="en-US" b="1" i="1" dirty="0" smtClean="0"/>
              <a:t>Access Time </a:t>
            </a:r>
            <a:r>
              <a:rPr lang="en-US" dirty="0" smtClean="0"/>
              <a:t>is the sum of:</a:t>
            </a:r>
          </a:p>
          <a:p>
            <a:pPr lvl="1"/>
            <a:r>
              <a:rPr lang="en-US" b="1" i="1" dirty="0" smtClean="0"/>
              <a:t>Seek time: </a:t>
            </a:r>
            <a:r>
              <a:rPr lang="en-US" dirty="0" smtClean="0"/>
              <a:t>The time it takes to position the head at the desired track</a:t>
            </a:r>
          </a:p>
          <a:p>
            <a:pPr lvl="1"/>
            <a:r>
              <a:rPr lang="en-US" b="1" i="1" dirty="0" smtClean="0"/>
              <a:t>Rotational delay </a:t>
            </a:r>
            <a:r>
              <a:rPr lang="en-US" dirty="0" smtClean="0"/>
              <a:t>or</a:t>
            </a:r>
            <a:r>
              <a:rPr lang="en-US" b="1" i="1" dirty="0" smtClean="0"/>
              <a:t> rotational latency: </a:t>
            </a:r>
            <a:r>
              <a:rPr lang="en-US" dirty="0" smtClean="0"/>
              <a:t>The time its takes for the beginning of the sector to reach the head</a:t>
            </a:r>
          </a:p>
          <a:p>
            <a:r>
              <a:rPr lang="en-US" b="1" i="1" dirty="0" smtClean="0"/>
              <a:t>Transfer Time</a:t>
            </a:r>
            <a:r>
              <a:rPr lang="en-US" dirty="0" smtClean="0"/>
              <a:t> is the time taken to transfer the data.</a:t>
            </a:r>
            <a:endParaRPr lang="en-US" b="1" i="1" dirty="0" smtClean="0"/>
          </a:p>
          <a:p>
            <a:endParaRPr lang="en-US" dirty="0"/>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628888" cy="1143000"/>
          </a:xfrm>
        </p:spPr>
        <p:txBody>
          <a:bodyPr>
            <a:normAutofit/>
          </a:bodyPr>
          <a:lstStyle/>
          <a:p>
            <a:r>
              <a:rPr lang="en-NZ" dirty="0" smtClean="0"/>
              <a:t>1.	Disk Scheduling Policies</a:t>
            </a:r>
            <a:endParaRPr lang="en-NZ" dirty="0"/>
          </a:p>
        </p:txBody>
      </p:sp>
      <p:sp>
        <p:nvSpPr>
          <p:cNvPr id="3" name="Content Placeholder 2"/>
          <p:cNvSpPr>
            <a:spLocks noGrp="1"/>
          </p:cNvSpPr>
          <p:nvPr>
            <p:ph idx="1"/>
          </p:nvPr>
        </p:nvSpPr>
        <p:spPr/>
        <p:txBody>
          <a:bodyPr/>
          <a:lstStyle/>
          <a:p>
            <a:r>
              <a:rPr lang="en-NZ" dirty="0" smtClean="0"/>
              <a:t>To compare various schemes, consider a disk head is initially located at track 100.</a:t>
            </a:r>
          </a:p>
          <a:p>
            <a:pPr lvl="1"/>
            <a:r>
              <a:rPr lang="en-NZ" dirty="0" smtClean="0"/>
              <a:t>assume a disk with 200 tracks and that the disk request queue has random requests in it. </a:t>
            </a:r>
          </a:p>
          <a:p>
            <a:r>
              <a:rPr lang="en-NZ" dirty="0" smtClean="0"/>
              <a:t>The requested tracks, in the order received by the disk scheduler, are </a:t>
            </a:r>
          </a:p>
          <a:p>
            <a:pPr lvl="1"/>
            <a:r>
              <a:rPr lang="en-NZ" dirty="0" smtClean="0"/>
              <a:t>55, 58, 39, 18, 90, 160, 150, 38, 184.</a:t>
            </a:r>
          </a:p>
          <a:p>
            <a:endParaRPr lang="en-NZ" dirty="0"/>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781288" cy="1143000"/>
          </a:xfrm>
        </p:spPr>
        <p:txBody>
          <a:bodyPr/>
          <a:lstStyle/>
          <a:p>
            <a:r>
              <a:rPr lang="en-US" dirty="0" smtClean="0"/>
              <a:t>1.A		First-in, first-out (FIFO)</a:t>
            </a:r>
          </a:p>
        </p:txBody>
      </p:sp>
      <p:sp>
        <p:nvSpPr>
          <p:cNvPr id="3" name="Content Placeholder 2"/>
          <p:cNvSpPr>
            <a:spLocks noGrp="1"/>
          </p:cNvSpPr>
          <p:nvPr>
            <p:ph idx="1"/>
          </p:nvPr>
        </p:nvSpPr>
        <p:spPr>
          <a:xfrm>
            <a:off x="1435608" y="990600"/>
            <a:ext cx="7498080" cy="5257800"/>
          </a:xfrm>
        </p:spPr>
        <p:txBody>
          <a:bodyPr/>
          <a:lstStyle/>
          <a:p>
            <a:r>
              <a:rPr lang="en-US" dirty="0" smtClean="0"/>
              <a:t>Process request sequentially</a:t>
            </a:r>
          </a:p>
          <a:p>
            <a:r>
              <a:rPr lang="en-US" dirty="0" smtClean="0"/>
              <a:t>Fair to all processes</a:t>
            </a:r>
          </a:p>
          <a:p>
            <a:r>
              <a:rPr lang="en-US" dirty="0" smtClean="0"/>
              <a:t>Approaches random scheduling in performance if there are many processes</a:t>
            </a:r>
          </a:p>
          <a:p>
            <a:endParaRPr lang="en-US" dirty="0" smtClean="0"/>
          </a:p>
          <a:p>
            <a:endParaRPr lang="en-US" dirty="0"/>
          </a:p>
        </p:txBody>
      </p:sp>
      <p:pic>
        <p:nvPicPr>
          <p:cNvPr id="4" name="Picture 3" descr="Fig11_07a.gif"/>
          <p:cNvPicPr>
            <a:picLocks noChangeAspect="1"/>
          </p:cNvPicPr>
          <p:nvPr/>
        </p:nvPicPr>
        <p:blipFill>
          <a:blip r:embed="rId3"/>
          <a:stretch>
            <a:fillRect/>
          </a:stretch>
        </p:blipFill>
        <p:spPr>
          <a:xfrm>
            <a:off x="304801" y="3429000"/>
            <a:ext cx="8382000" cy="3276600"/>
          </a:xfrm>
          <a:prstGeom prst="rect">
            <a:avLst/>
          </a:prstGeom>
        </p:spPr>
      </p:pic>
      <p:sp>
        <p:nvSpPr>
          <p:cNvPr id="5" name="Rectangle 4"/>
          <p:cNvSpPr/>
          <p:nvPr/>
        </p:nvSpPr>
        <p:spPr>
          <a:xfrm>
            <a:off x="2641984" y="3244334"/>
            <a:ext cx="3860031" cy="369332"/>
          </a:xfrm>
          <a:prstGeom prst="rect">
            <a:avLst/>
          </a:prstGeom>
        </p:spPr>
        <p:txBody>
          <a:bodyPr wrap="none">
            <a:spAutoFit/>
          </a:bodyPr>
          <a:lstStyle/>
          <a:p>
            <a:pPr lvl="1"/>
            <a:r>
              <a:rPr lang="en-NZ" dirty="0" smtClean="0"/>
              <a:t>55, 58, 39, 18, 90, 160, 150, 38, 184.</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705088" cy="1143000"/>
          </a:xfrm>
        </p:spPr>
        <p:txBody>
          <a:bodyPr/>
          <a:lstStyle/>
          <a:p>
            <a:r>
              <a:rPr lang="en-US" dirty="0" smtClean="0"/>
              <a:t>1.B		Priority</a:t>
            </a:r>
            <a:endParaRPr lang="en-US" dirty="0"/>
          </a:p>
        </p:txBody>
      </p:sp>
      <p:sp>
        <p:nvSpPr>
          <p:cNvPr id="3" name="Content Placeholder 2"/>
          <p:cNvSpPr>
            <a:spLocks noGrp="1"/>
          </p:cNvSpPr>
          <p:nvPr>
            <p:ph idx="1"/>
          </p:nvPr>
        </p:nvSpPr>
        <p:spPr/>
        <p:txBody>
          <a:bodyPr/>
          <a:lstStyle/>
          <a:p>
            <a:r>
              <a:rPr lang="en-US" dirty="0" smtClean="0"/>
              <a:t>Goal is not to optimize disk use but to meet other objectives</a:t>
            </a:r>
          </a:p>
          <a:p>
            <a:r>
              <a:rPr lang="en-US" dirty="0" smtClean="0"/>
              <a:t>Short batch jobs may have higher priority</a:t>
            </a:r>
          </a:p>
          <a:p>
            <a:r>
              <a:rPr lang="en-US" dirty="0" smtClean="0"/>
              <a:t>Provide good interactive response time</a:t>
            </a:r>
          </a:p>
          <a:p>
            <a:r>
              <a:rPr lang="en-US" dirty="0" smtClean="0"/>
              <a:t>Longer jobs may have to wait an excessively long time</a:t>
            </a:r>
          </a:p>
          <a:p>
            <a:endParaRPr lang="en-US" dirty="0"/>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933688" cy="1143000"/>
          </a:xfrm>
        </p:spPr>
        <p:txBody>
          <a:bodyPr/>
          <a:lstStyle/>
          <a:p>
            <a:r>
              <a:rPr lang="en-US" dirty="0" smtClean="0"/>
              <a:t>1.C		Last-in, first-out</a:t>
            </a:r>
          </a:p>
        </p:txBody>
      </p:sp>
      <p:sp>
        <p:nvSpPr>
          <p:cNvPr id="3" name="Content Placeholder 2"/>
          <p:cNvSpPr>
            <a:spLocks noGrp="1"/>
          </p:cNvSpPr>
          <p:nvPr>
            <p:ph idx="1"/>
          </p:nvPr>
        </p:nvSpPr>
        <p:spPr/>
        <p:txBody>
          <a:bodyPr/>
          <a:lstStyle/>
          <a:p>
            <a:r>
              <a:rPr lang="en-US" dirty="0" smtClean="0"/>
              <a:t>Good for transaction processing systems</a:t>
            </a:r>
          </a:p>
          <a:p>
            <a:pPr lvl="1"/>
            <a:r>
              <a:rPr lang="en-US" dirty="0" smtClean="0"/>
              <a:t>The device is given to the most recent user so there should be little arm movement</a:t>
            </a:r>
          </a:p>
          <a:p>
            <a:endParaRPr lang="en-US" dirty="0"/>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781288" cy="1143000"/>
          </a:xfrm>
        </p:spPr>
        <p:txBody>
          <a:bodyPr>
            <a:normAutofit/>
          </a:bodyPr>
          <a:lstStyle/>
          <a:p>
            <a:r>
              <a:rPr lang="en-US" dirty="0" smtClean="0"/>
              <a:t>1.D		Shortest Service Time First</a:t>
            </a:r>
          </a:p>
        </p:txBody>
      </p:sp>
      <p:sp>
        <p:nvSpPr>
          <p:cNvPr id="3" name="Content Placeholder 2"/>
          <p:cNvSpPr>
            <a:spLocks noGrp="1"/>
          </p:cNvSpPr>
          <p:nvPr>
            <p:ph idx="1"/>
          </p:nvPr>
        </p:nvSpPr>
        <p:spPr>
          <a:xfrm>
            <a:off x="914400" y="990600"/>
            <a:ext cx="8019288" cy="5257800"/>
          </a:xfrm>
        </p:spPr>
        <p:txBody>
          <a:bodyPr/>
          <a:lstStyle/>
          <a:p>
            <a:r>
              <a:rPr lang="en-US" dirty="0" smtClean="0"/>
              <a:t>Select the disk I/O request that requires the least movement of the disk arm from its current position</a:t>
            </a:r>
          </a:p>
          <a:p>
            <a:r>
              <a:rPr lang="en-US" dirty="0" smtClean="0"/>
              <a:t>Always choose the minimum seek time</a:t>
            </a:r>
          </a:p>
          <a:p>
            <a:pPr marL="365760" lvl="1" indent="-283464">
              <a:spcBef>
                <a:spcPts val="600"/>
              </a:spcBef>
              <a:buSzPct val="80000"/>
              <a:buFont typeface="Wingdings 2"/>
              <a:buChar char=""/>
            </a:pPr>
            <a:r>
              <a:rPr lang="en-NZ" dirty="0" smtClean="0"/>
              <a:t>55, 58, 39, 18, 90, 160, 150, 38, 184.</a:t>
            </a:r>
          </a:p>
          <a:p>
            <a:endParaRPr lang="en-US" dirty="0" smtClean="0"/>
          </a:p>
          <a:p>
            <a:endParaRPr lang="en-US" dirty="0"/>
          </a:p>
        </p:txBody>
      </p:sp>
      <p:pic>
        <p:nvPicPr>
          <p:cNvPr id="4" name="Picture 3" descr="Fig11_07b.gif"/>
          <p:cNvPicPr>
            <a:picLocks noChangeAspect="1"/>
          </p:cNvPicPr>
          <p:nvPr/>
        </p:nvPicPr>
        <p:blipFill>
          <a:blip r:embed="rId3"/>
          <a:stretch>
            <a:fillRect/>
          </a:stretch>
        </p:blipFill>
        <p:spPr>
          <a:xfrm>
            <a:off x="533400" y="3733800"/>
            <a:ext cx="8153400" cy="2971800"/>
          </a:xfrm>
          <a:prstGeom prst="rect">
            <a:avLst/>
          </a:prstGeom>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628888" cy="1143000"/>
          </a:xfrm>
        </p:spPr>
        <p:txBody>
          <a:bodyPr/>
          <a:lstStyle/>
          <a:p>
            <a:r>
              <a:rPr lang="en-US" dirty="0" smtClean="0"/>
              <a:t>1.b	Machine readable</a:t>
            </a:r>
            <a:endParaRPr lang="en-US" dirty="0"/>
          </a:p>
        </p:txBody>
      </p:sp>
      <p:sp>
        <p:nvSpPr>
          <p:cNvPr id="3" name="Content Placeholder 2"/>
          <p:cNvSpPr>
            <a:spLocks noGrp="1"/>
          </p:cNvSpPr>
          <p:nvPr>
            <p:ph idx="1"/>
          </p:nvPr>
        </p:nvSpPr>
        <p:spPr/>
        <p:txBody>
          <a:bodyPr/>
          <a:lstStyle/>
          <a:p>
            <a:r>
              <a:rPr lang="en-US" dirty="0" smtClean="0"/>
              <a:t>Used to communicate with electronic equipment</a:t>
            </a:r>
          </a:p>
          <a:p>
            <a:pPr lvl="1"/>
            <a:r>
              <a:rPr lang="en-US" dirty="0" smtClean="0"/>
              <a:t>Disk drives</a:t>
            </a:r>
          </a:p>
          <a:p>
            <a:pPr lvl="1"/>
            <a:r>
              <a:rPr lang="en-US" dirty="0" smtClean="0"/>
              <a:t>USB keys</a:t>
            </a:r>
          </a:p>
          <a:p>
            <a:pPr lvl="1"/>
            <a:r>
              <a:rPr lang="en-US" dirty="0" smtClean="0"/>
              <a:t>Sensors</a:t>
            </a:r>
          </a:p>
          <a:p>
            <a:pPr lvl="1"/>
            <a:r>
              <a:rPr lang="en-US" dirty="0" smtClean="0"/>
              <a:t>Controllers</a:t>
            </a:r>
          </a:p>
          <a:p>
            <a:pPr lvl="1"/>
            <a:r>
              <a:rPr lang="en-US" dirty="0" smtClean="0"/>
              <a:t>Actuators</a:t>
            </a:r>
            <a:endParaRPr lang="en-US" dirty="0"/>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705088" cy="1143000"/>
          </a:xfrm>
        </p:spPr>
        <p:txBody>
          <a:bodyPr/>
          <a:lstStyle/>
          <a:p>
            <a:r>
              <a:rPr lang="en-US" dirty="0" smtClean="0"/>
              <a:t>1.E		SCAN</a:t>
            </a:r>
          </a:p>
        </p:txBody>
      </p:sp>
      <p:sp>
        <p:nvSpPr>
          <p:cNvPr id="3" name="Content Placeholder 2"/>
          <p:cNvSpPr>
            <a:spLocks noGrp="1"/>
          </p:cNvSpPr>
          <p:nvPr>
            <p:ph idx="1"/>
          </p:nvPr>
        </p:nvSpPr>
        <p:spPr>
          <a:xfrm>
            <a:off x="990600" y="838200"/>
            <a:ext cx="7943088" cy="5410200"/>
          </a:xfrm>
        </p:spPr>
        <p:txBody>
          <a:bodyPr/>
          <a:lstStyle/>
          <a:p>
            <a:r>
              <a:rPr lang="en-US" dirty="0" smtClean="0"/>
              <a:t>Arm moves in one direction only, satisfying all outstanding requests until it reaches the last track in that direction then the direction is reversed</a:t>
            </a:r>
          </a:p>
          <a:p>
            <a:pPr marL="365760" lvl="1" indent="-283464">
              <a:spcBef>
                <a:spcPts val="600"/>
              </a:spcBef>
              <a:buSzPct val="80000"/>
              <a:buFont typeface="Wingdings 2"/>
              <a:buChar char=""/>
            </a:pPr>
            <a:r>
              <a:rPr lang="en-NZ" dirty="0" smtClean="0"/>
              <a:t>55, 58, 39, 18, 90, 160, 150, 38, 184.</a:t>
            </a:r>
          </a:p>
          <a:p>
            <a:endParaRPr lang="en-US" dirty="0" smtClean="0"/>
          </a:p>
          <a:p>
            <a:endParaRPr lang="en-US" dirty="0" smtClean="0"/>
          </a:p>
          <a:p>
            <a:endParaRPr lang="en-US" dirty="0" smtClean="0"/>
          </a:p>
          <a:p>
            <a:endParaRPr lang="en-US" dirty="0"/>
          </a:p>
        </p:txBody>
      </p:sp>
      <p:pic>
        <p:nvPicPr>
          <p:cNvPr id="4" name="Picture 3" descr="Fig11_07c.gif"/>
          <p:cNvPicPr>
            <a:picLocks noChangeAspect="1"/>
          </p:cNvPicPr>
          <p:nvPr/>
        </p:nvPicPr>
        <p:blipFill>
          <a:blip r:embed="rId3"/>
          <a:stretch>
            <a:fillRect/>
          </a:stretch>
        </p:blipFill>
        <p:spPr>
          <a:xfrm>
            <a:off x="0" y="3429000"/>
            <a:ext cx="9144000" cy="3429000"/>
          </a:xfrm>
          <a:prstGeom prst="rect">
            <a:avLst/>
          </a:prstGeom>
        </p:spPr>
      </p:pic>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705088" cy="1143000"/>
          </a:xfrm>
        </p:spPr>
        <p:txBody>
          <a:bodyPr/>
          <a:lstStyle/>
          <a:p>
            <a:r>
              <a:rPr lang="en-US" dirty="0" smtClean="0"/>
              <a:t>1.F		C-SCAN</a:t>
            </a:r>
          </a:p>
        </p:txBody>
      </p:sp>
      <p:sp>
        <p:nvSpPr>
          <p:cNvPr id="3" name="Content Placeholder 2"/>
          <p:cNvSpPr>
            <a:spLocks noGrp="1"/>
          </p:cNvSpPr>
          <p:nvPr>
            <p:ph idx="1"/>
          </p:nvPr>
        </p:nvSpPr>
        <p:spPr>
          <a:xfrm>
            <a:off x="762000" y="609600"/>
            <a:ext cx="8171688" cy="5410200"/>
          </a:xfrm>
        </p:spPr>
        <p:txBody>
          <a:bodyPr/>
          <a:lstStyle/>
          <a:p>
            <a:r>
              <a:rPr lang="en-US" dirty="0" smtClean="0"/>
              <a:t>Restricts scanning to one direction only</a:t>
            </a:r>
          </a:p>
          <a:p>
            <a:pPr marL="365760" lvl="1" indent="-283464">
              <a:spcBef>
                <a:spcPts val="600"/>
              </a:spcBef>
              <a:buSzPct val="80000"/>
              <a:buFont typeface="Wingdings 2"/>
              <a:buChar char=""/>
            </a:pPr>
            <a:r>
              <a:rPr lang="en-US" dirty="0" smtClean="0"/>
              <a:t>When the last track has been visited in one direction, the arm is returned to the opposite end of the disk and the scan begins again</a:t>
            </a:r>
          </a:p>
          <a:p>
            <a:pPr marL="365760" lvl="1" indent="-283464">
              <a:spcBef>
                <a:spcPts val="600"/>
              </a:spcBef>
              <a:buSzPct val="80000"/>
              <a:buFont typeface="Wingdings 2"/>
              <a:buChar char=""/>
            </a:pPr>
            <a:r>
              <a:rPr lang="en-NZ" dirty="0" smtClean="0"/>
              <a:t>55, 58, 39, 18, 90, 160, 150, 38, 184.</a:t>
            </a:r>
          </a:p>
          <a:p>
            <a:endParaRPr lang="en-US" dirty="0" smtClean="0"/>
          </a:p>
          <a:p>
            <a:endParaRPr lang="en-US" dirty="0" smtClean="0"/>
          </a:p>
          <a:p>
            <a:endParaRPr lang="en-US" dirty="0" smtClean="0"/>
          </a:p>
          <a:p>
            <a:endParaRPr lang="en-US" dirty="0" smtClean="0"/>
          </a:p>
          <a:p>
            <a:endParaRPr lang="en-US" dirty="0"/>
          </a:p>
        </p:txBody>
      </p:sp>
      <p:pic>
        <p:nvPicPr>
          <p:cNvPr id="4" name="Picture 3" descr="Fig11_07d.gif"/>
          <p:cNvPicPr>
            <a:picLocks noChangeAspect="1"/>
          </p:cNvPicPr>
          <p:nvPr/>
        </p:nvPicPr>
        <p:blipFill>
          <a:blip r:embed="rId3"/>
          <a:stretch>
            <a:fillRect/>
          </a:stretch>
        </p:blipFill>
        <p:spPr>
          <a:xfrm>
            <a:off x="152400" y="3200401"/>
            <a:ext cx="8991600" cy="3657599"/>
          </a:xfrm>
          <a:prstGeom prst="rect">
            <a:avLst/>
          </a:prstGeom>
        </p:spPr>
      </p:pic>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933688" cy="1143000"/>
          </a:xfrm>
        </p:spPr>
        <p:txBody>
          <a:bodyPr/>
          <a:lstStyle/>
          <a:p>
            <a:r>
              <a:rPr lang="en-US" dirty="0" smtClean="0"/>
              <a:t>1.G		N-step-SCAN</a:t>
            </a:r>
            <a:endParaRPr lang="en-US" dirty="0"/>
          </a:p>
        </p:txBody>
      </p:sp>
      <p:sp>
        <p:nvSpPr>
          <p:cNvPr id="3" name="Content Placeholder 2"/>
          <p:cNvSpPr>
            <a:spLocks noGrp="1"/>
          </p:cNvSpPr>
          <p:nvPr>
            <p:ph idx="1"/>
          </p:nvPr>
        </p:nvSpPr>
        <p:spPr/>
        <p:txBody>
          <a:bodyPr/>
          <a:lstStyle/>
          <a:p>
            <a:r>
              <a:rPr lang="en-US" dirty="0" smtClean="0"/>
              <a:t>Segments the disk request queue into subqueues of length N</a:t>
            </a:r>
          </a:p>
          <a:p>
            <a:r>
              <a:rPr lang="en-US" dirty="0" smtClean="0"/>
              <a:t>Subqueues are processed one at a time, using SCAN</a:t>
            </a:r>
          </a:p>
          <a:p>
            <a:r>
              <a:rPr lang="en-US" dirty="0" smtClean="0"/>
              <a:t>New requests added to other queue when queue is processed</a:t>
            </a:r>
          </a:p>
          <a:p>
            <a:endParaRPr lang="en-US" dirty="0"/>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705088" cy="1143000"/>
          </a:xfrm>
        </p:spPr>
        <p:txBody>
          <a:bodyPr/>
          <a:lstStyle/>
          <a:p>
            <a:r>
              <a:rPr lang="en-US" dirty="0" smtClean="0"/>
              <a:t>1.H		FSCAN</a:t>
            </a:r>
            <a:endParaRPr lang="en-US" dirty="0"/>
          </a:p>
        </p:txBody>
      </p:sp>
      <p:sp>
        <p:nvSpPr>
          <p:cNvPr id="3" name="Content Placeholder 2"/>
          <p:cNvSpPr>
            <a:spLocks noGrp="1"/>
          </p:cNvSpPr>
          <p:nvPr>
            <p:ph idx="1"/>
          </p:nvPr>
        </p:nvSpPr>
        <p:spPr/>
        <p:txBody>
          <a:bodyPr/>
          <a:lstStyle/>
          <a:p>
            <a:r>
              <a:rPr lang="en-US" dirty="0" smtClean="0"/>
              <a:t>Two subqueues</a:t>
            </a:r>
          </a:p>
          <a:p>
            <a:r>
              <a:rPr lang="en-NZ" dirty="0" smtClean="0"/>
              <a:t>When a scan begins, all of the requests are in one of the queues, with the other empty.</a:t>
            </a:r>
          </a:p>
          <a:p>
            <a:r>
              <a:rPr lang="en-NZ" dirty="0" smtClean="0"/>
              <a:t>All new requests are put into the other queue.</a:t>
            </a:r>
          </a:p>
          <a:p>
            <a:pPr lvl="1">
              <a:buFont typeface="Arial" pitchFamily="34" charset="0"/>
              <a:buChar char="•"/>
            </a:pPr>
            <a:r>
              <a:rPr lang="en-NZ" dirty="0" smtClean="0"/>
              <a:t>Service of new requests is deferred until all of the old requests have been processed.</a:t>
            </a:r>
            <a:endParaRPr lang="en-US" dirty="0" smtClean="0"/>
          </a:p>
          <a:p>
            <a:endParaRPr lang="en-US" dirty="0" smtClean="0"/>
          </a:p>
          <a:p>
            <a:endParaRPr lang="en-US" dirty="0"/>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152400"/>
            <a:ext cx="7498080" cy="1143000"/>
          </a:xfrm>
        </p:spPr>
        <p:txBody>
          <a:bodyPr/>
          <a:lstStyle/>
          <a:p>
            <a:r>
              <a:rPr lang="en-US" dirty="0" smtClean="0"/>
              <a:t>Performance Compared</a:t>
            </a:r>
            <a:endParaRPr lang="en-US" dirty="0"/>
          </a:p>
        </p:txBody>
      </p:sp>
      <p:pic>
        <p:nvPicPr>
          <p:cNvPr id="4" name="Content Placeholder 3" descr="Table11_02.gif"/>
          <p:cNvPicPr>
            <a:picLocks noGrp="1" noChangeAspect="1"/>
          </p:cNvPicPr>
          <p:nvPr>
            <p:ph idx="1"/>
          </p:nvPr>
        </p:nvPicPr>
        <p:blipFill>
          <a:blip r:embed="rId3"/>
          <a:stretch>
            <a:fillRect/>
          </a:stretch>
        </p:blipFill>
        <p:spPr>
          <a:xfrm>
            <a:off x="228600" y="1524000"/>
            <a:ext cx="8763000" cy="5334000"/>
          </a:xfrm>
        </p:spPr>
      </p:pic>
      <p:sp>
        <p:nvSpPr>
          <p:cNvPr id="6" name="Rectangle 5"/>
          <p:cNvSpPr/>
          <p:nvPr/>
        </p:nvSpPr>
        <p:spPr>
          <a:xfrm>
            <a:off x="685800" y="914400"/>
            <a:ext cx="8077200" cy="584775"/>
          </a:xfrm>
          <a:prstGeom prst="rect">
            <a:avLst/>
          </a:prstGeom>
        </p:spPr>
        <p:txBody>
          <a:bodyPr wrap="square">
            <a:spAutoFit/>
          </a:bodyPr>
          <a:lstStyle/>
          <a:p>
            <a:r>
              <a:rPr lang="en-NZ" sz="3200" dirty="0" smtClean="0"/>
              <a:t>Comparison of Disk Scheduling Algorithms</a:t>
            </a:r>
            <a:endParaRPr lang="en-NZ" sz="3200" dirty="0"/>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152400"/>
            <a:ext cx="7498080" cy="1143000"/>
          </a:xfrm>
        </p:spPr>
        <p:txBody>
          <a:bodyPr>
            <a:normAutofit/>
          </a:bodyPr>
          <a:lstStyle/>
          <a:p>
            <a:r>
              <a:rPr lang="en-NZ" dirty="0" smtClean="0"/>
              <a:t>Disk Scheduling Algorithms</a:t>
            </a:r>
            <a:endParaRPr lang="en-NZ" dirty="0"/>
          </a:p>
        </p:txBody>
      </p:sp>
      <p:pic>
        <p:nvPicPr>
          <p:cNvPr id="1026" name="Picture 2"/>
          <p:cNvPicPr>
            <a:picLocks noChangeAspect="1" noChangeArrowheads="1"/>
          </p:cNvPicPr>
          <p:nvPr/>
        </p:nvPicPr>
        <p:blipFill>
          <a:blip r:embed="rId2"/>
          <a:srcRect/>
          <a:stretch>
            <a:fillRect/>
          </a:stretch>
        </p:blipFill>
        <p:spPr bwMode="auto">
          <a:xfrm>
            <a:off x="0" y="990600"/>
            <a:ext cx="9144000" cy="5867400"/>
          </a:xfrm>
          <a:prstGeom prst="rect">
            <a:avLst/>
          </a:prstGeom>
          <a:noFill/>
          <a:ln w="9525">
            <a:noFill/>
            <a:miter lim="800000"/>
            <a:headEnd/>
            <a:tailEnd/>
          </a:ln>
          <a:effectLst/>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628888" cy="1143000"/>
          </a:xfrm>
        </p:spPr>
        <p:txBody>
          <a:bodyPr/>
          <a:lstStyle/>
          <a:p>
            <a:r>
              <a:rPr lang="en-US" dirty="0" smtClean="0"/>
              <a:t>1.c	Communication</a:t>
            </a:r>
            <a:endParaRPr lang="en-US" dirty="0"/>
          </a:p>
        </p:txBody>
      </p:sp>
      <p:sp>
        <p:nvSpPr>
          <p:cNvPr id="3" name="Content Placeholder 2"/>
          <p:cNvSpPr>
            <a:spLocks noGrp="1"/>
          </p:cNvSpPr>
          <p:nvPr>
            <p:ph idx="1"/>
          </p:nvPr>
        </p:nvSpPr>
        <p:spPr/>
        <p:txBody>
          <a:bodyPr/>
          <a:lstStyle/>
          <a:p>
            <a:r>
              <a:rPr lang="en-US" dirty="0" smtClean="0"/>
              <a:t>Used to communicate with remote devices</a:t>
            </a:r>
          </a:p>
          <a:p>
            <a:pPr lvl="1"/>
            <a:r>
              <a:rPr lang="en-US" dirty="0" smtClean="0"/>
              <a:t>Digital line drivers</a:t>
            </a:r>
          </a:p>
          <a:p>
            <a:pPr lvl="1"/>
            <a:r>
              <a:rPr lang="en-US" dirty="0" smtClean="0"/>
              <a:t>Modems</a:t>
            </a:r>
          </a:p>
          <a:p>
            <a:pPr lvl="1"/>
            <a:r>
              <a:rPr lang="en-US" dirty="0" smtClean="0"/>
              <a:t>I/O controllers</a:t>
            </a:r>
          </a:p>
          <a:p>
            <a:endParaRPr lang="en-US" dirty="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76488" cy="1143000"/>
          </a:xfrm>
        </p:spPr>
        <p:txBody>
          <a:bodyPr>
            <a:normAutofit/>
          </a:bodyPr>
          <a:lstStyle/>
          <a:p>
            <a:r>
              <a:rPr lang="en-NZ" dirty="0" smtClean="0"/>
              <a:t>2.	Differences in I/O Devices</a:t>
            </a:r>
            <a:endParaRPr lang="en-NZ" dirty="0"/>
          </a:p>
        </p:txBody>
      </p:sp>
      <p:sp>
        <p:nvSpPr>
          <p:cNvPr id="3" name="Content Placeholder 2"/>
          <p:cNvSpPr>
            <a:spLocks noGrp="1"/>
          </p:cNvSpPr>
          <p:nvPr>
            <p:ph idx="1"/>
          </p:nvPr>
        </p:nvSpPr>
        <p:spPr/>
        <p:txBody>
          <a:bodyPr/>
          <a:lstStyle/>
          <a:p>
            <a:r>
              <a:rPr lang="en-NZ" dirty="0" smtClean="0"/>
              <a:t>Devices differ in a number of areas</a:t>
            </a:r>
          </a:p>
          <a:p>
            <a:pPr marL="916686" lvl="1" indent="-514350">
              <a:buFont typeface="+mj-lt"/>
              <a:buAutoNum type="alphaUcPeriod"/>
            </a:pPr>
            <a:r>
              <a:rPr lang="en-NZ" dirty="0" smtClean="0"/>
              <a:t>Data Rate</a:t>
            </a:r>
          </a:p>
          <a:p>
            <a:pPr marL="916686" lvl="1" indent="-514350">
              <a:buFont typeface="+mj-lt"/>
              <a:buAutoNum type="alphaUcPeriod"/>
            </a:pPr>
            <a:r>
              <a:rPr lang="en-NZ" dirty="0" smtClean="0"/>
              <a:t>Application</a:t>
            </a:r>
          </a:p>
          <a:p>
            <a:pPr marL="916686" lvl="1" indent="-514350">
              <a:buFont typeface="+mj-lt"/>
              <a:buAutoNum type="alphaUcPeriod"/>
            </a:pPr>
            <a:r>
              <a:rPr lang="en-NZ" dirty="0" smtClean="0"/>
              <a:t>Complexity of Control</a:t>
            </a:r>
          </a:p>
          <a:p>
            <a:pPr marL="916686" lvl="1" indent="-514350">
              <a:buFont typeface="+mj-lt"/>
              <a:buAutoNum type="alphaUcPeriod"/>
            </a:pPr>
            <a:r>
              <a:rPr lang="en-NZ" dirty="0" smtClean="0"/>
              <a:t>Unit of Transfer</a:t>
            </a:r>
          </a:p>
          <a:p>
            <a:pPr marL="916686" lvl="1" indent="-514350">
              <a:buFont typeface="+mj-lt"/>
              <a:buAutoNum type="alphaUcPeriod"/>
            </a:pPr>
            <a:r>
              <a:rPr lang="en-NZ" dirty="0" smtClean="0"/>
              <a:t>Data Representation</a:t>
            </a:r>
          </a:p>
          <a:p>
            <a:pPr marL="916686" lvl="1" indent="-514350">
              <a:buFont typeface="+mj-lt"/>
              <a:buAutoNum type="alphaUcPeriod"/>
            </a:pPr>
            <a:r>
              <a:rPr lang="en-NZ" dirty="0" smtClean="0"/>
              <a:t>Error Conditions</a:t>
            </a:r>
            <a:endParaRPr lang="en-NZ"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628888" cy="1143000"/>
          </a:xfrm>
        </p:spPr>
        <p:txBody>
          <a:bodyPr/>
          <a:lstStyle/>
          <a:p>
            <a:r>
              <a:rPr lang="en-US" dirty="0" smtClean="0"/>
              <a:t>2.A	Data Rate</a:t>
            </a:r>
            <a:endParaRPr lang="en-US" dirty="0"/>
          </a:p>
        </p:txBody>
      </p:sp>
      <p:sp>
        <p:nvSpPr>
          <p:cNvPr id="3" name="Content Placeholder 2"/>
          <p:cNvSpPr>
            <a:spLocks noGrp="1"/>
          </p:cNvSpPr>
          <p:nvPr>
            <p:ph idx="1"/>
          </p:nvPr>
        </p:nvSpPr>
        <p:spPr>
          <a:xfrm>
            <a:off x="457200" y="838200"/>
            <a:ext cx="7924800" cy="1066800"/>
          </a:xfrm>
        </p:spPr>
        <p:txBody>
          <a:bodyPr/>
          <a:lstStyle/>
          <a:p>
            <a:r>
              <a:rPr lang="en-US" dirty="0" smtClean="0"/>
              <a:t>May be massive difference between the data transfer rates of devices</a:t>
            </a:r>
          </a:p>
        </p:txBody>
      </p:sp>
      <p:pic>
        <p:nvPicPr>
          <p:cNvPr id="4" name="Content Placeholder 3" descr="Fig11_01.gif"/>
          <p:cNvPicPr>
            <a:picLocks noChangeAspect="1"/>
          </p:cNvPicPr>
          <p:nvPr/>
        </p:nvPicPr>
        <p:blipFill>
          <a:blip r:embed="rId3"/>
          <a:stretch>
            <a:fillRect/>
          </a:stretch>
        </p:blipFill>
        <p:spPr bwMode="auto">
          <a:xfrm>
            <a:off x="381000" y="1828800"/>
            <a:ext cx="7924800" cy="50292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705088" cy="1143000"/>
          </a:xfrm>
        </p:spPr>
        <p:txBody>
          <a:bodyPr/>
          <a:lstStyle/>
          <a:p>
            <a:r>
              <a:rPr lang="en-US" dirty="0" smtClean="0"/>
              <a:t>2.B	Application</a:t>
            </a:r>
            <a:endParaRPr lang="en-US" dirty="0"/>
          </a:p>
        </p:txBody>
      </p:sp>
      <p:sp>
        <p:nvSpPr>
          <p:cNvPr id="3" name="Content Placeholder 2"/>
          <p:cNvSpPr>
            <a:spLocks noGrp="1"/>
          </p:cNvSpPr>
          <p:nvPr>
            <p:ph idx="1"/>
          </p:nvPr>
        </p:nvSpPr>
        <p:spPr>
          <a:xfrm>
            <a:off x="533400" y="1447800"/>
            <a:ext cx="8400288" cy="4800600"/>
          </a:xfrm>
        </p:spPr>
        <p:txBody>
          <a:bodyPr/>
          <a:lstStyle/>
          <a:p>
            <a:pPr lvl="1"/>
            <a:r>
              <a:rPr lang="en-US" sz="3200" dirty="0" smtClean="0"/>
              <a:t>Disk used to store files requires file management software</a:t>
            </a:r>
          </a:p>
          <a:p>
            <a:pPr lvl="1"/>
            <a:r>
              <a:rPr lang="en-US" sz="3200" dirty="0" smtClean="0"/>
              <a:t>Disk used to store virtual memory pages needs special hardware and software to support it</a:t>
            </a:r>
          </a:p>
          <a:p>
            <a:pPr lvl="1"/>
            <a:r>
              <a:rPr lang="en-US" sz="3200" dirty="0" smtClean="0"/>
              <a:t>Terminal used by system administrator may have a higher priority</a:t>
            </a:r>
          </a:p>
          <a:p>
            <a:endParaRPr lang="en-US" dirty="0"/>
          </a:p>
        </p:txBody>
      </p:sp>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22FC888FE33A349B41D4CD90A81AD87" ma:contentTypeVersion="4" ma:contentTypeDescription="Create a new document." ma:contentTypeScope="" ma:versionID="b5f7efc47b52f4b913bd131a4df389df">
  <xsd:schema xmlns:xsd="http://www.w3.org/2001/XMLSchema" xmlns:xs="http://www.w3.org/2001/XMLSchema" xmlns:p="http://schemas.microsoft.com/office/2006/metadata/properties" xmlns:ns2="e4f7efb8-cb7e-43b6-9b90-b807d6450c17" targetNamespace="http://schemas.microsoft.com/office/2006/metadata/properties" ma:root="true" ma:fieldsID="2836af00a7e6d42234487084ab7110db" ns2:_="">
    <xsd:import namespace="e4f7efb8-cb7e-43b6-9b90-b807d6450c17"/>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4f7efb8-cb7e-43b6-9b90-b807d6450c1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827243F-7B83-4FC0-AA5A-77808B6F4B78}"/>
</file>

<file path=customXml/itemProps2.xml><?xml version="1.0" encoding="utf-8"?>
<ds:datastoreItem xmlns:ds="http://schemas.openxmlformats.org/officeDocument/2006/customXml" ds:itemID="{3BB9A082-38F8-425D-86DB-A805014FC189}"/>
</file>

<file path=customXml/itemProps3.xml><?xml version="1.0" encoding="utf-8"?>
<ds:datastoreItem xmlns:ds="http://schemas.openxmlformats.org/officeDocument/2006/customXml" ds:itemID="{65A5219C-D861-4A61-89D1-70E82446C0DC}"/>
</file>

<file path=docProps/app.xml><?xml version="1.0" encoding="utf-8"?>
<Properties xmlns="http://schemas.openxmlformats.org/officeDocument/2006/extended-properties" xmlns:vt="http://schemas.openxmlformats.org/officeDocument/2006/docPropsVTypes">
  <Template>Solstice</Template>
  <TotalTime>282</TotalTime>
  <Words>5089</Words>
  <Application>Microsoft Office PowerPoint</Application>
  <PresentationFormat>On-screen Show (4:3)</PresentationFormat>
  <Paragraphs>544</Paragraphs>
  <Slides>55</Slides>
  <Notes>53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55</vt:i4>
      </vt:variant>
    </vt:vector>
  </HeadingPairs>
  <TitlesOfParts>
    <vt:vector size="62" baseType="lpstr">
      <vt:lpstr>Arial</vt:lpstr>
      <vt:lpstr>Calibri</vt:lpstr>
      <vt:lpstr>Gill Sans MT</vt:lpstr>
      <vt:lpstr>Verdana</vt:lpstr>
      <vt:lpstr>Wingdings</vt:lpstr>
      <vt:lpstr>Wingdings 2</vt:lpstr>
      <vt:lpstr>Solstice</vt:lpstr>
      <vt:lpstr>Unit-6,  I/O Management and Disk Scheduling</vt:lpstr>
      <vt:lpstr>Outline </vt:lpstr>
      <vt:lpstr>1. Categories of I/O Devices</vt:lpstr>
      <vt:lpstr>1.a Human readable</vt:lpstr>
      <vt:lpstr>1.b Machine readable</vt:lpstr>
      <vt:lpstr>1.c Communication</vt:lpstr>
      <vt:lpstr>2. Differences in I/O Devices</vt:lpstr>
      <vt:lpstr>2.A Data Rate</vt:lpstr>
      <vt:lpstr>2.B Application</vt:lpstr>
      <vt:lpstr>2.C Complexity of control</vt:lpstr>
      <vt:lpstr>2.D Unit of transfer</vt:lpstr>
      <vt:lpstr>2.E Data representation</vt:lpstr>
      <vt:lpstr>2.F Error Conditions</vt:lpstr>
      <vt:lpstr>Outline </vt:lpstr>
      <vt:lpstr>Techniques for performing I/O</vt:lpstr>
      <vt:lpstr>1. Evolution of the I/O Function</vt:lpstr>
      <vt:lpstr>Evolution of the I/O Function cont…</vt:lpstr>
      <vt:lpstr>Evolution of the I/O Function cont…</vt:lpstr>
      <vt:lpstr>2. Direct Memory Address</vt:lpstr>
      <vt:lpstr>DMA Configurations: Single Bus</vt:lpstr>
      <vt:lpstr>DMA Configurations: Integrated DMA &amp; I/O</vt:lpstr>
      <vt:lpstr>DMA Configurations: I/O Bus</vt:lpstr>
      <vt:lpstr>Outline </vt:lpstr>
      <vt:lpstr>Goals: Efficiency</vt:lpstr>
      <vt:lpstr>Generality</vt:lpstr>
      <vt:lpstr>Hierarchical design</vt:lpstr>
      <vt:lpstr>Local peripheral device</vt:lpstr>
      <vt:lpstr>Communications Port</vt:lpstr>
      <vt:lpstr>File System</vt:lpstr>
      <vt:lpstr>Outline </vt:lpstr>
      <vt:lpstr>I/O Buffering</vt:lpstr>
      <vt:lpstr>Block-oriented Buffering</vt:lpstr>
      <vt:lpstr>Stream-Oriented Buffering</vt:lpstr>
      <vt:lpstr>No Buffer</vt:lpstr>
      <vt:lpstr>Single Buffer</vt:lpstr>
      <vt:lpstr>Block Oriented Single Buffer</vt:lpstr>
      <vt:lpstr>Stream-oriented Single Buffer</vt:lpstr>
      <vt:lpstr>Double Buffer</vt:lpstr>
      <vt:lpstr>Circular Buffer</vt:lpstr>
      <vt:lpstr>Buffer Limitations</vt:lpstr>
      <vt:lpstr>Outline </vt:lpstr>
      <vt:lpstr>Disk Performance Parameters</vt:lpstr>
      <vt:lpstr>Positioning the Read/Write Heads</vt:lpstr>
      <vt:lpstr>Disk Performance Parameters</vt:lpstr>
      <vt:lpstr>1. Disk Scheduling Policies</vt:lpstr>
      <vt:lpstr>1.A  First-in, first-out (FIFO)</vt:lpstr>
      <vt:lpstr>1.B  Priority</vt:lpstr>
      <vt:lpstr>1.C  Last-in, first-out</vt:lpstr>
      <vt:lpstr>1.D  Shortest Service Time First</vt:lpstr>
      <vt:lpstr>1.E  SCAN</vt:lpstr>
      <vt:lpstr>1.F  C-SCAN</vt:lpstr>
      <vt:lpstr>1.G  N-step-SCAN</vt:lpstr>
      <vt:lpstr>1.H  FSCAN</vt:lpstr>
      <vt:lpstr>Performance Compared</vt:lpstr>
      <vt:lpstr>Disk Scheduling Algorithms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Unit-5, Chapter 11 I/O Management and Disk Scheduling</dc:title>
  <dc:creator>admin</dc:creator>
  <cp:lastModifiedBy>Pravin Shrinath (Dr.)</cp:lastModifiedBy>
  <cp:revision>23</cp:revision>
  <dcterms:created xsi:type="dcterms:W3CDTF">2013-04-23T21:48:35Z</dcterms:created>
  <dcterms:modified xsi:type="dcterms:W3CDTF">2024-11-09T11:45:25Z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0x010100B22FC888FE33A349B41D4CD90A81AD87</vt:lpwstr>
  </property>
</Properties>
</file>