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36.xml" ContentType="application/vnd.openxmlformats-officedocument.presentationml.slide+xml"/>
  <Override PartName="/ppt/slides/slide2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33.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24.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22.xml" ContentType="application/vnd.openxmlformats-officedocument.presentationml.notesSlide+xml"/>
  <Override PartName="/ppt/notesSlides/notesSlide36.xml" ContentType="application/vnd.openxmlformats-officedocument.presentationml.notesSlide+xml"/>
  <Override PartName="/ppt/notesSlides/notesSlide2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8"/>
  </p:notesMasterIdLst>
  <p:sldIdLst>
    <p:sldId id="256" r:id="rId2"/>
    <p:sldId id="257" r:id="rId3"/>
    <p:sldId id="258" r:id="rId4"/>
    <p:sldId id="261" r:id="rId5"/>
    <p:sldId id="263" r:id="rId6"/>
    <p:sldId id="264" r:id="rId7"/>
    <p:sldId id="265" r:id="rId8"/>
    <p:sldId id="267" r:id="rId9"/>
    <p:sldId id="269" r:id="rId10"/>
    <p:sldId id="268" r:id="rId11"/>
    <p:sldId id="271" r:id="rId12"/>
    <p:sldId id="272" r:id="rId13"/>
    <p:sldId id="273" r:id="rId14"/>
    <p:sldId id="308" r:id="rId15"/>
    <p:sldId id="309" r:id="rId16"/>
    <p:sldId id="276" r:id="rId17"/>
    <p:sldId id="277" r:id="rId18"/>
    <p:sldId id="278" r:id="rId19"/>
    <p:sldId id="279" r:id="rId20"/>
    <p:sldId id="280" r:id="rId21"/>
    <p:sldId id="281" r:id="rId22"/>
    <p:sldId id="282" r:id="rId23"/>
    <p:sldId id="283" r:id="rId24"/>
    <p:sldId id="286" r:id="rId25"/>
    <p:sldId id="311" r:id="rId26"/>
    <p:sldId id="312" r:id="rId27"/>
    <p:sldId id="313" r:id="rId28"/>
    <p:sldId id="314" r:id="rId29"/>
    <p:sldId id="315" r:id="rId30"/>
    <p:sldId id="316" r:id="rId31"/>
    <p:sldId id="317" r:id="rId32"/>
    <p:sldId id="318" r:id="rId33"/>
    <p:sldId id="319" r:id="rId34"/>
    <p:sldId id="320" r:id="rId35"/>
    <p:sldId id="321" r:id="rId36"/>
    <p:sldId id="290"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C9698A1-CEEF-4E1F-B917-37EF7315CD67}" type="slidenum">
              <a:rPr lang="en-US"/>
              <a:pPr/>
              <a:t>14</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3ED6671-CC84-4146-89F4-D1540F4B6D6D}" type="slidenum">
              <a:rPr lang="en-US"/>
              <a:pPr/>
              <a:t>15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EC29CA9-EEA4-4026-AD9B-DFDB6F0DEEB7}" type="slidenum">
              <a:rPr lang="en-US"/>
              <a:pPr/>
              <a:t>25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D872487-A731-4055-BF58-4A90967E7903}" type="slidenum">
              <a:rPr lang="en-US"/>
              <a:pPr/>
              <a:t>26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C7FBA45-7E0E-48F5-BDCA-44EAECB20F59}" type="slidenum">
              <a:rPr lang="en-US"/>
              <a:pPr/>
              <a:t>27</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E3F495F-3DBC-4523-B924-DDEFC61F7AE2}" type="slidenum">
              <a:rPr lang="en-US"/>
              <a:pPr/>
              <a:t>28</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FA9AF3A-35A5-440C-A425-67139F4F9EA0}" type="slidenum">
              <a:rPr lang="en-US"/>
              <a:pPr/>
              <a:t>29</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174B75F-FFBA-451B-886E-266F38D3BF62}" type="slidenum">
              <a:rPr lang="en-US"/>
              <a:pPr/>
              <a:t>30</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7679D9B-78E8-476B-83B3-7E71A63B6447}" type="slidenum">
              <a:rPr lang="en-US"/>
              <a:pPr/>
              <a:t>31</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AF5DCAF-4404-41BD-BEFE-A202EA7EE65F}" type="slidenum">
              <a:rPr lang="en-US"/>
              <a:pPr/>
              <a:t>32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5D11C1F-5E6C-4CFA-986D-2B40F6DE97DF}" type="slidenum">
              <a:rPr lang="en-US"/>
              <a:pPr/>
              <a:t>33</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1069B4C-38C2-4D82-ADA3-65B1B80F2560}" type="slidenum">
              <a:rPr lang="en-US"/>
              <a:pPr/>
              <a:t>34</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256C8AF-74A9-49DC-ADAA-558017EFF692}" type="slidenum">
              <a:rPr lang="en-US"/>
              <a:pPr/>
              <a:t>35</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11/9/2024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11/9/2024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11/9/2024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11/9/2024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11/9/2024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11/9/2024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685800" y="2644775"/>
            <a:ext cx="7772400" cy="1470025"/>
          </a:xfrm>
        </p:spPr>
        <p:txBody>
          <a:bodyPr/>
          <a:lstStyle/>
          <a:p>
            <a:pPr eaLnBrk="1" hangingPunct="1"/>
            <a:r>
              <a:rPr lang="en-US" dirty="0" smtClean="0"/>
              <a:t>Unit – 4</a:t>
            </a:r>
            <a:br>
              <a:rPr lang="en-US" dirty="0" smtClean="0"/>
            </a:br>
            <a:r>
              <a:rPr lang="en-US" sz="7200" dirty="0" smtClean="0"/>
              <a:t>Deadlock</a:t>
            </a:r>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 Allocation Graphs</a:t>
            </a:r>
            <a:endParaRPr lang="en-US" dirty="0"/>
          </a:p>
        </p:txBody>
      </p:sp>
      <p:pic>
        <p:nvPicPr>
          <p:cNvPr id="4" name="Content Placeholder 3" descr="Fig06_05b.gif"/>
          <p:cNvPicPr>
            <a:picLocks noGrp="1" noChangeAspect="1"/>
          </p:cNvPicPr>
          <p:nvPr>
            <p:ph idx="1"/>
          </p:nvPr>
        </p:nvPicPr>
        <p:blipFill>
          <a:blip r:embed="rId3"/>
          <a:stretch>
            <a:fillRect/>
          </a:stretch>
        </p:blipFill>
        <p:spPr>
          <a:xfrm>
            <a:off x="381000" y="1447800"/>
            <a:ext cx="8515251" cy="4624387"/>
          </a:xfrm>
        </p:spPr>
      </p:pic>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 Allocation Graphs</a:t>
            </a:r>
            <a:endParaRPr lang="en-US" dirty="0"/>
          </a:p>
        </p:txBody>
      </p:sp>
      <p:pic>
        <p:nvPicPr>
          <p:cNvPr id="4" name="Content Placeholder 3" descr="Fig06_06.gif"/>
          <p:cNvPicPr>
            <a:picLocks noGrp="1" noChangeAspect="1"/>
          </p:cNvPicPr>
          <p:nvPr>
            <p:ph idx="1"/>
          </p:nvPr>
        </p:nvPicPr>
        <p:blipFill>
          <a:blip r:embed="rId3"/>
          <a:stretch>
            <a:fillRect/>
          </a:stretch>
        </p:blipFill>
        <p:spPr>
          <a:xfrm>
            <a:off x="1713497" y="1600200"/>
            <a:ext cx="5717005" cy="4525963"/>
          </a:xfrm>
        </p:spPr>
      </p:pic>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Possibility of Deadlock</a:t>
            </a:r>
            <a:endParaRPr lang="en-US" dirty="0"/>
          </a:p>
        </p:txBody>
      </p:sp>
      <p:sp>
        <p:nvSpPr>
          <p:cNvPr id="3" name="Content Placeholder 2"/>
          <p:cNvSpPr>
            <a:spLocks noGrp="1"/>
          </p:cNvSpPr>
          <p:nvPr>
            <p:ph idx="1"/>
          </p:nvPr>
        </p:nvSpPr>
        <p:spPr/>
        <p:txBody>
          <a:bodyPr/>
          <a:lstStyle/>
          <a:p>
            <a:r>
              <a:rPr lang="en-US" smtClean="0"/>
              <a:t>Mutual Exclusion</a:t>
            </a:r>
          </a:p>
          <a:p>
            <a:r>
              <a:rPr lang="en-US" smtClean="0"/>
              <a:t>No preemption</a:t>
            </a:r>
          </a:p>
          <a:p>
            <a:r>
              <a:rPr lang="en-US" smtClean="0"/>
              <a:t>Hold and wait</a:t>
            </a:r>
            <a:endParaRPr lang="en-US" dirty="0"/>
          </a:p>
        </p:txBody>
      </p:sp>
    </p:spTree>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Existence of Deadlock</a:t>
            </a:r>
            <a:endParaRPr lang="en-US" dirty="0"/>
          </a:p>
        </p:txBody>
      </p:sp>
      <p:sp>
        <p:nvSpPr>
          <p:cNvPr id="3" name="Content Placeholder 2"/>
          <p:cNvSpPr>
            <a:spLocks noGrp="1"/>
          </p:cNvSpPr>
          <p:nvPr>
            <p:ph idx="1"/>
          </p:nvPr>
        </p:nvSpPr>
        <p:spPr/>
        <p:txBody>
          <a:bodyPr/>
          <a:lstStyle/>
          <a:p>
            <a:r>
              <a:rPr lang="en-US" smtClean="0"/>
              <a:t>Mutual Exclusion</a:t>
            </a:r>
          </a:p>
          <a:p>
            <a:r>
              <a:rPr lang="en-US" smtClean="0"/>
              <a:t>No preemption</a:t>
            </a:r>
          </a:p>
          <a:p>
            <a:r>
              <a:rPr lang="en-US" smtClean="0"/>
              <a:t>Hold and wait</a:t>
            </a:r>
          </a:p>
          <a:p>
            <a:r>
              <a:rPr lang="en-US" smtClean="0"/>
              <a:t>Circular wait</a:t>
            </a:r>
          </a:p>
          <a:p>
            <a:endParaRPr lang="en-US" dirty="0"/>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457200" y="-228600"/>
            <a:ext cx="8229600" cy="1143000"/>
          </a:xfrm>
        </p:spPr>
        <p:txBody>
          <a:bodyPr/>
          <a:lstStyle/>
          <a:p>
            <a:pPr eaLnBrk="1" hangingPunct="1"/>
            <a:r>
              <a:rPr lang="en-US" dirty="0" smtClean="0"/>
              <a:t>Deadlock Prevention</a:t>
            </a:r>
          </a:p>
        </p:txBody>
      </p:sp>
      <p:sp>
        <p:nvSpPr>
          <p:cNvPr id="17411" name="Rectangle 1027"/>
          <p:cNvSpPr>
            <a:spLocks noGrp="1" noChangeArrowheads="1"/>
          </p:cNvSpPr>
          <p:nvPr>
            <p:ph idx="1"/>
          </p:nvPr>
        </p:nvSpPr>
        <p:spPr>
          <a:xfrm>
            <a:off x="152400" y="1447800"/>
            <a:ext cx="8839200" cy="4244975"/>
          </a:xfrm>
        </p:spPr>
        <p:txBody>
          <a:bodyPr/>
          <a:lstStyle/>
          <a:p>
            <a:r>
              <a:rPr lang="en-US" b="1" dirty="0" smtClean="0"/>
              <a:t>Mutual Exclusion</a:t>
            </a:r>
            <a:r>
              <a:rPr lang="en-US" dirty="0" smtClean="0"/>
              <a:t> – not required for sharable resources; must hold for non-sharable resources</a:t>
            </a:r>
          </a:p>
          <a:p>
            <a:r>
              <a:rPr lang="en-US" b="1" dirty="0" smtClean="0"/>
              <a:t>Hold and Wait</a:t>
            </a:r>
            <a:r>
              <a:rPr lang="en-US" dirty="0" smtClean="0"/>
              <a:t> – must guarantee that whenever a process requests a resource, it does not hold any other resources</a:t>
            </a:r>
          </a:p>
          <a:p>
            <a:pPr lvl="1"/>
            <a:r>
              <a:rPr lang="en-US" dirty="0" smtClean="0"/>
              <a:t>Require process to request and be allocated all its resources before it begins execution, or allow process to request resources only when the process has none</a:t>
            </a:r>
          </a:p>
          <a:p>
            <a:pPr lvl="1"/>
            <a:r>
              <a:rPr lang="en-US" dirty="0" smtClean="0"/>
              <a:t>Low resource utilization; starvation possible</a:t>
            </a:r>
          </a:p>
        </p:txBody>
      </p:sp>
      <p:sp>
        <p:nvSpPr>
          <p:cNvPr id="17412" name="Text Box 1028"/>
          <p:cNvSpPr txBox="1">
            <a:spLocks noChangeArrowheads="1"/>
          </p:cNvSpPr>
          <p:nvPr/>
        </p:nvSpPr>
        <p:spPr bwMode="auto">
          <a:xfrm>
            <a:off x="819150" y="1066800"/>
            <a:ext cx="4273550" cy="366713"/>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charset="0"/>
              </a:rPr>
              <a:t>Restrain the ways request can be made</a:t>
            </a: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pPr eaLnBrk="1" hangingPunct="1"/>
            <a:r>
              <a:rPr lang="en-US" dirty="0" smtClean="0"/>
              <a:t>Deadlock Prevention (Cont.)</a:t>
            </a:r>
          </a:p>
        </p:txBody>
      </p:sp>
      <p:sp>
        <p:nvSpPr>
          <p:cNvPr id="18435" name="Rectangle 1027"/>
          <p:cNvSpPr>
            <a:spLocks noGrp="1" noChangeArrowheads="1"/>
          </p:cNvSpPr>
          <p:nvPr>
            <p:ph idx="1"/>
          </p:nvPr>
        </p:nvSpPr>
        <p:spPr>
          <a:xfrm>
            <a:off x="806450" y="1233488"/>
            <a:ext cx="7639050" cy="4446587"/>
          </a:xfrm>
        </p:spPr>
        <p:txBody>
          <a:bodyPr/>
          <a:lstStyle/>
          <a:p>
            <a:r>
              <a:rPr lang="en-US" sz="2400" b="1" dirty="0" smtClean="0"/>
              <a:t>No Preemption</a:t>
            </a:r>
            <a:r>
              <a:rPr lang="en-US" sz="2400" dirty="0" smtClean="0"/>
              <a:t> –</a:t>
            </a:r>
          </a:p>
          <a:p>
            <a:pPr lvl="1"/>
            <a:r>
              <a:rPr lang="en-US" sz="2400" dirty="0" smtClean="0"/>
              <a:t>If a process that is holding some resources requests another resource that cannot be immediately allocated to it, then all resources currently being held are released</a:t>
            </a:r>
          </a:p>
          <a:p>
            <a:pPr lvl="1"/>
            <a:r>
              <a:rPr lang="en-US" sz="2400" dirty="0" smtClean="0"/>
              <a:t>Preempted resources are added to the list of resources for which the process is waiting</a:t>
            </a:r>
          </a:p>
          <a:p>
            <a:pPr lvl="1"/>
            <a:r>
              <a:rPr lang="en-US" sz="2400" dirty="0" smtClean="0"/>
              <a:t>Process will be restarted only when it can regain its old resources, as well as the new ones that it is requesting</a:t>
            </a:r>
          </a:p>
          <a:p>
            <a:r>
              <a:rPr lang="en-US" sz="2400" b="1" dirty="0" smtClean="0"/>
              <a:t>Circular Wait</a:t>
            </a:r>
            <a:r>
              <a:rPr lang="en-US" sz="2400" dirty="0" smtClean="0"/>
              <a:t> – impose a total ordering of all resource types, and require that each process requests resources in an increasing order of enumeration</a:t>
            </a:r>
          </a:p>
          <a:p>
            <a:pPr marL="457200" lvl="1" indent="0">
              <a:buNone/>
            </a:pPr>
            <a:endParaRPr lang="en-US" sz="2400" dirty="0" smtClean="0"/>
          </a:p>
        </p:txBody>
      </p:sp>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 Avoidance</a:t>
            </a:r>
            <a:endParaRPr lang="en-US" dirty="0"/>
          </a:p>
        </p:txBody>
      </p:sp>
      <p:sp>
        <p:nvSpPr>
          <p:cNvPr id="3" name="Content Placeholder 2"/>
          <p:cNvSpPr>
            <a:spLocks noGrp="1"/>
          </p:cNvSpPr>
          <p:nvPr>
            <p:ph idx="1"/>
          </p:nvPr>
        </p:nvSpPr>
        <p:spPr/>
        <p:txBody>
          <a:bodyPr/>
          <a:lstStyle/>
          <a:p>
            <a:r>
              <a:rPr lang="en-US" smtClean="0"/>
              <a:t>A decision is made dynamically whether the current resource allocation request will, if granted, potentially lead to a deadlock</a:t>
            </a:r>
          </a:p>
          <a:p>
            <a:r>
              <a:rPr lang="en-US" smtClean="0"/>
              <a:t>Requires knowledge of future process requests</a:t>
            </a:r>
          </a:p>
          <a:p>
            <a:endParaRPr lang="en-US" dirty="0"/>
          </a:p>
        </p:txBody>
      </p:sp>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Approaches to </a:t>
            </a:r>
            <a:br>
              <a:rPr lang="en-US" smtClean="0"/>
            </a:br>
            <a:r>
              <a:rPr lang="en-US" smtClean="0"/>
              <a:t>Deadlock Avoidance</a:t>
            </a:r>
            <a:endParaRPr lang="en-US" dirty="0"/>
          </a:p>
        </p:txBody>
      </p:sp>
      <p:sp>
        <p:nvSpPr>
          <p:cNvPr id="3" name="Content Placeholder 2"/>
          <p:cNvSpPr>
            <a:spLocks noGrp="1"/>
          </p:cNvSpPr>
          <p:nvPr>
            <p:ph idx="1"/>
          </p:nvPr>
        </p:nvSpPr>
        <p:spPr/>
        <p:txBody>
          <a:bodyPr/>
          <a:lstStyle/>
          <a:p>
            <a:r>
              <a:rPr lang="en-US" smtClean="0"/>
              <a:t>Do not start a process if its demands might lead to deadlock</a:t>
            </a:r>
          </a:p>
          <a:p>
            <a:r>
              <a:rPr lang="en-US" smtClean="0"/>
              <a:t>Do not grant an incremental resource request to a process if this allocation might lead to deadlock</a:t>
            </a:r>
          </a:p>
          <a:p>
            <a:endParaRPr lang="en-US" dirty="0"/>
          </a:p>
        </p:txBody>
      </p:sp>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 Denial</a:t>
            </a:r>
            <a:br>
              <a:rPr lang="en-US" dirty="0" smtClean="0"/>
            </a:br>
            <a:r>
              <a:rPr lang="en-US" dirty="0" smtClean="0"/>
              <a:t>(Banker’s Algorithm)</a:t>
            </a:r>
            <a:endParaRPr lang="en-US" dirty="0"/>
          </a:p>
        </p:txBody>
      </p:sp>
      <p:sp>
        <p:nvSpPr>
          <p:cNvPr id="3" name="Content Placeholder 2"/>
          <p:cNvSpPr>
            <a:spLocks noGrp="1"/>
          </p:cNvSpPr>
          <p:nvPr>
            <p:ph idx="1"/>
          </p:nvPr>
        </p:nvSpPr>
        <p:spPr/>
        <p:txBody>
          <a:bodyPr/>
          <a:lstStyle/>
          <a:p>
            <a:r>
              <a:rPr lang="en-US" smtClean="0"/>
              <a:t>Referred to as the banker’s algorithm</a:t>
            </a:r>
          </a:p>
          <a:p>
            <a:r>
              <a:rPr lang="en-US" smtClean="0"/>
              <a:t>State of the system is the current allocation of resources to process</a:t>
            </a:r>
          </a:p>
          <a:p>
            <a:r>
              <a:rPr lang="en-US" smtClean="0"/>
              <a:t>Safe state is where there is at least one sequence that does not result in deadlock</a:t>
            </a:r>
          </a:p>
          <a:p>
            <a:r>
              <a:rPr lang="en-US" smtClean="0"/>
              <a:t>Unsafe state is a state that is not safe</a:t>
            </a:r>
          </a:p>
          <a:p>
            <a:endParaRPr lang="en-US" dirty="0"/>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 Safe State</a:t>
            </a:r>
            <a:endParaRPr lang="en-US" dirty="0"/>
          </a:p>
        </p:txBody>
      </p:sp>
      <p:pic>
        <p:nvPicPr>
          <p:cNvPr id="4" name="Content Placeholder 3" descr="Fig06_07a.gif"/>
          <p:cNvPicPr>
            <a:picLocks noGrp="1" noChangeAspect="1"/>
          </p:cNvPicPr>
          <p:nvPr>
            <p:ph idx="1"/>
          </p:nvPr>
        </p:nvPicPr>
        <p:blipFill>
          <a:blip r:embed="rId3"/>
          <a:stretch>
            <a:fillRect/>
          </a:stretch>
        </p:blipFill>
        <p:spPr>
          <a:xfrm>
            <a:off x="304800" y="1905000"/>
            <a:ext cx="8492481" cy="2738437"/>
          </a:xfrm>
        </p:spPr>
      </p:pic>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Deadlock</a:t>
            </a:r>
            <a:endParaRPr lang="en-US" dirty="0" smtClean="0"/>
          </a:p>
        </p:txBody>
      </p:sp>
      <p:sp>
        <p:nvSpPr>
          <p:cNvPr id="4" name="Content Placeholder 3"/>
          <p:cNvSpPr>
            <a:spLocks noGrp="1"/>
          </p:cNvSpPr>
          <p:nvPr>
            <p:ph idx="1"/>
          </p:nvPr>
        </p:nvSpPr>
        <p:spPr/>
        <p:txBody>
          <a:bodyPr/>
          <a:lstStyle/>
          <a:p>
            <a:r>
              <a:rPr lang="en-US" dirty="0" smtClean="0"/>
              <a:t>Permanent blocking of a set of processes that either compete for system resources or communicate with each other</a:t>
            </a:r>
          </a:p>
          <a:p>
            <a:r>
              <a:rPr lang="en-US" dirty="0" smtClean="0"/>
              <a:t>No efficient solution</a:t>
            </a:r>
          </a:p>
          <a:p>
            <a:r>
              <a:rPr lang="en-US" dirty="0" smtClean="0"/>
              <a:t>Involve conflicting needs for resources by two or more processes</a:t>
            </a:r>
          </a:p>
          <a:p>
            <a:endParaRPr lang="en-US" dirty="0" smtClean="0"/>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 Safe State</a:t>
            </a:r>
            <a:endParaRPr lang="en-US" dirty="0"/>
          </a:p>
        </p:txBody>
      </p:sp>
      <p:pic>
        <p:nvPicPr>
          <p:cNvPr id="6" name="Content Placeholder 5" descr="Fig06_07b.gif"/>
          <p:cNvPicPr>
            <a:picLocks noGrp="1" noChangeAspect="1"/>
          </p:cNvPicPr>
          <p:nvPr>
            <p:ph idx="1"/>
          </p:nvPr>
        </p:nvPicPr>
        <p:blipFill>
          <a:blip r:embed="rId3"/>
          <a:stretch>
            <a:fillRect/>
          </a:stretch>
        </p:blipFill>
        <p:spPr>
          <a:xfrm>
            <a:off x="228600" y="1905000"/>
            <a:ext cx="8703697" cy="2647950"/>
          </a:xfrm>
        </p:spPr>
      </p:pic>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 Safe State</a:t>
            </a:r>
            <a:endParaRPr lang="en-US" dirty="0"/>
          </a:p>
        </p:txBody>
      </p:sp>
      <p:pic>
        <p:nvPicPr>
          <p:cNvPr id="6" name="Content Placeholder 5" descr="Fig06_07c.gif"/>
          <p:cNvPicPr>
            <a:picLocks noGrp="1" noChangeAspect="1"/>
          </p:cNvPicPr>
          <p:nvPr>
            <p:ph idx="1"/>
          </p:nvPr>
        </p:nvPicPr>
        <p:blipFill>
          <a:blip r:embed="rId3"/>
          <a:stretch>
            <a:fillRect/>
          </a:stretch>
        </p:blipFill>
        <p:spPr>
          <a:xfrm>
            <a:off x="533400" y="1828800"/>
            <a:ext cx="8154298" cy="2595562"/>
          </a:xfrm>
        </p:spPr>
      </p:pic>
    </p:spTree>
  </p:cSld>
  <p:clrMapOvr>
    <a:masterClrMapping/>
  </p:clrMapOvr>
  <p:transition>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Determination of a Safe State</a:t>
            </a:r>
            <a:endParaRPr lang="en-US" dirty="0"/>
          </a:p>
        </p:txBody>
      </p:sp>
      <p:pic>
        <p:nvPicPr>
          <p:cNvPr id="6" name="Content Placeholder 5" descr="Fig06_07d.gif"/>
          <p:cNvPicPr>
            <a:picLocks noGrp="1" noChangeAspect="1"/>
          </p:cNvPicPr>
          <p:nvPr>
            <p:ph idx="1"/>
          </p:nvPr>
        </p:nvPicPr>
        <p:blipFill>
          <a:blip r:embed="rId3"/>
          <a:stretch>
            <a:fillRect/>
          </a:stretch>
        </p:blipFill>
        <p:spPr>
          <a:xfrm>
            <a:off x="256190" y="1828800"/>
            <a:ext cx="8506810" cy="2667000"/>
          </a:xfrm>
        </p:spPr>
      </p:pic>
    </p:spTree>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an Unsafe State</a:t>
            </a:r>
            <a:endParaRPr lang="en-US" dirty="0"/>
          </a:p>
        </p:txBody>
      </p:sp>
      <p:pic>
        <p:nvPicPr>
          <p:cNvPr id="5" name="Content Placeholder 4" descr="Fig06_08.gif"/>
          <p:cNvPicPr>
            <a:picLocks noGrp="1" noChangeAspect="1"/>
          </p:cNvPicPr>
          <p:nvPr>
            <p:ph idx="1"/>
          </p:nvPr>
        </p:nvPicPr>
        <p:blipFill>
          <a:blip r:embed="rId3"/>
          <a:stretch>
            <a:fillRect/>
          </a:stretch>
        </p:blipFill>
        <p:spPr>
          <a:xfrm>
            <a:off x="838200" y="1295400"/>
            <a:ext cx="7543800" cy="5334000"/>
          </a:xfrm>
        </p:spPr>
      </p:pic>
    </p:spTree>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 Avoidance</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Maximum resource requirement must be stated in advance</a:t>
            </a:r>
          </a:p>
          <a:p>
            <a:r>
              <a:rPr lang="en-US" dirty="0" smtClean="0"/>
              <a:t>Processes under consideration must be independent; no synchronization requirements</a:t>
            </a:r>
          </a:p>
          <a:p>
            <a:r>
              <a:rPr lang="en-US" dirty="0" smtClean="0"/>
              <a:t>There must be a fixed number of resources to allocate</a:t>
            </a:r>
          </a:p>
          <a:p>
            <a:r>
              <a:rPr lang="en-US" dirty="0" smtClean="0"/>
              <a:t>No process may exit while holding resources</a:t>
            </a:r>
          </a:p>
          <a:p>
            <a:endParaRPr lang="en-US" dirty="0"/>
          </a:p>
        </p:txBody>
      </p:sp>
    </p:spTree>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Deadlock Detection</a:t>
            </a:r>
          </a:p>
        </p:txBody>
      </p:sp>
      <p:sp>
        <p:nvSpPr>
          <p:cNvPr id="35843" name="Rectangle 3"/>
          <p:cNvSpPr>
            <a:spLocks noGrp="1" noChangeArrowheads="1"/>
          </p:cNvSpPr>
          <p:nvPr>
            <p:ph idx="1"/>
          </p:nvPr>
        </p:nvSpPr>
        <p:spPr/>
        <p:txBody>
          <a:bodyPr/>
          <a:lstStyle/>
          <a:p>
            <a:r>
              <a:rPr lang="en-US" smtClean="0"/>
              <a:t>Allow system to enter deadlock state </a:t>
            </a:r>
            <a:br>
              <a:rPr lang="en-US" smtClean="0"/>
            </a:br>
            <a:endParaRPr lang="en-US" smtClean="0"/>
          </a:p>
          <a:p>
            <a:r>
              <a:rPr lang="en-US" smtClean="0"/>
              <a:t>Detection algorithm</a:t>
            </a:r>
            <a:br>
              <a:rPr lang="en-US" smtClean="0"/>
            </a:br>
            <a:endParaRPr lang="en-US" smtClean="0"/>
          </a:p>
          <a:p>
            <a:r>
              <a:rPr lang="en-US" smtClean="0"/>
              <a:t>Recovery scheme</a:t>
            </a:r>
          </a:p>
        </p:txBody>
      </p:sp>
    </p:spTree>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222250"/>
            <a:ext cx="8766175" cy="844550"/>
          </a:xfrm>
        </p:spPr>
        <p:txBody>
          <a:bodyPr/>
          <a:lstStyle/>
          <a:p>
            <a:pPr eaLnBrk="1" hangingPunct="1"/>
            <a:r>
              <a:rPr lang="en-US" dirty="0" smtClean="0"/>
              <a:t>Single Instance of Each Resource Type</a:t>
            </a:r>
          </a:p>
        </p:txBody>
      </p:sp>
      <p:sp>
        <p:nvSpPr>
          <p:cNvPr id="36867" name="Rectangle 3"/>
          <p:cNvSpPr>
            <a:spLocks noGrp="1" noChangeArrowheads="1"/>
          </p:cNvSpPr>
          <p:nvPr>
            <p:ph idx="1"/>
          </p:nvPr>
        </p:nvSpPr>
        <p:spPr>
          <a:xfrm>
            <a:off x="228600" y="1295401"/>
            <a:ext cx="8534400" cy="4641850"/>
          </a:xfrm>
        </p:spPr>
        <p:txBody>
          <a:bodyPr/>
          <a:lstStyle/>
          <a:p>
            <a:r>
              <a:rPr lang="en-US" dirty="0" smtClean="0"/>
              <a:t>Maintain </a:t>
            </a:r>
            <a:r>
              <a:rPr lang="en-US" i="1" dirty="0" smtClean="0"/>
              <a:t>wait-for</a:t>
            </a:r>
            <a:r>
              <a:rPr lang="en-US" dirty="0" smtClean="0"/>
              <a:t> graph</a:t>
            </a:r>
          </a:p>
          <a:p>
            <a:pPr lvl="1"/>
            <a:r>
              <a:rPr lang="en-US" dirty="0" smtClean="0"/>
              <a:t>Nodes are processes</a:t>
            </a:r>
          </a:p>
          <a:p>
            <a:pPr lvl="1"/>
            <a:r>
              <a:rPr lang="en-US" i="1" dirty="0" smtClean="0"/>
              <a:t>P</a:t>
            </a:r>
            <a:r>
              <a:rPr lang="en-US" i="1" baseline="-25000" dirty="0" smtClean="0"/>
              <a:t>i</a:t>
            </a:r>
            <a:r>
              <a:rPr lang="en-US" dirty="0" smtClean="0"/>
              <a:t> </a:t>
            </a:r>
            <a:r>
              <a:rPr lang="en-US" dirty="0" smtClean="0">
                <a:sym typeface="Symbol" charset="2"/>
              </a:rPr>
              <a:t> </a:t>
            </a:r>
            <a:r>
              <a:rPr lang="en-US" i="1" dirty="0" err="1" smtClean="0">
                <a:sym typeface="Symbol" charset="2"/>
              </a:rPr>
              <a:t>P</a:t>
            </a:r>
            <a:r>
              <a:rPr lang="en-US" i="1" baseline="-25000" dirty="0" err="1" smtClean="0">
                <a:sym typeface="Symbol" charset="2"/>
              </a:rPr>
              <a:t>j</a:t>
            </a:r>
            <a:r>
              <a:rPr lang="en-US" i="1" baseline="-25000" dirty="0" smtClean="0">
                <a:sym typeface="Symbol" charset="2"/>
              </a:rPr>
              <a:t>   </a:t>
            </a:r>
            <a:r>
              <a:rPr lang="en-US" dirty="0" smtClean="0">
                <a:sym typeface="Symbol" charset="2"/>
              </a:rPr>
              <a:t>if </a:t>
            </a:r>
            <a:r>
              <a:rPr lang="en-US" i="1" dirty="0" smtClean="0">
                <a:sym typeface="Symbol" charset="2"/>
              </a:rPr>
              <a:t>P</a:t>
            </a:r>
            <a:r>
              <a:rPr lang="en-US" i="1" baseline="-25000" dirty="0" smtClean="0">
                <a:sym typeface="Symbol" charset="2"/>
              </a:rPr>
              <a:t>i</a:t>
            </a:r>
            <a:r>
              <a:rPr lang="en-US" i="1" dirty="0" smtClean="0">
                <a:sym typeface="Symbol" charset="2"/>
              </a:rPr>
              <a:t> </a:t>
            </a:r>
            <a:r>
              <a:rPr lang="en-US" dirty="0" smtClean="0">
                <a:sym typeface="Symbol" charset="2"/>
              </a:rPr>
              <a:t>is waiting for</a:t>
            </a:r>
            <a:r>
              <a:rPr lang="en-US" i="1" dirty="0" smtClean="0">
                <a:sym typeface="Symbol" charset="2"/>
              </a:rPr>
              <a:t> </a:t>
            </a:r>
            <a:r>
              <a:rPr lang="en-US" i="1" dirty="0" err="1" smtClean="0">
                <a:sym typeface="Symbol" charset="2"/>
              </a:rPr>
              <a:t>P</a:t>
            </a:r>
            <a:r>
              <a:rPr lang="en-US" i="1" baseline="-25000" dirty="0" err="1" smtClean="0">
                <a:sym typeface="Symbol" charset="2"/>
              </a:rPr>
              <a:t>j</a:t>
            </a:r>
            <a:endParaRPr lang="en-US" i="1" dirty="0" smtClean="0">
              <a:sym typeface="Symbol" charset="2"/>
            </a:endParaRPr>
          </a:p>
          <a:p>
            <a:r>
              <a:rPr lang="en-US" dirty="0" smtClean="0"/>
              <a:t>Periodically invoke an algorithm that searches for a cycle in the graph. If there is a cycle, there exists a deadlock</a:t>
            </a:r>
          </a:p>
          <a:p>
            <a:r>
              <a:rPr lang="en-US" dirty="0" smtClean="0"/>
              <a:t>An algorithm to detect a cycle in a graph requires an order of</a:t>
            </a:r>
            <a:r>
              <a:rPr lang="en-US" i="1" dirty="0" smtClean="0"/>
              <a:t> n</a:t>
            </a:r>
            <a:r>
              <a:rPr lang="en-US" baseline="30000" dirty="0" smtClean="0"/>
              <a:t>2</a:t>
            </a:r>
            <a:r>
              <a:rPr lang="en-US" dirty="0" smtClean="0"/>
              <a:t> operations, where </a:t>
            </a:r>
            <a:r>
              <a:rPr lang="en-US" i="1" dirty="0" smtClean="0"/>
              <a:t>n</a:t>
            </a:r>
            <a:r>
              <a:rPr lang="en-US" dirty="0" smtClean="0"/>
              <a:t> is the number of vertices in the graph</a:t>
            </a:r>
          </a:p>
        </p:txBody>
      </p:sp>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58888" y="298450"/>
            <a:ext cx="7285037" cy="457200"/>
          </a:xfrm>
        </p:spPr>
        <p:txBody>
          <a:bodyPr/>
          <a:lstStyle/>
          <a:p>
            <a:pPr eaLnBrk="1" hangingPunct="1"/>
            <a:r>
              <a:rPr lang="en-US" sz="2400" smtClean="0"/>
              <a:t>Resource-Allocation Graph and Wait-for Graph</a:t>
            </a:r>
          </a:p>
        </p:txBody>
      </p:sp>
      <p:sp>
        <p:nvSpPr>
          <p:cNvPr id="37891"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Resource-Allocation Graph</a:t>
            </a:r>
          </a:p>
        </p:txBody>
      </p:sp>
      <p:sp>
        <p:nvSpPr>
          <p:cNvPr id="37892"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Corresponding wait-for graph</a:t>
            </a:r>
          </a:p>
        </p:txBody>
      </p:sp>
      <p:pic>
        <p:nvPicPr>
          <p:cNvPr id="37893" name="Picture 10"/>
          <p:cNvPicPr>
            <a:picLocks noChangeAspect="1" noChangeArrowheads="1"/>
          </p:cNvPicPr>
          <p:nvPr/>
        </p:nvPicPr>
        <p:blipFill>
          <a:blip r:embed="rId3"/>
          <a:srcRect/>
          <a:stretch>
            <a:fillRect/>
          </a:stretch>
        </p:blipFill>
        <p:spPr bwMode="auto">
          <a:xfrm>
            <a:off x="1597025" y="1395413"/>
            <a:ext cx="5807075" cy="3762375"/>
          </a:xfrm>
          <a:prstGeom prst="rect">
            <a:avLst/>
          </a:prstGeom>
          <a:noFill/>
          <a:ln w="9525">
            <a:noFill/>
            <a:miter lim="800000"/>
            <a:headEnd/>
            <a:tailEnd/>
          </a:ln>
        </p:spPr>
      </p:pic>
    </p:spTree>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146050"/>
            <a:ext cx="8562975" cy="844550"/>
          </a:xfrm>
        </p:spPr>
        <p:txBody>
          <a:bodyPr/>
          <a:lstStyle/>
          <a:p>
            <a:pPr eaLnBrk="1" hangingPunct="1"/>
            <a:r>
              <a:rPr lang="en-US" dirty="0" smtClean="0"/>
              <a:t>Several Instances of a Resource Type</a:t>
            </a:r>
          </a:p>
        </p:txBody>
      </p:sp>
      <p:sp>
        <p:nvSpPr>
          <p:cNvPr id="38915" name="Rectangle 3"/>
          <p:cNvSpPr>
            <a:spLocks noGrp="1" noChangeArrowheads="1"/>
          </p:cNvSpPr>
          <p:nvPr>
            <p:ph idx="1"/>
          </p:nvPr>
        </p:nvSpPr>
        <p:spPr>
          <a:xfrm>
            <a:off x="304800" y="1344613"/>
            <a:ext cx="8610600" cy="3851275"/>
          </a:xfrm>
        </p:spPr>
        <p:txBody>
          <a:bodyPr/>
          <a:lstStyle/>
          <a:p>
            <a:r>
              <a:rPr lang="en-US" b="1" dirty="0" smtClean="0">
                <a:solidFill>
                  <a:srgbClr val="000000"/>
                </a:solidFill>
              </a:rPr>
              <a:t>Available</a:t>
            </a:r>
            <a:r>
              <a:rPr lang="en-US" i="1" dirty="0" smtClean="0"/>
              <a:t>:</a:t>
            </a:r>
            <a:r>
              <a:rPr lang="en-US" dirty="0" smtClean="0"/>
              <a:t>  A vector of length </a:t>
            </a:r>
            <a:r>
              <a:rPr lang="en-US" i="1" dirty="0" smtClean="0"/>
              <a:t>m</a:t>
            </a:r>
            <a:r>
              <a:rPr lang="en-US" dirty="0" smtClean="0"/>
              <a:t> indicates the number of available resources of each type.</a:t>
            </a:r>
          </a:p>
          <a:p>
            <a:r>
              <a:rPr lang="en-US" b="1" dirty="0" smtClean="0">
                <a:solidFill>
                  <a:srgbClr val="000000"/>
                </a:solidFill>
              </a:rPr>
              <a:t>Allocation</a:t>
            </a:r>
            <a:r>
              <a:rPr lang="en-US" i="1" dirty="0" smtClean="0"/>
              <a:t>:</a:t>
            </a:r>
            <a:r>
              <a:rPr lang="en-US" dirty="0" smtClean="0"/>
              <a:t>  An </a:t>
            </a:r>
            <a:r>
              <a:rPr lang="en-US" i="1" dirty="0" smtClean="0"/>
              <a:t>n </a:t>
            </a:r>
            <a:r>
              <a:rPr lang="en-US" dirty="0" smtClean="0"/>
              <a:t>x</a:t>
            </a:r>
            <a:r>
              <a:rPr lang="en-US" i="1" dirty="0" smtClean="0"/>
              <a:t> m</a:t>
            </a:r>
            <a:r>
              <a:rPr lang="en-US" dirty="0" smtClean="0"/>
              <a:t> matrix defines the number of resources of each type currently allocated to each process.</a:t>
            </a:r>
          </a:p>
          <a:p>
            <a:r>
              <a:rPr lang="en-US" b="1" dirty="0" smtClean="0">
                <a:solidFill>
                  <a:srgbClr val="000000"/>
                </a:solidFill>
              </a:rPr>
              <a:t>Request</a:t>
            </a:r>
            <a:r>
              <a:rPr lang="en-US" i="1" dirty="0" smtClean="0"/>
              <a:t>:</a:t>
            </a:r>
            <a:r>
              <a:rPr lang="en-US" dirty="0" smtClean="0"/>
              <a:t>  An </a:t>
            </a:r>
            <a:r>
              <a:rPr lang="en-US" i="1" dirty="0" smtClean="0"/>
              <a:t>n </a:t>
            </a:r>
            <a:r>
              <a:rPr lang="en-US" dirty="0" smtClean="0"/>
              <a:t>x</a:t>
            </a:r>
            <a:r>
              <a:rPr lang="en-US" i="1" dirty="0" smtClean="0"/>
              <a:t> m</a:t>
            </a:r>
            <a:r>
              <a:rPr lang="en-US" dirty="0" smtClean="0"/>
              <a:t> matrix indicates the current request  of each process.  If </a:t>
            </a:r>
            <a:r>
              <a:rPr lang="en-US" i="1" dirty="0" smtClean="0"/>
              <a:t>Request </a:t>
            </a:r>
            <a:r>
              <a:rPr lang="en-US" dirty="0" smtClean="0"/>
              <a:t>[</a:t>
            </a:r>
            <a:r>
              <a:rPr lang="en-US" i="1" dirty="0" err="1" smtClean="0"/>
              <a:t>i</a:t>
            </a:r>
            <a:r>
              <a:rPr lang="en-US" i="1" baseline="-25000" dirty="0" err="1" smtClean="0"/>
              <a:t>j</a:t>
            </a:r>
            <a:r>
              <a:rPr lang="en-US" dirty="0" smtClean="0"/>
              <a:t>] = </a:t>
            </a:r>
            <a:r>
              <a:rPr lang="en-US" i="1" dirty="0" smtClean="0"/>
              <a:t>k</a:t>
            </a:r>
            <a:r>
              <a:rPr lang="en-US" dirty="0" smtClean="0"/>
              <a:t>, then process</a:t>
            </a:r>
            <a:r>
              <a:rPr lang="en-US" i="1" dirty="0" smtClean="0"/>
              <a:t> P</a:t>
            </a:r>
            <a:r>
              <a:rPr lang="en-US" i="1" baseline="-25000" dirty="0" smtClean="0"/>
              <a:t>i</a:t>
            </a:r>
            <a:r>
              <a:rPr lang="en-US" dirty="0" smtClean="0"/>
              <a:t> is requesting</a:t>
            </a:r>
            <a:r>
              <a:rPr lang="en-US" i="1" dirty="0" smtClean="0"/>
              <a:t> k</a:t>
            </a:r>
            <a:r>
              <a:rPr lang="en-US" dirty="0" smtClean="0"/>
              <a:t> more instances of resource type. </a:t>
            </a:r>
            <a:r>
              <a:rPr lang="en-US" i="1" dirty="0" err="1" smtClean="0"/>
              <a:t>R</a:t>
            </a:r>
            <a:r>
              <a:rPr lang="en-US" i="1" baseline="-25000" dirty="0" err="1" smtClean="0"/>
              <a:t>j</a:t>
            </a:r>
            <a:r>
              <a:rPr lang="en-US" dirty="0" smtClean="0"/>
              <a:t>.</a:t>
            </a:r>
          </a:p>
        </p:txBody>
      </p:sp>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Detection Algorithm</a:t>
            </a:r>
          </a:p>
        </p:txBody>
      </p:sp>
      <p:sp>
        <p:nvSpPr>
          <p:cNvPr id="39939" name="Rectangle 3"/>
          <p:cNvSpPr>
            <a:spLocks noGrp="1" noChangeArrowheads="1"/>
          </p:cNvSpPr>
          <p:nvPr>
            <p:ph idx="1"/>
          </p:nvPr>
        </p:nvSpPr>
        <p:spPr/>
        <p:txBody>
          <a:bodyPr/>
          <a:lstStyle/>
          <a:p>
            <a:pPr>
              <a:buFont typeface="Monotype Sorts" charset="2"/>
              <a:buNone/>
            </a:pPr>
            <a:r>
              <a:rPr lang="en-US" dirty="0" smtClean="0"/>
              <a:t>1.	Let </a:t>
            </a:r>
            <a:r>
              <a:rPr lang="en-US" i="1" dirty="0" smtClean="0"/>
              <a:t>Work</a:t>
            </a:r>
            <a:r>
              <a:rPr lang="en-US" dirty="0" smtClean="0"/>
              <a:t> and </a:t>
            </a:r>
            <a:r>
              <a:rPr lang="en-US" i="1" dirty="0" smtClean="0"/>
              <a:t>Finish</a:t>
            </a:r>
            <a:r>
              <a:rPr lang="en-US" dirty="0" smtClean="0"/>
              <a:t> be vectors of length </a:t>
            </a:r>
            <a:r>
              <a:rPr lang="en-US" i="1" dirty="0" smtClean="0"/>
              <a:t>m</a:t>
            </a:r>
            <a:r>
              <a:rPr lang="en-US" dirty="0" smtClean="0"/>
              <a:t> and </a:t>
            </a:r>
            <a:r>
              <a:rPr lang="en-US" i="1" dirty="0" smtClean="0"/>
              <a:t>n</a:t>
            </a:r>
            <a:r>
              <a:rPr lang="en-US" dirty="0" smtClean="0"/>
              <a:t>, respectively Initialize:</a:t>
            </a:r>
          </a:p>
          <a:p>
            <a:pPr marL="850900" lvl="1" indent="-393700">
              <a:buFont typeface="Monotype Sorts" charset="2"/>
              <a:buNone/>
            </a:pPr>
            <a:r>
              <a:rPr lang="en-US" dirty="0" smtClean="0"/>
              <a:t>(a) </a:t>
            </a:r>
            <a:r>
              <a:rPr lang="en-US" i="1" dirty="0" smtClean="0"/>
              <a:t>Work</a:t>
            </a:r>
            <a:r>
              <a:rPr lang="en-US" dirty="0" smtClean="0"/>
              <a:t> = </a:t>
            </a:r>
            <a:r>
              <a:rPr lang="en-US" i="1" dirty="0" smtClean="0"/>
              <a:t>Available</a:t>
            </a:r>
            <a:endParaRPr lang="en-US" dirty="0" smtClean="0"/>
          </a:p>
          <a:p>
            <a:pPr marL="850900" lvl="1" indent="-393700">
              <a:buFont typeface="Monotype Sorts" charset="2"/>
              <a:buNone/>
            </a:pPr>
            <a:r>
              <a:rPr lang="en-US" dirty="0" smtClean="0"/>
              <a:t>(b)	For </a:t>
            </a:r>
            <a:r>
              <a:rPr lang="en-US" i="1" dirty="0" err="1" smtClean="0"/>
              <a:t>i</a:t>
            </a:r>
            <a:r>
              <a:rPr lang="en-US" dirty="0" smtClean="0"/>
              <a:t> = 1,2, …,</a:t>
            </a:r>
            <a:r>
              <a:rPr lang="en-US" i="1" dirty="0" smtClean="0"/>
              <a:t> n</a:t>
            </a:r>
            <a:r>
              <a:rPr lang="en-US" dirty="0" smtClean="0"/>
              <a:t>, if </a:t>
            </a:r>
            <a:r>
              <a:rPr lang="en-US" i="1" dirty="0" err="1" smtClean="0"/>
              <a:t>Allocation</a:t>
            </a:r>
            <a:r>
              <a:rPr lang="en-US" i="1" baseline="-25000" dirty="0" err="1" smtClean="0"/>
              <a:t>i</a:t>
            </a:r>
            <a:r>
              <a:rPr lang="en-US" dirty="0" smtClean="0"/>
              <a:t> </a:t>
            </a:r>
            <a:r>
              <a:rPr lang="en-US" dirty="0" smtClean="0">
                <a:sym typeface="Symbol" charset="2"/>
              </a:rPr>
              <a:t> 0, then </a:t>
            </a:r>
            <a:br>
              <a:rPr lang="en-US" dirty="0" smtClean="0">
                <a:sym typeface="Symbol" charset="2"/>
              </a:rPr>
            </a:br>
            <a:r>
              <a:rPr lang="en-US" i="1" dirty="0" smtClean="0">
                <a:sym typeface="Symbol" charset="2"/>
              </a:rPr>
              <a:t>Finish</a:t>
            </a:r>
            <a:r>
              <a:rPr lang="en-US" dirty="0" smtClean="0">
                <a:sym typeface="Symbol" charset="2"/>
              </a:rPr>
              <a:t>[</a:t>
            </a:r>
            <a:r>
              <a:rPr lang="en-US" dirty="0" err="1" smtClean="0">
                <a:sym typeface="Symbol" charset="2"/>
              </a:rPr>
              <a:t>i</a:t>
            </a:r>
            <a:r>
              <a:rPr lang="en-US" dirty="0" smtClean="0">
                <a:sym typeface="Symbol" charset="2"/>
              </a:rPr>
              <a:t>] = false; otherwise, </a:t>
            </a:r>
            <a:r>
              <a:rPr lang="en-US" i="1" dirty="0" smtClean="0">
                <a:sym typeface="Symbol" charset="2"/>
              </a:rPr>
              <a:t>Finish</a:t>
            </a:r>
            <a:r>
              <a:rPr lang="en-US" dirty="0" smtClean="0">
                <a:sym typeface="Symbol" charset="2"/>
              </a:rPr>
              <a:t>[</a:t>
            </a:r>
            <a:r>
              <a:rPr lang="en-US" dirty="0" err="1" smtClean="0">
                <a:sym typeface="Symbol" charset="2"/>
              </a:rPr>
              <a:t>i</a:t>
            </a:r>
            <a:r>
              <a:rPr lang="en-US" dirty="0" smtClean="0">
                <a:sym typeface="Symbol" charset="2"/>
              </a:rPr>
              <a:t>] = </a:t>
            </a:r>
            <a:r>
              <a:rPr lang="en-US" i="1" dirty="0" smtClean="0">
                <a:sym typeface="Symbol" charset="2"/>
              </a:rPr>
              <a:t>true</a:t>
            </a:r>
            <a:endParaRPr lang="en-US" dirty="0" smtClean="0">
              <a:sym typeface="Symbol" charset="2"/>
            </a:endParaRPr>
          </a:p>
          <a:p>
            <a:pPr>
              <a:buFont typeface="Monotype Sorts" charset="2"/>
              <a:buNone/>
            </a:pPr>
            <a:r>
              <a:rPr lang="en-US" dirty="0" smtClean="0"/>
              <a:t>2.	Find an index </a:t>
            </a:r>
            <a:r>
              <a:rPr lang="en-US" i="1" dirty="0" err="1" smtClean="0"/>
              <a:t>i</a:t>
            </a:r>
            <a:r>
              <a:rPr lang="en-US" i="1" dirty="0" smtClean="0"/>
              <a:t> </a:t>
            </a:r>
            <a:r>
              <a:rPr lang="en-US" dirty="0" smtClean="0"/>
              <a:t>such that both:</a:t>
            </a:r>
          </a:p>
          <a:p>
            <a:pPr marL="850900" lvl="1" indent="-393700">
              <a:buFont typeface="Monotype Sorts" charset="2"/>
              <a:buNone/>
            </a:pPr>
            <a:r>
              <a:rPr lang="en-US" dirty="0" smtClean="0"/>
              <a:t>(a)	</a:t>
            </a:r>
            <a:r>
              <a:rPr lang="en-US" i="1" dirty="0" smtClean="0"/>
              <a:t>Finish</a:t>
            </a:r>
            <a:r>
              <a:rPr lang="en-US" dirty="0" smtClean="0"/>
              <a:t>[</a:t>
            </a:r>
            <a:r>
              <a:rPr lang="en-US" i="1" dirty="0" err="1" smtClean="0"/>
              <a:t>i</a:t>
            </a:r>
            <a:r>
              <a:rPr lang="en-US" dirty="0" smtClean="0"/>
              <a:t>] == </a:t>
            </a:r>
            <a:r>
              <a:rPr lang="en-US" i="1" dirty="0" smtClean="0"/>
              <a:t>false</a:t>
            </a:r>
            <a:endParaRPr lang="en-US" dirty="0" smtClean="0"/>
          </a:p>
          <a:p>
            <a:pPr marL="971550" lvl="1" indent="-514350">
              <a:buFont typeface="Monotype Sorts" charset="2"/>
              <a:buAutoNum type="alphaLcParenBoth" startAt="2"/>
            </a:pPr>
            <a:r>
              <a:rPr lang="en-US" i="1" dirty="0" err="1" smtClean="0"/>
              <a:t>Request</a:t>
            </a:r>
            <a:r>
              <a:rPr lang="en-US" i="1" baseline="-25000" dirty="0" err="1" smtClean="0"/>
              <a:t>i</a:t>
            </a:r>
            <a:r>
              <a:rPr lang="en-US" dirty="0" smtClean="0"/>
              <a:t> </a:t>
            </a:r>
            <a:r>
              <a:rPr lang="en-US" dirty="0" smtClean="0">
                <a:sym typeface="Symbol" charset="2"/>
              </a:rPr>
              <a:t> </a:t>
            </a:r>
            <a:r>
              <a:rPr lang="en-US" i="1" dirty="0" smtClean="0">
                <a:sym typeface="Symbol" charset="2"/>
              </a:rPr>
              <a:t>Work</a:t>
            </a:r>
          </a:p>
          <a:p>
            <a:pPr marL="971550" lvl="1" indent="-514350">
              <a:buNone/>
            </a:pPr>
            <a:r>
              <a:rPr lang="en-US" dirty="0" smtClean="0">
                <a:sym typeface="Symbol" charset="2"/>
              </a:rPr>
              <a:t>If no such </a:t>
            </a:r>
            <a:r>
              <a:rPr lang="en-US" i="1" dirty="0" err="1" smtClean="0">
                <a:sym typeface="Symbol" charset="2"/>
              </a:rPr>
              <a:t>i</a:t>
            </a:r>
            <a:r>
              <a:rPr lang="en-US" dirty="0" smtClean="0">
                <a:sym typeface="Symbol" charset="2"/>
              </a:rPr>
              <a:t> exists, go to step 4</a:t>
            </a:r>
            <a:endParaRPr lang="en-US" dirty="0" smtClean="0"/>
          </a:p>
        </p:txBody>
      </p:sp>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a:t>
            </a:r>
            <a:endParaRPr lang="en-US" dirty="0"/>
          </a:p>
        </p:txBody>
      </p:sp>
      <p:pic>
        <p:nvPicPr>
          <p:cNvPr id="4" name="Content Placeholder 3" descr="Fig06_01.gif"/>
          <p:cNvPicPr>
            <a:picLocks noGrp="1" noChangeAspect="1"/>
          </p:cNvPicPr>
          <p:nvPr>
            <p:ph idx="1"/>
          </p:nvPr>
        </p:nvPicPr>
        <p:blipFill>
          <a:blip r:embed="rId3"/>
          <a:stretch>
            <a:fillRect/>
          </a:stretch>
        </p:blipFill>
        <p:spPr>
          <a:xfrm>
            <a:off x="981226" y="1600200"/>
            <a:ext cx="7181547" cy="4525963"/>
          </a:xfrm>
        </p:spPr>
      </p:pic>
    </p:spTree>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Detection Algorithm (Cont.)</a:t>
            </a:r>
          </a:p>
        </p:txBody>
      </p:sp>
      <p:sp>
        <p:nvSpPr>
          <p:cNvPr id="40963" name="Rectangle 3"/>
          <p:cNvSpPr>
            <a:spLocks noGrp="1" noChangeArrowheads="1"/>
          </p:cNvSpPr>
          <p:nvPr>
            <p:ph idx="1"/>
          </p:nvPr>
        </p:nvSpPr>
        <p:spPr>
          <a:xfrm>
            <a:off x="806450" y="1449388"/>
            <a:ext cx="8229600" cy="2297112"/>
          </a:xfrm>
        </p:spPr>
        <p:txBody>
          <a:bodyPr/>
          <a:lstStyle/>
          <a:p>
            <a:pPr>
              <a:lnSpc>
                <a:spcPct val="90000"/>
              </a:lnSpc>
              <a:buFont typeface="Monotype Sorts" charset="2"/>
              <a:buNone/>
            </a:pPr>
            <a:r>
              <a:rPr lang="en-US" smtClean="0"/>
              <a:t>3.	</a:t>
            </a:r>
            <a:r>
              <a:rPr lang="en-US" i="1" smtClean="0"/>
              <a:t>Work</a:t>
            </a:r>
            <a:r>
              <a:rPr lang="en-US" smtClean="0"/>
              <a:t> = </a:t>
            </a:r>
            <a:r>
              <a:rPr lang="en-US" i="1" smtClean="0"/>
              <a:t>Work</a:t>
            </a:r>
            <a:r>
              <a:rPr lang="en-US" smtClean="0"/>
              <a:t> +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 </a:t>
            </a:r>
            <a:r>
              <a:rPr lang="en-US" i="1" smtClean="0"/>
              <a:t>true</a:t>
            </a:r>
            <a:r>
              <a:rPr lang="en-US" smtClean="0"/>
              <a:t/>
            </a:r>
            <a:br>
              <a:rPr lang="en-US" smtClean="0"/>
            </a:br>
            <a:r>
              <a:rPr lang="en-US" smtClean="0"/>
              <a:t>go to step 2</a:t>
            </a:r>
            <a:br>
              <a:rPr lang="en-US" smtClean="0"/>
            </a:br>
            <a:endParaRPr lang="en-US" smtClean="0"/>
          </a:p>
          <a:p>
            <a:pPr>
              <a:lnSpc>
                <a:spcPct val="90000"/>
              </a:lnSpc>
              <a:buFont typeface="Monotype Sorts" charset="2"/>
              <a:buNone/>
            </a:pPr>
            <a:r>
              <a:rPr lang="en-US" smtClean="0"/>
              <a:t>4.	If </a:t>
            </a:r>
            <a:r>
              <a:rPr lang="en-US" i="1" smtClean="0"/>
              <a:t>Finish</a:t>
            </a:r>
            <a:r>
              <a:rPr lang="en-US" smtClean="0"/>
              <a:t>[</a:t>
            </a:r>
            <a:r>
              <a:rPr lang="en-US" i="1" smtClean="0"/>
              <a:t>i</a:t>
            </a:r>
            <a:r>
              <a:rPr lang="en-US" smtClean="0"/>
              <a:t>] == false, for some </a:t>
            </a:r>
            <a:r>
              <a:rPr lang="en-US" i="1" smtClean="0"/>
              <a:t>i</a:t>
            </a:r>
            <a:r>
              <a:rPr lang="en-US" smtClean="0"/>
              <a:t>, 1 </a:t>
            </a:r>
            <a:r>
              <a:rPr lang="en-US" smtClean="0">
                <a:sym typeface="Symbol" charset="2"/>
              </a:rPr>
              <a:t> </a:t>
            </a:r>
            <a:r>
              <a:rPr lang="en-US" i="1" smtClean="0">
                <a:sym typeface="Symbol" charset="2"/>
              </a:rPr>
              <a:t>i</a:t>
            </a:r>
            <a:r>
              <a:rPr lang="en-US" smtClean="0">
                <a:sym typeface="Symbol" charset="2"/>
              </a:rPr>
              <a:t>   </a:t>
            </a:r>
            <a:r>
              <a:rPr lang="en-US" i="1" smtClean="0">
                <a:sym typeface="Symbol" charset="2"/>
              </a:rPr>
              <a:t>n</a:t>
            </a:r>
            <a:r>
              <a:rPr lang="en-US" smtClean="0">
                <a:sym typeface="Symbol" charset="2"/>
              </a:rPr>
              <a:t>, then the system is in deadlock state. Moreover, if </a:t>
            </a:r>
            <a:r>
              <a:rPr lang="en-US" i="1" smtClean="0">
                <a:sym typeface="Symbol" charset="2"/>
              </a:rPr>
              <a:t>Finish</a:t>
            </a:r>
            <a:r>
              <a:rPr lang="en-US" smtClean="0">
                <a:sym typeface="Symbol" charset="2"/>
              </a:rPr>
              <a:t>[</a:t>
            </a:r>
            <a:r>
              <a:rPr lang="en-US" i="1" smtClean="0">
                <a:sym typeface="Symbol" charset="2"/>
              </a:rPr>
              <a:t>i</a:t>
            </a:r>
            <a:r>
              <a:rPr lang="en-US" smtClean="0">
                <a:sym typeface="Symbol" charset="2"/>
              </a:rPr>
              <a:t>] == </a:t>
            </a:r>
            <a:r>
              <a:rPr lang="en-US" i="1" smtClean="0">
                <a:sym typeface="Symbol" charset="2"/>
              </a:rPr>
              <a:t>false</a:t>
            </a:r>
            <a:r>
              <a:rPr lang="en-US" smtClean="0">
                <a:sym typeface="Symbol" charset="2"/>
              </a:rPr>
              <a:t>, then </a:t>
            </a:r>
            <a:r>
              <a:rPr lang="en-US" i="1" smtClean="0">
                <a:sym typeface="Symbol" charset="2"/>
              </a:rPr>
              <a:t>P</a:t>
            </a:r>
            <a:r>
              <a:rPr lang="en-US" i="1" baseline="-25000" smtClean="0">
                <a:sym typeface="Symbol" charset="2"/>
              </a:rPr>
              <a:t>i</a:t>
            </a:r>
            <a:r>
              <a:rPr lang="en-US" smtClean="0">
                <a:sym typeface="Symbol" charset="2"/>
              </a:rPr>
              <a:t> is deadlocked</a:t>
            </a:r>
          </a:p>
          <a:p>
            <a:pPr>
              <a:lnSpc>
                <a:spcPct val="90000"/>
              </a:lnSpc>
              <a:buFont typeface="Monotype Sorts" charset="2"/>
              <a:buNone/>
            </a:pPr>
            <a:r>
              <a:rPr lang="en-US" smtClean="0">
                <a:sym typeface="Symbol" charset="2"/>
              </a:rPr>
              <a:t>	</a:t>
            </a:r>
            <a:endParaRPr lang="en-US" smtClean="0"/>
          </a:p>
        </p:txBody>
      </p:sp>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28600"/>
            <a:ext cx="8229600" cy="1143000"/>
          </a:xfrm>
        </p:spPr>
        <p:txBody>
          <a:bodyPr/>
          <a:lstStyle/>
          <a:p>
            <a:pPr eaLnBrk="1" hangingPunct="1"/>
            <a:r>
              <a:rPr lang="en-US" dirty="0" smtClean="0"/>
              <a:t>Example of Detection Algorithm</a:t>
            </a:r>
          </a:p>
        </p:txBody>
      </p:sp>
      <p:sp>
        <p:nvSpPr>
          <p:cNvPr id="41987" name="Rectangle 3"/>
          <p:cNvSpPr>
            <a:spLocks noGrp="1" noChangeArrowheads="1"/>
          </p:cNvSpPr>
          <p:nvPr>
            <p:ph idx="1"/>
          </p:nvPr>
        </p:nvSpPr>
        <p:spPr>
          <a:xfrm>
            <a:off x="228600" y="838200"/>
            <a:ext cx="8915400" cy="4953000"/>
          </a:xfrm>
        </p:spPr>
        <p:txBody>
          <a:bodyPr/>
          <a:lstStyle/>
          <a:p>
            <a:pPr>
              <a:tabLst>
                <a:tab pos="1428750" algn="l"/>
                <a:tab pos="2338388" algn="ctr"/>
                <a:tab pos="3594100" algn="ctr"/>
                <a:tab pos="4921250" algn="ctr"/>
              </a:tabLst>
            </a:pPr>
            <a:r>
              <a:rPr lang="en-US" sz="2800" dirty="0" smtClean="0"/>
              <a:t>Five processes </a:t>
            </a:r>
            <a:r>
              <a:rPr lang="en-US" sz="2800" i="1" dirty="0" smtClean="0"/>
              <a:t>P</a:t>
            </a:r>
            <a:r>
              <a:rPr lang="en-US" sz="2800" baseline="-25000" dirty="0" smtClean="0"/>
              <a:t>0</a:t>
            </a:r>
            <a:r>
              <a:rPr lang="en-US" sz="2800" dirty="0" smtClean="0"/>
              <a:t> through </a:t>
            </a:r>
            <a:r>
              <a:rPr lang="en-US" sz="2800" i="1" dirty="0" smtClean="0"/>
              <a:t>P</a:t>
            </a:r>
            <a:r>
              <a:rPr lang="en-US" sz="2800" baseline="-25000" dirty="0" smtClean="0"/>
              <a:t>4</a:t>
            </a:r>
            <a:r>
              <a:rPr lang="en-US" sz="2800" dirty="0" smtClean="0"/>
              <a:t>;</a:t>
            </a:r>
            <a:r>
              <a:rPr lang="en-US" sz="2800" baseline="-25000" dirty="0" smtClean="0"/>
              <a:t> </a:t>
            </a:r>
            <a:r>
              <a:rPr lang="en-US" sz="2800" dirty="0" smtClean="0"/>
              <a:t>three resource types A (7 instances), </a:t>
            </a:r>
            <a:r>
              <a:rPr lang="en-US" sz="2800" i="1" dirty="0" smtClean="0"/>
              <a:t>B </a:t>
            </a:r>
            <a:r>
              <a:rPr lang="en-US" sz="2800" dirty="0" smtClean="0"/>
              <a:t>(2 instances), and </a:t>
            </a:r>
            <a:r>
              <a:rPr lang="en-US" sz="2800" i="1" dirty="0" smtClean="0"/>
              <a:t>C</a:t>
            </a:r>
            <a:r>
              <a:rPr lang="en-US" sz="2800" dirty="0" smtClean="0"/>
              <a:t> (6 instances)</a:t>
            </a:r>
          </a:p>
          <a:p>
            <a:pPr>
              <a:tabLst>
                <a:tab pos="1428750" algn="l"/>
                <a:tab pos="2338388" algn="ctr"/>
                <a:tab pos="3594100" algn="ctr"/>
                <a:tab pos="4921250" algn="ctr"/>
              </a:tabLst>
            </a:pPr>
            <a:r>
              <a:rPr lang="en-US" sz="2800" dirty="0" smtClean="0"/>
              <a:t>Snapshot at time </a:t>
            </a:r>
            <a:r>
              <a:rPr lang="en-US" sz="2800" i="1" dirty="0" smtClean="0"/>
              <a:t>T</a:t>
            </a:r>
            <a:r>
              <a:rPr lang="en-US" sz="2800" baseline="-25000" dirty="0" smtClean="0"/>
              <a:t>0</a:t>
            </a:r>
            <a:r>
              <a:rPr lang="en-US" sz="2800" dirty="0" smtClean="0"/>
              <a:t>:</a:t>
            </a:r>
          </a:p>
          <a:p>
            <a:pPr>
              <a:buFont typeface="Monotype Sorts" charset="2"/>
              <a:buNone/>
              <a:tabLst>
                <a:tab pos="1428750" algn="l"/>
                <a:tab pos="2338388" algn="ctr"/>
                <a:tab pos="3594100" algn="ctr"/>
                <a:tab pos="4921250" algn="ctr"/>
              </a:tabLst>
            </a:pPr>
            <a:r>
              <a:rPr lang="en-US" sz="2800" dirty="0" smtClean="0"/>
              <a:t>			 </a:t>
            </a:r>
            <a:r>
              <a:rPr lang="en-US" sz="2800" i="1" u="sng" dirty="0" smtClean="0"/>
              <a:t>Allocation       </a:t>
            </a:r>
            <a:r>
              <a:rPr lang="en-US" sz="2800" i="1" dirty="0" smtClean="0"/>
              <a:t>	</a:t>
            </a:r>
            <a:r>
              <a:rPr lang="en-US" sz="2800" i="1" u="sng" dirty="0" smtClean="0"/>
              <a:t>Request</a:t>
            </a:r>
            <a:r>
              <a:rPr lang="en-US" sz="2800" i="1" dirty="0" smtClean="0"/>
              <a:t>	</a:t>
            </a:r>
            <a:r>
              <a:rPr lang="en-US" sz="2800" i="1" u="sng" dirty="0" smtClean="0"/>
              <a:t>Available</a:t>
            </a:r>
          </a:p>
          <a:p>
            <a:pPr>
              <a:buFont typeface="Monotype Sorts" charset="2"/>
              <a:buNone/>
              <a:tabLst>
                <a:tab pos="1428750" algn="l"/>
                <a:tab pos="2338388" algn="ctr"/>
                <a:tab pos="3594100" algn="ctr"/>
                <a:tab pos="4921250" algn="ctr"/>
              </a:tabLst>
            </a:pPr>
            <a:r>
              <a:rPr lang="en-US" sz="2800" dirty="0" smtClean="0"/>
              <a:t>			 </a:t>
            </a:r>
            <a:r>
              <a:rPr lang="en-US" sz="2800" i="1" dirty="0" smtClean="0"/>
              <a:t>A B C 	                 A B C 		A B C</a:t>
            </a:r>
          </a:p>
          <a:p>
            <a:pPr>
              <a:buFont typeface="Monotype Sorts" charset="2"/>
              <a:buNone/>
              <a:tabLst>
                <a:tab pos="1428750" algn="l"/>
                <a:tab pos="2338388" algn="ctr"/>
                <a:tab pos="3594100" algn="ctr"/>
                <a:tab pos="4921250" algn="ctr"/>
              </a:tabLst>
            </a:pPr>
            <a:r>
              <a:rPr lang="en-US" sz="2800" dirty="0" smtClean="0"/>
              <a:t>		</a:t>
            </a:r>
            <a:r>
              <a:rPr lang="en-US" sz="2800" i="1" dirty="0" smtClean="0"/>
              <a:t>P</a:t>
            </a:r>
            <a:r>
              <a:rPr lang="en-US" sz="2800" baseline="-25000" dirty="0" smtClean="0"/>
              <a:t>0</a:t>
            </a:r>
            <a:r>
              <a:rPr lang="en-US" sz="2800" dirty="0" smtClean="0"/>
              <a:t>	  0 1 0                  0 0 0 	          	0 0 0</a:t>
            </a:r>
          </a:p>
          <a:p>
            <a:pPr>
              <a:buFont typeface="Monotype Sorts" charset="2"/>
              <a:buNone/>
              <a:tabLst>
                <a:tab pos="1428750" algn="l"/>
                <a:tab pos="2338388" algn="ctr"/>
                <a:tab pos="3594100" algn="ctr"/>
                <a:tab pos="4921250" algn="ctr"/>
              </a:tabLst>
            </a:pPr>
            <a:r>
              <a:rPr lang="en-US" sz="2800" dirty="0" smtClean="0"/>
              <a:t>		</a:t>
            </a:r>
            <a:r>
              <a:rPr lang="en-US" sz="2800" i="1" dirty="0" smtClean="0"/>
              <a:t>P</a:t>
            </a:r>
            <a:r>
              <a:rPr lang="en-US" sz="2800" baseline="-25000" dirty="0" smtClean="0"/>
              <a:t>1</a:t>
            </a:r>
            <a:r>
              <a:rPr lang="en-US" sz="2800" dirty="0"/>
              <a:t> </a:t>
            </a:r>
            <a:r>
              <a:rPr lang="en-US" sz="2800" dirty="0" smtClean="0"/>
              <a:t> 2 0 0 	                 2 0 2</a:t>
            </a:r>
          </a:p>
          <a:p>
            <a:pPr>
              <a:buFont typeface="Monotype Sorts" charset="2"/>
              <a:buNone/>
              <a:tabLst>
                <a:tab pos="1428750" algn="l"/>
                <a:tab pos="2338388" algn="ctr"/>
                <a:tab pos="3594100" algn="ctr"/>
                <a:tab pos="4921250" algn="ctr"/>
              </a:tabLst>
            </a:pPr>
            <a:r>
              <a:rPr lang="en-US" sz="2800" dirty="0" smtClean="0"/>
              <a:t>		</a:t>
            </a:r>
            <a:r>
              <a:rPr lang="en-US" sz="2800" i="1" dirty="0" smtClean="0"/>
              <a:t>P</a:t>
            </a:r>
            <a:r>
              <a:rPr lang="en-US" sz="2800" baseline="-25000" dirty="0" smtClean="0"/>
              <a:t>2</a:t>
            </a:r>
            <a:r>
              <a:rPr lang="en-US" sz="2800" dirty="0" smtClean="0"/>
              <a:t>	  3 0 3                  0 0 0 </a:t>
            </a:r>
          </a:p>
          <a:p>
            <a:pPr>
              <a:buFont typeface="Monotype Sorts" charset="2"/>
              <a:buNone/>
              <a:tabLst>
                <a:tab pos="1428750" algn="l"/>
                <a:tab pos="2338388" algn="ctr"/>
                <a:tab pos="3594100" algn="ctr"/>
                <a:tab pos="4921250" algn="ctr"/>
              </a:tabLst>
            </a:pPr>
            <a:r>
              <a:rPr lang="en-US" sz="2800" dirty="0" smtClean="0"/>
              <a:t>		</a:t>
            </a:r>
            <a:r>
              <a:rPr lang="en-US" sz="2800" i="1" dirty="0" smtClean="0"/>
              <a:t>P</a:t>
            </a:r>
            <a:r>
              <a:rPr lang="en-US" sz="2800" baseline="-25000" dirty="0" smtClean="0"/>
              <a:t>3</a:t>
            </a:r>
            <a:r>
              <a:rPr lang="en-US" sz="2800" dirty="0" smtClean="0"/>
              <a:t>	2 1 1 	                 1 0 0 </a:t>
            </a:r>
          </a:p>
          <a:p>
            <a:pPr>
              <a:buFont typeface="Monotype Sorts" charset="2"/>
              <a:buNone/>
              <a:tabLst>
                <a:tab pos="1428750" algn="l"/>
                <a:tab pos="2338388" algn="ctr"/>
                <a:tab pos="3594100" algn="ctr"/>
                <a:tab pos="4921250" algn="ctr"/>
              </a:tabLst>
            </a:pPr>
            <a:r>
              <a:rPr lang="en-US" sz="2800" dirty="0" smtClean="0"/>
              <a:t>		</a:t>
            </a:r>
            <a:r>
              <a:rPr lang="en-US" sz="2800" i="1" dirty="0" smtClean="0"/>
              <a:t>P</a:t>
            </a:r>
            <a:r>
              <a:rPr lang="en-US" sz="2800" baseline="-25000" dirty="0" smtClean="0"/>
              <a:t>4</a:t>
            </a:r>
            <a:r>
              <a:rPr lang="en-US" sz="2800" dirty="0" smtClean="0"/>
              <a:t>	0 0 2 	                 0 0 2</a:t>
            </a:r>
          </a:p>
          <a:p>
            <a:pPr>
              <a:tabLst>
                <a:tab pos="1428750" algn="l"/>
                <a:tab pos="2338388" algn="ctr"/>
                <a:tab pos="3594100" algn="ctr"/>
                <a:tab pos="4921250" algn="ctr"/>
              </a:tabLst>
            </a:pPr>
            <a:r>
              <a:rPr lang="en-US" sz="2800" dirty="0" smtClean="0"/>
              <a:t>Sequence &lt;</a:t>
            </a:r>
            <a:r>
              <a:rPr lang="en-US" sz="2800" i="1" dirty="0" smtClean="0"/>
              <a:t>P</a:t>
            </a:r>
            <a:r>
              <a:rPr lang="en-US" sz="2800" baseline="-25000" dirty="0" smtClean="0"/>
              <a:t>0</a:t>
            </a:r>
            <a:r>
              <a:rPr lang="en-US" sz="2800" dirty="0" smtClean="0"/>
              <a:t>, </a:t>
            </a:r>
            <a:r>
              <a:rPr lang="en-US" sz="2800" i="1" dirty="0" smtClean="0"/>
              <a:t>P</a:t>
            </a:r>
            <a:r>
              <a:rPr lang="en-US" sz="2800" baseline="-25000" dirty="0" smtClean="0"/>
              <a:t>2</a:t>
            </a:r>
            <a:r>
              <a:rPr lang="en-US" sz="2800" dirty="0" smtClean="0"/>
              <a:t>, </a:t>
            </a:r>
            <a:r>
              <a:rPr lang="en-US" sz="2800" i="1" dirty="0" smtClean="0"/>
              <a:t>P</a:t>
            </a:r>
            <a:r>
              <a:rPr lang="en-US" sz="2800" baseline="-25000" dirty="0" smtClean="0"/>
              <a:t>3</a:t>
            </a:r>
            <a:r>
              <a:rPr lang="en-US" sz="2800" dirty="0" smtClean="0"/>
              <a:t>, </a:t>
            </a:r>
            <a:r>
              <a:rPr lang="en-US" sz="2800" i="1" dirty="0" smtClean="0"/>
              <a:t>P</a:t>
            </a:r>
            <a:r>
              <a:rPr lang="en-US" sz="2800" baseline="-25000" dirty="0" smtClean="0"/>
              <a:t>1</a:t>
            </a:r>
            <a:r>
              <a:rPr lang="en-US" sz="2800" dirty="0" smtClean="0"/>
              <a:t>, </a:t>
            </a:r>
            <a:r>
              <a:rPr lang="en-US" sz="2800" i="1" dirty="0" smtClean="0"/>
              <a:t>P</a:t>
            </a:r>
            <a:r>
              <a:rPr lang="en-US" sz="2800" baseline="-25000" dirty="0" smtClean="0"/>
              <a:t>4</a:t>
            </a:r>
            <a:r>
              <a:rPr lang="en-US" sz="2800" dirty="0" smtClean="0"/>
              <a:t>&gt; will result in </a:t>
            </a:r>
            <a:r>
              <a:rPr lang="en-US" sz="2800" i="1" dirty="0" smtClean="0"/>
              <a:t>Finish</a:t>
            </a:r>
            <a:r>
              <a:rPr lang="en-US" sz="2800" dirty="0" smtClean="0"/>
              <a:t>[</a:t>
            </a:r>
            <a:r>
              <a:rPr lang="en-US" sz="2800" i="1" dirty="0" err="1" smtClean="0"/>
              <a:t>i</a:t>
            </a:r>
            <a:r>
              <a:rPr lang="en-US" sz="2800" dirty="0" smtClean="0"/>
              <a:t>] = true for all </a:t>
            </a:r>
            <a:r>
              <a:rPr lang="en-US" sz="2800" i="1" dirty="0" err="1" smtClean="0"/>
              <a:t>i</a:t>
            </a:r>
            <a:endParaRPr lang="en-US" sz="2800" dirty="0" smtClean="0"/>
          </a:p>
          <a:p>
            <a:pPr>
              <a:buFont typeface="Monotype Sorts" charset="2"/>
              <a:buNone/>
              <a:tabLst>
                <a:tab pos="1428750" algn="l"/>
                <a:tab pos="2338388" algn="ctr"/>
                <a:tab pos="3594100" algn="ctr"/>
                <a:tab pos="4921250" algn="ctr"/>
              </a:tabLst>
            </a:pPr>
            <a:endParaRPr lang="en-US" sz="2800" dirty="0" smtClean="0"/>
          </a:p>
        </p:txBody>
      </p:sp>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lstStyle/>
          <a:p>
            <a:pPr eaLnBrk="1" hangingPunct="1"/>
            <a:r>
              <a:rPr lang="en-US" dirty="0" smtClean="0"/>
              <a:t>Example (Cont.)</a:t>
            </a:r>
          </a:p>
        </p:txBody>
      </p:sp>
      <p:sp>
        <p:nvSpPr>
          <p:cNvPr id="43011" name="Rectangle 3"/>
          <p:cNvSpPr>
            <a:spLocks noGrp="1" noChangeArrowheads="1"/>
          </p:cNvSpPr>
          <p:nvPr>
            <p:ph idx="1"/>
          </p:nvPr>
        </p:nvSpPr>
        <p:spPr>
          <a:xfrm>
            <a:off x="457200" y="990600"/>
            <a:ext cx="8229600" cy="5562600"/>
          </a:xfrm>
        </p:spPr>
        <p:txBody>
          <a:bodyPr/>
          <a:lstStyle/>
          <a:p>
            <a:pPr>
              <a:tabLst>
                <a:tab pos="2800350" algn="l"/>
                <a:tab pos="3708400" algn="ctr"/>
              </a:tabLst>
            </a:pPr>
            <a:r>
              <a:rPr lang="en-US" sz="2400" i="1" dirty="0" smtClean="0"/>
              <a:t>P</a:t>
            </a:r>
            <a:r>
              <a:rPr lang="en-US" sz="2400" baseline="-25000" dirty="0" smtClean="0"/>
              <a:t>2</a:t>
            </a:r>
            <a:r>
              <a:rPr lang="en-US" sz="2400" dirty="0" smtClean="0"/>
              <a:t> requests an additional instance of type</a:t>
            </a:r>
            <a:r>
              <a:rPr lang="en-US" sz="2400" i="1" dirty="0" smtClean="0"/>
              <a:t> C	</a:t>
            </a:r>
          </a:p>
          <a:p>
            <a:pPr>
              <a:buNone/>
              <a:tabLst>
                <a:tab pos="2800350" algn="l"/>
                <a:tab pos="3708400" algn="ctr"/>
              </a:tabLst>
            </a:pPr>
            <a:r>
              <a:rPr lang="en-US" sz="2400" i="1" dirty="0" smtClean="0"/>
              <a:t>                                    Request</a:t>
            </a:r>
          </a:p>
          <a:p>
            <a:pPr>
              <a:buFont typeface="Monotype Sorts" charset="2"/>
              <a:buNone/>
              <a:tabLst>
                <a:tab pos="2800350" algn="l"/>
                <a:tab pos="3708400" algn="ctr"/>
              </a:tabLst>
            </a:pPr>
            <a:r>
              <a:rPr lang="en-US" sz="2400" i="1" dirty="0" smtClean="0"/>
              <a:t>			A B C</a:t>
            </a:r>
          </a:p>
          <a:p>
            <a:pPr>
              <a:buFont typeface="Monotype Sorts" charset="2"/>
              <a:buNone/>
              <a:tabLst>
                <a:tab pos="2800350" algn="l"/>
                <a:tab pos="3708400" algn="ctr"/>
              </a:tabLst>
            </a:pPr>
            <a:r>
              <a:rPr lang="en-US" sz="2400" dirty="0" smtClean="0"/>
              <a:t>		 </a:t>
            </a:r>
            <a:r>
              <a:rPr lang="en-US" sz="2400" i="1" dirty="0" smtClean="0"/>
              <a:t>P</a:t>
            </a:r>
            <a:r>
              <a:rPr lang="en-US" sz="2400" baseline="-25000" dirty="0" smtClean="0"/>
              <a:t>0</a:t>
            </a:r>
            <a:r>
              <a:rPr lang="en-US" sz="2400" dirty="0" smtClean="0"/>
              <a:t>	0 0 0</a:t>
            </a:r>
          </a:p>
          <a:p>
            <a:pPr>
              <a:buFont typeface="Monotype Sorts" charset="2"/>
              <a:buNone/>
              <a:tabLst>
                <a:tab pos="2800350" algn="l"/>
                <a:tab pos="3708400" algn="ctr"/>
              </a:tabLst>
            </a:pPr>
            <a:r>
              <a:rPr lang="en-US" sz="2400" dirty="0" smtClean="0"/>
              <a:t>		 </a:t>
            </a:r>
            <a:r>
              <a:rPr lang="en-US" sz="2400" i="1" dirty="0" smtClean="0"/>
              <a:t>P</a:t>
            </a:r>
            <a:r>
              <a:rPr lang="en-US" sz="2400" baseline="-25000" dirty="0" smtClean="0"/>
              <a:t>1</a:t>
            </a:r>
            <a:r>
              <a:rPr lang="en-US" sz="2400" dirty="0" smtClean="0"/>
              <a:t>	2 0 1</a:t>
            </a:r>
          </a:p>
          <a:p>
            <a:pPr>
              <a:buFont typeface="Monotype Sorts" charset="2"/>
              <a:buNone/>
              <a:tabLst>
                <a:tab pos="2800350" algn="l"/>
                <a:tab pos="3708400" algn="ctr"/>
              </a:tabLst>
            </a:pPr>
            <a:r>
              <a:rPr lang="en-US" sz="2400" dirty="0" smtClean="0"/>
              <a:t>		</a:t>
            </a:r>
            <a:r>
              <a:rPr lang="en-US" sz="2400" i="1" dirty="0" smtClean="0"/>
              <a:t>P</a:t>
            </a:r>
            <a:r>
              <a:rPr lang="en-US" sz="2400" baseline="-25000" dirty="0" smtClean="0"/>
              <a:t>2</a:t>
            </a:r>
            <a:r>
              <a:rPr lang="en-US" sz="2400" dirty="0" smtClean="0"/>
              <a:t>	0 0 1</a:t>
            </a:r>
          </a:p>
          <a:p>
            <a:pPr>
              <a:buFont typeface="Monotype Sorts" charset="2"/>
              <a:buNone/>
              <a:tabLst>
                <a:tab pos="2800350" algn="l"/>
                <a:tab pos="3708400" algn="ctr"/>
              </a:tabLst>
            </a:pPr>
            <a:r>
              <a:rPr lang="en-US" sz="2400" dirty="0" smtClean="0"/>
              <a:t>		</a:t>
            </a:r>
            <a:r>
              <a:rPr lang="en-US" sz="2400" i="1" dirty="0" smtClean="0"/>
              <a:t>P</a:t>
            </a:r>
            <a:r>
              <a:rPr lang="en-US" sz="2400" baseline="-25000" dirty="0" smtClean="0"/>
              <a:t>3</a:t>
            </a:r>
            <a:r>
              <a:rPr lang="en-US" sz="2400" dirty="0" smtClean="0"/>
              <a:t>	1 0 0 </a:t>
            </a:r>
          </a:p>
          <a:p>
            <a:pPr>
              <a:buFont typeface="Monotype Sorts" charset="2"/>
              <a:buNone/>
              <a:tabLst>
                <a:tab pos="2800350" algn="l"/>
                <a:tab pos="3708400" algn="ctr"/>
              </a:tabLst>
            </a:pPr>
            <a:r>
              <a:rPr lang="en-US" sz="2400" dirty="0" smtClean="0"/>
              <a:t>		</a:t>
            </a:r>
            <a:r>
              <a:rPr lang="en-US" sz="2400" i="1" dirty="0" smtClean="0"/>
              <a:t>P</a:t>
            </a:r>
            <a:r>
              <a:rPr lang="en-US" sz="2400" baseline="-25000" dirty="0" smtClean="0"/>
              <a:t>4</a:t>
            </a:r>
            <a:r>
              <a:rPr lang="en-US" sz="2400" dirty="0" smtClean="0"/>
              <a:t>	0 0 2</a:t>
            </a:r>
          </a:p>
          <a:p>
            <a:pPr>
              <a:tabLst>
                <a:tab pos="2800350" algn="l"/>
                <a:tab pos="3708400" algn="ctr"/>
              </a:tabLst>
            </a:pPr>
            <a:r>
              <a:rPr lang="en-US" sz="2400" dirty="0" smtClean="0"/>
              <a:t>State of system?</a:t>
            </a:r>
          </a:p>
          <a:p>
            <a:pPr lvl="1">
              <a:tabLst>
                <a:tab pos="2800350" algn="l"/>
                <a:tab pos="3708400" algn="ctr"/>
              </a:tabLst>
            </a:pPr>
            <a:r>
              <a:rPr lang="en-US" sz="2400" dirty="0" smtClean="0"/>
              <a:t>Can reclaim resources held by process </a:t>
            </a:r>
            <a:r>
              <a:rPr lang="en-US" sz="2400" i="1" dirty="0" smtClean="0"/>
              <a:t>P</a:t>
            </a:r>
            <a:r>
              <a:rPr lang="en-US" sz="2400" baseline="-25000" dirty="0" smtClean="0"/>
              <a:t>0</a:t>
            </a:r>
            <a:r>
              <a:rPr lang="en-US" sz="2400" dirty="0" smtClean="0"/>
              <a:t>, but insufficient resources to fulfill other processes; requests</a:t>
            </a:r>
          </a:p>
          <a:p>
            <a:pPr lvl="1">
              <a:tabLst>
                <a:tab pos="2800350" algn="l"/>
                <a:tab pos="3708400" algn="ctr"/>
              </a:tabLst>
            </a:pPr>
            <a:r>
              <a:rPr lang="en-US" sz="2400" dirty="0" smtClean="0"/>
              <a:t>Deadlock exists, consisting of processes </a:t>
            </a:r>
            <a:r>
              <a:rPr lang="en-US" sz="2400" i="1" dirty="0" smtClean="0"/>
              <a:t>P</a:t>
            </a:r>
            <a:r>
              <a:rPr lang="en-US" sz="2400" baseline="-25000" dirty="0" smtClean="0"/>
              <a:t>1</a:t>
            </a:r>
            <a:r>
              <a:rPr lang="en-US" sz="2400" dirty="0" smtClean="0"/>
              <a:t>, </a:t>
            </a:r>
            <a:r>
              <a:rPr lang="en-US" sz="2400" baseline="-25000" dirty="0" smtClean="0"/>
              <a:t> </a:t>
            </a:r>
            <a:r>
              <a:rPr lang="en-US" sz="2400" i="1" dirty="0" smtClean="0"/>
              <a:t>P</a:t>
            </a:r>
            <a:r>
              <a:rPr lang="en-US" sz="2400" baseline="-25000" dirty="0" smtClean="0"/>
              <a:t>2</a:t>
            </a:r>
            <a:r>
              <a:rPr lang="en-US" sz="2400" dirty="0" smtClean="0"/>
              <a:t>, </a:t>
            </a:r>
            <a:r>
              <a:rPr lang="en-US" sz="2400" i="1" dirty="0" smtClean="0"/>
              <a:t>P</a:t>
            </a:r>
            <a:r>
              <a:rPr lang="en-US" sz="2400" baseline="-25000" dirty="0" smtClean="0"/>
              <a:t>3</a:t>
            </a:r>
            <a:r>
              <a:rPr lang="en-US" sz="2400" dirty="0" smtClean="0"/>
              <a:t>, and </a:t>
            </a:r>
            <a:r>
              <a:rPr lang="en-US" sz="2400" i="1" dirty="0" smtClean="0"/>
              <a:t>P</a:t>
            </a:r>
            <a:r>
              <a:rPr lang="en-US" sz="2400" baseline="-25000" dirty="0" smtClean="0"/>
              <a:t>4</a:t>
            </a:r>
            <a:endParaRPr lang="en-US" sz="2400" dirty="0" smtClean="0"/>
          </a:p>
        </p:txBody>
      </p:sp>
    </p:spTree>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Detection-Algorithm Usage</a:t>
            </a:r>
          </a:p>
        </p:txBody>
      </p:sp>
      <p:sp>
        <p:nvSpPr>
          <p:cNvPr id="44035" name="Rectangle 3"/>
          <p:cNvSpPr>
            <a:spLocks noGrp="1" noChangeArrowheads="1"/>
          </p:cNvSpPr>
          <p:nvPr>
            <p:ph idx="1"/>
          </p:nvPr>
        </p:nvSpPr>
        <p:spPr/>
        <p:txBody>
          <a:bodyPr/>
          <a:lstStyle/>
          <a:p>
            <a:r>
              <a:rPr lang="en-US" sz="2800" dirty="0" smtClean="0"/>
              <a:t>When, and how often, to invoke depends on:</a:t>
            </a:r>
          </a:p>
          <a:p>
            <a:pPr lvl="1"/>
            <a:r>
              <a:rPr lang="en-US" dirty="0" smtClean="0"/>
              <a:t>How often a deadlock is likely to occur?</a:t>
            </a:r>
          </a:p>
          <a:p>
            <a:pPr lvl="1"/>
            <a:r>
              <a:rPr lang="en-US" dirty="0" smtClean="0"/>
              <a:t>How many processes will need to be rolled back?</a:t>
            </a:r>
          </a:p>
          <a:p>
            <a:pPr lvl="2"/>
            <a:r>
              <a:rPr lang="en-US" sz="2800" dirty="0" smtClean="0"/>
              <a:t>one for each disjoint cycle</a:t>
            </a:r>
          </a:p>
          <a:p>
            <a:r>
              <a:rPr lang="en-US" sz="2800" dirty="0" smtClean="0"/>
              <a:t>If detection algorithm is invoked arbitrarily, there may be many cycles in the resource graph and so we would not be able to tell which of the many deadlocked processes “caused” the deadlock</a:t>
            </a:r>
          </a:p>
        </p:txBody>
      </p:sp>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42950" y="350838"/>
            <a:ext cx="8763000" cy="457200"/>
          </a:xfrm>
        </p:spPr>
        <p:txBody>
          <a:bodyPr/>
          <a:lstStyle/>
          <a:p>
            <a:pPr eaLnBrk="1" hangingPunct="1"/>
            <a:r>
              <a:rPr lang="en-US" sz="2700" dirty="0" smtClean="0"/>
              <a:t/>
            </a:r>
            <a:br>
              <a:rPr lang="en-US" sz="2700" dirty="0" smtClean="0"/>
            </a:br>
            <a:r>
              <a:rPr lang="en-US" sz="2700" dirty="0" smtClean="0"/>
              <a:t>Recovery from Deadlock:  Process Termination</a:t>
            </a:r>
          </a:p>
        </p:txBody>
      </p:sp>
      <p:sp>
        <p:nvSpPr>
          <p:cNvPr id="45059" name="Rectangle 3"/>
          <p:cNvSpPr>
            <a:spLocks noGrp="1" noChangeArrowheads="1"/>
          </p:cNvSpPr>
          <p:nvPr>
            <p:ph idx="1"/>
          </p:nvPr>
        </p:nvSpPr>
        <p:spPr>
          <a:xfrm>
            <a:off x="457200" y="1600200"/>
            <a:ext cx="8229600" cy="5257800"/>
          </a:xfrm>
        </p:spPr>
        <p:txBody>
          <a:bodyPr/>
          <a:lstStyle/>
          <a:p>
            <a:r>
              <a:rPr lang="en-US" sz="2000" dirty="0" smtClean="0"/>
              <a:t>Abort all deadlocked processes</a:t>
            </a:r>
            <a:br>
              <a:rPr lang="en-US" sz="2000" dirty="0" smtClean="0"/>
            </a:br>
            <a:endParaRPr lang="en-US" sz="2000" dirty="0" smtClean="0"/>
          </a:p>
          <a:p>
            <a:r>
              <a:rPr lang="en-US" sz="2000" dirty="0" smtClean="0"/>
              <a:t>Abort one process at a time until the deadlock cycle is eliminated</a:t>
            </a:r>
            <a:br>
              <a:rPr lang="en-US" sz="2000" dirty="0" smtClean="0"/>
            </a:br>
            <a:endParaRPr lang="en-US" sz="2000" dirty="0" smtClean="0"/>
          </a:p>
          <a:p>
            <a:r>
              <a:rPr lang="en-US" sz="2000" dirty="0" smtClean="0"/>
              <a:t>In which order should we choose to abort?</a:t>
            </a:r>
          </a:p>
          <a:p>
            <a:pPr lvl="1"/>
            <a:r>
              <a:rPr lang="en-US" sz="2000" dirty="0" smtClean="0"/>
              <a:t>Priority of the process</a:t>
            </a:r>
          </a:p>
          <a:p>
            <a:pPr lvl="1"/>
            <a:r>
              <a:rPr lang="en-US" sz="2000" dirty="0" smtClean="0"/>
              <a:t>How long process has computed, and how much longer to completion</a:t>
            </a:r>
          </a:p>
          <a:p>
            <a:pPr lvl="1"/>
            <a:r>
              <a:rPr lang="en-US" sz="2000" dirty="0" smtClean="0"/>
              <a:t>Resources the process has used</a:t>
            </a:r>
          </a:p>
          <a:p>
            <a:pPr lvl="1"/>
            <a:r>
              <a:rPr lang="en-US" sz="2000" dirty="0" smtClean="0"/>
              <a:t>Resources process needs to complete</a:t>
            </a:r>
          </a:p>
          <a:p>
            <a:pPr lvl="1"/>
            <a:r>
              <a:rPr lang="en-US" sz="2000" dirty="0" smtClean="0"/>
              <a:t>How many processes will need to be terminated</a:t>
            </a:r>
          </a:p>
          <a:p>
            <a:pPr lvl="1"/>
            <a:r>
              <a:rPr lang="en-US" sz="2000" dirty="0" smtClean="0"/>
              <a:t>Is process interactive or batch?</a:t>
            </a:r>
          </a:p>
        </p:txBody>
      </p:sp>
    </p:spTree>
  </p:cSld>
  <p:clrMapOvr>
    <a:masterClrMapping/>
  </p:clrMapOvr>
  <p:transition>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38238" y="312738"/>
            <a:ext cx="8020050" cy="457200"/>
          </a:xfrm>
        </p:spPr>
        <p:txBody>
          <a:bodyPr/>
          <a:lstStyle/>
          <a:p>
            <a:pPr eaLnBrk="1" hangingPunct="1"/>
            <a:r>
              <a:rPr lang="en-US" sz="2700" dirty="0" smtClean="0"/>
              <a:t>Recovery from Deadlock: Resource Preemption</a:t>
            </a:r>
          </a:p>
        </p:txBody>
      </p:sp>
      <p:sp>
        <p:nvSpPr>
          <p:cNvPr id="46083" name="Rectangle 3"/>
          <p:cNvSpPr>
            <a:spLocks noGrp="1" noChangeArrowheads="1"/>
          </p:cNvSpPr>
          <p:nvPr>
            <p:ph idx="1"/>
          </p:nvPr>
        </p:nvSpPr>
        <p:spPr>
          <a:xfrm>
            <a:off x="827088" y="1482725"/>
            <a:ext cx="7351712" cy="4483100"/>
          </a:xfrm>
        </p:spPr>
        <p:txBody>
          <a:bodyPr/>
          <a:lstStyle/>
          <a:p>
            <a:r>
              <a:rPr lang="en-US" dirty="0" smtClean="0"/>
              <a:t>Selecting a victim – minimize cost</a:t>
            </a:r>
            <a:br>
              <a:rPr lang="en-US" dirty="0" smtClean="0"/>
            </a:br>
            <a:endParaRPr lang="en-US" dirty="0" smtClean="0"/>
          </a:p>
          <a:p>
            <a:r>
              <a:rPr lang="en-US" dirty="0" smtClean="0"/>
              <a:t>Rollback – return to some safe state, restart process for that state</a:t>
            </a:r>
            <a:br>
              <a:rPr lang="en-US" dirty="0" smtClean="0"/>
            </a:br>
            <a:endParaRPr lang="en-US" dirty="0" smtClean="0"/>
          </a:p>
          <a:p>
            <a:r>
              <a:rPr lang="en-US" dirty="0" smtClean="0"/>
              <a:t>Starvation –  same process may always be picked as victim, include number of rollback in cost factor</a:t>
            </a:r>
          </a:p>
        </p:txBody>
      </p:sp>
    </p:spTree>
  </p:cSld>
  <p:clrMapOvr>
    <a:masterClrMapping/>
  </p:clrMapOvr>
  <p:transition>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Advantages and Disadvantages</a:t>
            </a:r>
            <a:endParaRPr lang="en-US" dirty="0"/>
          </a:p>
        </p:txBody>
      </p:sp>
      <p:pic>
        <p:nvPicPr>
          <p:cNvPr id="4" name="Content Placeholder 3" descr="Table06_01.gif"/>
          <p:cNvPicPr>
            <a:picLocks noGrp="1" noChangeAspect="1"/>
          </p:cNvPicPr>
          <p:nvPr>
            <p:ph idx="1"/>
          </p:nvPr>
        </p:nvPicPr>
        <p:blipFill>
          <a:blip r:embed="rId3"/>
          <a:stretch>
            <a:fillRect/>
          </a:stretch>
        </p:blipFill>
        <p:spPr>
          <a:xfrm>
            <a:off x="381000" y="1143000"/>
            <a:ext cx="8305800" cy="5715000"/>
          </a:xfrm>
        </p:spPr>
      </p:pic>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Resources</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t>Used by only one process at a time and not exhausted by that use.</a:t>
            </a:r>
          </a:p>
          <a:p>
            <a:r>
              <a:rPr lang="en-US" dirty="0" smtClean="0"/>
              <a:t>Processes obtain resources that they later release for reuse by other processes.</a:t>
            </a:r>
          </a:p>
          <a:p>
            <a:r>
              <a:rPr lang="en-US" dirty="0"/>
              <a:t>Processors, I/O channels, main and secondary memory, devices, and data structures such as files, databases, and semaphores</a:t>
            </a:r>
          </a:p>
          <a:p>
            <a:r>
              <a:rPr lang="en-US" dirty="0"/>
              <a:t>Deadlock occurs if each process holds one resource and requests the other</a:t>
            </a:r>
          </a:p>
          <a:p>
            <a:pPr marL="0" indent="0">
              <a:buNone/>
            </a:pPr>
            <a:endParaRPr lang="en-US" dirty="0" smtClean="0"/>
          </a:p>
          <a:p>
            <a:endParaRPr lang="en-US" dirty="0"/>
          </a:p>
        </p:txBody>
      </p:sp>
    </p:spTree>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Reusable Resources</a:t>
            </a:r>
            <a:endParaRPr lang="en-US" dirty="0"/>
          </a:p>
        </p:txBody>
      </p:sp>
      <p:pic>
        <p:nvPicPr>
          <p:cNvPr id="4" name="Content Placeholder 3" descr="Fig06_04.gif"/>
          <p:cNvPicPr>
            <a:picLocks noGrp="1" noChangeAspect="1"/>
          </p:cNvPicPr>
          <p:nvPr>
            <p:ph idx="1"/>
          </p:nvPr>
        </p:nvPicPr>
        <p:blipFill>
          <a:blip r:embed="rId3"/>
          <a:stretch>
            <a:fillRect/>
          </a:stretch>
        </p:blipFill>
        <p:spPr>
          <a:xfrm>
            <a:off x="685800" y="1447800"/>
            <a:ext cx="8137742" cy="4514850"/>
          </a:xfrm>
        </p:spPr>
      </p:pic>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Reusable Resources</a:t>
            </a:r>
            <a:endParaRPr lang="en-US" dirty="0"/>
          </a:p>
        </p:txBody>
      </p:sp>
      <p:sp>
        <p:nvSpPr>
          <p:cNvPr id="3" name="Content Placeholder 2"/>
          <p:cNvSpPr>
            <a:spLocks noGrp="1"/>
          </p:cNvSpPr>
          <p:nvPr>
            <p:ph idx="1"/>
          </p:nvPr>
        </p:nvSpPr>
        <p:spPr/>
        <p:txBody>
          <a:bodyPr/>
          <a:lstStyle/>
          <a:p>
            <a:r>
              <a:rPr lang="en-US" dirty="0" smtClean="0"/>
              <a:t>Space is available for allocation of 200Kbytes, and the following sequence of events occur</a:t>
            </a:r>
          </a:p>
          <a:p>
            <a:endParaRPr lang="en-US" dirty="0" smtClean="0"/>
          </a:p>
          <a:p>
            <a:endParaRPr lang="en-US" dirty="0" smtClean="0"/>
          </a:p>
          <a:p>
            <a:endParaRPr lang="en-US" dirty="0" smtClean="0"/>
          </a:p>
          <a:p>
            <a:endParaRPr lang="en-US" dirty="0" smtClean="0"/>
          </a:p>
          <a:p>
            <a:r>
              <a:rPr lang="en-US" dirty="0" smtClean="0"/>
              <a:t>Deadlock occurs if both processes progress to their second request</a:t>
            </a:r>
          </a:p>
          <a:p>
            <a:endParaRPr lang="en-US" dirty="0"/>
          </a:p>
        </p:txBody>
      </p:sp>
      <p:sp>
        <p:nvSpPr>
          <p:cNvPr id="6" name="Rectangle 4"/>
          <p:cNvSpPr>
            <a:spLocks noChangeArrowheads="1"/>
          </p:cNvSpPr>
          <p:nvPr/>
        </p:nvSpPr>
        <p:spPr bwMode="auto">
          <a:xfrm>
            <a:off x="1281907" y="3261519"/>
            <a:ext cx="2438400" cy="15240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7" name="Rectangle 5"/>
          <p:cNvSpPr>
            <a:spLocks noChangeArrowheads="1"/>
          </p:cNvSpPr>
          <p:nvPr/>
        </p:nvSpPr>
        <p:spPr bwMode="auto">
          <a:xfrm>
            <a:off x="2286000" y="3352800"/>
            <a:ext cx="354013"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a:latin typeface="Times New Roman" pitchFamily="18" charset="0"/>
              </a:rPr>
              <a:t>P1</a:t>
            </a:r>
          </a:p>
        </p:txBody>
      </p:sp>
      <p:sp>
        <p:nvSpPr>
          <p:cNvPr id="8" name="Rectangle 6"/>
          <p:cNvSpPr>
            <a:spLocks noChangeArrowheads="1"/>
          </p:cNvSpPr>
          <p:nvPr/>
        </p:nvSpPr>
        <p:spPr bwMode="auto">
          <a:xfrm>
            <a:off x="14478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1447800" y="400685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a:latin typeface="Times New Roman" pitchFamily="18" charset="0"/>
              </a:rPr>
              <a:t>. . .</a:t>
            </a:r>
          </a:p>
        </p:txBody>
      </p:sp>
      <p:sp>
        <p:nvSpPr>
          <p:cNvPr id="10" name="Rectangle 8"/>
          <p:cNvSpPr>
            <a:spLocks noChangeArrowheads="1"/>
          </p:cNvSpPr>
          <p:nvPr/>
        </p:nvSpPr>
        <p:spPr bwMode="auto">
          <a:xfrm>
            <a:off x="1447800" y="38862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a:latin typeface="Times New Roman" pitchFamily="18" charset="0"/>
              </a:rPr>
              <a:t>Request 80 Kbytes;</a:t>
            </a:r>
          </a:p>
        </p:txBody>
      </p:sp>
      <p:sp>
        <p:nvSpPr>
          <p:cNvPr id="11" name="Rectangle 9"/>
          <p:cNvSpPr>
            <a:spLocks noChangeArrowheads="1"/>
          </p:cNvSpPr>
          <p:nvPr/>
        </p:nvSpPr>
        <p:spPr bwMode="auto">
          <a:xfrm>
            <a:off x="1447800" y="43434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a:latin typeface="Times New Roman" pitchFamily="18" charset="0"/>
              </a:rPr>
              <a:t>Request 60 Kbytes;</a:t>
            </a:r>
          </a:p>
        </p:txBody>
      </p:sp>
      <p:sp>
        <p:nvSpPr>
          <p:cNvPr id="12" name="Rectangle 10"/>
          <p:cNvSpPr>
            <a:spLocks noChangeArrowheads="1"/>
          </p:cNvSpPr>
          <p:nvPr/>
        </p:nvSpPr>
        <p:spPr bwMode="auto">
          <a:xfrm>
            <a:off x="4800600" y="3276600"/>
            <a:ext cx="2438400" cy="15240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 name="Rectangle 11"/>
          <p:cNvSpPr>
            <a:spLocks noChangeArrowheads="1"/>
          </p:cNvSpPr>
          <p:nvPr/>
        </p:nvSpPr>
        <p:spPr bwMode="auto">
          <a:xfrm>
            <a:off x="5791200" y="3352800"/>
            <a:ext cx="354013"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a:latin typeface="Times New Roman" pitchFamily="18" charset="0"/>
              </a:rPr>
              <a:t>P2</a:t>
            </a:r>
          </a:p>
        </p:txBody>
      </p:sp>
      <p:sp>
        <p:nvSpPr>
          <p:cNvPr id="14" name="Rectangle 12"/>
          <p:cNvSpPr>
            <a:spLocks noChangeArrowheads="1"/>
          </p:cNvSpPr>
          <p:nvPr/>
        </p:nvSpPr>
        <p:spPr bwMode="auto">
          <a:xfrm>
            <a:off x="49530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a:latin typeface="Times New Roman" pitchFamily="18" charset="0"/>
              </a:rPr>
              <a:t>. . .</a:t>
            </a:r>
          </a:p>
        </p:txBody>
      </p:sp>
      <p:sp>
        <p:nvSpPr>
          <p:cNvPr id="15" name="Rectangle 13"/>
          <p:cNvSpPr>
            <a:spLocks noChangeArrowheads="1"/>
          </p:cNvSpPr>
          <p:nvPr/>
        </p:nvSpPr>
        <p:spPr bwMode="auto">
          <a:xfrm>
            <a:off x="4953000" y="400685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a:latin typeface="Times New Roman" pitchFamily="18" charset="0"/>
              </a:rPr>
              <a:t>. . .</a:t>
            </a:r>
          </a:p>
        </p:txBody>
      </p:sp>
      <p:sp>
        <p:nvSpPr>
          <p:cNvPr id="16" name="Rectangle 14"/>
          <p:cNvSpPr>
            <a:spLocks noChangeArrowheads="1"/>
          </p:cNvSpPr>
          <p:nvPr/>
        </p:nvSpPr>
        <p:spPr bwMode="auto">
          <a:xfrm>
            <a:off x="4953000" y="38862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a:latin typeface="Times New Roman" pitchFamily="18" charset="0"/>
              </a:rPr>
              <a:t>Request 70 Kbytes;</a:t>
            </a:r>
          </a:p>
        </p:txBody>
      </p:sp>
      <p:sp>
        <p:nvSpPr>
          <p:cNvPr id="17" name="Rectangle 15"/>
          <p:cNvSpPr>
            <a:spLocks noChangeArrowheads="1"/>
          </p:cNvSpPr>
          <p:nvPr/>
        </p:nvSpPr>
        <p:spPr bwMode="auto">
          <a:xfrm>
            <a:off x="4953000" y="43434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a:latin typeface="Times New Roman" pitchFamily="18" charset="0"/>
              </a:rPr>
              <a:t>Request 80 Kbytes;</a:t>
            </a:r>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Consumable Resources</a:t>
            </a:r>
            <a:endParaRPr lang="en-US" dirty="0"/>
          </a:p>
        </p:txBody>
      </p:sp>
      <p:sp>
        <p:nvSpPr>
          <p:cNvPr id="3" name="Content Placeholder 2"/>
          <p:cNvSpPr>
            <a:spLocks noGrp="1"/>
          </p:cNvSpPr>
          <p:nvPr>
            <p:ph idx="1"/>
          </p:nvPr>
        </p:nvSpPr>
        <p:spPr>
          <a:xfrm>
            <a:off x="457200" y="1600200"/>
            <a:ext cx="8305800" cy="4525963"/>
          </a:xfrm>
        </p:spPr>
        <p:txBody>
          <a:bodyPr/>
          <a:lstStyle/>
          <a:p>
            <a:r>
              <a:rPr lang="en-US" dirty="0" smtClean="0"/>
              <a:t>Created (produced) and destroyed (consumed)</a:t>
            </a:r>
          </a:p>
          <a:p>
            <a:r>
              <a:rPr lang="en-US" dirty="0" smtClean="0"/>
              <a:t>Interrupts, signals, messages, and information in I/O buffers</a:t>
            </a:r>
          </a:p>
          <a:p>
            <a:r>
              <a:rPr lang="en-US" dirty="0" smtClean="0"/>
              <a:t>Deadlock may occur if a Receive message is blocking</a:t>
            </a:r>
          </a:p>
          <a:p>
            <a:r>
              <a:rPr lang="en-US" dirty="0" smtClean="0"/>
              <a:t>May take a rare combination of events to cause deadlock</a:t>
            </a:r>
          </a:p>
          <a:p>
            <a:endParaRPr lang="en-US" dirty="0"/>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 Allocation Graphs</a:t>
            </a:r>
            <a:endParaRPr lang="en-US" dirty="0"/>
          </a:p>
        </p:txBody>
      </p:sp>
      <p:sp>
        <p:nvSpPr>
          <p:cNvPr id="3" name="Content Placeholder 2"/>
          <p:cNvSpPr>
            <a:spLocks noGrp="1"/>
          </p:cNvSpPr>
          <p:nvPr>
            <p:ph idx="1"/>
          </p:nvPr>
        </p:nvSpPr>
        <p:spPr/>
        <p:txBody>
          <a:bodyPr/>
          <a:lstStyle/>
          <a:p>
            <a:r>
              <a:rPr lang="en-US" smtClean="0"/>
              <a:t>Directed graph that depicts a state of the system of resources and processes</a:t>
            </a:r>
            <a:endParaRPr lang="en-US" dirty="0"/>
          </a:p>
        </p:txBody>
      </p:sp>
      <p:pic>
        <p:nvPicPr>
          <p:cNvPr id="4" name="Picture 3" descr="Fig06_05a.gif"/>
          <p:cNvPicPr>
            <a:picLocks noChangeAspect="1"/>
          </p:cNvPicPr>
          <p:nvPr/>
        </p:nvPicPr>
        <p:blipFill>
          <a:blip r:embed="rId3"/>
          <a:stretch>
            <a:fillRect/>
          </a:stretch>
        </p:blipFill>
        <p:spPr>
          <a:xfrm>
            <a:off x="228600" y="3048000"/>
            <a:ext cx="8752114" cy="1676400"/>
          </a:xfrm>
          <a:prstGeom prst="rect">
            <a:avLst/>
          </a:prstGeom>
        </p:spPr>
      </p:pic>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Conditions for Deadlock</a:t>
            </a:r>
            <a:endParaRPr lang="en-US" dirty="0"/>
          </a:p>
        </p:txBody>
      </p:sp>
      <p:sp>
        <p:nvSpPr>
          <p:cNvPr id="3" name="Content Placeholder 2"/>
          <p:cNvSpPr>
            <a:spLocks noGrp="1"/>
          </p:cNvSpPr>
          <p:nvPr>
            <p:ph idx="1"/>
          </p:nvPr>
        </p:nvSpPr>
        <p:spPr>
          <a:xfrm>
            <a:off x="457200" y="1600200"/>
            <a:ext cx="8229600" cy="5105400"/>
          </a:xfrm>
        </p:spPr>
        <p:txBody>
          <a:bodyPr/>
          <a:lstStyle/>
          <a:p>
            <a:r>
              <a:rPr lang="en-US" sz="2400" dirty="0" smtClean="0"/>
              <a:t>Mutual exclusion</a:t>
            </a:r>
          </a:p>
          <a:p>
            <a:pPr lvl="1"/>
            <a:r>
              <a:rPr lang="en-US" sz="2400" dirty="0" smtClean="0"/>
              <a:t>Only one process may use a resource at a time</a:t>
            </a:r>
          </a:p>
          <a:p>
            <a:r>
              <a:rPr lang="en-US" sz="2400" dirty="0" smtClean="0"/>
              <a:t>Hold-and-wait</a:t>
            </a:r>
          </a:p>
          <a:p>
            <a:pPr lvl="1"/>
            <a:r>
              <a:rPr lang="en-US" sz="2400" dirty="0" smtClean="0"/>
              <a:t>A process may hold allocated resources while awaiting assignment of others</a:t>
            </a:r>
          </a:p>
          <a:p>
            <a:r>
              <a:rPr lang="en-US" sz="2400" dirty="0"/>
              <a:t>No preemption</a:t>
            </a:r>
          </a:p>
          <a:p>
            <a:pPr lvl="1"/>
            <a:r>
              <a:rPr lang="en-US" sz="2400" dirty="0"/>
              <a:t>No resource can be forcibly removed </a:t>
            </a:r>
            <a:r>
              <a:rPr lang="en-US" sz="2400" dirty="0" smtClean="0"/>
              <a:t>from </a:t>
            </a:r>
            <a:r>
              <a:rPr lang="en-US" sz="2400" dirty="0"/>
              <a:t>a process holding it</a:t>
            </a:r>
          </a:p>
          <a:p>
            <a:r>
              <a:rPr lang="en-US" sz="2400" dirty="0"/>
              <a:t>Circular wait</a:t>
            </a:r>
          </a:p>
          <a:p>
            <a:pPr lvl="1"/>
            <a:r>
              <a:rPr lang="en-US" sz="2400" dirty="0"/>
              <a:t>A closed chain of processes exists, such that each process holds at least one resource needed by the next process in the chain</a:t>
            </a:r>
          </a:p>
          <a:p>
            <a:endParaRPr lang="en-US" sz="2400" dirty="0"/>
          </a:p>
          <a:p>
            <a:pPr lvl="1"/>
            <a:endParaRPr lang="en-US" sz="2400" dirty="0" smtClean="0"/>
          </a:p>
          <a:p>
            <a:endParaRPr lang="en-US" sz="2400" dirty="0"/>
          </a:p>
        </p:txBody>
      </p:sp>
    </p:spTree>
  </p:cSld>
  <p:clrMapOvr>
    <a:masterClrMapping/>
  </p:clrMapOvr>
  <p:transition>
    <p:pull dir="rd"/>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FAA4A0-6EE8-45D6-9474-F856AD4687BA}"/>
</file>

<file path=customXml/itemProps2.xml><?xml version="1.0" encoding="utf-8"?>
<ds:datastoreItem xmlns:ds="http://schemas.openxmlformats.org/officeDocument/2006/customXml" ds:itemID="{97054DFB-355A-4D01-9612-6761E0B24146}"/>
</file>

<file path=customXml/itemProps3.xml><?xml version="1.0" encoding="utf-8"?>
<ds:datastoreItem xmlns:ds="http://schemas.openxmlformats.org/officeDocument/2006/customXml" ds:itemID="{A742842C-C071-411D-BD87-5D39637C7053}"/>
</file>

<file path=docProps/app.xml><?xml version="1.0" encoding="utf-8"?>
<Properties xmlns="http://schemas.openxmlformats.org/officeDocument/2006/extended-properties" xmlns:vt="http://schemas.openxmlformats.org/officeDocument/2006/docPropsVTypes">
  <Template/>
  <TotalTime>0</TotalTime>
  <Words>1461</Words>
  <Application>Microsoft Office PowerPoint</Application>
  <PresentationFormat>On-screen Show (4:3)</PresentationFormat>
  <Paragraphs>199</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Helvetica</vt:lpstr>
      <vt:lpstr>Monotype Sorts</vt:lpstr>
      <vt:lpstr>Symbol</vt:lpstr>
      <vt:lpstr>Times New Roman</vt:lpstr>
      <vt:lpstr>Custom Design</vt:lpstr>
      <vt:lpstr>Unit – 4 Deadlock</vt:lpstr>
      <vt:lpstr>Deadlock</vt:lpstr>
      <vt:lpstr>Deadlock</vt:lpstr>
      <vt:lpstr>Reusable Resources</vt:lpstr>
      <vt:lpstr>Reusable Resources</vt:lpstr>
      <vt:lpstr>Reusable Resources</vt:lpstr>
      <vt:lpstr>Consumable Resources</vt:lpstr>
      <vt:lpstr>Resource Allocation Graphs</vt:lpstr>
      <vt:lpstr>Conditions for Deadlock</vt:lpstr>
      <vt:lpstr>Resource Allocation Graphs</vt:lpstr>
      <vt:lpstr>Resource Allocation Graphs</vt:lpstr>
      <vt:lpstr>Possibility of Deadlock</vt:lpstr>
      <vt:lpstr>Existence of Deadlock</vt:lpstr>
      <vt:lpstr>Deadlock Prevention</vt:lpstr>
      <vt:lpstr>Deadlock Prevention (Cont.)</vt:lpstr>
      <vt:lpstr>Deadlock Avoidance</vt:lpstr>
      <vt:lpstr>Two Approaches to  Deadlock Avoidance</vt:lpstr>
      <vt:lpstr>Resource Allocation Denial (Banker’s Algorithm)</vt:lpstr>
      <vt:lpstr>Determination of a Safe State</vt:lpstr>
      <vt:lpstr>Determination of a Safe State</vt:lpstr>
      <vt:lpstr>Determination of a Safe State</vt:lpstr>
      <vt:lpstr>Determination of a Safe State</vt:lpstr>
      <vt:lpstr>Determination of an Unsafe State</vt:lpstr>
      <vt:lpstr>Deadlock Avoidance</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 Recovery from Deadlock:  Process Termination</vt:lpstr>
      <vt:lpstr>Recovery from Deadlock: Resource Preemption</vt:lpstr>
      <vt:lpstr>Advantages and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2008-04-03T13:45:59Z</dcterms:created>
  <dcterms:modified xsi:type="dcterms:W3CDTF">2024-11-09T11:45:53Z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