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36"/>
  </p:notesMasterIdLst>
  <p:handoutMasterIdLst>
    <p:handoutMasterId r:id="rId37"/>
  </p:handoutMasterIdLst>
  <p:sldIdLst>
    <p:sldId id="2851" r:id="rId2"/>
    <p:sldId id="2852" r:id="rId3"/>
    <p:sldId id="2853" r:id="rId4"/>
    <p:sldId id="2884" r:id="rId5"/>
    <p:sldId id="2867" r:id="rId6"/>
    <p:sldId id="2885" r:id="rId7"/>
    <p:sldId id="2886" r:id="rId8"/>
    <p:sldId id="2858" r:id="rId9"/>
    <p:sldId id="2875" r:id="rId10"/>
    <p:sldId id="2887" r:id="rId11"/>
    <p:sldId id="2888" r:id="rId12"/>
    <p:sldId id="2889" r:id="rId13"/>
    <p:sldId id="2890" r:id="rId14"/>
    <p:sldId id="2891" r:id="rId15"/>
    <p:sldId id="2863" r:id="rId16"/>
    <p:sldId id="2892" r:id="rId17"/>
    <p:sldId id="2893" r:id="rId18"/>
    <p:sldId id="2882" r:id="rId19"/>
    <p:sldId id="2894" r:id="rId20"/>
    <p:sldId id="2895" r:id="rId21"/>
    <p:sldId id="2896" r:id="rId22"/>
    <p:sldId id="2897" r:id="rId23"/>
    <p:sldId id="2898" r:id="rId24"/>
    <p:sldId id="2900" r:id="rId25"/>
    <p:sldId id="2899" r:id="rId26"/>
    <p:sldId id="2901" r:id="rId27"/>
    <p:sldId id="2902" r:id="rId28"/>
    <p:sldId id="2903" r:id="rId29"/>
    <p:sldId id="2904" r:id="rId30"/>
    <p:sldId id="2905" r:id="rId31"/>
    <p:sldId id="2906" r:id="rId32"/>
    <p:sldId id="2907" r:id="rId33"/>
    <p:sldId id="2908" r:id="rId34"/>
    <p:sldId id="2872" r:id="rId35"/>
  </p:sldIdLst>
  <p:sldSz cx="12858750" cy="7232650"/>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A664"/>
    <a:srgbClr val="B18BD5"/>
    <a:srgbClr val="FFFFFF"/>
    <a:srgbClr val="26A69A"/>
    <a:srgbClr val="FF5252"/>
    <a:srgbClr val="66C6D5"/>
    <a:srgbClr val="0E419A"/>
    <a:srgbClr val="056770"/>
    <a:srgbClr val="77BFDB"/>
    <a:srgbClr val="96D6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99" autoAdjust="0"/>
    <p:restoredTop sz="95317" autoAdjust="0"/>
  </p:normalViewPr>
  <p:slideViewPr>
    <p:cSldViewPr>
      <p:cViewPr varScale="1">
        <p:scale>
          <a:sx n="104" d="100"/>
          <a:sy n="104" d="100"/>
        </p:scale>
        <p:origin x="210" y="108"/>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55AE0E-5CB7-45A1-A77E-2FED9BE860F5}"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E612E183-EE00-4E0A-86DD-D954BB275096}">
      <dgm:prSet phldrT="[文本]"/>
      <dgm:spPr/>
      <dgm:t>
        <a:bodyPr/>
        <a:lstStyle/>
        <a:p>
          <a:r>
            <a:rPr lang="zh-CN" altLang="en-US" dirty="0" smtClean="0"/>
            <a:t>程序员</a:t>
          </a:r>
          <a:endParaRPr lang="zh-CN" altLang="en-US" dirty="0"/>
        </a:p>
      </dgm:t>
    </dgm:pt>
    <dgm:pt modelId="{E4E54C34-DAD1-4901-ACAE-A593C8E382E8}" type="parTrans" cxnId="{A67F8F98-DA11-488D-8870-1EB60D925D89}">
      <dgm:prSet/>
      <dgm:spPr/>
      <dgm:t>
        <a:bodyPr/>
        <a:lstStyle/>
        <a:p>
          <a:endParaRPr lang="zh-CN" altLang="en-US"/>
        </a:p>
      </dgm:t>
    </dgm:pt>
    <dgm:pt modelId="{17563F09-A1AF-43F3-9CE8-44A7093E3079}" type="sibTrans" cxnId="{A67F8F98-DA11-488D-8870-1EB60D925D89}">
      <dgm:prSet/>
      <dgm:spPr/>
      <dgm:t>
        <a:bodyPr/>
        <a:lstStyle/>
        <a:p>
          <a:endParaRPr lang="zh-CN" altLang="en-US"/>
        </a:p>
      </dgm:t>
    </dgm:pt>
    <dgm:pt modelId="{70BB9D19-F535-4947-8C37-DF7ED8B4DED0}">
      <dgm:prSet phldrT="[文本]"/>
      <dgm:spPr/>
      <dgm:t>
        <a:bodyPr/>
        <a:lstStyle/>
        <a:p>
          <a:r>
            <a:rPr lang="zh-CN" altLang="en-US" dirty="0" smtClean="0"/>
            <a:t>前端</a:t>
          </a:r>
          <a:endParaRPr lang="zh-CN" altLang="en-US" dirty="0"/>
        </a:p>
      </dgm:t>
    </dgm:pt>
    <dgm:pt modelId="{C4C5277A-565D-4F30-B847-A9603D26E3EA}" type="parTrans" cxnId="{7E267D20-CAFB-4FA8-8357-E0A6F07B47A4}">
      <dgm:prSet/>
      <dgm:spPr/>
      <dgm:t>
        <a:bodyPr/>
        <a:lstStyle/>
        <a:p>
          <a:endParaRPr lang="zh-CN" altLang="en-US"/>
        </a:p>
      </dgm:t>
    </dgm:pt>
    <dgm:pt modelId="{9ECFA2E1-7F13-444B-88C2-0427CE29B215}" type="sibTrans" cxnId="{7E267D20-CAFB-4FA8-8357-E0A6F07B47A4}">
      <dgm:prSet/>
      <dgm:spPr/>
      <dgm:t>
        <a:bodyPr/>
        <a:lstStyle/>
        <a:p>
          <a:endParaRPr lang="zh-CN" altLang="en-US"/>
        </a:p>
      </dgm:t>
    </dgm:pt>
    <dgm:pt modelId="{5E7724AF-D0B5-486D-A183-B63863C4AD59}">
      <dgm:prSet phldrT="[文本]"/>
      <dgm:spPr/>
      <dgm:t>
        <a:bodyPr/>
        <a:lstStyle/>
        <a:p>
          <a:r>
            <a:rPr lang="en-US" altLang="zh-CN" dirty="0" smtClean="0"/>
            <a:t>UI</a:t>
          </a:r>
          <a:endParaRPr lang="zh-CN" altLang="en-US" dirty="0"/>
        </a:p>
      </dgm:t>
    </dgm:pt>
    <dgm:pt modelId="{BDC7F254-54BF-4396-9B18-78A146242DC7}" type="parTrans" cxnId="{B1AD4169-361B-442A-A4A6-51DB74C00E28}">
      <dgm:prSet/>
      <dgm:spPr/>
      <dgm:t>
        <a:bodyPr/>
        <a:lstStyle/>
        <a:p>
          <a:endParaRPr lang="zh-CN" altLang="en-US"/>
        </a:p>
      </dgm:t>
    </dgm:pt>
    <dgm:pt modelId="{98004807-E209-4891-91E5-0AA509D05735}" type="sibTrans" cxnId="{B1AD4169-361B-442A-A4A6-51DB74C00E28}">
      <dgm:prSet/>
      <dgm:spPr/>
      <dgm:t>
        <a:bodyPr/>
        <a:lstStyle/>
        <a:p>
          <a:endParaRPr lang="zh-CN" altLang="en-US"/>
        </a:p>
      </dgm:t>
    </dgm:pt>
    <dgm:pt modelId="{623D4552-53F5-456D-A5F5-80F72844678F}">
      <dgm:prSet phldrT="[文本]"/>
      <dgm:spPr/>
      <dgm:t>
        <a:bodyPr/>
        <a:lstStyle/>
        <a:p>
          <a:r>
            <a:rPr lang="zh-CN" altLang="en-US" dirty="0" smtClean="0"/>
            <a:t>测试</a:t>
          </a:r>
          <a:endParaRPr lang="zh-CN" altLang="en-US" dirty="0"/>
        </a:p>
      </dgm:t>
    </dgm:pt>
    <dgm:pt modelId="{98B48EDB-857B-41BD-9486-ED48A349F0B6}" type="parTrans" cxnId="{2BCC0459-4164-4E32-8FD6-11849E949108}">
      <dgm:prSet/>
      <dgm:spPr/>
      <dgm:t>
        <a:bodyPr/>
        <a:lstStyle/>
        <a:p>
          <a:endParaRPr lang="zh-CN" altLang="en-US"/>
        </a:p>
      </dgm:t>
    </dgm:pt>
    <dgm:pt modelId="{400C04B4-7C52-4A0A-A5D3-FF15116EE7F0}" type="sibTrans" cxnId="{2BCC0459-4164-4E32-8FD6-11849E949108}">
      <dgm:prSet/>
      <dgm:spPr/>
      <dgm:t>
        <a:bodyPr/>
        <a:lstStyle/>
        <a:p>
          <a:endParaRPr lang="zh-CN" altLang="en-US"/>
        </a:p>
      </dgm:t>
    </dgm:pt>
    <dgm:pt modelId="{9F148D55-FE2A-4705-8815-02C062E427CA}">
      <dgm:prSet phldrT="[文本]"/>
      <dgm:spPr/>
      <dgm:t>
        <a:bodyPr/>
        <a:lstStyle/>
        <a:p>
          <a:r>
            <a:rPr lang="zh-CN" altLang="en-US" dirty="0" smtClean="0"/>
            <a:t>后端</a:t>
          </a:r>
          <a:endParaRPr lang="zh-CN" altLang="en-US" dirty="0"/>
        </a:p>
      </dgm:t>
    </dgm:pt>
    <dgm:pt modelId="{A9DEBBC4-556C-46ED-BAF7-39ACD51C2479}" type="parTrans" cxnId="{2A6C91A2-63C9-4B63-B739-9DC6325A595C}">
      <dgm:prSet/>
      <dgm:spPr/>
      <dgm:t>
        <a:bodyPr/>
        <a:lstStyle/>
        <a:p>
          <a:endParaRPr lang="zh-CN" altLang="en-US"/>
        </a:p>
      </dgm:t>
    </dgm:pt>
    <dgm:pt modelId="{A37CE125-F844-4D39-BACE-13700E1CF448}" type="sibTrans" cxnId="{2A6C91A2-63C9-4B63-B739-9DC6325A595C}">
      <dgm:prSet/>
      <dgm:spPr/>
      <dgm:t>
        <a:bodyPr/>
        <a:lstStyle/>
        <a:p>
          <a:endParaRPr lang="zh-CN" altLang="en-US"/>
        </a:p>
      </dgm:t>
    </dgm:pt>
    <dgm:pt modelId="{F9A940D6-20B1-4796-AF19-B1C83198C283}" type="pres">
      <dgm:prSet presAssocID="{3055AE0E-5CB7-45A1-A77E-2FED9BE860F5}" presName="Name0" presStyleCnt="0">
        <dgm:presLayoutVars>
          <dgm:chMax val="1"/>
          <dgm:dir/>
          <dgm:animLvl val="ctr"/>
          <dgm:resizeHandles val="exact"/>
        </dgm:presLayoutVars>
      </dgm:prSet>
      <dgm:spPr/>
      <dgm:t>
        <a:bodyPr/>
        <a:lstStyle/>
        <a:p>
          <a:endParaRPr lang="zh-CN" altLang="en-US"/>
        </a:p>
      </dgm:t>
    </dgm:pt>
    <dgm:pt modelId="{A976D250-1381-4DE6-8FB0-900FD24DD8C6}" type="pres">
      <dgm:prSet presAssocID="{E612E183-EE00-4E0A-86DD-D954BB275096}" presName="centerShape" presStyleLbl="node0" presStyleIdx="0" presStyleCnt="1"/>
      <dgm:spPr/>
      <dgm:t>
        <a:bodyPr/>
        <a:lstStyle/>
        <a:p>
          <a:endParaRPr lang="zh-CN" altLang="en-US"/>
        </a:p>
      </dgm:t>
    </dgm:pt>
    <dgm:pt modelId="{79D5DC8E-2DCD-423F-AADE-5D2207AA5B90}" type="pres">
      <dgm:prSet presAssocID="{C4C5277A-565D-4F30-B847-A9603D26E3EA}" presName="parTrans" presStyleLbl="sibTrans2D1" presStyleIdx="0" presStyleCnt="4"/>
      <dgm:spPr/>
      <dgm:t>
        <a:bodyPr/>
        <a:lstStyle/>
        <a:p>
          <a:endParaRPr lang="zh-CN" altLang="en-US"/>
        </a:p>
      </dgm:t>
    </dgm:pt>
    <dgm:pt modelId="{0DC150B5-5608-4C38-88E4-1538AB5F24DB}" type="pres">
      <dgm:prSet presAssocID="{C4C5277A-565D-4F30-B847-A9603D26E3EA}" presName="connectorText" presStyleLbl="sibTrans2D1" presStyleIdx="0" presStyleCnt="4"/>
      <dgm:spPr/>
      <dgm:t>
        <a:bodyPr/>
        <a:lstStyle/>
        <a:p>
          <a:endParaRPr lang="zh-CN" altLang="en-US"/>
        </a:p>
      </dgm:t>
    </dgm:pt>
    <dgm:pt modelId="{485DF9C8-03FB-489A-8A42-F142AD93674E}" type="pres">
      <dgm:prSet presAssocID="{70BB9D19-F535-4947-8C37-DF7ED8B4DED0}" presName="node" presStyleLbl="node1" presStyleIdx="0" presStyleCnt="4">
        <dgm:presLayoutVars>
          <dgm:bulletEnabled val="1"/>
        </dgm:presLayoutVars>
      </dgm:prSet>
      <dgm:spPr/>
      <dgm:t>
        <a:bodyPr/>
        <a:lstStyle/>
        <a:p>
          <a:endParaRPr lang="zh-CN" altLang="en-US"/>
        </a:p>
      </dgm:t>
    </dgm:pt>
    <dgm:pt modelId="{C6F2435F-3B7A-49D5-874E-0C73706667C7}" type="pres">
      <dgm:prSet presAssocID="{BDC7F254-54BF-4396-9B18-78A146242DC7}" presName="parTrans" presStyleLbl="sibTrans2D1" presStyleIdx="1" presStyleCnt="4"/>
      <dgm:spPr/>
      <dgm:t>
        <a:bodyPr/>
        <a:lstStyle/>
        <a:p>
          <a:endParaRPr lang="zh-CN" altLang="en-US"/>
        </a:p>
      </dgm:t>
    </dgm:pt>
    <dgm:pt modelId="{0A9BF2F9-1BAC-4241-A36D-D18C99F30F73}" type="pres">
      <dgm:prSet presAssocID="{BDC7F254-54BF-4396-9B18-78A146242DC7}" presName="connectorText" presStyleLbl="sibTrans2D1" presStyleIdx="1" presStyleCnt="4"/>
      <dgm:spPr/>
      <dgm:t>
        <a:bodyPr/>
        <a:lstStyle/>
        <a:p>
          <a:endParaRPr lang="zh-CN" altLang="en-US"/>
        </a:p>
      </dgm:t>
    </dgm:pt>
    <dgm:pt modelId="{CB7A4EF8-D5B4-4097-93E5-79E2E1174372}" type="pres">
      <dgm:prSet presAssocID="{5E7724AF-D0B5-486D-A183-B63863C4AD59}" presName="node" presStyleLbl="node1" presStyleIdx="1" presStyleCnt="4">
        <dgm:presLayoutVars>
          <dgm:bulletEnabled val="1"/>
        </dgm:presLayoutVars>
      </dgm:prSet>
      <dgm:spPr/>
      <dgm:t>
        <a:bodyPr/>
        <a:lstStyle/>
        <a:p>
          <a:endParaRPr lang="zh-CN" altLang="en-US"/>
        </a:p>
      </dgm:t>
    </dgm:pt>
    <dgm:pt modelId="{7833CB9D-88DE-4265-81C1-68A15848192F}" type="pres">
      <dgm:prSet presAssocID="{98B48EDB-857B-41BD-9486-ED48A349F0B6}" presName="parTrans" presStyleLbl="sibTrans2D1" presStyleIdx="2" presStyleCnt="4"/>
      <dgm:spPr/>
      <dgm:t>
        <a:bodyPr/>
        <a:lstStyle/>
        <a:p>
          <a:endParaRPr lang="zh-CN" altLang="en-US"/>
        </a:p>
      </dgm:t>
    </dgm:pt>
    <dgm:pt modelId="{6620BD75-DA8E-48FE-BBD3-EC37E16F26A6}" type="pres">
      <dgm:prSet presAssocID="{98B48EDB-857B-41BD-9486-ED48A349F0B6}" presName="connectorText" presStyleLbl="sibTrans2D1" presStyleIdx="2" presStyleCnt="4"/>
      <dgm:spPr/>
      <dgm:t>
        <a:bodyPr/>
        <a:lstStyle/>
        <a:p>
          <a:endParaRPr lang="zh-CN" altLang="en-US"/>
        </a:p>
      </dgm:t>
    </dgm:pt>
    <dgm:pt modelId="{795F4ED0-345E-4282-B441-585E78ABACBF}" type="pres">
      <dgm:prSet presAssocID="{623D4552-53F5-456D-A5F5-80F72844678F}" presName="node" presStyleLbl="node1" presStyleIdx="2" presStyleCnt="4">
        <dgm:presLayoutVars>
          <dgm:bulletEnabled val="1"/>
        </dgm:presLayoutVars>
      </dgm:prSet>
      <dgm:spPr/>
      <dgm:t>
        <a:bodyPr/>
        <a:lstStyle/>
        <a:p>
          <a:endParaRPr lang="zh-CN" altLang="en-US"/>
        </a:p>
      </dgm:t>
    </dgm:pt>
    <dgm:pt modelId="{AF54056F-D5A4-4D11-9CE7-5241D69013A4}" type="pres">
      <dgm:prSet presAssocID="{A9DEBBC4-556C-46ED-BAF7-39ACD51C2479}" presName="parTrans" presStyleLbl="sibTrans2D1" presStyleIdx="3" presStyleCnt="4"/>
      <dgm:spPr/>
      <dgm:t>
        <a:bodyPr/>
        <a:lstStyle/>
        <a:p>
          <a:endParaRPr lang="zh-CN" altLang="en-US"/>
        </a:p>
      </dgm:t>
    </dgm:pt>
    <dgm:pt modelId="{3B39A755-BDB1-4CE3-88DA-9DEE513DFB23}" type="pres">
      <dgm:prSet presAssocID="{A9DEBBC4-556C-46ED-BAF7-39ACD51C2479}" presName="connectorText" presStyleLbl="sibTrans2D1" presStyleIdx="3" presStyleCnt="4"/>
      <dgm:spPr/>
      <dgm:t>
        <a:bodyPr/>
        <a:lstStyle/>
        <a:p>
          <a:endParaRPr lang="zh-CN" altLang="en-US"/>
        </a:p>
      </dgm:t>
    </dgm:pt>
    <dgm:pt modelId="{901E3818-DEE2-4CEC-BA2E-D7690A582441}" type="pres">
      <dgm:prSet presAssocID="{9F148D55-FE2A-4705-8815-02C062E427CA}" presName="node" presStyleLbl="node1" presStyleIdx="3" presStyleCnt="4">
        <dgm:presLayoutVars>
          <dgm:bulletEnabled val="1"/>
        </dgm:presLayoutVars>
      </dgm:prSet>
      <dgm:spPr/>
      <dgm:t>
        <a:bodyPr/>
        <a:lstStyle/>
        <a:p>
          <a:endParaRPr lang="zh-CN" altLang="en-US"/>
        </a:p>
      </dgm:t>
    </dgm:pt>
  </dgm:ptLst>
  <dgm:cxnLst>
    <dgm:cxn modelId="{7E267D20-CAFB-4FA8-8357-E0A6F07B47A4}" srcId="{E612E183-EE00-4E0A-86DD-D954BB275096}" destId="{70BB9D19-F535-4947-8C37-DF7ED8B4DED0}" srcOrd="0" destOrd="0" parTransId="{C4C5277A-565D-4F30-B847-A9603D26E3EA}" sibTransId="{9ECFA2E1-7F13-444B-88C2-0427CE29B215}"/>
    <dgm:cxn modelId="{F33C2AC6-C62E-4978-9263-B56B0D7B8BE1}" type="presOf" srcId="{BDC7F254-54BF-4396-9B18-78A146242DC7}" destId="{0A9BF2F9-1BAC-4241-A36D-D18C99F30F73}" srcOrd="1" destOrd="0" presId="urn:microsoft.com/office/officeart/2005/8/layout/radial5"/>
    <dgm:cxn modelId="{AC98807B-4508-4D0C-BE51-F68EBF49E7B7}" type="presOf" srcId="{C4C5277A-565D-4F30-B847-A9603D26E3EA}" destId="{79D5DC8E-2DCD-423F-AADE-5D2207AA5B90}" srcOrd="0" destOrd="0" presId="urn:microsoft.com/office/officeart/2005/8/layout/radial5"/>
    <dgm:cxn modelId="{FD07EA3E-6B7D-41E6-95B3-DB67851525BB}" type="presOf" srcId="{623D4552-53F5-456D-A5F5-80F72844678F}" destId="{795F4ED0-345E-4282-B441-585E78ABACBF}" srcOrd="0" destOrd="0" presId="urn:microsoft.com/office/officeart/2005/8/layout/radial5"/>
    <dgm:cxn modelId="{F2A923DC-8ABF-4CE7-9837-2477AD15C952}" type="presOf" srcId="{98B48EDB-857B-41BD-9486-ED48A349F0B6}" destId="{6620BD75-DA8E-48FE-BBD3-EC37E16F26A6}" srcOrd="1" destOrd="0" presId="urn:microsoft.com/office/officeart/2005/8/layout/radial5"/>
    <dgm:cxn modelId="{A0D1123A-8A0C-4A31-ACFE-E1EFCC685EAE}" type="presOf" srcId="{A9DEBBC4-556C-46ED-BAF7-39ACD51C2479}" destId="{AF54056F-D5A4-4D11-9CE7-5241D69013A4}" srcOrd="0" destOrd="0" presId="urn:microsoft.com/office/officeart/2005/8/layout/radial5"/>
    <dgm:cxn modelId="{610F7D1D-56AA-48DA-8920-B435DD5CE2A6}" type="presOf" srcId="{5E7724AF-D0B5-486D-A183-B63863C4AD59}" destId="{CB7A4EF8-D5B4-4097-93E5-79E2E1174372}" srcOrd="0" destOrd="0" presId="urn:microsoft.com/office/officeart/2005/8/layout/radial5"/>
    <dgm:cxn modelId="{2A6C91A2-63C9-4B63-B739-9DC6325A595C}" srcId="{E612E183-EE00-4E0A-86DD-D954BB275096}" destId="{9F148D55-FE2A-4705-8815-02C062E427CA}" srcOrd="3" destOrd="0" parTransId="{A9DEBBC4-556C-46ED-BAF7-39ACD51C2479}" sibTransId="{A37CE125-F844-4D39-BACE-13700E1CF448}"/>
    <dgm:cxn modelId="{86AD99BA-890E-45F7-A1D5-D600950AB076}" type="presOf" srcId="{A9DEBBC4-556C-46ED-BAF7-39ACD51C2479}" destId="{3B39A755-BDB1-4CE3-88DA-9DEE513DFB23}" srcOrd="1" destOrd="0" presId="urn:microsoft.com/office/officeart/2005/8/layout/radial5"/>
    <dgm:cxn modelId="{F66C8AC3-DEEA-4E00-B158-CD8C5EAFD33F}" type="presOf" srcId="{BDC7F254-54BF-4396-9B18-78A146242DC7}" destId="{C6F2435F-3B7A-49D5-874E-0C73706667C7}" srcOrd="0" destOrd="0" presId="urn:microsoft.com/office/officeart/2005/8/layout/radial5"/>
    <dgm:cxn modelId="{FC8B2157-2C90-4D21-94AD-3B397C940FCC}" type="presOf" srcId="{70BB9D19-F535-4947-8C37-DF7ED8B4DED0}" destId="{485DF9C8-03FB-489A-8A42-F142AD93674E}" srcOrd="0" destOrd="0" presId="urn:microsoft.com/office/officeart/2005/8/layout/radial5"/>
    <dgm:cxn modelId="{B1AD4169-361B-442A-A4A6-51DB74C00E28}" srcId="{E612E183-EE00-4E0A-86DD-D954BB275096}" destId="{5E7724AF-D0B5-486D-A183-B63863C4AD59}" srcOrd="1" destOrd="0" parTransId="{BDC7F254-54BF-4396-9B18-78A146242DC7}" sibTransId="{98004807-E209-4891-91E5-0AA509D05735}"/>
    <dgm:cxn modelId="{30B4B2AF-B4B6-4455-A6D1-08A1668078FC}" type="presOf" srcId="{E612E183-EE00-4E0A-86DD-D954BB275096}" destId="{A976D250-1381-4DE6-8FB0-900FD24DD8C6}" srcOrd="0" destOrd="0" presId="urn:microsoft.com/office/officeart/2005/8/layout/radial5"/>
    <dgm:cxn modelId="{007F0634-8065-43D3-BB3D-6BAEA74EB6C8}" type="presOf" srcId="{3055AE0E-5CB7-45A1-A77E-2FED9BE860F5}" destId="{F9A940D6-20B1-4796-AF19-B1C83198C283}" srcOrd="0" destOrd="0" presId="urn:microsoft.com/office/officeart/2005/8/layout/radial5"/>
    <dgm:cxn modelId="{5290F1D2-AC8F-470E-A24A-DA764D5FCB98}" type="presOf" srcId="{98B48EDB-857B-41BD-9486-ED48A349F0B6}" destId="{7833CB9D-88DE-4265-81C1-68A15848192F}" srcOrd="0" destOrd="0" presId="urn:microsoft.com/office/officeart/2005/8/layout/radial5"/>
    <dgm:cxn modelId="{22E5D64D-14AF-490E-8485-35A0552720AA}" type="presOf" srcId="{9F148D55-FE2A-4705-8815-02C062E427CA}" destId="{901E3818-DEE2-4CEC-BA2E-D7690A582441}" srcOrd="0" destOrd="0" presId="urn:microsoft.com/office/officeart/2005/8/layout/radial5"/>
    <dgm:cxn modelId="{A67F8F98-DA11-488D-8870-1EB60D925D89}" srcId="{3055AE0E-5CB7-45A1-A77E-2FED9BE860F5}" destId="{E612E183-EE00-4E0A-86DD-D954BB275096}" srcOrd="0" destOrd="0" parTransId="{E4E54C34-DAD1-4901-ACAE-A593C8E382E8}" sibTransId="{17563F09-A1AF-43F3-9CE8-44A7093E3079}"/>
    <dgm:cxn modelId="{2BCC0459-4164-4E32-8FD6-11849E949108}" srcId="{E612E183-EE00-4E0A-86DD-D954BB275096}" destId="{623D4552-53F5-456D-A5F5-80F72844678F}" srcOrd="2" destOrd="0" parTransId="{98B48EDB-857B-41BD-9486-ED48A349F0B6}" sibTransId="{400C04B4-7C52-4A0A-A5D3-FF15116EE7F0}"/>
    <dgm:cxn modelId="{E9DDE465-E614-4655-85EE-BDD9F4A4E43D}" type="presOf" srcId="{C4C5277A-565D-4F30-B847-A9603D26E3EA}" destId="{0DC150B5-5608-4C38-88E4-1538AB5F24DB}" srcOrd="1" destOrd="0" presId="urn:microsoft.com/office/officeart/2005/8/layout/radial5"/>
    <dgm:cxn modelId="{B002D9E3-EC4B-42FD-8DCE-8C2E30C2A078}" type="presParOf" srcId="{F9A940D6-20B1-4796-AF19-B1C83198C283}" destId="{A976D250-1381-4DE6-8FB0-900FD24DD8C6}" srcOrd="0" destOrd="0" presId="urn:microsoft.com/office/officeart/2005/8/layout/radial5"/>
    <dgm:cxn modelId="{724DC43D-8A4E-4BCE-BF73-861033D0048F}" type="presParOf" srcId="{F9A940D6-20B1-4796-AF19-B1C83198C283}" destId="{79D5DC8E-2DCD-423F-AADE-5D2207AA5B90}" srcOrd="1" destOrd="0" presId="urn:microsoft.com/office/officeart/2005/8/layout/radial5"/>
    <dgm:cxn modelId="{A9FC6548-A397-446B-82E0-96D888CB5AE1}" type="presParOf" srcId="{79D5DC8E-2DCD-423F-AADE-5D2207AA5B90}" destId="{0DC150B5-5608-4C38-88E4-1538AB5F24DB}" srcOrd="0" destOrd="0" presId="urn:microsoft.com/office/officeart/2005/8/layout/radial5"/>
    <dgm:cxn modelId="{B2D9B448-E53D-414F-AE51-BA9F3EC85E38}" type="presParOf" srcId="{F9A940D6-20B1-4796-AF19-B1C83198C283}" destId="{485DF9C8-03FB-489A-8A42-F142AD93674E}" srcOrd="2" destOrd="0" presId="urn:microsoft.com/office/officeart/2005/8/layout/radial5"/>
    <dgm:cxn modelId="{5B5D17C3-8035-47CC-9274-02030AAF061E}" type="presParOf" srcId="{F9A940D6-20B1-4796-AF19-B1C83198C283}" destId="{C6F2435F-3B7A-49D5-874E-0C73706667C7}" srcOrd="3" destOrd="0" presId="urn:microsoft.com/office/officeart/2005/8/layout/radial5"/>
    <dgm:cxn modelId="{C1AFE0B1-5ECA-4F4F-912B-5C23AEBF6C30}" type="presParOf" srcId="{C6F2435F-3B7A-49D5-874E-0C73706667C7}" destId="{0A9BF2F9-1BAC-4241-A36D-D18C99F30F73}" srcOrd="0" destOrd="0" presId="urn:microsoft.com/office/officeart/2005/8/layout/radial5"/>
    <dgm:cxn modelId="{ABAC1003-2972-4D2F-870C-BB7E17F649E7}" type="presParOf" srcId="{F9A940D6-20B1-4796-AF19-B1C83198C283}" destId="{CB7A4EF8-D5B4-4097-93E5-79E2E1174372}" srcOrd="4" destOrd="0" presId="urn:microsoft.com/office/officeart/2005/8/layout/radial5"/>
    <dgm:cxn modelId="{5410DAAB-6EE8-4FBD-B9DF-5A1DE68A2AD8}" type="presParOf" srcId="{F9A940D6-20B1-4796-AF19-B1C83198C283}" destId="{7833CB9D-88DE-4265-81C1-68A15848192F}" srcOrd="5" destOrd="0" presId="urn:microsoft.com/office/officeart/2005/8/layout/radial5"/>
    <dgm:cxn modelId="{92006D1A-1FE1-4678-B1DD-BD0FB0474B8C}" type="presParOf" srcId="{7833CB9D-88DE-4265-81C1-68A15848192F}" destId="{6620BD75-DA8E-48FE-BBD3-EC37E16F26A6}" srcOrd="0" destOrd="0" presId="urn:microsoft.com/office/officeart/2005/8/layout/radial5"/>
    <dgm:cxn modelId="{9478A5D9-24B4-46E9-B97F-7E8349D2B60F}" type="presParOf" srcId="{F9A940D6-20B1-4796-AF19-B1C83198C283}" destId="{795F4ED0-345E-4282-B441-585E78ABACBF}" srcOrd="6" destOrd="0" presId="urn:microsoft.com/office/officeart/2005/8/layout/radial5"/>
    <dgm:cxn modelId="{C7B8DCF6-7EFC-4F3A-BAFF-DCD9470704F1}" type="presParOf" srcId="{F9A940D6-20B1-4796-AF19-B1C83198C283}" destId="{AF54056F-D5A4-4D11-9CE7-5241D69013A4}" srcOrd="7" destOrd="0" presId="urn:microsoft.com/office/officeart/2005/8/layout/radial5"/>
    <dgm:cxn modelId="{0BC02F52-28BB-4B75-9EE4-E3DACD18A474}" type="presParOf" srcId="{AF54056F-D5A4-4D11-9CE7-5241D69013A4}" destId="{3B39A755-BDB1-4CE3-88DA-9DEE513DFB23}" srcOrd="0" destOrd="0" presId="urn:microsoft.com/office/officeart/2005/8/layout/radial5"/>
    <dgm:cxn modelId="{AAFEA968-C387-42EE-9515-0E093EE7E648}" type="presParOf" srcId="{F9A940D6-20B1-4796-AF19-B1C83198C283}" destId="{901E3818-DEE2-4CEC-BA2E-D7690A582441}"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912AAF-D015-4FC3-B19F-F388807B5977}"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CN" altLang="en-US"/>
        </a:p>
      </dgm:t>
    </dgm:pt>
    <dgm:pt modelId="{85B793A1-A004-47F4-9429-9BF4A100B9E9}">
      <dgm:prSet phldrT="[文本]"/>
      <dgm:spPr/>
      <dgm:t>
        <a:bodyPr/>
        <a:lstStyle/>
        <a:p>
          <a:r>
            <a:rPr lang="zh-CN" altLang="en-US" dirty="0" smtClean="0"/>
            <a:t>手机膜</a:t>
          </a:r>
          <a:endParaRPr lang="zh-CN" altLang="en-US" dirty="0"/>
        </a:p>
      </dgm:t>
    </dgm:pt>
    <dgm:pt modelId="{48C224B5-F100-48AE-A71E-360753F3D790}" type="parTrans" cxnId="{53898646-CA09-44A5-857C-A64CB4776CE7}">
      <dgm:prSet/>
      <dgm:spPr/>
      <dgm:t>
        <a:bodyPr/>
        <a:lstStyle/>
        <a:p>
          <a:endParaRPr lang="zh-CN" altLang="en-US"/>
        </a:p>
      </dgm:t>
    </dgm:pt>
    <dgm:pt modelId="{E69B4CFB-C6BD-4A5F-B23C-66BB013D6794}" type="sibTrans" cxnId="{53898646-CA09-44A5-857C-A64CB4776CE7}">
      <dgm:prSet/>
      <dgm:spPr/>
      <dgm:t>
        <a:bodyPr/>
        <a:lstStyle/>
        <a:p>
          <a:endParaRPr lang="zh-CN" altLang="en-US"/>
        </a:p>
      </dgm:t>
    </dgm:pt>
    <dgm:pt modelId="{1DFDF6EB-60E9-466B-9541-7908C29D34B3}">
      <dgm:prSet phldrT="[文本]"/>
      <dgm:spPr/>
      <dgm:t>
        <a:bodyPr/>
        <a:lstStyle/>
        <a:p>
          <a:r>
            <a:rPr lang="zh-CN" altLang="en-US" dirty="0" smtClean="0"/>
            <a:t>手机壳</a:t>
          </a:r>
          <a:endParaRPr lang="zh-CN" altLang="en-US" dirty="0"/>
        </a:p>
      </dgm:t>
    </dgm:pt>
    <dgm:pt modelId="{D321A68D-D772-400B-B9DF-11F501B65BE0}" type="parTrans" cxnId="{BD76CAA8-9D32-4681-9392-E7DF64934658}">
      <dgm:prSet/>
      <dgm:spPr/>
      <dgm:t>
        <a:bodyPr/>
        <a:lstStyle/>
        <a:p>
          <a:endParaRPr lang="zh-CN" altLang="en-US"/>
        </a:p>
      </dgm:t>
    </dgm:pt>
    <dgm:pt modelId="{6A19C6D0-8FDB-4126-B068-8C644F28DB9B}" type="sibTrans" cxnId="{BD76CAA8-9D32-4681-9392-E7DF64934658}">
      <dgm:prSet/>
      <dgm:spPr/>
      <dgm:t>
        <a:bodyPr/>
        <a:lstStyle/>
        <a:p>
          <a:endParaRPr lang="zh-CN" altLang="en-US"/>
        </a:p>
      </dgm:t>
    </dgm:pt>
    <dgm:pt modelId="{71FB110C-2F07-4013-B1C3-26CE9FEB8FAE}">
      <dgm:prSet phldrT="[文本]"/>
      <dgm:spPr/>
      <dgm:t>
        <a:bodyPr/>
        <a:lstStyle/>
        <a:p>
          <a:r>
            <a:rPr lang="zh-CN" altLang="en-US" dirty="0" smtClean="0"/>
            <a:t>手机</a:t>
          </a:r>
          <a:endParaRPr lang="zh-CN" altLang="en-US" dirty="0"/>
        </a:p>
      </dgm:t>
    </dgm:pt>
    <dgm:pt modelId="{43B3512C-34C0-4B8E-B827-4603F960A198}" type="parTrans" cxnId="{70837B29-33E7-4FB6-B215-2330E0553859}">
      <dgm:prSet/>
      <dgm:spPr/>
      <dgm:t>
        <a:bodyPr/>
        <a:lstStyle/>
        <a:p>
          <a:endParaRPr lang="zh-CN" altLang="en-US"/>
        </a:p>
      </dgm:t>
    </dgm:pt>
    <dgm:pt modelId="{BE2E8815-12B2-4619-AD01-BA29216E72A6}" type="sibTrans" cxnId="{70837B29-33E7-4FB6-B215-2330E0553859}">
      <dgm:prSet/>
      <dgm:spPr/>
      <dgm:t>
        <a:bodyPr/>
        <a:lstStyle/>
        <a:p>
          <a:endParaRPr lang="zh-CN" altLang="en-US"/>
        </a:p>
      </dgm:t>
    </dgm:pt>
    <dgm:pt modelId="{D667FCF0-0ABF-44B7-8565-717B0EC72BDA}" type="pres">
      <dgm:prSet presAssocID="{24912AAF-D015-4FC3-B19F-F388807B5977}" presName="Name0" presStyleCnt="0">
        <dgm:presLayoutVars>
          <dgm:chMax val="7"/>
          <dgm:resizeHandles val="exact"/>
        </dgm:presLayoutVars>
      </dgm:prSet>
      <dgm:spPr/>
      <dgm:t>
        <a:bodyPr/>
        <a:lstStyle/>
        <a:p>
          <a:endParaRPr lang="zh-CN" altLang="en-US"/>
        </a:p>
      </dgm:t>
    </dgm:pt>
    <dgm:pt modelId="{255C98D0-44A6-4C86-8FFC-B842DFD6B06D}" type="pres">
      <dgm:prSet presAssocID="{24912AAF-D015-4FC3-B19F-F388807B5977}" presName="comp1" presStyleCnt="0"/>
      <dgm:spPr/>
    </dgm:pt>
    <dgm:pt modelId="{18FC0F16-212A-49CF-943B-718E9D0A65DA}" type="pres">
      <dgm:prSet presAssocID="{24912AAF-D015-4FC3-B19F-F388807B5977}" presName="circle1" presStyleLbl="node1" presStyleIdx="0" presStyleCnt="3"/>
      <dgm:spPr/>
      <dgm:t>
        <a:bodyPr/>
        <a:lstStyle/>
        <a:p>
          <a:endParaRPr lang="zh-CN" altLang="en-US"/>
        </a:p>
      </dgm:t>
    </dgm:pt>
    <dgm:pt modelId="{317AA0B9-E700-47D1-9EDB-4DB0315CC0BC}" type="pres">
      <dgm:prSet presAssocID="{24912AAF-D015-4FC3-B19F-F388807B5977}" presName="c1text" presStyleLbl="node1" presStyleIdx="0" presStyleCnt="3">
        <dgm:presLayoutVars>
          <dgm:bulletEnabled val="1"/>
        </dgm:presLayoutVars>
      </dgm:prSet>
      <dgm:spPr/>
      <dgm:t>
        <a:bodyPr/>
        <a:lstStyle/>
        <a:p>
          <a:endParaRPr lang="zh-CN" altLang="en-US"/>
        </a:p>
      </dgm:t>
    </dgm:pt>
    <dgm:pt modelId="{A3143751-94FA-4F30-83B2-724255BA61F9}" type="pres">
      <dgm:prSet presAssocID="{24912AAF-D015-4FC3-B19F-F388807B5977}" presName="comp2" presStyleCnt="0"/>
      <dgm:spPr/>
    </dgm:pt>
    <dgm:pt modelId="{7889C27E-829F-468F-92B4-29939BAADFCE}" type="pres">
      <dgm:prSet presAssocID="{24912AAF-D015-4FC3-B19F-F388807B5977}" presName="circle2" presStyleLbl="node1" presStyleIdx="1" presStyleCnt="3"/>
      <dgm:spPr/>
      <dgm:t>
        <a:bodyPr/>
        <a:lstStyle/>
        <a:p>
          <a:endParaRPr lang="zh-CN" altLang="en-US"/>
        </a:p>
      </dgm:t>
    </dgm:pt>
    <dgm:pt modelId="{C89E51A5-EDA2-45C6-8F1F-2353B14E3BA0}" type="pres">
      <dgm:prSet presAssocID="{24912AAF-D015-4FC3-B19F-F388807B5977}" presName="c2text" presStyleLbl="node1" presStyleIdx="1" presStyleCnt="3">
        <dgm:presLayoutVars>
          <dgm:bulletEnabled val="1"/>
        </dgm:presLayoutVars>
      </dgm:prSet>
      <dgm:spPr/>
      <dgm:t>
        <a:bodyPr/>
        <a:lstStyle/>
        <a:p>
          <a:endParaRPr lang="zh-CN" altLang="en-US"/>
        </a:p>
      </dgm:t>
    </dgm:pt>
    <dgm:pt modelId="{FD5A5896-D8D5-4BA5-852B-B7FA0B3158BD}" type="pres">
      <dgm:prSet presAssocID="{24912AAF-D015-4FC3-B19F-F388807B5977}" presName="comp3" presStyleCnt="0"/>
      <dgm:spPr/>
    </dgm:pt>
    <dgm:pt modelId="{EE119860-0B60-44AB-B556-88098DE544CB}" type="pres">
      <dgm:prSet presAssocID="{24912AAF-D015-4FC3-B19F-F388807B5977}" presName="circle3" presStyleLbl="node1" presStyleIdx="2" presStyleCnt="3"/>
      <dgm:spPr/>
      <dgm:t>
        <a:bodyPr/>
        <a:lstStyle/>
        <a:p>
          <a:endParaRPr lang="zh-CN" altLang="en-US"/>
        </a:p>
      </dgm:t>
    </dgm:pt>
    <dgm:pt modelId="{B9A4F468-4B68-4FD7-9065-A618039CC058}" type="pres">
      <dgm:prSet presAssocID="{24912AAF-D015-4FC3-B19F-F388807B5977}" presName="c3text" presStyleLbl="node1" presStyleIdx="2" presStyleCnt="3">
        <dgm:presLayoutVars>
          <dgm:bulletEnabled val="1"/>
        </dgm:presLayoutVars>
      </dgm:prSet>
      <dgm:spPr/>
      <dgm:t>
        <a:bodyPr/>
        <a:lstStyle/>
        <a:p>
          <a:endParaRPr lang="zh-CN" altLang="en-US"/>
        </a:p>
      </dgm:t>
    </dgm:pt>
  </dgm:ptLst>
  <dgm:cxnLst>
    <dgm:cxn modelId="{134A37E3-783D-45F0-9CC8-9457257339F2}" type="presOf" srcId="{85B793A1-A004-47F4-9429-9BF4A100B9E9}" destId="{317AA0B9-E700-47D1-9EDB-4DB0315CC0BC}" srcOrd="1" destOrd="0" presId="urn:microsoft.com/office/officeart/2005/8/layout/venn2"/>
    <dgm:cxn modelId="{BD76CAA8-9D32-4681-9392-E7DF64934658}" srcId="{24912AAF-D015-4FC3-B19F-F388807B5977}" destId="{1DFDF6EB-60E9-466B-9541-7908C29D34B3}" srcOrd="1" destOrd="0" parTransId="{D321A68D-D772-400B-B9DF-11F501B65BE0}" sibTransId="{6A19C6D0-8FDB-4126-B068-8C644F28DB9B}"/>
    <dgm:cxn modelId="{9325FE02-CEBF-44FC-BDCE-2E95B24AD8A1}" type="presOf" srcId="{24912AAF-D015-4FC3-B19F-F388807B5977}" destId="{D667FCF0-0ABF-44B7-8565-717B0EC72BDA}" srcOrd="0" destOrd="0" presId="urn:microsoft.com/office/officeart/2005/8/layout/venn2"/>
    <dgm:cxn modelId="{499B5974-5A9E-428C-B83B-CA56B18C78C9}" type="presOf" srcId="{71FB110C-2F07-4013-B1C3-26CE9FEB8FAE}" destId="{EE119860-0B60-44AB-B556-88098DE544CB}" srcOrd="0" destOrd="0" presId="urn:microsoft.com/office/officeart/2005/8/layout/venn2"/>
    <dgm:cxn modelId="{70837B29-33E7-4FB6-B215-2330E0553859}" srcId="{24912AAF-D015-4FC3-B19F-F388807B5977}" destId="{71FB110C-2F07-4013-B1C3-26CE9FEB8FAE}" srcOrd="2" destOrd="0" parTransId="{43B3512C-34C0-4B8E-B827-4603F960A198}" sibTransId="{BE2E8815-12B2-4619-AD01-BA29216E72A6}"/>
    <dgm:cxn modelId="{F802BF3E-DDEE-427D-A1F9-1D0AF3658C6A}" type="presOf" srcId="{1DFDF6EB-60E9-466B-9541-7908C29D34B3}" destId="{7889C27E-829F-468F-92B4-29939BAADFCE}" srcOrd="0" destOrd="0" presId="urn:microsoft.com/office/officeart/2005/8/layout/venn2"/>
    <dgm:cxn modelId="{7E418EC9-B347-4234-90FD-AE604FB52B35}" type="presOf" srcId="{1DFDF6EB-60E9-466B-9541-7908C29D34B3}" destId="{C89E51A5-EDA2-45C6-8F1F-2353B14E3BA0}" srcOrd="1" destOrd="0" presId="urn:microsoft.com/office/officeart/2005/8/layout/venn2"/>
    <dgm:cxn modelId="{53898646-CA09-44A5-857C-A64CB4776CE7}" srcId="{24912AAF-D015-4FC3-B19F-F388807B5977}" destId="{85B793A1-A004-47F4-9429-9BF4A100B9E9}" srcOrd="0" destOrd="0" parTransId="{48C224B5-F100-48AE-A71E-360753F3D790}" sibTransId="{E69B4CFB-C6BD-4A5F-B23C-66BB013D6794}"/>
    <dgm:cxn modelId="{449CC633-F3C3-47E0-B592-C20CCCF31695}" type="presOf" srcId="{85B793A1-A004-47F4-9429-9BF4A100B9E9}" destId="{18FC0F16-212A-49CF-943B-718E9D0A65DA}" srcOrd="0" destOrd="0" presId="urn:microsoft.com/office/officeart/2005/8/layout/venn2"/>
    <dgm:cxn modelId="{1F91433A-A2AB-4906-BC22-FE718CBAA463}" type="presOf" srcId="{71FB110C-2F07-4013-B1C3-26CE9FEB8FAE}" destId="{B9A4F468-4B68-4FD7-9065-A618039CC058}" srcOrd="1" destOrd="0" presId="urn:microsoft.com/office/officeart/2005/8/layout/venn2"/>
    <dgm:cxn modelId="{F8B5DF05-75F5-4219-8CBC-07ABA705C8EC}" type="presParOf" srcId="{D667FCF0-0ABF-44B7-8565-717B0EC72BDA}" destId="{255C98D0-44A6-4C86-8FFC-B842DFD6B06D}" srcOrd="0" destOrd="0" presId="urn:microsoft.com/office/officeart/2005/8/layout/venn2"/>
    <dgm:cxn modelId="{6A1AD7A5-E1AE-42D9-BEE2-BE92D6E472BC}" type="presParOf" srcId="{255C98D0-44A6-4C86-8FFC-B842DFD6B06D}" destId="{18FC0F16-212A-49CF-943B-718E9D0A65DA}" srcOrd="0" destOrd="0" presId="urn:microsoft.com/office/officeart/2005/8/layout/venn2"/>
    <dgm:cxn modelId="{B1452F18-0A00-453B-B7AC-953CBFCD3D15}" type="presParOf" srcId="{255C98D0-44A6-4C86-8FFC-B842DFD6B06D}" destId="{317AA0B9-E700-47D1-9EDB-4DB0315CC0BC}" srcOrd="1" destOrd="0" presId="urn:microsoft.com/office/officeart/2005/8/layout/venn2"/>
    <dgm:cxn modelId="{D8E31008-96D0-454D-A46F-09170F72A656}" type="presParOf" srcId="{D667FCF0-0ABF-44B7-8565-717B0EC72BDA}" destId="{A3143751-94FA-4F30-83B2-724255BA61F9}" srcOrd="1" destOrd="0" presId="urn:microsoft.com/office/officeart/2005/8/layout/venn2"/>
    <dgm:cxn modelId="{68576D0D-37AF-4E14-A2F9-973E11403D7E}" type="presParOf" srcId="{A3143751-94FA-4F30-83B2-724255BA61F9}" destId="{7889C27E-829F-468F-92B4-29939BAADFCE}" srcOrd="0" destOrd="0" presId="urn:microsoft.com/office/officeart/2005/8/layout/venn2"/>
    <dgm:cxn modelId="{FE203213-EADF-4F76-952B-0F3C9FAFB3DB}" type="presParOf" srcId="{A3143751-94FA-4F30-83B2-724255BA61F9}" destId="{C89E51A5-EDA2-45C6-8F1F-2353B14E3BA0}" srcOrd="1" destOrd="0" presId="urn:microsoft.com/office/officeart/2005/8/layout/venn2"/>
    <dgm:cxn modelId="{B76B8C18-2409-4E22-9E67-C1B7EBB7D85C}" type="presParOf" srcId="{D667FCF0-0ABF-44B7-8565-717B0EC72BDA}" destId="{FD5A5896-D8D5-4BA5-852B-B7FA0B3158BD}" srcOrd="2" destOrd="0" presId="urn:microsoft.com/office/officeart/2005/8/layout/venn2"/>
    <dgm:cxn modelId="{B1B4AD11-4D46-4922-8265-8B37D4EC2BAE}" type="presParOf" srcId="{FD5A5896-D8D5-4BA5-852B-B7FA0B3158BD}" destId="{EE119860-0B60-44AB-B556-88098DE544CB}" srcOrd="0" destOrd="0" presId="urn:microsoft.com/office/officeart/2005/8/layout/venn2"/>
    <dgm:cxn modelId="{2511DCFD-0CD3-48B7-A815-A1B2C2A24D99}" type="presParOf" srcId="{FD5A5896-D8D5-4BA5-852B-B7FA0B3158BD}" destId="{B9A4F468-4B68-4FD7-9065-A618039CC058}"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6D250-1381-4DE6-8FB0-900FD24DD8C6}">
      <dsp:nvSpPr>
        <dsp:cNvPr id="0" name=""/>
        <dsp:cNvSpPr/>
      </dsp:nvSpPr>
      <dsp:spPr>
        <a:xfrm>
          <a:off x="2608624" y="1318185"/>
          <a:ext cx="941209" cy="941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程序员</a:t>
          </a:r>
          <a:endParaRPr lang="zh-CN" altLang="en-US" sz="2000" kern="1200" dirty="0"/>
        </a:p>
      </dsp:txBody>
      <dsp:txXfrm>
        <a:off x="2746461" y="1456022"/>
        <a:ext cx="665535" cy="665535"/>
      </dsp:txXfrm>
    </dsp:sp>
    <dsp:sp modelId="{79D5DC8E-2DCD-423F-AADE-5D2207AA5B90}">
      <dsp:nvSpPr>
        <dsp:cNvPr id="0" name=""/>
        <dsp:cNvSpPr/>
      </dsp:nvSpPr>
      <dsp:spPr>
        <a:xfrm rot="16200000">
          <a:off x="2979724" y="976066"/>
          <a:ext cx="199009" cy="320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009576" y="1069920"/>
        <a:ext cx="139306" cy="192007"/>
      </dsp:txXfrm>
    </dsp:sp>
    <dsp:sp modelId="{485DF9C8-03FB-489A-8A42-F142AD93674E}">
      <dsp:nvSpPr>
        <dsp:cNvPr id="0" name=""/>
        <dsp:cNvSpPr/>
      </dsp:nvSpPr>
      <dsp:spPr>
        <a:xfrm>
          <a:off x="2608624" y="1485"/>
          <a:ext cx="941209" cy="941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前端</a:t>
          </a:r>
          <a:endParaRPr lang="zh-CN" altLang="en-US" sz="2000" kern="1200" dirty="0"/>
        </a:p>
      </dsp:txBody>
      <dsp:txXfrm>
        <a:off x="2746461" y="139322"/>
        <a:ext cx="665535" cy="665535"/>
      </dsp:txXfrm>
    </dsp:sp>
    <dsp:sp modelId="{C6F2435F-3B7A-49D5-874E-0C73706667C7}">
      <dsp:nvSpPr>
        <dsp:cNvPr id="0" name=""/>
        <dsp:cNvSpPr/>
      </dsp:nvSpPr>
      <dsp:spPr>
        <a:xfrm>
          <a:off x="3632441" y="1628784"/>
          <a:ext cx="199009" cy="320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632441" y="1692786"/>
        <a:ext cx="139306" cy="192007"/>
      </dsp:txXfrm>
    </dsp:sp>
    <dsp:sp modelId="{CB7A4EF8-D5B4-4097-93E5-79E2E1174372}">
      <dsp:nvSpPr>
        <dsp:cNvPr id="0" name=""/>
        <dsp:cNvSpPr/>
      </dsp:nvSpPr>
      <dsp:spPr>
        <a:xfrm>
          <a:off x="3925323" y="1318185"/>
          <a:ext cx="941209" cy="941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kern="1200" dirty="0" smtClean="0"/>
            <a:t>UI</a:t>
          </a:r>
          <a:endParaRPr lang="zh-CN" altLang="en-US" sz="2000" kern="1200" dirty="0"/>
        </a:p>
      </dsp:txBody>
      <dsp:txXfrm>
        <a:off x="4063160" y="1456022"/>
        <a:ext cx="665535" cy="665535"/>
      </dsp:txXfrm>
    </dsp:sp>
    <dsp:sp modelId="{7833CB9D-88DE-4265-81C1-68A15848192F}">
      <dsp:nvSpPr>
        <dsp:cNvPr id="0" name=""/>
        <dsp:cNvSpPr/>
      </dsp:nvSpPr>
      <dsp:spPr>
        <a:xfrm rot="5400000">
          <a:off x="2979724" y="2281501"/>
          <a:ext cx="199009" cy="320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009576" y="2315652"/>
        <a:ext cx="139306" cy="192007"/>
      </dsp:txXfrm>
    </dsp:sp>
    <dsp:sp modelId="{795F4ED0-345E-4282-B441-585E78ABACBF}">
      <dsp:nvSpPr>
        <dsp:cNvPr id="0" name=""/>
        <dsp:cNvSpPr/>
      </dsp:nvSpPr>
      <dsp:spPr>
        <a:xfrm>
          <a:off x="2608624" y="2634884"/>
          <a:ext cx="941209" cy="941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测试</a:t>
          </a:r>
          <a:endParaRPr lang="zh-CN" altLang="en-US" sz="2000" kern="1200" dirty="0"/>
        </a:p>
      </dsp:txBody>
      <dsp:txXfrm>
        <a:off x="2746461" y="2772721"/>
        <a:ext cx="665535" cy="665535"/>
      </dsp:txXfrm>
    </dsp:sp>
    <dsp:sp modelId="{AF54056F-D5A4-4D11-9CE7-5241D69013A4}">
      <dsp:nvSpPr>
        <dsp:cNvPr id="0" name=""/>
        <dsp:cNvSpPr/>
      </dsp:nvSpPr>
      <dsp:spPr>
        <a:xfrm rot="10800000">
          <a:off x="2327006" y="1628784"/>
          <a:ext cx="199009" cy="320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2386709" y="1692786"/>
        <a:ext cx="139306" cy="192007"/>
      </dsp:txXfrm>
    </dsp:sp>
    <dsp:sp modelId="{901E3818-DEE2-4CEC-BA2E-D7690A582441}">
      <dsp:nvSpPr>
        <dsp:cNvPr id="0" name=""/>
        <dsp:cNvSpPr/>
      </dsp:nvSpPr>
      <dsp:spPr>
        <a:xfrm>
          <a:off x="1291924" y="1318185"/>
          <a:ext cx="941209" cy="941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后端</a:t>
          </a:r>
          <a:endParaRPr lang="zh-CN" altLang="en-US" sz="2000" kern="1200" dirty="0"/>
        </a:p>
      </dsp:txBody>
      <dsp:txXfrm>
        <a:off x="1429761" y="1456022"/>
        <a:ext cx="665535" cy="665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C0F16-212A-49CF-943B-718E9D0A65DA}">
      <dsp:nvSpPr>
        <dsp:cNvPr id="0" name=""/>
        <dsp:cNvSpPr/>
      </dsp:nvSpPr>
      <dsp:spPr>
        <a:xfrm>
          <a:off x="498351" y="0"/>
          <a:ext cx="4945732" cy="49457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zh-CN" altLang="en-US" sz="2300" kern="1200" dirty="0" smtClean="0"/>
            <a:t>手机膜</a:t>
          </a:r>
          <a:endParaRPr lang="zh-CN" altLang="en-US" sz="2300" kern="1200" dirty="0"/>
        </a:p>
      </dsp:txBody>
      <dsp:txXfrm>
        <a:off x="2106950" y="247286"/>
        <a:ext cx="1728533" cy="741859"/>
      </dsp:txXfrm>
    </dsp:sp>
    <dsp:sp modelId="{7889C27E-829F-468F-92B4-29939BAADFCE}">
      <dsp:nvSpPr>
        <dsp:cNvPr id="0" name=""/>
        <dsp:cNvSpPr/>
      </dsp:nvSpPr>
      <dsp:spPr>
        <a:xfrm>
          <a:off x="1116567" y="1236432"/>
          <a:ext cx="3709299" cy="37092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zh-CN" altLang="en-US" sz="2300" kern="1200" dirty="0" smtClean="0"/>
            <a:t>手机壳</a:t>
          </a:r>
          <a:endParaRPr lang="zh-CN" altLang="en-US" sz="2300" kern="1200" dirty="0"/>
        </a:p>
      </dsp:txBody>
      <dsp:txXfrm>
        <a:off x="2106950" y="1468264"/>
        <a:ext cx="1728533" cy="695493"/>
      </dsp:txXfrm>
    </dsp:sp>
    <dsp:sp modelId="{EE119860-0B60-44AB-B556-88098DE544CB}">
      <dsp:nvSpPr>
        <dsp:cNvPr id="0" name=""/>
        <dsp:cNvSpPr/>
      </dsp:nvSpPr>
      <dsp:spPr>
        <a:xfrm>
          <a:off x="1734784" y="2472866"/>
          <a:ext cx="2472866" cy="2472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zh-CN" altLang="en-US" sz="2300" kern="1200" dirty="0" smtClean="0"/>
            <a:t>手机</a:t>
          </a:r>
          <a:endParaRPr lang="zh-CN" altLang="en-US" sz="2300" kern="1200" dirty="0"/>
        </a:p>
      </dsp:txBody>
      <dsp:txXfrm>
        <a:off x="2096926" y="3091082"/>
        <a:ext cx="1748580" cy="123643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2020/4/9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2020/4/9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zhihu.com/question/23486749"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16312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059410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一职责原则我们一定要遵守吗？答案，不一定。一方面，我们受设计原则的指导，另一方面，我们未必要在任何时候都一成不变地遵守原则。在方便性和稳定性做一些取舍。比如说我们台式机和一体机，如果按照单一原则的思路，应该买台式机，然后买显示器，音响等等，但是可能我们桌子太小，可能受限，我们很可能就选择一体机了</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21823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超市的作用相当于就是一个最少知识原则的实例，本来购买商品需要去果园买水果，去屠宰场买肉，去造纸厂买纸巾，超市就是一个第三方，我们只需要去超市，就是可以买到日常用品</a:t>
            </a:r>
            <a:endParaRPr lang="en-US" altLang="zh-CN" dirty="0" smtClean="0"/>
          </a:p>
          <a:p>
            <a:r>
              <a:rPr lang="zh-CN" altLang="en-US" dirty="0" smtClean="0"/>
              <a:t>目前项目微服务方面，其实应该是在一个入口去调用后端服务，后端需要去协调各个服务，微服务之间的调用</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7630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dirty="0" err="1" smtClean="0">
                <a:solidFill>
                  <a:srgbClr val="282828"/>
                </a:solidFill>
                <a:latin typeface="Verdana" panose="020B0604030504040204" pitchFamily="34" charset="0"/>
              </a:rPr>
              <a:t>vuex</a:t>
            </a:r>
            <a:r>
              <a:rPr lang="en-US" altLang="zh-CN" sz="1400" dirty="0" smtClean="0">
                <a:solidFill>
                  <a:srgbClr val="282828"/>
                </a:solidFill>
                <a:latin typeface="Verdana" panose="020B0604030504040204" pitchFamily="34" charset="0"/>
              </a:rPr>
              <a:t>, </a:t>
            </a:r>
            <a:r>
              <a:rPr lang="en-US" altLang="zh-CN" sz="1400" dirty="0" err="1" smtClean="0">
                <a:solidFill>
                  <a:srgbClr val="282828"/>
                </a:solidFill>
                <a:latin typeface="Verdana" panose="020B0604030504040204" pitchFamily="34" charset="0"/>
              </a:rPr>
              <a:t>redux</a:t>
            </a:r>
            <a:endParaRPr lang="zh-CN" altLang="en-US" sz="1400" dirty="0" smtClean="0">
              <a:solidFill>
                <a:srgbClr val="282828"/>
              </a:solidFill>
              <a:latin typeface="Verdana" panose="020B0604030504040204" pitchFamily="34" charset="0"/>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815901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kern="1200" dirty="0" smtClean="0">
                <a:solidFill>
                  <a:schemeClr val="tx1"/>
                </a:solidFill>
                <a:latin typeface="+mn-lt"/>
                <a:ea typeface="+mn-ea"/>
                <a:cs typeface="+mn-cs"/>
              </a:rPr>
              <a:t>台式机没有音响 </a:t>
            </a:r>
            <a:r>
              <a:rPr lang="en-US" altLang="zh-CN" sz="1300" b="0" kern="1200" dirty="0" smtClean="0">
                <a:solidFill>
                  <a:schemeClr val="tx1"/>
                </a:solidFill>
                <a:latin typeface="+mn-lt"/>
                <a:ea typeface="+mn-ea"/>
                <a:cs typeface="+mn-cs"/>
              </a:rPr>
              <a:t>1</a:t>
            </a:r>
            <a:r>
              <a:rPr lang="zh-CN" altLang="en-US" sz="1300" b="0" kern="1200" dirty="0" smtClean="0">
                <a:solidFill>
                  <a:schemeClr val="tx1"/>
                </a:solidFill>
                <a:latin typeface="+mn-lt"/>
                <a:ea typeface="+mn-ea"/>
                <a:cs typeface="+mn-cs"/>
              </a:rPr>
              <a:t>、打开机箱，购买音响配件，改造主板，然后把音响集成到机箱里面  </a:t>
            </a:r>
            <a:r>
              <a:rPr lang="en-US" altLang="zh-CN" sz="1300" b="0" kern="1200" dirty="0" smtClean="0">
                <a:solidFill>
                  <a:schemeClr val="tx1"/>
                </a:solidFill>
                <a:latin typeface="+mn-lt"/>
                <a:ea typeface="+mn-ea"/>
                <a:cs typeface="+mn-cs"/>
              </a:rPr>
              <a:t>2</a:t>
            </a:r>
            <a:r>
              <a:rPr lang="zh-CN" altLang="en-US" sz="1300" b="0" kern="1200" dirty="0" smtClean="0">
                <a:solidFill>
                  <a:schemeClr val="tx1"/>
                </a:solidFill>
                <a:latin typeface="+mn-lt"/>
                <a:ea typeface="+mn-ea"/>
                <a:cs typeface="+mn-cs"/>
              </a:rPr>
              <a:t>、外置音响，直接达到效果</a:t>
            </a:r>
            <a:endParaRPr lang="en-US" altLang="zh-CN" sz="1300" b="0" kern="1200" dirty="0" smtClean="0">
              <a:solidFill>
                <a:schemeClr val="tx1"/>
              </a:solidFill>
              <a:latin typeface="+mn-lt"/>
              <a:ea typeface="+mn-ea"/>
              <a:cs typeface="+mn-cs"/>
            </a:endParaRPr>
          </a:p>
          <a:p>
            <a:r>
              <a:rPr lang="zh-CN" altLang="en-US" sz="1300" b="0" kern="1200" dirty="0" smtClean="0">
                <a:solidFill>
                  <a:schemeClr val="tx1"/>
                </a:solidFill>
                <a:latin typeface="+mn-lt"/>
                <a:ea typeface="+mn-ea"/>
                <a:cs typeface="+mn-cs"/>
              </a:rPr>
              <a:t>里式置换原则，依赖倒置原则，接口隔离原则</a:t>
            </a:r>
            <a:r>
              <a:rPr lang="en-US" altLang="zh-CN" sz="1300" b="0" kern="1200" baseline="0" dirty="0" smtClean="0">
                <a:solidFill>
                  <a:schemeClr val="tx1"/>
                </a:solidFill>
                <a:latin typeface="+mn-lt"/>
                <a:ea typeface="+mn-ea"/>
                <a:cs typeface="+mn-cs"/>
              </a:rPr>
              <a:t>    </a:t>
            </a:r>
            <a:r>
              <a:rPr lang="zh-CN" altLang="en-US" sz="1300" b="0" kern="1200" dirty="0" smtClean="0">
                <a:solidFill>
                  <a:schemeClr val="tx1"/>
                </a:solidFill>
                <a:latin typeface="+mn-lt"/>
                <a:ea typeface="+mn-ea"/>
                <a:cs typeface="+mn-cs"/>
              </a:rPr>
              <a:t>封装的思想，方便新手的上手，其实就会把很多东西封装，然后你在基础上去拓展</a:t>
            </a:r>
            <a:endParaRPr lang="zh-CN" altLang="en-US" sz="1300" b="1"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8032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15</a:t>
            </a:fld>
            <a:endParaRPr lang="en-US" dirty="0"/>
          </a:p>
        </p:txBody>
      </p:sp>
    </p:spTree>
    <p:extLst>
      <p:ext uri="{BB962C8B-B14F-4D97-AF65-F5344CB8AC3E}">
        <p14:creationId xmlns:p14="http://schemas.microsoft.com/office/powerpoint/2010/main" val="3895381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714763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515405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14976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02164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948965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比如代购案例，本来我应该去香港买东西，但是我找代购，让代购去香港买东西</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307774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smtClean="0">
                <a:solidFill>
                  <a:schemeClr val="tx1"/>
                </a:solidFill>
                <a:effectLst/>
                <a:latin typeface="+mn-lt"/>
                <a:ea typeface="+mn-ea"/>
                <a:cs typeface="+mn-cs"/>
              </a:rPr>
              <a:t>缓存代理可以将一些开销很大的方法的运算结果进行缓存，再次调用该函数时，若参数一致，则可以直接返回缓存中的结果，而不用再重新进行运算</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296516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832134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673703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771748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4274539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https://www.zhihu.com/question/23486749</a:t>
            </a:r>
            <a:r>
              <a:rPr lang="en-US" altLang="zh-CN" dirty="0" smtClean="0"/>
              <a:t> </a:t>
            </a:r>
            <a:r>
              <a:rPr lang="zh-CN" altLang="en-US" dirty="0" smtClean="0"/>
              <a:t>很多资料发布订阅模式</a:t>
            </a:r>
            <a:r>
              <a:rPr lang="en-US" altLang="zh-CN" dirty="0" smtClean="0"/>
              <a:t>==</a:t>
            </a:r>
            <a:r>
              <a:rPr lang="zh-CN" altLang="en-US" dirty="0" smtClean="0"/>
              <a:t>观察者模式，发布订阅模式多了个事件通道</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855040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4139028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602715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smtClean="0">
                <a:solidFill>
                  <a:schemeClr val="tx1"/>
                </a:solidFill>
                <a:effectLst/>
                <a:latin typeface="+mn-lt"/>
                <a:ea typeface="+mn-ea"/>
                <a:cs typeface="+mn-cs"/>
              </a:rPr>
              <a:t>手机壳就是装饰器，没有它手机也能正常使用，原有的功能不变，手机壳可以减轻手机滑落的损耗。 </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29864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2108356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smtClean="0">
                <a:solidFill>
                  <a:schemeClr val="tx1"/>
                </a:solidFill>
                <a:effectLst/>
                <a:latin typeface="+mn-lt"/>
                <a:ea typeface="+mn-ea"/>
                <a:cs typeface="+mn-cs"/>
              </a:rPr>
              <a:t>手机壳就是装饰器，没有它手机也能正常使用，原有的功能不变，手机壳可以减轻手机滑落的损耗。 </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846930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324466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32</a:t>
            </a:fld>
            <a:endParaRPr lang="en-US" dirty="0"/>
          </a:p>
        </p:txBody>
      </p:sp>
    </p:spTree>
    <p:extLst>
      <p:ext uri="{BB962C8B-B14F-4D97-AF65-F5344CB8AC3E}">
        <p14:creationId xmlns:p14="http://schemas.microsoft.com/office/powerpoint/2010/main" val="4210756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683743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77759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26751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46972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886043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417452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8</a:t>
            </a:fld>
            <a:endParaRPr lang="en-US" dirty="0"/>
          </a:p>
        </p:txBody>
      </p:sp>
    </p:spTree>
    <p:extLst>
      <p:ext uri="{BB962C8B-B14F-4D97-AF65-F5344CB8AC3E}">
        <p14:creationId xmlns:p14="http://schemas.microsoft.com/office/powerpoint/2010/main" val="3839025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kern="1200" dirty="0" smtClean="0">
                <a:solidFill>
                  <a:schemeClr val="tx1"/>
                </a:solidFill>
                <a:latin typeface="+mn-lt"/>
                <a:ea typeface="+mn-ea"/>
                <a:cs typeface="+mn-cs"/>
              </a:rPr>
              <a:t>这种耦合会导致脆弱的设计，当发生变化时，设计会遭受到意想不到的破坏。而如果想要避免这种现象的发生，就要尽可能的遵守单一职责原则。</a:t>
            </a:r>
          </a:p>
          <a:p>
            <a:r>
              <a:rPr lang="zh-CN" altLang="en-US" sz="1300" kern="1200" dirty="0" smtClean="0">
                <a:solidFill>
                  <a:schemeClr val="tx1"/>
                </a:solidFill>
                <a:latin typeface="+mn-lt"/>
                <a:ea typeface="+mn-ea"/>
                <a:cs typeface="+mn-cs"/>
              </a:rPr>
              <a:t>此原则的核心就是解耦和增强内聚性。</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756283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2020/4/9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2020/4/9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5761287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2606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2020/4/9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3.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653464"/>
            <a:ext cx="12858750" cy="2536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59"/>
          <p:cNvSpPr>
            <a:spLocks noChangeArrowheads="1"/>
          </p:cNvSpPr>
          <p:nvPr/>
        </p:nvSpPr>
        <p:spPr bwMode="auto">
          <a:xfrm>
            <a:off x="1892871" y="3093422"/>
            <a:ext cx="92991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b="1" dirty="0">
                <a:solidFill>
                  <a:schemeClr val="bg1"/>
                </a:solidFill>
                <a:cs typeface="Arial" panose="020B0604020202020204" pitchFamily="34" charset="0"/>
              </a:rPr>
              <a:t>设计模式在前端开发中的实践</a:t>
            </a:r>
          </a:p>
        </p:txBody>
      </p:sp>
      <p:sp>
        <p:nvSpPr>
          <p:cNvPr id="15" name="矩形 259"/>
          <p:cNvSpPr>
            <a:spLocks noChangeArrowheads="1"/>
          </p:cNvSpPr>
          <p:nvPr/>
        </p:nvSpPr>
        <p:spPr bwMode="auto">
          <a:xfrm>
            <a:off x="3401114" y="5509637"/>
            <a:ext cx="2203748" cy="318924"/>
          </a:xfrm>
          <a:prstGeom prst="rect">
            <a:avLst/>
          </a:prstGeom>
          <a:solidFill>
            <a:schemeClr val="accent2"/>
          </a:solidFill>
          <a:ln w="9525">
            <a:solidFill>
              <a:schemeClr val="bg1"/>
            </a:solidFill>
            <a:miter lim="800000"/>
            <a:headEnd/>
            <a:tailEnd/>
          </a:ln>
          <a:effectLst/>
          <a:extLst/>
        </p:spPr>
        <p:txBody>
          <a:bodyPr wrap="square" lIns="36000" tIns="36000" rIns="3600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600" dirty="0">
                <a:solidFill>
                  <a:schemeClr val="bg1"/>
                </a:solidFill>
                <a:latin typeface="Arial" panose="020B0604020202020204" pitchFamily="34" charset="0"/>
                <a:cs typeface="Arial" panose="020B0604020202020204" pitchFamily="34" charset="0"/>
                <a:sym typeface="Arial" panose="020B0604020202020204" pitchFamily="34" charset="0"/>
              </a:rPr>
              <a:t>分享</a:t>
            </a:r>
            <a:r>
              <a:rPr lang="zh-CN" altLang="en-US" sz="1600" dirty="0" smtClean="0">
                <a:solidFill>
                  <a:schemeClr val="bg1"/>
                </a:solidFill>
                <a:latin typeface="Arial" panose="020B0604020202020204" pitchFamily="34" charset="0"/>
                <a:cs typeface="Arial" panose="020B0604020202020204" pitchFamily="34" charset="0"/>
                <a:sym typeface="Arial" panose="020B0604020202020204" pitchFamily="34" charset="0"/>
              </a:rPr>
              <a:t>人：王维林</a:t>
            </a:r>
            <a:endParaRPr lang="en-US" altLang="zh-CN" sz="16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9" name="矩形 259"/>
          <p:cNvSpPr>
            <a:spLocks noChangeArrowheads="1"/>
          </p:cNvSpPr>
          <p:nvPr/>
        </p:nvSpPr>
        <p:spPr bwMode="auto">
          <a:xfrm>
            <a:off x="6723986" y="5509637"/>
            <a:ext cx="2733650" cy="318924"/>
          </a:xfrm>
          <a:prstGeom prst="rect">
            <a:avLst/>
          </a:prstGeom>
          <a:solidFill>
            <a:schemeClr val="accent2"/>
          </a:solidFill>
          <a:ln w="9525">
            <a:solidFill>
              <a:schemeClr val="bg1"/>
            </a:solidFill>
            <a:miter lim="800000"/>
            <a:headEnd/>
            <a:tailEnd/>
          </a:ln>
          <a:effectLst/>
          <a:extLst/>
        </p:spPr>
        <p:txBody>
          <a:bodyPr wrap="square" lIns="36000" tIns="36000" rIns="3600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en-US" altLang="zh-CN" sz="1600" dirty="0" smtClean="0">
                <a:solidFill>
                  <a:schemeClr val="bg1"/>
                </a:solidFill>
                <a:latin typeface="Arial" panose="020B0604020202020204" pitchFamily="34" charset="0"/>
                <a:cs typeface="Arial" panose="020B0604020202020204" pitchFamily="34" charset="0"/>
                <a:sym typeface="Arial" panose="020B0604020202020204" pitchFamily="34" charset="0"/>
              </a:rPr>
              <a:t>2020-04-09</a:t>
            </a:r>
            <a:endParaRPr lang="en-US" altLang="zh-CN" sz="16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88147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4"/>
                                        </p:tgtEl>
                                      </p:cBhvr>
                                    </p:animEffect>
                                  </p:childTnLst>
                                </p:cTn>
                              </p:par>
                            </p:childTnLst>
                          </p:cTn>
                        </p:par>
                        <p:par>
                          <p:cTn id="16" fill="hold">
                            <p:stCondLst>
                              <p:cond delay="160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par>
                          <p:cTn id="20" fill="hold">
                            <p:stCondLst>
                              <p:cond delay="2100"/>
                            </p:stCondLst>
                            <p:childTnLst>
                              <p:par>
                                <p:cTn id="21" presetID="53"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600"/>
                            </p:stCondLst>
                            <p:childTnLst>
                              <p:par>
                                <p:cTn id="27" presetID="53" presetClass="entr" presetSubtype="16"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14" grpId="1"/>
      <p:bldP spid="15"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5461324"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核心设计原则</a:t>
            </a:r>
            <a:r>
              <a:rPr lang="en-US" altLang="zh-CN"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单一职责原则</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24035" y="1672109"/>
            <a:ext cx="8773692" cy="1938992"/>
          </a:xfrm>
          <a:prstGeom prst="rect">
            <a:avLst/>
          </a:prstGeom>
        </p:spPr>
        <p:txBody>
          <a:bodyPr wrap="square">
            <a:spAutoFit/>
          </a:bodyPr>
          <a:lstStyle/>
          <a:p>
            <a:r>
              <a:rPr lang="zh-CN" altLang="en-US" sz="2000" b="1" dirty="0" smtClean="0">
                <a:solidFill>
                  <a:srgbClr val="282828"/>
                </a:solidFill>
                <a:latin typeface="System"/>
              </a:rPr>
              <a:t>优点</a:t>
            </a:r>
            <a:endParaRPr lang="en-US" altLang="zh-CN" sz="2000" b="1" dirty="0" smtClean="0">
              <a:solidFill>
                <a:srgbClr val="282828"/>
              </a:solidFill>
              <a:latin typeface="System"/>
            </a:endParaRPr>
          </a:p>
          <a:p>
            <a:endParaRPr lang="zh-CN" altLang="en-US" sz="2000" dirty="0">
              <a:solidFill>
                <a:srgbClr val="282828"/>
              </a:solidFill>
              <a:latin typeface="System"/>
            </a:endParaRPr>
          </a:p>
          <a:p>
            <a:pPr marL="342900" indent="-342900">
              <a:buFont typeface="Arial" panose="020B0604020202020204" pitchFamily="34" charset="0"/>
              <a:buChar char="•"/>
            </a:pPr>
            <a:r>
              <a:rPr lang="zh-CN" altLang="en-US" sz="2000" dirty="0" smtClean="0">
                <a:solidFill>
                  <a:srgbClr val="282828"/>
                </a:solidFill>
                <a:latin typeface="System"/>
              </a:rPr>
              <a:t>降低</a:t>
            </a:r>
            <a:r>
              <a:rPr lang="zh-CN" altLang="en-US" sz="2000" dirty="0">
                <a:solidFill>
                  <a:srgbClr val="282828"/>
                </a:solidFill>
                <a:latin typeface="System"/>
              </a:rPr>
              <a:t>类的复杂性，实现什么样的职责都有清晰的定义</a:t>
            </a:r>
          </a:p>
          <a:p>
            <a:pPr marL="342900" indent="-342900">
              <a:buFont typeface="Arial" panose="020B0604020202020204" pitchFamily="34" charset="0"/>
              <a:buChar char="•"/>
            </a:pPr>
            <a:r>
              <a:rPr lang="zh-CN" altLang="en-US" sz="2000" dirty="0" smtClean="0">
                <a:solidFill>
                  <a:srgbClr val="282828"/>
                </a:solidFill>
                <a:latin typeface="System"/>
              </a:rPr>
              <a:t>提高</a:t>
            </a:r>
            <a:r>
              <a:rPr lang="zh-CN" altLang="en-US" sz="2000" dirty="0">
                <a:solidFill>
                  <a:srgbClr val="282828"/>
                </a:solidFill>
                <a:latin typeface="System"/>
              </a:rPr>
              <a:t>可读性</a:t>
            </a:r>
          </a:p>
          <a:p>
            <a:pPr marL="342900" indent="-342900">
              <a:buFont typeface="Arial" panose="020B0604020202020204" pitchFamily="34" charset="0"/>
              <a:buChar char="•"/>
            </a:pPr>
            <a:r>
              <a:rPr lang="zh-CN" altLang="en-US" sz="2000" dirty="0" smtClean="0">
                <a:solidFill>
                  <a:srgbClr val="282828"/>
                </a:solidFill>
                <a:latin typeface="System"/>
              </a:rPr>
              <a:t>提高</a:t>
            </a:r>
            <a:r>
              <a:rPr lang="zh-CN" altLang="en-US" sz="2000" dirty="0">
                <a:solidFill>
                  <a:srgbClr val="282828"/>
                </a:solidFill>
                <a:latin typeface="System"/>
              </a:rPr>
              <a:t>可维护性</a:t>
            </a:r>
          </a:p>
          <a:p>
            <a:pPr marL="342900" indent="-342900">
              <a:buFont typeface="Arial" panose="020B0604020202020204" pitchFamily="34" charset="0"/>
              <a:buChar char="•"/>
            </a:pPr>
            <a:r>
              <a:rPr lang="zh-CN" altLang="en-US" sz="2000" dirty="0" smtClean="0">
                <a:solidFill>
                  <a:srgbClr val="282828"/>
                </a:solidFill>
                <a:latin typeface="System"/>
              </a:rPr>
              <a:t>降低</a:t>
            </a:r>
            <a:r>
              <a:rPr lang="zh-CN" altLang="en-US" sz="2000" dirty="0">
                <a:solidFill>
                  <a:srgbClr val="282828"/>
                </a:solidFill>
                <a:latin typeface="System"/>
              </a:rPr>
              <a:t>变更引起的风险，对系统扩展性和维护性很有帮助</a:t>
            </a:r>
            <a:endParaRPr lang="zh-CN" altLang="en-US" sz="2000" b="1" dirty="0">
              <a:solidFill>
                <a:prstClr val="black"/>
              </a:solidFill>
              <a:latin typeface="System"/>
            </a:endParaRPr>
          </a:p>
        </p:txBody>
      </p:sp>
      <p:sp>
        <p:nvSpPr>
          <p:cNvPr id="4" name="矩形 3"/>
          <p:cNvSpPr/>
          <p:nvPr/>
        </p:nvSpPr>
        <p:spPr>
          <a:xfrm>
            <a:off x="819046" y="4696445"/>
            <a:ext cx="8773692" cy="1323439"/>
          </a:xfrm>
          <a:prstGeom prst="rect">
            <a:avLst/>
          </a:prstGeom>
        </p:spPr>
        <p:txBody>
          <a:bodyPr wrap="square">
            <a:spAutoFit/>
          </a:bodyPr>
          <a:lstStyle/>
          <a:p>
            <a:r>
              <a:rPr lang="zh-CN" altLang="en-US" sz="2000" b="1" dirty="0" smtClean="0"/>
              <a:t>缺点</a:t>
            </a:r>
            <a:endParaRPr lang="en-US" altLang="zh-CN" sz="2000" b="1" dirty="0" smtClean="0"/>
          </a:p>
          <a:p>
            <a:endParaRPr lang="zh-CN" altLang="en-US" sz="2000" dirty="0" smtClean="0">
              <a:solidFill>
                <a:srgbClr val="282828"/>
              </a:solidFill>
              <a:latin typeface="System"/>
            </a:endParaRPr>
          </a:p>
          <a:p>
            <a:pPr marL="342900" indent="-342900">
              <a:buFont typeface="Arial" panose="020B0604020202020204" pitchFamily="34" charset="0"/>
              <a:buChar char="•"/>
            </a:pPr>
            <a:r>
              <a:rPr lang="zh-CN" altLang="en-US" sz="2000" dirty="0" smtClean="0"/>
              <a:t>编写</a:t>
            </a:r>
            <a:r>
              <a:rPr lang="zh-CN" altLang="en-US" sz="2000" dirty="0"/>
              <a:t>代码的复杂度</a:t>
            </a:r>
          </a:p>
          <a:p>
            <a:pPr marL="342900" indent="-342900">
              <a:buFont typeface="Arial" panose="020B0604020202020204" pitchFamily="34" charset="0"/>
              <a:buChar char="•"/>
            </a:pPr>
            <a:r>
              <a:rPr lang="zh-CN" altLang="en-US" sz="2000" dirty="0"/>
              <a:t>增大这些对象之间相互联系的</a:t>
            </a:r>
            <a:r>
              <a:rPr lang="zh-CN" altLang="en-US" sz="2000" dirty="0" smtClean="0"/>
              <a:t>难度</a:t>
            </a:r>
            <a:endParaRPr lang="zh-CN" altLang="en-US" sz="2000" dirty="0"/>
          </a:p>
        </p:txBody>
      </p:sp>
    </p:spTree>
    <p:extLst>
      <p:ext uri="{BB962C8B-B14F-4D97-AF65-F5344CB8AC3E}">
        <p14:creationId xmlns:p14="http://schemas.microsoft.com/office/powerpoint/2010/main" val="1249125471"/>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5317308"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核心设计原则</a:t>
            </a:r>
            <a:r>
              <a:rPr lang="en-US" altLang="zh-CN"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单一职责原则</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13487" y="1417710"/>
            <a:ext cx="10187404" cy="707886"/>
          </a:xfrm>
          <a:prstGeom prst="rect">
            <a:avLst/>
          </a:prstGeom>
        </p:spPr>
        <p:txBody>
          <a:bodyPr wrap="none">
            <a:spAutoFit/>
          </a:bodyPr>
          <a:lstStyle/>
          <a:p>
            <a:r>
              <a:rPr lang="zh-CN" altLang="en-US" sz="2000" dirty="0" smtClean="0"/>
              <a:t>跳出类</a:t>
            </a:r>
            <a:r>
              <a:rPr lang="zh-CN" altLang="en-US" sz="2000" dirty="0"/>
              <a:t>的限制，从广义上</a:t>
            </a:r>
            <a:r>
              <a:rPr lang="zh-CN" altLang="en-US" sz="2000" dirty="0" smtClean="0"/>
              <a:t>来说，其实在项目设计上，很多地方都可以使用单一职责的思想</a:t>
            </a:r>
            <a:endParaRPr lang="en-US" altLang="zh-CN" sz="2000" dirty="0" smtClean="0"/>
          </a:p>
          <a:p>
            <a:r>
              <a:rPr lang="zh-CN" altLang="en-US" sz="2000" dirty="0" smtClean="0"/>
              <a:t>（尽可能保证职责的单一）</a:t>
            </a:r>
            <a:endParaRPr lang="en-US" altLang="zh-CN" sz="2000" dirty="0" smtClean="0"/>
          </a:p>
        </p:txBody>
      </p:sp>
      <p:sp>
        <p:nvSpPr>
          <p:cNvPr id="3" name="文本框 2"/>
          <p:cNvSpPr txBox="1"/>
          <p:nvPr/>
        </p:nvSpPr>
        <p:spPr>
          <a:xfrm>
            <a:off x="789107" y="2536205"/>
            <a:ext cx="8928992" cy="1631216"/>
          </a:xfrm>
          <a:prstGeom prst="rect">
            <a:avLst/>
          </a:prstGeom>
          <a:noFill/>
        </p:spPr>
        <p:txBody>
          <a:bodyPr wrap="square" rtlCol="0">
            <a:spAutoFit/>
          </a:bodyPr>
          <a:lstStyle/>
          <a:p>
            <a:r>
              <a:rPr lang="en-US" altLang="zh-CN" sz="2000" dirty="0" smtClean="0"/>
              <a:t>1</a:t>
            </a:r>
            <a:r>
              <a:rPr lang="zh-CN" altLang="en-US" sz="2000" dirty="0" smtClean="0"/>
              <a:t>、组件分离</a:t>
            </a:r>
            <a:endParaRPr lang="en-US" altLang="zh-CN" sz="2000" dirty="0" smtClean="0"/>
          </a:p>
          <a:p>
            <a:r>
              <a:rPr lang="en-US" altLang="zh-CN" sz="2000" dirty="0" smtClean="0"/>
              <a:t>2</a:t>
            </a:r>
            <a:r>
              <a:rPr lang="zh-CN" altLang="en-US" sz="2000" dirty="0" smtClean="0"/>
              <a:t>、样式分离</a:t>
            </a:r>
            <a:endParaRPr lang="en-US" altLang="zh-CN" sz="2000" dirty="0" smtClean="0"/>
          </a:p>
          <a:p>
            <a:r>
              <a:rPr lang="en-US" altLang="zh-CN" sz="2000" dirty="0" smtClean="0"/>
              <a:t>3</a:t>
            </a:r>
            <a:r>
              <a:rPr lang="zh-CN" altLang="en-US" sz="2000" dirty="0" smtClean="0"/>
              <a:t>、项目架构</a:t>
            </a:r>
            <a:endParaRPr lang="en-US" altLang="zh-CN" sz="2000" dirty="0" smtClean="0"/>
          </a:p>
          <a:p>
            <a:r>
              <a:rPr lang="en-US" altLang="zh-CN" sz="2000" dirty="0" smtClean="0"/>
              <a:t>4</a:t>
            </a:r>
            <a:r>
              <a:rPr lang="zh-CN" altLang="en-US" sz="2000" dirty="0" smtClean="0"/>
              <a:t>、服务分层，</a:t>
            </a:r>
            <a:r>
              <a:rPr lang="en-US" altLang="zh-CN" sz="2000" dirty="0" smtClean="0"/>
              <a:t>services/models</a:t>
            </a:r>
          </a:p>
          <a:p>
            <a:r>
              <a:rPr lang="en-US" altLang="zh-CN" sz="2000" dirty="0" smtClean="0"/>
              <a:t>5</a:t>
            </a:r>
            <a:r>
              <a:rPr lang="zh-CN" altLang="en-US" sz="2000" dirty="0" smtClean="0"/>
              <a:t>、</a:t>
            </a:r>
            <a:r>
              <a:rPr lang="en-US" altLang="zh-CN" sz="2000" dirty="0" smtClean="0"/>
              <a:t>typescript</a:t>
            </a:r>
            <a:r>
              <a:rPr lang="zh-CN" altLang="en-US" sz="2000" dirty="0" smtClean="0"/>
              <a:t>接口分离</a:t>
            </a:r>
            <a:endParaRPr lang="zh-CN" altLang="en-US" sz="2000" dirty="0"/>
          </a:p>
        </p:txBody>
      </p:sp>
      <p:sp>
        <p:nvSpPr>
          <p:cNvPr id="4" name="矩形 3"/>
          <p:cNvSpPr/>
          <p:nvPr/>
        </p:nvSpPr>
        <p:spPr>
          <a:xfrm>
            <a:off x="824035" y="4912469"/>
            <a:ext cx="6723315" cy="400110"/>
          </a:xfrm>
          <a:prstGeom prst="rect">
            <a:avLst/>
          </a:prstGeom>
        </p:spPr>
        <p:txBody>
          <a:bodyPr wrap="none">
            <a:spAutoFit/>
          </a:bodyPr>
          <a:lstStyle/>
          <a:p>
            <a:r>
              <a:rPr lang="zh-CN" altLang="en-US" sz="2000" dirty="0"/>
              <a:t>设计模式</a:t>
            </a:r>
            <a:r>
              <a:rPr lang="en-US" altLang="zh-CN" sz="2000" dirty="0"/>
              <a:t>: </a:t>
            </a:r>
            <a:r>
              <a:rPr lang="zh-CN" altLang="en-US" sz="2000" dirty="0"/>
              <a:t>代理模式，迭代器模式，单例模式，装饰器模式</a:t>
            </a:r>
          </a:p>
        </p:txBody>
      </p:sp>
    </p:spTree>
    <p:extLst>
      <p:ext uri="{BB962C8B-B14F-4D97-AF65-F5344CB8AC3E}">
        <p14:creationId xmlns:p14="http://schemas.microsoft.com/office/powerpoint/2010/main" val="3516056675"/>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560534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核心设计</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原则</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最少知识原则</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827675" y="1528093"/>
            <a:ext cx="6596678" cy="400110"/>
          </a:xfrm>
          <a:prstGeom prst="rect">
            <a:avLst/>
          </a:prstGeom>
        </p:spPr>
        <p:txBody>
          <a:bodyPr wrap="none">
            <a:spAutoFit/>
          </a:bodyPr>
          <a:lstStyle/>
          <a:p>
            <a:r>
              <a:rPr lang="zh-CN" altLang="en-US" sz="2000" dirty="0">
                <a:solidFill>
                  <a:srgbClr val="282828"/>
                </a:solidFill>
                <a:latin typeface="宋体" panose="02010600030101010101" pitchFamily="2" charset="-122"/>
              </a:rPr>
              <a:t>一个软件实体应当尽可能</a:t>
            </a:r>
            <a:r>
              <a:rPr lang="zh-CN" altLang="en-US" sz="2000" dirty="0" smtClean="0">
                <a:solidFill>
                  <a:srgbClr val="282828"/>
                </a:solidFill>
                <a:latin typeface="宋体" panose="02010600030101010101" pitchFamily="2" charset="-122"/>
              </a:rPr>
              <a:t>少的与其</a:t>
            </a:r>
            <a:r>
              <a:rPr lang="zh-CN" altLang="en-US" sz="2000" dirty="0">
                <a:solidFill>
                  <a:srgbClr val="282828"/>
                </a:solidFill>
                <a:latin typeface="宋体" panose="02010600030101010101" pitchFamily="2" charset="-122"/>
              </a:rPr>
              <a:t>他实体发生相互作用。</a:t>
            </a:r>
            <a:endParaRPr lang="zh-CN" altLang="en-US" sz="2000" dirty="0">
              <a:solidFill>
                <a:srgbClr val="282828"/>
              </a:solidFill>
              <a:latin typeface="Verdana" panose="020B0604030504040204" pitchFamily="34" charset="0"/>
            </a:endParaRPr>
          </a:p>
        </p:txBody>
      </p:sp>
      <p:sp>
        <p:nvSpPr>
          <p:cNvPr id="4" name="矩形 3"/>
          <p:cNvSpPr/>
          <p:nvPr/>
        </p:nvSpPr>
        <p:spPr>
          <a:xfrm>
            <a:off x="824035" y="2246305"/>
            <a:ext cx="11293972" cy="707886"/>
          </a:xfrm>
          <a:prstGeom prst="rect">
            <a:avLst/>
          </a:prstGeom>
        </p:spPr>
        <p:txBody>
          <a:bodyPr wrap="square">
            <a:spAutoFit/>
          </a:bodyPr>
          <a:lstStyle/>
          <a:p>
            <a:r>
              <a:rPr lang="zh-CN" altLang="en-US" sz="2000" dirty="0">
                <a:solidFill>
                  <a:srgbClr val="282828"/>
                </a:solidFill>
                <a:latin typeface="宋体" panose="02010600030101010101" pitchFamily="2" charset="-122"/>
              </a:rPr>
              <a:t>如果两个类不必彼此直接通信，那么这两个类就不应当发生直接的相互作用。如果其中的一个类需要调用另一个类的某一个方法的话，可以通过第三者转发这个调用。</a:t>
            </a:r>
            <a:endParaRPr lang="zh-CN" altLang="en-US" sz="2000" dirty="0">
              <a:solidFill>
                <a:srgbClr val="282828"/>
              </a:solidFill>
              <a:latin typeface="Verdana" panose="020B0604030504040204" pitchFamily="34" charset="0"/>
            </a:endParaRPr>
          </a:p>
        </p:txBody>
      </p:sp>
      <p:pic>
        <p:nvPicPr>
          <p:cNvPr id="3074" name="Picture 2" descr="https://images2017.cnblogs.com/blog/1048776/201711/1048776-20171102143221826-20692924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911" y="3226881"/>
            <a:ext cx="8053612" cy="324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898116"/>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5317308"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核心设计原则</a:t>
            </a:r>
            <a:r>
              <a:rPr lang="en-US" altLang="zh-CN"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最少知识原则</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24035" y="1528093"/>
            <a:ext cx="7366119" cy="1323439"/>
          </a:xfrm>
          <a:prstGeom prst="rect">
            <a:avLst/>
          </a:prstGeom>
        </p:spPr>
        <p:txBody>
          <a:bodyPr wrap="none">
            <a:spAutoFit/>
          </a:bodyPr>
          <a:lstStyle/>
          <a:p>
            <a:r>
              <a:rPr lang="zh-CN" altLang="en-US" sz="2000" dirty="0">
                <a:solidFill>
                  <a:srgbClr val="282828"/>
                </a:solidFill>
                <a:latin typeface="+mn-ea"/>
                <a:ea typeface="+mn-ea"/>
              </a:rPr>
              <a:t>优点：降低模块间的耦合，提升了软件的可维护性和可重用</a:t>
            </a:r>
            <a:r>
              <a:rPr lang="zh-CN" altLang="en-US" sz="2000" dirty="0" smtClean="0">
                <a:solidFill>
                  <a:srgbClr val="282828"/>
                </a:solidFill>
                <a:latin typeface="+mn-ea"/>
                <a:ea typeface="+mn-ea"/>
              </a:rPr>
              <a:t>性</a:t>
            </a:r>
            <a:endParaRPr lang="en-US" altLang="zh-CN" sz="2000" dirty="0" smtClean="0">
              <a:solidFill>
                <a:srgbClr val="282828"/>
              </a:solidFill>
              <a:latin typeface="+mn-ea"/>
              <a:ea typeface="+mn-ea"/>
            </a:endParaRPr>
          </a:p>
          <a:p>
            <a:endParaRPr lang="en-US" altLang="zh-CN" sz="2000" dirty="0">
              <a:solidFill>
                <a:srgbClr val="282828"/>
              </a:solidFill>
              <a:latin typeface="+mn-ea"/>
              <a:ea typeface="+mn-ea"/>
            </a:endParaRPr>
          </a:p>
          <a:p>
            <a:r>
              <a:rPr lang="zh-CN" altLang="en-US" sz="2000" dirty="0">
                <a:solidFill>
                  <a:srgbClr val="282828"/>
                </a:solidFill>
                <a:latin typeface="+mn-ea"/>
                <a:ea typeface="+mn-ea"/>
              </a:rPr>
              <a:t>缺点：可能会导致不得不在类中设计出很多用于中转的包装</a:t>
            </a:r>
            <a:r>
              <a:rPr lang="zh-CN" altLang="en-US" sz="2000" dirty="0" smtClean="0">
                <a:solidFill>
                  <a:srgbClr val="282828"/>
                </a:solidFill>
                <a:latin typeface="+mn-ea"/>
                <a:ea typeface="+mn-ea"/>
              </a:rPr>
              <a:t>方法</a:t>
            </a:r>
            <a:endParaRPr lang="en-US" altLang="zh-CN" sz="2000" dirty="0" smtClean="0">
              <a:solidFill>
                <a:srgbClr val="282828"/>
              </a:solidFill>
              <a:latin typeface="+mn-ea"/>
              <a:ea typeface="+mn-ea"/>
            </a:endParaRPr>
          </a:p>
          <a:p>
            <a:r>
              <a:rPr lang="zh-CN" altLang="en-US" sz="2000" dirty="0" smtClean="0">
                <a:solidFill>
                  <a:srgbClr val="282828"/>
                </a:solidFill>
                <a:latin typeface="+mn-ea"/>
                <a:ea typeface="+mn-ea"/>
              </a:rPr>
              <a:t>（</a:t>
            </a:r>
            <a:r>
              <a:rPr lang="en-US" altLang="zh-CN" sz="2000" dirty="0">
                <a:solidFill>
                  <a:srgbClr val="282828"/>
                </a:solidFill>
                <a:latin typeface="+mn-ea"/>
                <a:ea typeface="+mn-ea"/>
              </a:rPr>
              <a:t>Wrapper Method</a:t>
            </a:r>
            <a:r>
              <a:rPr lang="zh-CN" altLang="en-US" sz="2000" dirty="0">
                <a:solidFill>
                  <a:srgbClr val="282828"/>
                </a:solidFill>
                <a:latin typeface="+mn-ea"/>
                <a:ea typeface="+mn-ea"/>
              </a:rPr>
              <a:t>），这会提升类设计的复杂度</a:t>
            </a:r>
            <a:r>
              <a:rPr lang="zh-CN" altLang="en-US" sz="2000" dirty="0" smtClean="0">
                <a:solidFill>
                  <a:srgbClr val="282828"/>
                </a:solidFill>
                <a:latin typeface="+mn-ea"/>
                <a:ea typeface="+mn-ea"/>
              </a:rPr>
              <a:t>。</a:t>
            </a:r>
            <a:endParaRPr lang="zh-CN" altLang="en-US" sz="2000" dirty="0">
              <a:solidFill>
                <a:srgbClr val="282828"/>
              </a:solidFill>
              <a:latin typeface="+mn-ea"/>
              <a:ea typeface="+mn-ea"/>
            </a:endParaRPr>
          </a:p>
        </p:txBody>
      </p:sp>
      <p:sp>
        <p:nvSpPr>
          <p:cNvPr id="4" name="矩形 3"/>
          <p:cNvSpPr/>
          <p:nvPr/>
        </p:nvSpPr>
        <p:spPr>
          <a:xfrm>
            <a:off x="803019" y="3043841"/>
            <a:ext cx="4031873" cy="400110"/>
          </a:xfrm>
          <a:prstGeom prst="rect">
            <a:avLst/>
          </a:prstGeom>
        </p:spPr>
        <p:txBody>
          <a:bodyPr wrap="none">
            <a:spAutoFit/>
          </a:bodyPr>
          <a:lstStyle/>
          <a:p>
            <a:r>
              <a:rPr lang="zh-CN" altLang="en-US" sz="2000" dirty="0">
                <a:solidFill>
                  <a:srgbClr val="282828"/>
                </a:solidFill>
                <a:latin typeface="宋体" panose="02010600030101010101" pitchFamily="2" charset="-122"/>
              </a:rPr>
              <a:t>设计模式：中介者模式，外观</a:t>
            </a:r>
            <a:r>
              <a:rPr lang="zh-CN" altLang="en-US" sz="2000" dirty="0" smtClean="0">
                <a:solidFill>
                  <a:srgbClr val="282828"/>
                </a:solidFill>
                <a:latin typeface="宋体" panose="02010600030101010101" pitchFamily="2" charset="-122"/>
              </a:rPr>
              <a:t>模式</a:t>
            </a:r>
            <a:endParaRPr lang="zh-CN" altLang="en-US" sz="2000" dirty="0">
              <a:solidFill>
                <a:srgbClr val="282828"/>
              </a:solidFill>
              <a:latin typeface="Verdana" panose="020B0604030504040204" pitchFamily="34" charset="0"/>
            </a:endParaRPr>
          </a:p>
        </p:txBody>
      </p:sp>
    </p:spTree>
    <p:extLst>
      <p:ext uri="{BB962C8B-B14F-4D97-AF65-F5344CB8AC3E}">
        <p14:creationId xmlns:p14="http://schemas.microsoft.com/office/powerpoint/2010/main" val="3687437362"/>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5317308" cy="492443"/>
          </a:xfrm>
          <a:prstGeom prst="rect">
            <a:avLst/>
          </a:prstGeom>
          <a:noFill/>
        </p:spPr>
        <p:txBody>
          <a:bodyPr wrap="square" lIns="0" tIns="0" rIns="0" bIns="0" rtlCol="0" anchor="ctr">
            <a:spAutoFit/>
          </a:bodyPr>
          <a:lstStyle/>
          <a:p>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核心设计原则</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开闭</a:t>
            </a:r>
            <a:r>
              <a:rPr lang="en-US" altLang="zh-CN"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原则</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740743" y="1456085"/>
            <a:ext cx="11017224" cy="1015663"/>
          </a:xfrm>
          <a:prstGeom prst="rect">
            <a:avLst/>
          </a:prstGeom>
        </p:spPr>
        <p:txBody>
          <a:bodyPr wrap="square">
            <a:spAutoFit/>
          </a:bodyPr>
          <a:lstStyle/>
          <a:p>
            <a:r>
              <a:rPr lang="zh-CN" altLang="en-US" sz="2000" dirty="0">
                <a:solidFill>
                  <a:srgbClr val="282828"/>
                </a:solidFill>
                <a:latin typeface="宋体" panose="02010600030101010101" pitchFamily="2" charset="-122"/>
              </a:rPr>
              <a:t>在面向对象编程领域中，开闭原则规定“软件中的对象（类，模块，函数等等）应该对于扩展是开放的，但是对于修改是封闭的”，这意味着一个实体是允许在不改变它的源代码的前提下变更它的行为</a:t>
            </a:r>
            <a:endParaRPr lang="zh-CN" altLang="en-US" sz="2000" dirty="0">
              <a:solidFill>
                <a:srgbClr val="282828"/>
              </a:solidFill>
              <a:latin typeface="Verdana" panose="020B0604030504040204" pitchFamily="34" charset="0"/>
            </a:endParaRPr>
          </a:p>
        </p:txBody>
      </p:sp>
      <p:sp>
        <p:nvSpPr>
          <p:cNvPr id="6" name="矩形 5"/>
          <p:cNvSpPr/>
          <p:nvPr/>
        </p:nvSpPr>
        <p:spPr>
          <a:xfrm>
            <a:off x="824035" y="2660476"/>
            <a:ext cx="10797853" cy="1631216"/>
          </a:xfrm>
          <a:prstGeom prst="rect">
            <a:avLst/>
          </a:prstGeom>
        </p:spPr>
        <p:txBody>
          <a:bodyPr wrap="square">
            <a:spAutoFit/>
          </a:bodyPr>
          <a:lstStyle/>
          <a:p>
            <a:r>
              <a:rPr lang="zh-CN" altLang="en-US" sz="2000" dirty="0" smtClean="0"/>
              <a:t>实现</a:t>
            </a:r>
            <a:endParaRPr lang="en-US" altLang="zh-CN" sz="2000" dirty="0" smtClean="0"/>
          </a:p>
          <a:p>
            <a:endParaRPr lang="en-US" altLang="zh-CN" sz="2000" dirty="0" smtClean="0"/>
          </a:p>
          <a:p>
            <a:pPr marL="342900" indent="-342900">
              <a:buFont typeface="Arial" panose="020B0604020202020204" pitchFamily="34" charset="0"/>
              <a:buChar char="•"/>
            </a:pPr>
            <a:r>
              <a:rPr lang="zh-CN" altLang="en-US" sz="2000" dirty="0" smtClean="0"/>
              <a:t>放置挂钩（例如我们实现的生命周期）</a:t>
            </a:r>
            <a:endParaRPr lang="en-US" altLang="zh-CN" sz="2000" dirty="0" smtClean="0"/>
          </a:p>
          <a:p>
            <a:pPr marL="342900" indent="-342900">
              <a:buFont typeface="Arial" panose="020B0604020202020204" pitchFamily="34" charset="0"/>
              <a:buChar char="•"/>
            </a:pPr>
            <a:r>
              <a:rPr lang="zh-CN" altLang="en-US" sz="2000" dirty="0" smtClean="0"/>
              <a:t>使用回调函数</a:t>
            </a:r>
            <a:endParaRPr lang="en-US" altLang="zh-CN" sz="2000" dirty="0" smtClean="0"/>
          </a:p>
          <a:p>
            <a:endParaRPr lang="zh-CN" altLang="en-US" sz="2000" dirty="0"/>
          </a:p>
        </p:txBody>
      </p:sp>
      <p:sp>
        <p:nvSpPr>
          <p:cNvPr id="8" name="矩形 7"/>
          <p:cNvSpPr/>
          <p:nvPr/>
        </p:nvSpPr>
        <p:spPr>
          <a:xfrm>
            <a:off x="824034" y="4388669"/>
            <a:ext cx="10797853" cy="1631216"/>
          </a:xfrm>
          <a:prstGeom prst="rect">
            <a:avLst/>
          </a:prstGeom>
        </p:spPr>
        <p:txBody>
          <a:bodyPr wrap="square">
            <a:spAutoFit/>
          </a:bodyPr>
          <a:lstStyle/>
          <a:p>
            <a:r>
              <a:rPr lang="zh-CN" altLang="en-US" sz="2000" dirty="0" smtClean="0"/>
              <a:t>优点</a:t>
            </a:r>
            <a:endParaRPr lang="en-US" altLang="zh-CN" sz="2000" dirty="0" smtClean="0"/>
          </a:p>
          <a:p>
            <a:endParaRPr lang="zh-CN" altLang="en-US" sz="2000" dirty="0"/>
          </a:p>
          <a:p>
            <a:pPr marL="285750" indent="-285750">
              <a:buFont typeface="Arial" panose="020B0604020202020204" pitchFamily="34" charset="0"/>
              <a:buChar char="•"/>
            </a:pPr>
            <a:r>
              <a:rPr lang="zh-CN" altLang="en-US" sz="2000" dirty="0" smtClean="0"/>
              <a:t>由于</a:t>
            </a:r>
            <a:r>
              <a:rPr lang="zh-CN" altLang="en-US" sz="2000" dirty="0"/>
              <a:t>对于软件原来的模块不需要修改，因此不担心软件的稳定性。</a:t>
            </a:r>
          </a:p>
          <a:p>
            <a:pPr marL="285750" indent="-285750">
              <a:buFont typeface="Arial" panose="020B0604020202020204" pitchFamily="34" charset="0"/>
              <a:buChar char="•"/>
            </a:pPr>
            <a:r>
              <a:rPr lang="zh-CN" altLang="en-US" sz="2000" dirty="0" smtClean="0"/>
              <a:t>对</a:t>
            </a:r>
            <a:r>
              <a:rPr lang="zh-CN" altLang="en-US" sz="2000" dirty="0"/>
              <a:t>软件进行扩展，加入新的功能，这样，这个软件就可以通过不断地增加新模块满足不断变化的新需求。</a:t>
            </a:r>
          </a:p>
        </p:txBody>
      </p:sp>
      <p:sp>
        <p:nvSpPr>
          <p:cNvPr id="9" name="矩形 8"/>
          <p:cNvSpPr/>
          <p:nvPr/>
        </p:nvSpPr>
        <p:spPr>
          <a:xfrm>
            <a:off x="824035" y="6208613"/>
            <a:ext cx="5698996" cy="400110"/>
          </a:xfrm>
          <a:prstGeom prst="rect">
            <a:avLst/>
          </a:prstGeom>
        </p:spPr>
        <p:txBody>
          <a:bodyPr wrap="none">
            <a:spAutoFit/>
          </a:bodyPr>
          <a:lstStyle/>
          <a:p>
            <a:r>
              <a:rPr lang="zh-CN" altLang="en-US" sz="2000" dirty="0">
                <a:solidFill>
                  <a:srgbClr val="282828"/>
                </a:solidFill>
                <a:latin typeface="宋体" panose="02010600030101010101" pitchFamily="2" charset="-122"/>
              </a:rPr>
              <a:t>设计模式</a:t>
            </a:r>
            <a:r>
              <a:rPr lang="zh-CN" altLang="en-US" sz="2000" dirty="0" smtClean="0">
                <a:solidFill>
                  <a:srgbClr val="282828"/>
                </a:solidFill>
                <a:latin typeface="宋体" panose="02010600030101010101" pitchFamily="2" charset="-122"/>
              </a:rPr>
              <a:t>：发布</a:t>
            </a:r>
            <a:r>
              <a:rPr lang="en-US" altLang="zh-CN" sz="2000" dirty="0" smtClean="0">
                <a:solidFill>
                  <a:srgbClr val="282828"/>
                </a:solidFill>
                <a:latin typeface="宋体" panose="02010600030101010101" pitchFamily="2" charset="-122"/>
              </a:rPr>
              <a:t>-</a:t>
            </a:r>
            <a:r>
              <a:rPr lang="zh-CN" altLang="en-US" sz="2000" dirty="0" smtClean="0">
                <a:solidFill>
                  <a:srgbClr val="282828"/>
                </a:solidFill>
                <a:latin typeface="宋体" panose="02010600030101010101" pitchFamily="2" charset="-122"/>
              </a:rPr>
              <a:t>订阅模式，策略模式，代理模式</a:t>
            </a:r>
            <a:endParaRPr lang="zh-CN" altLang="en-US" sz="2000" dirty="0">
              <a:solidFill>
                <a:srgbClr val="282828"/>
              </a:solidFill>
              <a:latin typeface="Verdana" panose="020B0604030504040204" pitchFamily="34" charset="0"/>
            </a:endParaRPr>
          </a:p>
        </p:txBody>
      </p:sp>
    </p:spTree>
    <p:extLst>
      <p:ext uri="{BB962C8B-B14F-4D97-AF65-F5344CB8AC3E}">
        <p14:creationId xmlns:p14="http://schemas.microsoft.com/office/powerpoint/2010/main" val="295649703"/>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684959" y="1600101"/>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endPar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48"/>
          <p:cNvSpPr txBox="1"/>
          <p:nvPr/>
        </p:nvSpPr>
        <p:spPr>
          <a:xfrm>
            <a:off x="6933431" y="3040261"/>
            <a:ext cx="5040560" cy="738664"/>
          </a:xfrm>
          <a:prstGeom prst="rect">
            <a:avLst/>
          </a:prstGeom>
          <a:noFill/>
        </p:spPr>
        <p:txBody>
          <a:bodyPr wrap="square" lIns="0" tIns="0" rIns="0" bIns="0" rtlCol="0">
            <a:spAutoFit/>
          </a:bodyPr>
          <a:lstStyle/>
          <a:p>
            <a:r>
              <a:rPr lang="zh-CN" altLang="en-US"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设计模式前端实践</a:t>
            </a:r>
          </a:p>
        </p:txBody>
      </p:sp>
      <p:sp>
        <p:nvSpPr>
          <p:cNvPr id="12" name="矩形 259"/>
          <p:cNvSpPr>
            <a:spLocks noChangeArrowheads="1"/>
          </p:cNvSpPr>
          <p:nvPr/>
        </p:nvSpPr>
        <p:spPr bwMode="auto">
          <a:xfrm>
            <a:off x="2901106" y="2011757"/>
            <a:ext cx="29091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bg1"/>
                </a:solidFill>
                <a:latin typeface="Impact" panose="020B0806030902050204" pitchFamily="34" charset="0"/>
                <a:cs typeface="Arial" panose="020B0604020202020204" pitchFamily="34" charset="0"/>
                <a:sym typeface="Arial" panose="020B0604020202020204" pitchFamily="34" charset="0"/>
              </a:rPr>
              <a:t>03</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735834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ppt_x"/>
                                          </p:val>
                                        </p:tav>
                                        <p:tav tm="100000">
                                          <p:val>
                                            <p:strVal val="#ppt_x"/>
                                          </p:val>
                                        </p:tav>
                                      </p:tavLst>
                                    </p:anim>
                                    <p:anim calcmode="lin" valueType="num">
                                      <p:cBhvr additive="base">
                                        <p:cTn id="25" dur="500" fill="hold"/>
                                        <p:tgtEl>
                                          <p:spTgt spid="7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iterate type="lt">
                                    <p:tmPct val="30000"/>
                                  </p:iterate>
                                  <p:childTnLst>
                                    <p:set>
                                      <p:cBhvr>
                                        <p:cTn id="32" dur="1" fill="hold">
                                          <p:stCondLst>
                                            <p:cond delay="0"/>
                                          </p:stCondLst>
                                        </p:cTn>
                                        <p:tgtEl>
                                          <p:spTgt spid="11"/>
                                        </p:tgtEl>
                                        <p:attrNameLst>
                                          <p:attrName>style.visibility</p:attrName>
                                        </p:attrNameLst>
                                      </p:cBhvr>
                                      <p:to>
                                        <p:strVal val="visible"/>
                                      </p:to>
                                    </p:set>
                                    <p:animEffect transition="in" filter="wipe(left)">
                                      <p:cBhvr>
                                        <p:cTn id="33" dur="200"/>
                                        <p:tgtEl>
                                          <p:spTgt spid="11"/>
                                        </p:tgtEl>
                                      </p:cBhvr>
                                    </p:animEffect>
                                  </p:childTnLst>
                                </p:cTn>
                              </p:par>
                              <p:par>
                                <p:cTn id="34" presetID="36" presetClass="emph" presetSubtype="0" fill="hold" grpId="1" nodeType="withEffect">
                                  <p:stCondLst>
                                    <p:cond delay="0"/>
                                  </p:stCondLst>
                                  <p:iterate type="lt">
                                    <p:tmPct val="30000"/>
                                  </p:iterate>
                                  <p:childTnLst>
                                    <p:animScale>
                                      <p:cBhvr>
                                        <p:cTn id="35" dur="50" autoRev="1" fill="hold">
                                          <p:stCondLst>
                                            <p:cond delay="0"/>
                                          </p:stCondLst>
                                        </p:cTn>
                                        <p:tgtEl>
                                          <p:spTgt spid="11"/>
                                        </p:tgtEl>
                                      </p:cBhvr>
                                      <p:to x="80000" y="100000"/>
                                    </p:animScale>
                                    <p:anim by="(#ppt_w*0.10)" calcmode="lin" valueType="num">
                                      <p:cBhvr>
                                        <p:cTn id="36" dur="50" autoRev="1" fill="hold">
                                          <p:stCondLst>
                                            <p:cond delay="0"/>
                                          </p:stCondLst>
                                        </p:cTn>
                                        <p:tgtEl>
                                          <p:spTgt spid="11"/>
                                        </p:tgtEl>
                                        <p:attrNameLst>
                                          <p:attrName>ppt_x</p:attrName>
                                        </p:attrNameLst>
                                      </p:cBhvr>
                                    </p:anim>
                                    <p:anim by="(-#ppt_w*0.10)" calcmode="lin" valueType="num">
                                      <p:cBhvr>
                                        <p:cTn id="37" dur="50" autoRev="1" fill="hold">
                                          <p:stCondLst>
                                            <p:cond delay="0"/>
                                          </p:stCondLst>
                                        </p:cTn>
                                        <p:tgtEl>
                                          <p:spTgt spid="11"/>
                                        </p:tgtEl>
                                        <p:attrNameLst>
                                          <p:attrName>ppt_y</p:attrName>
                                        </p:attrNameLst>
                                      </p:cBhvr>
                                    </p:anim>
                                    <p:animRot by="-480000">
                                      <p:cBhvr>
                                        <p:cTn id="38"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策略模式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824035" y="1528093"/>
            <a:ext cx="8269636" cy="369332"/>
          </a:xfrm>
          <a:prstGeom prst="rect">
            <a:avLst/>
          </a:prstGeom>
        </p:spPr>
        <p:txBody>
          <a:bodyPr wrap="square">
            <a:spAutoFit/>
          </a:bodyPr>
          <a:lstStyle/>
          <a:p>
            <a:r>
              <a:rPr lang="zh-CN" altLang="en-US" b="1" dirty="0">
                <a:solidFill>
                  <a:srgbClr val="333333"/>
                </a:solidFill>
                <a:latin typeface="宋体" panose="02010600030101010101" pitchFamily="2" charset="-122"/>
              </a:rPr>
              <a:t>定义一系列的算法，把它们一个个封装起来，并且使它们可以相互替换</a:t>
            </a:r>
            <a:endParaRPr lang="zh-CN" altLang="en-US" b="1" dirty="0">
              <a:solidFill>
                <a:srgbClr val="333333"/>
              </a:solidFill>
              <a:latin typeface="Verdana" panose="020B0604030504040204" pitchFamily="34" charset="0"/>
            </a:endParaRPr>
          </a:p>
        </p:txBody>
      </p:sp>
      <p:pic>
        <p:nvPicPr>
          <p:cNvPr id="5122" name="Picture 2" descr="https://bkimg.cdn.bcebos.com/pic/1ad5ad6eddc451da791bef01bcfd5266d116326f?x-bce-process=image/watermark,g_7,image_d2F0ZXIvYmFpa2UyMjA=,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767" y="2104157"/>
            <a:ext cx="8280920" cy="49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187293"/>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策略模式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380703" y="2608213"/>
            <a:ext cx="5544616" cy="2677656"/>
          </a:xfrm>
          <a:prstGeom prst="rect">
            <a:avLst/>
          </a:prstGeom>
        </p:spPr>
        <p:txBody>
          <a:bodyPr wrap="square">
            <a:spAutoFit/>
          </a:bodyPr>
          <a:lstStyle/>
          <a:p>
            <a:r>
              <a:rPr lang="en-US" altLang="zh-CN" sz="1200" dirty="0" err="1">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calculateBonus</a:t>
            </a:r>
            <a:r>
              <a:rPr lang="en-US" altLang="zh-CN" sz="1200" dirty="0">
                <a:solidFill>
                  <a:srgbClr val="D4D4D4"/>
                </a:solidFill>
                <a:latin typeface="Consolas" panose="020B0609020204030204" pitchFamily="49" charset="0"/>
              </a:rPr>
              <a:t> = (</a:t>
            </a:r>
            <a:r>
              <a:rPr lang="en-US" altLang="zh-CN" sz="1200" dirty="0" err="1">
                <a:solidFill>
                  <a:srgbClr val="9CDCFE"/>
                </a:solidFill>
                <a:latin typeface="Consolas" panose="020B0609020204030204" pitchFamily="49" charset="0"/>
              </a:rPr>
              <a:t>performanceLevel</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if</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Object</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is</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performanceLevel</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'S'</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4</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 </a:t>
            </a:r>
            <a:r>
              <a:rPr lang="en-US" altLang="zh-CN" sz="1200" dirty="0">
                <a:solidFill>
                  <a:srgbClr val="C586C0"/>
                </a:solidFill>
                <a:latin typeface="Consolas" panose="020B0609020204030204" pitchFamily="49" charset="0"/>
              </a:rPr>
              <a:t>else</a:t>
            </a:r>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if</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Object</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is</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performanceLevel</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'A'</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3</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 </a:t>
            </a:r>
            <a:r>
              <a:rPr lang="en-US" altLang="zh-CN" sz="1200" dirty="0">
                <a:solidFill>
                  <a:srgbClr val="C586C0"/>
                </a:solidFill>
                <a:latin typeface="Consolas" panose="020B0609020204030204" pitchFamily="49" charset="0"/>
              </a:rPr>
              <a:t>else</a:t>
            </a:r>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if</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Object</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is</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performanceLevel</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'B'</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2</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 </a:t>
            </a:r>
            <a:r>
              <a:rPr lang="en-US" altLang="zh-CN" sz="1200" dirty="0">
                <a:solidFill>
                  <a:srgbClr val="C586C0"/>
                </a:solidFill>
                <a:latin typeface="Consolas" panose="020B0609020204030204" pitchFamily="49" charset="0"/>
              </a:rPr>
              <a:t>else</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endParaRPr lang="en-US" altLang="zh-CN" sz="1200" dirty="0">
              <a:solidFill>
                <a:srgbClr val="D4D4D4"/>
              </a:solidFill>
              <a:latin typeface="Consolas" panose="020B0609020204030204" pitchFamily="49" charset="0"/>
            </a:endParaRP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err="1">
                <a:solidFill>
                  <a:srgbClr val="DCDCAA"/>
                </a:solidFill>
                <a:latin typeface="Consolas" panose="020B0609020204030204" pitchFamily="49" charset="0"/>
              </a:rPr>
              <a:t>calculateBonus</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'S'</a:t>
            </a:r>
            <a:r>
              <a:rPr lang="en-US" altLang="zh-CN" sz="1200" dirty="0">
                <a:solidFill>
                  <a:srgbClr val="D4D4D4"/>
                </a:solidFill>
                <a:latin typeface="Consolas" panose="020B0609020204030204" pitchFamily="49" charset="0"/>
              </a:rPr>
              <a:t>, </a:t>
            </a:r>
            <a:r>
              <a:rPr lang="en-US" altLang="zh-CN" sz="1200" dirty="0">
                <a:solidFill>
                  <a:srgbClr val="B5CEA8"/>
                </a:solidFill>
                <a:latin typeface="Consolas" panose="020B0609020204030204" pitchFamily="49" charset="0"/>
              </a:rPr>
              <a:t>6000</a:t>
            </a:r>
            <a:r>
              <a:rPr lang="en-US" altLang="zh-CN" sz="1200" dirty="0">
                <a:solidFill>
                  <a:srgbClr val="D4D4D4"/>
                </a:solidFill>
                <a:latin typeface="Consolas" panose="020B0609020204030204" pitchFamily="49" charset="0"/>
              </a:rPr>
              <a:t> );</a:t>
            </a:r>
          </a:p>
          <a:p>
            <a:r>
              <a:rPr lang="en-US" altLang="zh-CN" sz="1200" dirty="0" err="1">
                <a:solidFill>
                  <a:srgbClr val="DCDCAA"/>
                </a:solidFill>
                <a:latin typeface="Consolas" panose="020B0609020204030204" pitchFamily="49" charset="0"/>
              </a:rPr>
              <a:t>calculateBonus</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'B'</a:t>
            </a:r>
            <a:r>
              <a:rPr lang="en-US" altLang="zh-CN" sz="1200" dirty="0">
                <a:solidFill>
                  <a:srgbClr val="D4D4D4"/>
                </a:solidFill>
                <a:latin typeface="Consolas" panose="020B0609020204030204" pitchFamily="49" charset="0"/>
              </a:rPr>
              <a:t>, </a:t>
            </a:r>
            <a:r>
              <a:rPr lang="en-US" altLang="zh-CN" sz="1200" dirty="0">
                <a:solidFill>
                  <a:srgbClr val="B5CEA8"/>
                </a:solidFill>
                <a:latin typeface="Consolas" panose="020B0609020204030204" pitchFamily="49" charset="0"/>
              </a:rPr>
              <a:t>20000</a:t>
            </a:r>
            <a:r>
              <a:rPr lang="en-US" altLang="zh-CN" sz="1200" dirty="0">
                <a:solidFill>
                  <a:srgbClr val="D4D4D4"/>
                </a:solidFill>
                <a:latin typeface="Consolas" panose="020B0609020204030204" pitchFamily="49" charset="0"/>
              </a:rPr>
              <a:t> ); </a:t>
            </a:r>
            <a:endParaRPr lang="en-US" altLang="zh-CN" sz="1200" b="0" dirty="0">
              <a:solidFill>
                <a:srgbClr val="D4D4D4"/>
              </a:solidFill>
              <a:effectLst/>
              <a:latin typeface="Consolas" panose="020B0609020204030204" pitchFamily="49" charset="0"/>
            </a:endParaRPr>
          </a:p>
        </p:txBody>
      </p:sp>
      <p:sp>
        <p:nvSpPr>
          <p:cNvPr id="5" name="矩形 4"/>
          <p:cNvSpPr/>
          <p:nvPr/>
        </p:nvSpPr>
        <p:spPr>
          <a:xfrm>
            <a:off x="6357367" y="1456085"/>
            <a:ext cx="6429375" cy="5632311"/>
          </a:xfrm>
          <a:prstGeom prst="rect">
            <a:avLst/>
          </a:prstGeom>
        </p:spPr>
        <p:txBody>
          <a:bodyPr>
            <a:spAutoFit/>
          </a:bodyPr>
          <a:lstStyle/>
          <a:p>
            <a:r>
              <a:rPr lang="en-US" altLang="zh-CN" sz="1200" dirty="0">
                <a:solidFill>
                  <a:srgbClr val="6A9955"/>
                </a:solidFill>
                <a:latin typeface="Consolas" panose="020B0609020204030204" pitchFamily="49" charset="0"/>
              </a:rPr>
              <a:t>//</a:t>
            </a:r>
            <a:r>
              <a:rPr lang="zh-CN" altLang="en-US" sz="1200" dirty="0">
                <a:solidFill>
                  <a:srgbClr val="6A9955"/>
                </a:solidFill>
                <a:latin typeface="Consolas" panose="020B0609020204030204" pitchFamily="49" charset="0"/>
              </a:rPr>
              <a:t>策略类</a:t>
            </a:r>
            <a:endParaRPr lang="zh-CN" altLang="en-US" sz="1200" dirty="0">
              <a:solidFill>
                <a:srgbClr val="D4D4D4"/>
              </a:solidFill>
              <a:latin typeface="Consolas" panose="020B0609020204030204" pitchFamily="49" charset="0"/>
            </a:endParaRPr>
          </a:p>
          <a:p>
            <a:r>
              <a:rPr lang="en-US" altLang="zh-CN" sz="1200" dirty="0">
                <a:solidFill>
                  <a:srgbClr val="569CD6"/>
                </a:solidFill>
                <a:latin typeface="Consolas" panose="020B0609020204030204" pitchFamily="49" charset="0"/>
              </a:rPr>
              <a:t>let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strategies</a:t>
            </a:r>
            <a:r>
              <a:rPr lang="en-US" altLang="zh-CN" sz="1200" dirty="0">
                <a:solidFill>
                  <a:srgbClr val="D4D4D4"/>
                </a:solidFill>
                <a:latin typeface="Consolas" panose="020B0609020204030204" pitchFamily="49" charset="0"/>
              </a:rPr>
              <a:t> = {</a:t>
            </a:r>
          </a:p>
          <a:p>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S</a:t>
            </a:r>
            <a:r>
              <a:rPr lang="en-US" altLang="zh-CN" sz="1200" dirty="0">
                <a:solidFill>
                  <a:srgbClr val="9CDCFE"/>
                </a:solidFill>
                <a:latin typeface="Consolas" panose="020B0609020204030204" pitchFamily="49" charset="0"/>
              </a:rPr>
              <a: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4</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A</a:t>
            </a:r>
            <a:r>
              <a:rPr lang="en-US" altLang="zh-CN" sz="1200" dirty="0">
                <a:solidFill>
                  <a:srgbClr val="9CDCFE"/>
                </a:solidFill>
                <a:latin typeface="Consolas" panose="020B0609020204030204" pitchFamily="49" charset="0"/>
              </a:rPr>
              <a: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3</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B</a:t>
            </a:r>
            <a:r>
              <a:rPr lang="en-US" altLang="zh-CN" sz="1200" dirty="0">
                <a:solidFill>
                  <a:srgbClr val="9CDCFE"/>
                </a:solidFill>
                <a:latin typeface="Consolas" panose="020B0609020204030204" pitchFamily="49" charset="0"/>
              </a:rPr>
              <a: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2</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追加策略</a:t>
            </a:r>
            <a:r>
              <a:rPr lang="en-US" altLang="zh-CN" sz="1200" dirty="0">
                <a:solidFill>
                  <a:srgbClr val="6A9955"/>
                </a:solidFill>
                <a:latin typeface="Consolas" panose="020B0609020204030204" pitchFamily="49" charset="0"/>
              </a:rPr>
              <a:t>,</a:t>
            </a:r>
            <a:r>
              <a:rPr lang="zh-CN" altLang="en-US" sz="1200" dirty="0">
                <a:solidFill>
                  <a:srgbClr val="6A9955"/>
                </a:solidFill>
                <a:latin typeface="Consolas" panose="020B0609020204030204" pitchFamily="49" charset="0"/>
              </a:rPr>
              <a:t>符合开闭原则</a:t>
            </a:r>
            <a:endParaRPr lang="zh-CN" altLang="en-US" sz="1200" dirty="0">
              <a:solidFill>
                <a:srgbClr val="D4D4D4"/>
              </a:solidFill>
              <a:latin typeface="Consolas" panose="020B0609020204030204" pitchFamily="49" charset="0"/>
            </a:endParaRPr>
          </a:p>
          <a:p>
            <a:r>
              <a:rPr lang="en-US" altLang="zh-CN" sz="1200" dirty="0" err="1">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mergeStrategies</a:t>
            </a:r>
            <a:r>
              <a:rPr lang="en-US" altLang="zh-CN" sz="1200" dirty="0">
                <a:solidFill>
                  <a:srgbClr val="D4D4D4"/>
                </a:solidFill>
                <a:latin typeface="Consolas" panose="020B0609020204030204" pitchFamily="49" charset="0"/>
              </a:rPr>
              <a:t> = {</a:t>
            </a:r>
          </a:p>
          <a:p>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strategies</a:t>
            </a:r>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SSS</a:t>
            </a:r>
            <a:r>
              <a:rPr lang="en-US" altLang="zh-CN" sz="1200" dirty="0">
                <a:solidFill>
                  <a:srgbClr val="9CDCFE"/>
                </a:solidFill>
                <a:latin typeface="Consolas" panose="020B0609020204030204" pitchFamily="49" charset="0"/>
              </a:rPr>
              <a: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12</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6A9955"/>
                </a:solidFill>
                <a:latin typeface="Consolas" panose="020B0609020204030204" pitchFamily="49" charset="0"/>
              </a:rPr>
              <a:t>//</a:t>
            </a:r>
            <a:r>
              <a:rPr lang="zh-CN" altLang="en-US" sz="1200" dirty="0">
                <a:solidFill>
                  <a:srgbClr val="6A9955"/>
                </a:solidFill>
                <a:latin typeface="Consolas" panose="020B0609020204030204" pitchFamily="49" charset="0"/>
              </a:rPr>
              <a:t>环境类</a:t>
            </a:r>
            <a:endParaRPr lang="zh-CN" altLang="en-US" sz="1200" dirty="0">
              <a:solidFill>
                <a:srgbClr val="D4D4D4"/>
              </a:solidFill>
              <a:latin typeface="Consolas" panose="020B0609020204030204" pitchFamily="49" charset="0"/>
            </a:endParaRPr>
          </a:p>
          <a:p>
            <a:r>
              <a:rPr lang="en-US" altLang="zh-CN" sz="1200" dirty="0" err="1">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calculateBouns</a:t>
            </a:r>
            <a:r>
              <a:rPr lang="en-US" altLang="zh-CN" sz="1200" dirty="0">
                <a:solidFill>
                  <a:srgbClr val="D4D4D4"/>
                </a:solidFill>
                <a:latin typeface="Consolas" panose="020B0609020204030204" pitchFamily="49" charset="0"/>
              </a:rPr>
              <a:t> = (</a:t>
            </a:r>
            <a:r>
              <a:rPr lang="en-US" altLang="zh-CN" sz="1200" dirty="0">
                <a:solidFill>
                  <a:srgbClr val="9CDCFE"/>
                </a:solidFill>
                <a:latin typeface="Consolas" panose="020B0609020204030204" pitchFamily="49" charset="0"/>
              </a:rPr>
              <a:t>level</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if</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mergeStrategies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level</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mergeStrategies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level</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salary</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err="1">
                <a:solidFill>
                  <a:srgbClr val="DCDCAA"/>
                </a:solidFill>
                <a:latin typeface="Consolas" panose="020B0609020204030204" pitchFamily="49" charset="0"/>
              </a:rPr>
              <a:t>calculateBouns</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'S'</a:t>
            </a:r>
            <a:r>
              <a:rPr lang="en-US" altLang="zh-CN" sz="1200" dirty="0">
                <a:solidFill>
                  <a:srgbClr val="D4D4D4"/>
                </a:solidFill>
                <a:latin typeface="Consolas" panose="020B0609020204030204" pitchFamily="49" charset="0"/>
              </a:rPr>
              <a:t>, </a:t>
            </a:r>
            <a:r>
              <a:rPr lang="en-US" altLang="zh-CN" sz="1200" dirty="0">
                <a:solidFill>
                  <a:srgbClr val="B5CEA8"/>
                </a:solidFill>
                <a:latin typeface="Consolas" panose="020B0609020204030204" pitchFamily="49" charset="0"/>
              </a:rPr>
              <a:t>6000</a:t>
            </a:r>
            <a:r>
              <a:rPr lang="en-US" altLang="zh-CN" sz="1200" dirty="0">
                <a:solidFill>
                  <a:srgbClr val="D4D4D4"/>
                </a:solidFill>
                <a:latin typeface="Consolas" panose="020B0609020204030204" pitchFamily="49" charset="0"/>
              </a:rPr>
              <a:t> );</a:t>
            </a:r>
          </a:p>
          <a:p>
            <a:r>
              <a:rPr lang="en-US" altLang="zh-CN" sz="1200" dirty="0" err="1">
                <a:solidFill>
                  <a:srgbClr val="DCDCAA"/>
                </a:solidFill>
                <a:latin typeface="Consolas" panose="020B0609020204030204" pitchFamily="49" charset="0"/>
              </a:rPr>
              <a:t>calculateBouns</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'B'</a:t>
            </a:r>
            <a:r>
              <a:rPr lang="en-US" altLang="zh-CN" sz="1200" dirty="0">
                <a:solidFill>
                  <a:srgbClr val="D4D4D4"/>
                </a:solidFill>
                <a:latin typeface="Consolas" panose="020B0609020204030204" pitchFamily="49" charset="0"/>
              </a:rPr>
              <a:t>, </a:t>
            </a:r>
            <a:r>
              <a:rPr lang="en-US" altLang="zh-CN" sz="1200" dirty="0">
                <a:solidFill>
                  <a:srgbClr val="B5CEA8"/>
                </a:solidFill>
                <a:latin typeface="Consolas" panose="020B0609020204030204" pitchFamily="49" charset="0"/>
              </a:rPr>
              <a:t>20000</a:t>
            </a:r>
            <a:r>
              <a:rPr lang="en-US" altLang="zh-CN" sz="1200" dirty="0">
                <a:solidFill>
                  <a:srgbClr val="D4D4D4"/>
                </a:solidFill>
                <a:latin typeface="Consolas" panose="020B0609020204030204" pitchFamily="49" charset="0"/>
              </a:rPr>
              <a:t> ); </a:t>
            </a:r>
            <a:endParaRPr lang="en-US" altLang="zh-C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20845850"/>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4"/>
            <a:ext cx="52453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设计模式前端实践</a:t>
            </a:r>
            <a:r>
              <a:rPr lang="en-US" altLang="zh-CN"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策略模式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524719" y="1585216"/>
            <a:ext cx="6544419" cy="5493274"/>
          </a:xfrm>
          <a:prstGeom prst="rect">
            <a:avLst/>
          </a:prstGeom>
        </p:spPr>
      </p:pic>
      <p:pic>
        <p:nvPicPr>
          <p:cNvPr id="4" name="图片 3"/>
          <p:cNvPicPr>
            <a:picLocks noChangeAspect="1"/>
          </p:cNvPicPr>
          <p:nvPr/>
        </p:nvPicPr>
        <p:blipFill>
          <a:blip r:embed="rId4"/>
          <a:stretch>
            <a:fillRect/>
          </a:stretch>
        </p:blipFill>
        <p:spPr>
          <a:xfrm>
            <a:off x="8157567" y="1585216"/>
            <a:ext cx="4483570" cy="5490649"/>
          </a:xfrm>
          <a:prstGeom prst="rect">
            <a:avLst/>
          </a:prstGeom>
        </p:spPr>
      </p:pic>
      <p:sp>
        <p:nvSpPr>
          <p:cNvPr id="5" name="右箭头 4"/>
          <p:cNvSpPr/>
          <p:nvPr/>
        </p:nvSpPr>
        <p:spPr>
          <a:xfrm>
            <a:off x="7313591" y="4256256"/>
            <a:ext cx="648072" cy="148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3751536"/>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策略模式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824035" y="3976365"/>
            <a:ext cx="6325420" cy="369332"/>
          </a:xfrm>
          <a:prstGeom prst="rect">
            <a:avLst/>
          </a:prstGeom>
          <a:noFill/>
        </p:spPr>
        <p:txBody>
          <a:bodyPr wrap="square" rtlCol="0">
            <a:spAutoFit/>
          </a:bodyPr>
          <a:lstStyle/>
          <a:p>
            <a:r>
              <a:rPr lang="zh-CN" altLang="en-US" b="1" dirty="0" smtClean="0"/>
              <a:t>使用情景：大量</a:t>
            </a:r>
            <a:r>
              <a:rPr lang="zh-CN" altLang="en-US" b="1" dirty="0"/>
              <a:t>使用</a:t>
            </a:r>
            <a:r>
              <a:rPr lang="en-US" altLang="zh-CN" b="1" dirty="0"/>
              <a:t>if/else</a:t>
            </a:r>
            <a:r>
              <a:rPr lang="zh-CN" altLang="en-US" b="1" dirty="0"/>
              <a:t>的</a:t>
            </a:r>
            <a:r>
              <a:rPr lang="zh-CN" altLang="en-US" b="1" dirty="0" smtClean="0"/>
              <a:t>情况或者需要</a:t>
            </a:r>
            <a:r>
              <a:rPr lang="zh-CN" altLang="en-US" b="1" dirty="0"/>
              <a:t>拓展的业务</a:t>
            </a:r>
          </a:p>
        </p:txBody>
      </p:sp>
      <p:sp>
        <p:nvSpPr>
          <p:cNvPr id="4" name="文本框 3"/>
          <p:cNvSpPr txBox="1"/>
          <p:nvPr/>
        </p:nvSpPr>
        <p:spPr>
          <a:xfrm>
            <a:off x="824035" y="1528093"/>
            <a:ext cx="10945216"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策略模式利用组合、委托和多态等技术和思想，可以有效地规避多重条件语句</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策略模式提供了对开发</a:t>
            </a:r>
            <a:r>
              <a:rPr lang="en-US" altLang="zh-CN" dirty="0" smtClean="0"/>
              <a:t>-</a:t>
            </a:r>
            <a:r>
              <a:rPr lang="zh-CN" altLang="en-US" dirty="0" smtClean="0"/>
              <a:t>封闭原则完美支持，将算法封装在独立的策略中，使得他们</a:t>
            </a:r>
            <a:r>
              <a:rPr lang="zh-CN" altLang="en-US" dirty="0"/>
              <a:t>易于可读，</a:t>
            </a:r>
            <a:r>
              <a:rPr lang="zh-CN" altLang="en-US" dirty="0" smtClean="0"/>
              <a:t>易于理解，易于拓展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策略模式中的算法也可以复用在系统的其他地方，从而避免许多重复的复制粘贴工作</a:t>
            </a:r>
            <a:endParaRPr lang="zh-CN" altLang="en-US" dirty="0"/>
          </a:p>
        </p:txBody>
      </p:sp>
    </p:spTree>
    <p:extLst>
      <p:ext uri="{BB962C8B-B14F-4D97-AF65-F5344CB8AC3E}">
        <p14:creationId xmlns:p14="http://schemas.microsoft.com/office/powerpoint/2010/main" val="245434649"/>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Number_1"/>
          <p:cNvSpPr/>
          <p:nvPr>
            <p:custDataLst>
              <p:tags r:id="rId1"/>
            </p:custDataLst>
          </p:nvPr>
        </p:nvSpPr>
        <p:spPr>
          <a:xfrm>
            <a:off x="6768681" y="1844083"/>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2" name="MH_Entry_1"/>
          <p:cNvSpPr/>
          <p:nvPr>
            <p:custDataLst>
              <p:tags r:id="rId2"/>
            </p:custDataLst>
          </p:nvPr>
        </p:nvSpPr>
        <p:spPr>
          <a:xfrm>
            <a:off x="7473677" y="1875931"/>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253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什么是设计模式</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Number_2"/>
          <p:cNvSpPr/>
          <p:nvPr>
            <p:custDataLst>
              <p:tags r:id="rId3"/>
            </p:custDataLst>
          </p:nvPr>
        </p:nvSpPr>
        <p:spPr>
          <a:xfrm>
            <a:off x="6768681" y="3107299"/>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4" name="MH_Entry_2"/>
          <p:cNvSpPr/>
          <p:nvPr>
            <p:custDataLst>
              <p:tags r:id="rId4"/>
            </p:custDataLst>
          </p:nvPr>
        </p:nvSpPr>
        <p:spPr>
          <a:xfrm>
            <a:off x="7473677" y="3139147"/>
            <a:ext cx="3348186"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核心设计原则</a:t>
            </a:r>
            <a:endParaRPr lang="en-US" altLang="zh-CN" sz="253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Number_3"/>
          <p:cNvSpPr/>
          <p:nvPr>
            <p:custDataLst>
              <p:tags r:id="rId5"/>
            </p:custDataLst>
          </p:nvPr>
        </p:nvSpPr>
        <p:spPr>
          <a:xfrm>
            <a:off x="6768681" y="4370515"/>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6" name="MH_Entry_3"/>
          <p:cNvSpPr/>
          <p:nvPr>
            <p:custDataLst>
              <p:tags r:id="rId6"/>
            </p:custDataLst>
          </p:nvPr>
        </p:nvSpPr>
        <p:spPr>
          <a:xfrm>
            <a:off x="7473677" y="4402363"/>
            <a:ext cx="4644330"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设计模式前端实践</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Number_4"/>
          <p:cNvSpPr/>
          <p:nvPr>
            <p:custDataLst>
              <p:tags r:id="rId7"/>
            </p:custDataLst>
          </p:nvPr>
        </p:nvSpPr>
        <p:spPr>
          <a:xfrm>
            <a:off x="6768681" y="5633731"/>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8" name="MH_Entry_4"/>
          <p:cNvSpPr/>
          <p:nvPr>
            <p:custDataLst>
              <p:tags r:id="rId8"/>
            </p:custDataLst>
          </p:nvPr>
        </p:nvSpPr>
        <p:spPr>
          <a:xfrm>
            <a:off x="7473677" y="5665579"/>
            <a:ext cx="3708226"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1"/>
          <p:cNvSpPr txBox="1"/>
          <p:nvPr>
            <p:custDataLst>
              <p:tags r:id="rId9"/>
            </p:custDataLst>
          </p:nvPr>
        </p:nvSpPr>
        <p:spPr>
          <a:xfrm>
            <a:off x="3549055" y="1210003"/>
            <a:ext cx="1769715" cy="3794592"/>
          </a:xfrm>
          <a:prstGeom prst="rect">
            <a:avLst/>
          </a:prstGeom>
          <a:noFill/>
        </p:spPr>
        <p:txBody>
          <a:bodyPr vert="eaVert" wrap="square" lIns="0" tIns="0" rIns="0" bIns="0" rtlCol="0" anchor="ctr" anchorCtr="0">
            <a:spAutoFit/>
          </a:bodyPr>
          <a:lstStyle/>
          <a:p>
            <a:pPr algn="ctr"/>
            <a:r>
              <a:rPr lang="zh-CN" altLang="en-US" sz="115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15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s_2"/>
          <p:cNvSpPr txBox="1"/>
          <p:nvPr>
            <p:custDataLst>
              <p:tags r:id="rId10"/>
            </p:custDataLst>
          </p:nvPr>
        </p:nvSpPr>
        <p:spPr>
          <a:xfrm rot="5400000">
            <a:off x="1701273" y="2768745"/>
            <a:ext cx="3299296" cy="677108"/>
          </a:xfrm>
          <a:prstGeom prst="rect">
            <a:avLst/>
          </a:prstGeom>
          <a:noFill/>
        </p:spPr>
        <p:txBody>
          <a:bodyPr wrap="square" lIns="0" tIns="0" rIns="0" bIns="0">
            <a:spAutoFit/>
          </a:bodyPr>
          <a:lstStyle/>
          <a:p>
            <a:pPr algn="ctr">
              <a:defRPr/>
            </a:pPr>
            <a:r>
              <a:rPr lang="en-US" altLang="zh-CN" sz="44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149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500" autoRev="1" fill="hold">
                                          <p:stCondLst>
                                            <p:cond delay="0"/>
                                          </p:stCondLst>
                                        </p:cTn>
                                        <p:tgtEl>
                                          <p:spTgt spid="19"/>
                                        </p:tgtEl>
                                        <p:attrNameLst>
                                          <p:attrName>ppt_w</p:attrName>
                                        </p:attrNameLst>
                                      </p:cBhvr>
                                    </p:anim>
                                    <p:anim by="(#ppt_w*0.50)" calcmode="lin" valueType="num">
                                      <p:cBhvr>
                                        <p:cTn id="8" dur="500" decel="50000" autoRev="1" fill="hold">
                                          <p:stCondLst>
                                            <p:cond delay="0"/>
                                          </p:stCondLst>
                                        </p:cTn>
                                        <p:tgtEl>
                                          <p:spTgt spid="19"/>
                                        </p:tgtEl>
                                        <p:attrNameLst>
                                          <p:attrName>ppt_x</p:attrName>
                                        </p:attrNameLst>
                                      </p:cBhvr>
                                    </p:anim>
                                    <p:anim from="(-#ppt_h/2)" to="(#ppt_y)" calcmode="lin" valueType="num">
                                      <p:cBhvr>
                                        <p:cTn id="9" dur="1000" fill="hold">
                                          <p:stCondLst>
                                            <p:cond delay="0"/>
                                          </p:stCondLst>
                                        </p:cTn>
                                        <p:tgtEl>
                                          <p:spTgt spid="19"/>
                                        </p:tgtEl>
                                        <p:attrNameLst>
                                          <p:attrName>ppt_y</p:attrName>
                                        </p:attrNameLst>
                                      </p:cBhvr>
                                    </p:anim>
                                    <p:animRot by="21600000">
                                      <p:cBhvr>
                                        <p:cTn id="10" dur="1000" fill="hold">
                                          <p:stCondLst>
                                            <p:cond delay="0"/>
                                          </p:stCondLst>
                                        </p:cTn>
                                        <p:tgtEl>
                                          <p:spTgt spid="19"/>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 by="(-#ppt_w*2)" calcmode="lin" valueType="num">
                                      <p:cBhvr rctx="PPT">
                                        <p:cTn id="13" dur="500" autoRev="1" fill="hold">
                                          <p:stCondLst>
                                            <p:cond delay="0"/>
                                          </p:stCondLst>
                                        </p:cTn>
                                        <p:tgtEl>
                                          <p:spTgt spid="20"/>
                                        </p:tgtEl>
                                        <p:attrNameLst>
                                          <p:attrName>ppt_w</p:attrName>
                                        </p:attrNameLst>
                                      </p:cBhvr>
                                    </p:anim>
                                    <p:anim by="(#ppt_w*0.50)" calcmode="lin" valueType="num">
                                      <p:cBhvr>
                                        <p:cTn id="14" dur="500" decel="50000" autoRev="1" fill="hold">
                                          <p:stCondLst>
                                            <p:cond delay="0"/>
                                          </p:stCondLst>
                                        </p:cTn>
                                        <p:tgtEl>
                                          <p:spTgt spid="20"/>
                                        </p:tgtEl>
                                        <p:attrNameLst>
                                          <p:attrName>ppt_x</p:attrName>
                                        </p:attrNameLst>
                                      </p:cBhvr>
                                    </p:anim>
                                    <p:anim from="(-#ppt_h/2)" to="(#ppt_y)" calcmode="lin" valueType="num">
                                      <p:cBhvr>
                                        <p:cTn id="15" dur="1000" fill="hold">
                                          <p:stCondLst>
                                            <p:cond delay="0"/>
                                          </p:stCondLst>
                                        </p:cTn>
                                        <p:tgtEl>
                                          <p:spTgt spid="20"/>
                                        </p:tgtEl>
                                        <p:attrNameLst>
                                          <p:attrName>ppt_y</p:attrName>
                                        </p:attrNameLst>
                                      </p:cBhvr>
                                    </p:anim>
                                    <p:animRot by="21600000">
                                      <p:cBhvr>
                                        <p:cTn id="16" dur="1000" fill="hold">
                                          <p:stCondLst>
                                            <p:cond delay="0"/>
                                          </p:stCondLst>
                                        </p:cTn>
                                        <p:tgtEl>
                                          <p:spTgt spid="20"/>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P spid="17" grpId="0" animBg="1"/>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代理模式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824035" y="1528093"/>
            <a:ext cx="11149956" cy="1200329"/>
          </a:xfrm>
          <a:prstGeom prst="rect">
            <a:avLst/>
          </a:prstGeom>
        </p:spPr>
        <p:txBody>
          <a:bodyPr wrap="square">
            <a:spAutoFit/>
          </a:bodyPr>
          <a:lstStyle/>
          <a:p>
            <a:r>
              <a:rPr lang="zh-CN" altLang="en-US" b="1" dirty="0"/>
              <a:t>为一个对象提供一个代用品或占位符，以便控制对它的访问（当客户不方便直接访问一个对象或者不满足需要的时候，</a:t>
            </a:r>
          </a:p>
          <a:p>
            <a:r>
              <a:rPr lang="zh-CN" altLang="en-US" b="1" dirty="0"/>
              <a:t>提供一个替身对象来控制对这个对象的访问，客户实际访问的是替身对象。替身对象对请求做出一些处理后，再把请求转交给本体对象）</a:t>
            </a:r>
          </a:p>
        </p:txBody>
      </p:sp>
      <p:pic>
        <p:nvPicPr>
          <p:cNvPr id="6146" name="Picture 2" descr="https://timgsa.baidu.com/timg?image&amp;quality=80&amp;size=b9999_10000&amp;sec=1586355977116&amp;di=dee2dcd3691fc1ea59de03afac89049c&amp;imgtype=0&amp;src=http%3A%2F%2Fmc.qcloudimg.com%2Fstatic%2Fimg%2F7e32f95b1620df34a9a77b7a6534f9b5%2F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767" y="2824237"/>
            <a:ext cx="7495743" cy="398211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805639" y="4630628"/>
            <a:ext cx="3312368" cy="369332"/>
          </a:xfrm>
          <a:prstGeom prst="rect">
            <a:avLst/>
          </a:prstGeom>
          <a:noFill/>
        </p:spPr>
        <p:txBody>
          <a:bodyPr wrap="square" rtlCol="0">
            <a:spAutoFit/>
          </a:bodyPr>
          <a:lstStyle/>
          <a:p>
            <a:r>
              <a:rPr lang="zh-CN" altLang="en-US" dirty="0" smtClean="0"/>
              <a:t>通过虚拟</a:t>
            </a:r>
            <a:r>
              <a:rPr lang="en-US" altLang="zh-CN" dirty="0" smtClean="0"/>
              <a:t>DOM</a:t>
            </a:r>
            <a:r>
              <a:rPr lang="zh-CN" altLang="en-US" dirty="0" smtClean="0"/>
              <a:t>去操作真实</a:t>
            </a:r>
            <a:r>
              <a:rPr lang="en-US" altLang="zh-CN" dirty="0" smtClean="0"/>
              <a:t>DOM</a:t>
            </a:r>
            <a:endParaRPr lang="zh-CN" altLang="en-US" dirty="0"/>
          </a:p>
        </p:txBody>
      </p:sp>
    </p:spTree>
    <p:extLst>
      <p:ext uri="{BB962C8B-B14F-4D97-AF65-F5344CB8AC3E}">
        <p14:creationId xmlns:p14="http://schemas.microsoft.com/office/powerpoint/2010/main" val="1212169538"/>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代理</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740743" y="1324843"/>
            <a:ext cx="11377264" cy="646331"/>
          </a:xfrm>
          <a:prstGeom prst="rect">
            <a:avLst/>
          </a:prstGeom>
        </p:spPr>
        <p:txBody>
          <a:bodyPr wrap="square">
            <a:spAutoFit/>
          </a:bodyPr>
          <a:lstStyle/>
          <a:p>
            <a:r>
              <a:rPr lang="zh-CN" altLang="en-US" dirty="0">
                <a:solidFill>
                  <a:srgbClr val="404040"/>
                </a:solidFill>
                <a:latin typeface="-apple-system"/>
              </a:rPr>
              <a:t>缓存代理可以将一些开销很大的方法的运算结果进行缓存，再次调用该函数时，若参数一致，则可以直接返回缓存中的结果，而不用再重新进行运算。</a:t>
            </a:r>
            <a:endParaRPr lang="zh-CN" altLang="en-US" dirty="0"/>
          </a:p>
        </p:txBody>
      </p:sp>
      <p:sp>
        <p:nvSpPr>
          <p:cNvPr id="4" name="矩形 3"/>
          <p:cNvSpPr/>
          <p:nvPr/>
        </p:nvSpPr>
        <p:spPr>
          <a:xfrm>
            <a:off x="804444" y="1971174"/>
            <a:ext cx="11089232" cy="5078313"/>
          </a:xfrm>
          <a:prstGeom prst="rect">
            <a:avLst/>
          </a:prstGeom>
        </p:spPr>
        <p:txBody>
          <a:bodyPr wrap="square">
            <a:spAutoFit/>
          </a:bodyPr>
          <a:lstStyle/>
          <a:p>
            <a:r>
              <a:rPr lang="en-US" altLang="zh-CN" sz="1200" dirty="0" err="1">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getFib</a:t>
            </a:r>
            <a:r>
              <a:rPr lang="en-US" altLang="zh-CN" sz="1200" dirty="0">
                <a:solidFill>
                  <a:srgbClr val="D4D4D4"/>
                </a:solidFill>
                <a:latin typeface="Consolas" panose="020B0609020204030204" pitchFamily="49" charset="0"/>
              </a:rPr>
              <a:t> = (</a:t>
            </a:r>
            <a:r>
              <a:rPr lang="en-US" altLang="zh-CN" sz="1200" dirty="0" err="1">
                <a:solidFill>
                  <a:srgbClr val="9CDCFE"/>
                </a:solidFill>
                <a:latin typeface="Consolas" panose="020B0609020204030204" pitchFamily="49" charset="0"/>
              </a:rPr>
              <a:t>num</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if</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num</a:t>
            </a:r>
            <a:r>
              <a:rPr lang="en-US" altLang="zh-CN" sz="1200" dirty="0">
                <a:solidFill>
                  <a:srgbClr val="D4D4D4"/>
                </a:solidFill>
                <a:latin typeface="Consolas" panose="020B0609020204030204" pitchFamily="49" charset="0"/>
              </a:rPr>
              <a:t> &lt;= </a:t>
            </a:r>
            <a:r>
              <a:rPr lang="en-US" altLang="zh-CN" sz="1200" dirty="0">
                <a:solidFill>
                  <a:srgbClr val="B5CEA8"/>
                </a:solidFill>
                <a:latin typeface="Consolas" panose="020B0609020204030204" pitchFamily="49" charset="0"/>
              </a:rPr>
              <a:t>2</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B5CEA8"/>
                </a:solidFill>
                <a:latin typeface="Consolas" panose="020B0609020204030204" pitchFamily="49" charset="0"/>
              </a:rPr>
              <a:t>1</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getFib</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num</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1</a:t>
            </a:r>
            <a:r>
              <a:rPr lang="en-US" altLang="zh-CN" sz="1200" dirty="0">
                <a:solidFill>
                  <a:srgbClr val="D4D4D4"/>
                </a:solidFill>
                <a:latin typeface="Consolas" panose="020B0609020204030204" pitchFamily="49" charset="0"/>
              </a:rPr>
              <a:t>) + </a:t>
            </a:r>
            <a:r>
              <a:rPr lang="en-US" altLang="zh-CN" sz="1200" dirty="0" err="1">
                <a:solidFill>
                  <a:srgbClr val="DCDCAA"/>
                </a:solidFill>
                <a:latin typeface="Consolas" panose="020B0609020204030204" pitchFamily="49" charset="0"/>
              </a:rPr>
              <a:t>getFib</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num</a:t>
            </a:r>
            <a:r>
              <a:rPr lang="en-US" altLang="zh-CN" sz="1200" dirty="0">
                <a:solidFill>
                  <a:srgbClr val="D4D4D4"/>
                </a:solidFill>
                <a:latin typeface="Consolas" panose="020B0609020204030204" pitchFamily="49" charset="0"/>
              </a:rPr>
              <a:t> - </a:t>
            </a:r>
            <a:r>
              <a:rPr lang="en-US" altLang="zh-CN" sz="1200" dirty="0">
                <a:solidFill>
                  <a:srgbClr val="B5CEA8"/>
                </a:solidFill>
                <a:latin typeface="Consolas" panose="020B0609020204030204" pitchFamily="49" charset="0"/>
              </a:rPr>
              <a:t>2</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创建缓存代理的工厂函数</a:t>
            </a:r>
            <a:endParaRPr lang="zh-CN" altLang="en-US" sz="1200" dirty="0">
              <a:solidFill>
                <a:srgbClr val="D4D4D4"/>
              </a:solidFill>
              <a:latin typeface="Consolas" panose="020B0609020204030204" pitchFamily="49" charset="0"/>
            </a:endParaRPr>
          </a:p>
          <a:p>
            <a:r>
              <a:rPr lang="en-US" altLang="zh-CN" sz="1200" dirty="0" err="1">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getCacheProxy</a:t>
            </a:r>
            <a:r>
              <a:rPr lang="en-US" altLang="zh-CN" sz="1200" dirty="0">
                <a:solidFill>
                  <a:srgbClr val="D4D4D4"/>
                </a:solidFill>
                <a:latin typeface="Consolas" panose="020B0609020204030204" pitchFamily="49" charset="0"/>
              </a:rPr>
              <a:t> = (</a:t>
            </a:r>
            <a:r>
              <a:rPr lang="en-US" altLang="zh-CN" sz="1200" dirty="0" err="1">
                <a:solidFill>
                  <a:srgbClr val="9CDCFE"/>
                </a:solidFill>
                <a:latin typeface="Consolas" panose="020B0609020204030204" pitchFamily="49" charset="0"/>
              </a:rPr>
              <a:t>fn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cache</a:t>
            </a:r>
            <a:r>
              <a:rPr lang="en-US" altLang="zh-CN" sz="1200" dirty="0">
                <a:solidFill>
                  <a:srgbClr val="D4D4D4"/>
                </a:solidFill>
                <a:latin typeface="Consolas" panose="020B0609020204030204" pitchFamily="49" charset="0"/>
              </a:rPr>
              <a:t> = </a:t>
            </a:r>
            <a:r>
              <a:rPr lang="en-US" altLang="zh-CN" sz="1200" dirty="0">
                <a:solidFill>
                  <a:srgbClr val="569CD6"/>
                </a:solidFill>
                <a:latin typeface="Consolas" panose="020B0609020204030204" pitchFamily="49" charset="0"/>
              </a:rPr>
              <a:t>new</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Map</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new</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Proxy</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fn</a:t>
            </a:r>
            <a:r>
              <a:rPr lang="en-US" altLang="zh-CN" sz="1200" dirty="0">
                <a:solidFill>
                  <a:srgbClr val="D4D4D4"/>
                </a:solidFill>
                <a:latin typeface="Consolas" panose="020B0609020204030204" pitchFamily="49" charset="0"/>
              </a:rPr>
              <a:t>, </a:t>
            </a:r>
            <a:r>
              <a:rPr lang="en-US" altLang="zh-CN" sz="1200" dirty="0" smtClean="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拦截 </a:t>
            </a:r>
            <a:r>
              <a:rPr lang="en-US" altLang="zh-CN" sz="1200" dirty="0">
                <a:solidFill>
                  <a:srgbClr val="6A9955"/>
                </a:solidFill>
                <a:latin typeface="Consolas" panose="020B0609020204030204" pitchFamily="49" charset="0"/>
              </a:rPr>
              <a:t>Proxy </a:t>
            </a:r>
            <a:r>
              <a:rPr lang="zh-CN" altLang="en-US" sz="1200" dirty="0">
                <a:solidFill>
                  <a:srgbClr val="6A9955"/>
                </a:solidFill>
                <a:latin typeface="Consolas" panose="020B0609020204030204" pitchFamily="49" charset="0"/>
              </a:rPr>
              <a:t>实例作为函数调用的</a:t>
            </a:r>
            <a:r>
              <a:rPr lang="zh-CN" altLang="en-US" sz="1200" dirty="0" smtClean="0">
                <a:solidFill>
                  <a:srgbClr val="6A9955"/>
                </a:solidFill>
                <a:latin typeface="Consolas" panose="020B0609020204030204" pitchFamily="49" charset="0"/>
              </a:rPr>
              <a:t>操作</a:t>
            </a:r>
            <a:endParaRPr lang="en-US" altLang="zh-CN" sz="1200" dirty="0" smtClean="0">
              <a:solidFill>
                <a:srgbClr val="6A9955"/>
              </a:solidFill>
              <a:latin typeface="Consolas" panose="020B0609020204030204" pitchFamily="49" charset="0"/>
            </a:endParaRPr>
          </a:p>
          <a:p>
            <a:r>
              <a:rPr lang="en-US" altLang="zh-CN" sz="1200" dirty="0" smtClean="0">
                <a:solidFill>
                  <a:srgbClr val="D4D4D4"/>
                </a:solidFill>
                <a:latin typeface="Consolas" panose="020B0609020204030204" pitchFamily="49" charset="0"/>
              </a:rPr>
              <a:t>        </a:t>
            </a:r>
            <a:r>
              <a:rPr lang="en-US" altLang="zh-CN" sz="1200" dirty="0" smtClean="0">
                <a:solidFill>
                  <a:srgbClr val="DCDCAA"/>
                </a:solidFill>
                <a:latin typeface="Consolas" panose="020B0609020204030204" pitchFamily="49" charset="0"/>
              </a:rPr>
              <a:t>apply</a:t>
            </a:r>
            <a:r>
              <a:rPr lang="en-US" altLang="zh-CN" sz="1200" dirty="0" smtClean="0">
                <a:solidFill>
                  <a:srgbClr val="D4D4D4"/>
                </a:solidFill>
                <a:latin typeface="Consolas" panose="020B0609020204030204" pitchFamily="49" charset="0"/>
              </a:rPr>
              <a:t>(</a:t>
            </a:r>
            <a:r>
              <a:rPr lang="en-US" altLang="zh-CN" sz="1200" dirty="0" smtClean="0">
                <a:solidFill>
                  <a:srgbClr val="9CDCFE"/>
                </a:solidFill>
                <a:latin typeface="Consolas" panose="020B0609020204030204" pitchFamily="49" charset="0"/>
              </a:rPr>
              <a:t>target</a:t>
            </a:r>
            <a:r>
              <a:rPr lang="en-US" altLang="zh-CN" sz="1200" dirty="0" smtClean="0">
                <a:solidFill>
                  <a:srgbClr val="D4D4D4"/>
                </a:solidFill>
                <a:latin typeface="Consolas" panose="020B0609020204030204" pitchFamily="49" charset="0"/>
              </a:rPr>
              <a:t>, </a:t>
            </a:r>
            <a:r>
              <a:rPr lang="en-US" altLang="zh-CN" sz="1200" dirty="0" smtClean="0">
                <a:solidFill>
                  <a:srgbClr val="9CDCFE"/>
                </a:solidFill>
                <a:latin typeface="Consolas" panose="020B0609020204030204" pitchFamily="49" charset="0"/>
              </a:rPr>
              <a:t>context</a:t>
            </a:r>
            <a:r>
              <a:rPr lang="en-US" altLang="zh-CN" sz="1200" dirty="0" smtClean="0">
                <a:solidFill>
                  <a:srgbClr val="D4D4D4"/>
                </a:solidFill>
                <a:latin typeface="Consolas" panose="020B0609020204030204" pitchFamily="49" charset="0"/>
              </a:rPr>
              <a:t>, </a:t>
            </a:r>
            <a:r>
              <a:rPr lang="en-US" altLang="zh-CN" sz="1200" dirty="0" err="1" smtClean="0">
                <a:solidFill>
                  <a:srgbClr val="9CDCFE"/>
                </a:solidFill>
                <a:latin typeface="Consolas" panose="020B0609020204030204" pitchFamily="49" charset="0"/>
              </a:rPr>
              <a:t>args</a:t>
            </a:r>
            <a:r>
              <a:rPr lang="en-US" altLang="zh-CN" sz="1200" dirty="0" smtClean="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err="1">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argsString</a:t>
            </a:r>
            <a:r>
              <a:rPr lang="en-US" altLang="zh-CN" sz="1200" dirty="0">
                <a:solidFill>
                  <a:srgbClr val="D4D4D4"/>
                </a:solidFill>
                <a:latin typeface="Consolas" panose="020B0609020204030204" pitchFamily="49" charset="0"/>
              </a:rPr>
              <a:t> = </a:t>
            </a:r>
            <a:r>
              <a:rPr lang="en-US" altLang="zh-CN" sz="1200" dirty="0" err="1">
                <a:solidFill>
                  <a:srgbClr val="9CDCFE"/>
                </a:solidFill>
                <a:latin typeface="Consolas" panose="020B0609020204030204" pitchFamily="49" charset="0"/>
              </a:rPr>
              <a:t>args</a:t>
            </a:r>
            <a:r>
              <a:rPr lang="en-US" altLang="zh-CN" sz="1200" dirty="0" err="1">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join</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 '</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if</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cache</a:t>
            </a:r>
            <a:r>
              <a:rPr lang="en-US" altLang="zh-CN" sz="1200" dirty="0" err="1">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has</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argsString</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如果有缓存</a:t>
            </a:r>
            <a:r>
              <a:rPr lang="en-US" altLang="zh-CN" sz="1200" dirty="0">
                <a:solidFill>
                  <a:srgbClr val="6A9955"/>
                </a:solidFill>
                <a:latin typeface="Consolas" panose="020B0609020204030204" pitchFamily="49" charset="0"/>
              </a:rPr>
              <a:t>,</a:t>
            </a:r>
            <a:r>
              <a:rPr lang="zh-CN" altLang="en-US" sz="1200" dirty="0">
                <a:solidFill>
                  <a:srgbClr val="6A9955"/>
                </a:solidFill>
                <a:latin typeface="Consolas" panose="020B0609020204030204" pitchFamily="49" charset="0"/>
              </a:rPr>
              <a:t>直接返回缓存数据</a:t>
            </a:r>
            <a:endParaRPr lang="zh-CN" altLang="en-US" sz="1200" dirty="0">
              <a:solidFill>
                <a:srgbClr val="D4D4D4"/>
              </a:solidFill>
              <a:latin typeface="Consolas" panose="020B0609020204030204" pitchFamily="49" charset="0"/>
            </a:endParaRPr>
          </a:p>
          <a:p>
            <a:r>
              <a:rPr lang="zh-CN" altLang="en-US"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cache</a:t>
            </a:r>
            <a:r>
              <a:rPr lang="en-US" altLang="zh-CN" sz="1200" dirty="0" err="1">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get</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argsString</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err="1">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result</a:t>
            </a:r>
            <a:r>
              <a:rPr lang="en-US" altLang="zh-CN" sz="1200" dirty="0">
                <a:solidFill>
                  <a:srgbClr val="D4D4D4"/>
                </a:solidFill>
                <a:latin typeface="Consolas" panose="020B0609020204030204" pitchFamily="49" charset="0"/>
              </a:rPr>
              <a:t> = </a:t>
            </a:r>
            <a:r>
              <a:rPr lang="en-US" altLang="zh-CN" sz="1200" dirty="0" err="1">
                <a:solidFill>
                  <a:srgbClr val="9CDCFE"/>
                </a:solidFill>
                <a:latin typeface="Consolas" panose="020B0609020204030204" pitchFamily="49" charset="0"/>
              </a:rPr>
              <a:t>fn</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args</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cache</a:t>
            </a:r>
            <a:r>
              <a:rPr lang="en-US" altLang="zh-CN" sz="1200" dirty="0" err="1">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set</a:t>
            </a:r>
            <a:r>
              <a:rPr lang="en-US" altLang="zh-CN" sz="1200" dirty="0">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argsString</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result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result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err="1">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getFibProxy</a:t>
            </a:r>
            <a:r>
              <a:rPr lang="en-US" altLang="zh-CN" sz="1200" dirty="0">
                <a:solidFill>
                  <a:srgbClr val="D4D4D4"/>
                </a:solidFill>
                <a:latin typeface="Consolas" panose="020B0609020204030204" pitchFamily="49" charset="0"/>
              </a:rPr>
              <a:t> = </a:t>
            </a:r>
            <a:r>
              <a:rPr lang="en-US" altLang="zh-CN" sz="1200" dirty="0" err="1">
                <a:solidFill>
                  <a:srgbClr val="DCDCAA"/>
                </a:solidFill>
                <a:latin typeface="Consolas" panose="020B0609020204030204" pitchFamily="49" charset="0"/>
              </a:rPr>
              <a:t>getCacheProxy</a:t>
            </a:r>
            <a:r>
              <a:rPr lang="en-US" altLang="zh-CN" sz="1200" dirty="0">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getFib</a:t>
            </a:r>
            <a:r>
              <a:rPr lang="en-US" altLang="zh-CN" sz="1200" dirty="0">
                <a:solidFill>
                  <a:srgbClr val="D4D4D4"/>
                </a:solidFill>
                <a:latin typeface="Consolas" panose="020B0609020204030204" pitchFamily="49" charset="0"/>
              </a:rPr>
              <a:t>);</a:t>
            </a:r>
          </a:p>
          <a:p>
            <a:r>
              <a:rPr lang="en-US" altLang="zh-CN" sz="1200" dirty="0" err="1">
                <a:solidFill>
                  <a:srgbClr val="9CDCFE"/>
                </a:solidFill>
                <a:latin typeface="Consolas" panose="020B0609020204030204" pitchFamily="49" charset="0"/>
              </a:rPr>
              <a:t>getFibProxy</a:t>
            </a:r>
            <a:r>
              <a:rPr lang="en-US" altLang="zh-CN" sz="1200" dirty="0">
                <a:solidFill>
                  <a:srgbClr val="D4D4D4"/>
                </a:solidFill>
                <a:latin typeface="Consolas" panose="020B0609020204030204" pitchFamily="49" charset="0"/>
              </a:rPr>
              <a:t>(</a:t>
            </a:r>
            <a:r>
              <a:rPr lang="en-US" altLang="zh-CN" sz="1200" dirty="0">
                <a:solidFill>
                  <a:srgbClr val="B5CEA8"/>
                </a:solidFill>
                <a:latin typeface="Consolas" panose="020B0609020204030204" pitchFamily="49" charset="0"/>
              </a:rPr>
              <a:t>40</a:t>
            </a:r>
            <a:r>
              <a:rPr lang="en-US" altLang="zh-CN" sz="1200" dirty="0">
                <a:solidFill>
                  <a:srgbClr val="D4D4D4"/>
                </a:solidFill>
                <a:latin typeface="Consolas" panose="020B0609020204030204" pitchFamily="49" charset="0"/>
              </a:rPr>
              <a:t>); </a:t>
            </a:r>
            <a:r>
              <a:rPr lang="en-US" altLang="zh-CN" sz="1200" dirty="0">
                <a:solidFill>
                  <a:srgbClr val="6A9955"/>
                </a:solidFill>
                <a:latin typeface="Consolas" panose="020B0609020204030204" pitchFamily="49" charset="0"/>
              </a:rPr>
              <a:t>// 102334155</a:t>
            </a:r>
            <a:endParaRPr lang="en-US" altLang="zh-CN" sz="1200" dirty="0">
              <a:solidFill>
                <a:srgbClr val="D4D4D4"/>
              </a:solidFill>
              <a:latin typeface="Consolas" panose="020B0609020204030204" pitchFamily="49" charset="0"/>
            </a:endParaRPr>
          </a:p>
          <a:p>
            <a:r>
              <a:rPr lang="en-US" altLang="zh-CN" sz="1200" dirty="0" err="1">
                <a:solidFill>
                  <a:srgbClr val="9CDCFE"/>
                </a:solidFill>
                <a:latin typeface="Consolas" panose="020B0609020204030204" pitchFamily="49" charset="0"/>
              </a:rPr>
              <a:t>getFibProxy</a:t>
            </a:r>
            <a:r>
              <a:rPr lang="en-US" altLang="zh-CN" sz="1200" dirty="0">
                <a:solidFill>
                  <a:srgbClr val="D4D4D4"/>
                </a:solidFill>
                <a:latin typeface="Consolas" panose="020B0609020204030204" pitchFamily="49" charset="0"/>
              </a:rPr>
              <a:t>(</a:t>
            </a:r>
            <a:r>
              <a:rPr lang="en-US" altLang="zh-CN" sz="1200" dirty="0">
                <a:solidFill>
                  <a:srgbClr val="B5CEA8"/>
                </a:solidFill>
                <a:latin typeface="Consolas" panose="020B0609020204030204" pitchFamily="49" charset="0"/>
              </a:rPr>
              <a:t>40</a:t>
            </a:r>
            <a:r>
              <a:rPr lang="en-US" altLang="zh-CN" sz="1200" dirty="0">
                <a:solidFill>
                  <a:srgbClr val="D4D4D4"/>
                </a:solidFill>
                <a:latin typeface="Consolas" panose="020B0609020204030204" pitchFamily="49" charset="0"/>
              </a:rPr>
              <a:t>); </a:t>
            </a:r>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输出</a:t>
            </a:r>
            <a:r>
              <a:rPr lang="en-US" altLang="zh-CN" sz="1200" dirty="0">
                <a:solidFill>
                  <a:srgbClr val="6A9955"/>
                </a:solidFill>
                <a:latin typeface="Consolas" panose="020B0609020204030204" pitchFamily="49" charset="0"/>
              </a:rPr>
              <a:t>40</a:t>
            </a:r>
            <a:r>
              <a:rPr lang="zh-CN" altLang="en-US" sz="1200" dirty="0">
                <a:solidFill>
                  <a:srgbClr val="6A9955"/>
                </a:solidFill>
                <a:latin typeface="Consolas" panose="020B0609020204030204" pitchFamily="49" charset="0"/>
              </a:rPr>
              <a:t>的缓存结果</a:t>
            </a:r>
            <a:r>
              <a:rPr lang="en-US" altLang="zh-CN" sz="1200" dirty="0">
                <a:solidFill>
                  <a:srgbClr val="6A9955"/>
                </a:solidFill>
                <a:latin typeface="Consolas" panose="020B0609020204030204" pitchFamily="49" charset="0"/>
              </a:rPr>
              <a:t>: 102334155</a:t>
            </a:r>
            <a:endParaRPr lang="zh-CN" alt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1106726"/>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代理模式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24035" y="1528093"/>
            <a:ext cx="9721080" cy="1477328"/>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pple-system,BlinkMacSystemFont,Segoe UI,Roboto,Oxygen,Ubuntu,Cantarell,Fira Sans,Droid Sans,Helvetica Neue,sans-serif"/>
              </a:rPr>
              <a:t>代理模式就是可以让工作细化，专业的人做专业的事，这样可以让所做的事情更有条理性。</a:t>
            </a:r>
            <a:endParaRPr lang="en-US" altLang="zh-CN" dirty="0" smtClean="0">
              <a:latin typeface="-apple-system,BlinkMacSystemFont,Segoe UI,Roboto,Oxygen,Ubuntu,Cantarell,Fira Sans,Droid Sans,Helvetica Neue,sans-serif"/>
            </a:endParaRPr>
          </a:p>
          <a:p>
            <a:pPr marL="285750" indent="-285750">
              <a:buFont typeface="Arial" panose="020B0604020202020204" pitchFamily="34" charset="0"/>
              <a:buChar char="•"/>
            </a:pPr>
            <a:endParaRPr lang="zh-CN" altLang="en-US" dirty="0" smtClean="0">
              <a:latin typeface="-apple-system,BlinkMacSystemFont,Segoe UI,Roboto,Oxygen,Ubuntu,Cantarell,Fira Sans,Droid Sans,Helvetica Neue,sans-serif"/>
            </a:endParaRPr>
          </a:p>
          <a:p>
            <a:pPr marL="285750" indent="-285750">
              <a:buFont typeface="Arial" panose="020B0604020202020204" pitchFamily="34" charset="0"/>
              <a:buChar char="•"/>
            </a:pPr>
            <a:r>
              <a:rPr lang="zh-CN" altLang="en-US" dirty="0" smtClean="0">
                <a:latin typeface="-apple-system,BlinkMacSystemFont,Segoe UI,Roboto,Oxygen,Ubuntu,Cantarell,Fira Sans,Droid Sans,Helvetica Neue,sans-serif"/>
              </a:rPr>
              <a:t>代码更加有条理性，方便日后维护，进而提高办事效率。</a:t>
            </a:r>
            <a:endParaRPr lang="en-US" altLang="zh-CN" dirty="0" smtClean="0">
              <a:latin typeface="-apple-system,BlinkMacSystemFont,Segoe UI,Roboto,Oxygen,Ubuntu,Cantarell,Fira Sans,Droid Sans,Helvetica Neue,sans-serif"/>
            </a:endParaRPr>
          </a:p>
          <a:p>
            <a:pPr marL="285750" indent="-285750">
              <a:buFont typeface="Arial" panose="020B0604020202020204" pitchFamily="34" charset="0"/>
              <a:buChar char="•"/>
            </a:pPr>
            <a:endParaRPr lang="en-US" altLang="zh-CN" b="0" i="0" dirty="0">
              <a:effectLst/>
              <a:latin typeface="-apple-system,BlinkMacSystemFont,Segoe UI,Roboto,Oxygen,Ubuntu,Cantarell,Fira Sans,Droid Sans,Helvetica Neue,sans-serif"/>
            </a:endParaRPr>
          </a:p>
          <a:p>
            <a:pPr marL="285750" indent="-285750">
              <a:buFont typeface="Arial" panose="020B0604020202020204" pitchFamily="34" charset="0"/>
              <a:buChar char="•"/>
            </a:pPr>
            <a:r>
              <a:rPr lang="zh-CN" altLang="en-US" dirty="0" smtClean="0">
                <a:latin typeface="-apple-system,BlinkMacSystemFont,Segoe UI,Roboto,Oxygen,Ubuntu,Cantarell,Fira Sans,Droid Sans,Helvetica Neue,sans-serif"/>
              </a:rPr>
              <a:t>各司所</a:t>
            </a:r>
            <a:r>
              <a:rPr lang="zh-CN" altLang="en-US" dirty="0">
                <a:latin typeface="-apple-system,BlinkMacSystemFont,Segoe UI,Roboto,Oxygen,Ubuntu,Cantarell,Fira Sans,Droid Sans,Helvetica Neue,sans-serif"/>
              </a:rPr>
              <a:t>职，符合单一职责原则</a:t>
            </a:r>
            <a:endParaRPr lang="zh-CN" altLang="en-US" b="0" i="0" dirty="0">
              <a:effectLst/>
              <a:latin typeface="-apple-system,BlinkMacSystemFont,Segoe UI,Roboto,Oxygen,Ubuntu,Cantarell,Fira Sans,Droid Sans,Helvetica Neue,sans-serif"/>
            </a:endParaRPr>
          </a:p>
        </p:txBody>
      </p:sp>
      <p:sp>
        <p:nvSpPr>
          <p:cNvPr id="5" name="文本框 4"/>
          <p:cNvSpPr txBox="1"/>
          <p:nvPr/>
        </p:nvSpPr>
        <p:spPr>
          <a:xfrm>
            <a:off x="956767" y="3328293"/>
            <a:ext cx="8640960" cy="1754326"/>
          </a:xfrm>
          <a:prstGeom prst="rect">
            <a:avLst/>
          </a:prstGeom>
          <a:noFill/>
        </p:spPr>
        <p:txBody>
          <a:bodyPr wrap="square" rtlCol="0">
            <a:spAutoFit/>
          </a:bodyPr>
          <a:lstStyle/>
          <a:p>
            <a:r>
              <a:rPr lang="zh-CN" altLang="en-US" dirty="0" smtClean="0"/>
              <a:t>应用场景：</a:t>
            </a:r>
            <a:endParaRPr lang="en-US" altLang="zh-CN" dirty="0" smtClean="0"/>
          </a:p>
          <a:p>
            <a:endParaRPr lang="en-US" altLang="zh-CN" dirty="0" smtClean="0"/>
          </a:p>
          <a:p>
            <a:pPr marL="285750" indent="-285750">
              <a:buFont typeface="Arial" panose="020B0604020202020204" pitchFamily="34" charset="0"/>
              <a:buChar char="•"/>
            </a:pPr>
            <a:r>
              <a:rPr lang="zh-CN" altLang="en-US" dirty="0" smtClean="0"/>
              <a:t>缓存代理</a:t>
            </a:r>
            <a:endParaRPr lang="en-US" altLang="zh-CN" dirty="0" smtClean="0"/>
          </a:p>
          <a:p>
            <a:pPr marL="285750" indent="-285750">
              <a:buFont typeface="Arial" panose="020B0604020202020204" pitchFamily="34" charset="0"/>
              <a:buChar char="•"/>
            </a:pPr>
            <a:r>
              <a:rPr lang="zh-CN" altLang="en-US" dirty="0" smtClean="0"/>
              <a:t>虚拟代理</a:t>
            </a:r>
            <a:r>
              <a:rPr lang="en-US" altLang="zh-CN" dirty="0" smtClean="0"/>
              <a:t>-</a:t>
            </a:r>
            <a:r>
              <a:rPr lang="zh-CN" altLang="en-US" dirty="0" smtClean="0"/>
              <a:t>实现图片懒加载</a:t>
            </a:r>
            <a:endParaRPr lang="en-US" altLang="zh-CN" dirty="0" smtClean="0"/>
          </a:p>
          <a:p>
            <a:pPr marL="285750" indent="-285750">
              <a:buFont typeface="Arial" panose="020B0604020202020204" pitchFamily="34" charset="0"/>
              <a:buChar char="•"/>
            </a:pPr>
            <a:r>
              <a:rPr lang="zh-CN" altLang="en-US" dirty="0" smtClean="0"/>
              <a:t>验证代理</a:t>
            </a:r>
            <a:endParaRPr lang="en-US" altLang="zh-CN" dirty="0" smtClean="0"/>
          </a:p>
          <a:p>
            <a:pPr marL="285750" indent="-285750">
              <a:buFont typeface="Arial" panose="020B0604020202020204" pitchFamily="34" charset="0"/>
              <a:buChar char="•"/>
            </a:pPr>
            <a:r>
              <a:rPr lang="zh-CN" altLang="en-US" dirty="0" smtClean="0"/>
              <a:t>跨域反向代理</a:t>
            </a:r>
            <a:endParaRPr lang="en-US" altLang="zh-CN" dirty="0" smtClean="0"/>
          </a:p>
        </p:txBody>
      </p:sp>
    </p:spTree>
    <p:extLst>
      <p:ext uri="{BB962C8B-B14F-4D97-AF65-F5344CB8AC3E}">
        <p14:creationId xmlns:p14="http://schemas.microsoft.com/office/powerpoint/2010/main" val="381939169"/>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外观</a:t>
            </a:r>
            <a:r>
              <a:rPr lang="en-US" altLang="zh-CN"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门面模式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740743" y="1312069"/>
            <a:ext cx="9073008" cy="369332"/>
          </a:xfrm>
          <a:prstGeom prst="rect">
            <a:avLst/>
          </a:prstGeom>
        </p:spPr>
        <p:txBody>
          <a:bodyPr wrap="square">
            <a:spAutoFit/>
          </a:bodyPr>
          <a:lstStyle/>
          <a:p>
            <a:r>
              <a:rPr lang="zh-CN" altLang="en-US" b="1" dirty="0">
                <a:solidFill>
                  <a:srgbClr val="333333"/>
                </a:solidFill>
                <a:latin typeface="宋体" panose="02010600030101010101" pitchFamily="2" charset="-122"/>
              </a:rPr>
              <a:t>外观模式隐藏系统的复杂性，并向客户端提供了一个客户端可以访问系统的接口</a:t>
            </a:r>
            <a:endParaRPr lang="zh-CN" altLang="en-US" b="1" dirty="0">
              <a:solidFill>
                <a:srgbClr val="333333"/>
              </a:solidFill>
              <a:latin typeface="Verdana" panose="020B0604030504040204" pitchFamily="34" charset="0"/>
            </a:endParaRPr>
          </a:p>
        </p:txBody>
      </p:sp>
      <p:pic>
        <p:nvPicPr>
          <p:cNvPr id="6" name="图片 5"/>
          <p:cNvPicPr>
            <a:picLocks noChangeAspect="1"/>
          </p:cNvPicPr>
          <p:nvPr/>
        </p:nvPicPr>
        <p:blipFill>
          <a:blip r:embed="rId3"/>
          <a:stretch>
            <a:fillRect/>
          </a:stretch>
        </p:blipFill>
        <p:spPr>
          <a:xfrm>
            <a:off x="308695" y="2242839"/>
            <a:ext cx="5924550" cy="3381375"/>
          </a:xfrm>
          <a:prstGeom prst="rect">
            <a:avLst/>
          </a:prstGeom>
        </p:spPr>
      </p:pic>
      <p:pic>
        <p:nvPicPr>
          <p:cNvPr id="7" name="图片 6"/>
          <p:cNvPicPr>
            <a:picLocks noChangeAspect="1"/>
          </p:cNvPicPr>
          <p:nvPr/>
        </p:nvPicPr>
        <p:blipFill>
          <a:blip r:embed="rId4"/>
          <a:stretch>
            <a:fillRect/>
          </a:stretch>
        </p:blipFill>
        <p:spPr>
          <a:xfrm>
            <a:off x="6233245" y="2242839"/>
            <a:ext cx="6019800" cy="3248025"/>
          </a:xfrm>
          <a:prstGeom prst="rect">
            <a:avLst/>
          </a:prstGeom>
        </p:spPr>
      </p:pic>
    </p:spTree>
    <p:extLst>
      <p:ext uri="{BB962C8B-B14F-4D97-AF65-F5344CB8AC3E}">
        <p14:creationId xmlns:p14="http://schemas.microsoft.com/office/powerpoint/2010/main" val="1770048444"/>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外观</a:t>
            </a:r>
            <a:r>
              <a:rPr lang="en-US" altLang="zh-CN"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门面模式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884759" y="1312069"/>
            <a:ext cx="8105775" cy="4800600"/>
          </a:xfrm>
          <a:prstGeom prst="rect">
            <a:avLst/>
          </a:prstGeom>
        </p:spPr>
      </p:pic>
      <p:sp>
        <p:nvSpPr>
          <p:cNvPr id="3" name="矩形 2"/>
          <p:cNvSpPr/>
          <p:nvPr/>
        </p:nvSpPr>
        <p:spPr>
          <a:xfrm>
            <a:off x="824035" y="6286058"/>
            <a:ext cx="8341644" cy="646331"/>
          </a:xfrm>
          <a:prstGeom prst="rect">
            <a:avLst/>
          </a:prstGeom>
        </p:spPr>
        <p:txBody>
          <a:bodyPr wrap="square">
            <a:spAutoFit/>
          </a:bodyPr>
          <a:lstStyle/>
          <a:p>
            <a:r>
              <a:rPr lang="zh-CN" altLang="en-US" dirty="0">
                <a:solidFill>
                  <a:srgbClr val="4D4D4D"/>
                </a:solidFill>
                <a:latin typeface="adobe-clean"/>
              </a:rPr>
              <a:t>外观</a:t>
            </a:r>
            <a:r>
              <a:rPr lang="en-US" altLang="zh-CN" dirty="0">
                <a:solidFill>
                  <a:srgbClr val="4D4D4D"/>
                </a:solidFill>
                <a:latin typeface="adobe-clean"/>
              </a:rPr>
              <a:t>/</a:t>
            </a:r>
            <a:r>
              <a:rPr lang="zh-CN" altLang="en-US" dirty="0">
                <a:solidFill>
                  <a:srgbClr val="4D4D4D"/>
                </a:solidFill>
                <a:latin typeface="adobe-clean"/>
              </a:rPr>
              <a:t>门面</a:t>
            </a:r>
            <a:r>
              <a:rPr lang="zh-CN" altLang="en-US" dirty="0" smtClean="0">
                <a:solidFill>
                  <a:srgbClr val="4D4D4D"/>
                </a:solidFill>
                <a:latin typeface="adobe-clean"/>
              </a:rPr>
              <a:t>模式：大多数函数实际上都是为了实现这一目的。外观模式的目标在于将大型逻辑片段简化为一个简单的函数调用操作。</a:t>
            </a:r>
            <a:endParaRPr lang="zh-CN" altLang="en-US" dirty="0"/>
          </a:p>
        </p:txBody>
      </p:sp>
    </p:spTree>
    <p:extLst>
      <p:ext uri="{BB962C8B-B14F-4D97-AF65-F5344CB8AC3E}">
        <p14:creationId xmlns:p14="http://schemas.microsoft.com/office/powerpoint/2010/main" val="4229038574"/>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外观</a:t>
            </a:r>
            <a:r>
              <a:rPr lang="en-US" altLang="zh-CN"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门面模式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824035" y="1528093"/>
            <a:ext cx="6429375" cy="2862322"/>
          </a:xfrm>
          <a:prstGeom prst="rect">
            <a:avLst/>
          </a:prstGeom>
        </p:spPr>
        <p:txBody>
          <a:bodyPr>
            <a:spAutoFit/>
          </a:bodyPr>
          <a:lstStyle/>
          <a:p>
            <a:r>
              <a:rPr lang="zh-CN" altLang="en-US" dirty="0" smtClean="0"/>
              <a:t>优点</a:t>
            </a:r>
            <a:endParaRPr lang="en-US" altLang="zh-CN" dirty="0" smtClean="0"/>
          </a:p>
          <a:p>
            <a:endParaRPr lang="en-US" altLang="zh-CN" dirty="0" smtClean="0"/>
          </a:p>
          <a:p>
            <a:pPr marL="285750" indent="-285750">
              <a:buFont typeface="Arial" panose="020B0604020202020204" pitchFamily="34" charset="0"/>
              <a:buChar char="•"/>
            </a:pPr>
            <a:r>
              <a:rPr lang="zh-CN" altLang="en-US" dirty="0" smtClean="0"/>
              <a:t>为</a:t>
            </a:r>
            <a:r>
              <a:rPr lang="zh-CN" altLang="en-US" dirty="0"/>
              <a:t>复杂的模块或子系统提供外界访问的模块。</a:t>
            </a:r>
          </a:p>
          <a:p>
            <a:pPr marL="285750" indent="-285750">
              <a:buFont typeface="Arial" panose="020B0604020202020204" pitchFamily="34" charset="0"/>
              <a:buChar char="•"/>
            </a:pPr>
            <a:r>
              <a:rPr lang="zh-CN" altLang="en-US" dirty="0"/>
              <a:t>子系统相对独立。</a:t>
            </a:r>
          </a:p>
          <a:p>
            <a:pPr marL="285750" indent="-285750">
              <a:buFont typeface="Arial" panose="020B0604020202020204" pitchFamily="34" charset="0"/>
              <a:buChar char="•"/>
            </a:pPr>
            <a:r>
              <a:rPr lang="zh-CN" altLang="en-US" dirty="0"/>
              <a:t>预防低水平人员带来的风险</a:t>
            </a:r>
            <a:r>
              <a:rPr lang="zh-CN" altLang="en-US" dirty="0" smtClean="0"/>
              <a:t>。</a:t>
            </a:r>
            <a:endParaRPr lang="en-US" altLang="zh-CN" dirty="0" smtClean="0"/>
          </a:p>
          <a:p>
            <a:pPr marL="285750" indent="-285750">
              <a:buFont typeface="Arial" panose="020B0604020202020204" pitchFamily="34" charset="0"/>
              <a:buChar char="•"/>
            </a:pPr>
            <a:endParaRPr lang="en-US" altLang="zh-CN" dirty="0"/>
          </a:p>
          <a:p>
            <a:r>
              <a:rPr lang="zh-CN" altLang="en-US" dirty="0" smtClean="0"/>
              <a:t>缺点</a:t>
            </a:r>
            <a:endParaRPr lang="en-US" altLang="zh-CN" dirty="0" smtClean="0"/>
          </a:p>
          <a:p>
            <a:endParaRPr lang="en-US" altLang="zh-CN" dirty="0"/>
          </a:p>
          <a:p>
            <a:pPr marL="285750" indent="-285750">
              <a:buFont typeface="Arial" panose="020B0604020202020204" pitchFamily="34" charset="0"/>
              <a:buChar char="•"/>
            </a:pPr>
            <a:r>
              <a:rPr lang="zh-CN" altLang="en-US" dirty="0"/>
              <a:t>不符合开闭原则，如果要改东西很麻烦，继承重写都不合适。</a:t>
            </a:r>
          </a:p>
          <a:p>
            <a:endParaRPr lang="zh-CN" altLang="en-US" dirty="0"/>
          </a:p>
        </p:txBody>
      </p:sp>
    </p:spTree>
    <p:extLst>
      <p:ext uri="{BB962C8B-B14F-4D97-AF65-F5344CB8AC3E}">
        <p14:creationId xmlns:p14="http://schemas.microsoft.com/office/powerpoint/2010/main" val="2136829287"/>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发布订阅模式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28395" y="1456085"/>
            <a:ext cx="11217604" cy="646331"/>
          </a:xfrm>
          <a:prstGeom prst="rect">
            <a:avLst/>
          </a:prstGeom>
        </p:spPr>
        <p:txBody>
          <a:bodyPr wrap="square">
            <a:spAutoFit/>
          </a:bodyPr>
          <a:lstStyle/>
          <a:p>
            <a:r>
              <a:rPr lang="zh-CN" altLang="en-US" b="1" dirty="0">
                <a:solidFill>
                  <a:srgbClr val="333333"/>
                </a:solidFill>
                <a:latin typeface="宋体" panose="02010600030101010101" pitchFamily="2" charset="-122"/>
              </a:rPr>
              <a:t>发布</a:t>
            </a:r>
            <a:r>
              <a:rPr lang="en-US" altLang="zh-CN" b="1" dirty="0">
                <a:solidFill>
                  <a:srgbClr val="333333"/>
                </a:solidFill>
                <a:latin typeface="Verdana" panose="020B0604030504040204" pitchFamily="34" charset="0"/>
              </a:rPr>
              <a:t>---</a:t>
            </a:r>
            <a:r>
              <a:rPr lang="zh-CN" altLang="en-US" b="1" dirty="0">
                <a:solidFill>
                  <a:srgbClr val="333333"/>
                </a:solidFill>
                <a:latin typeface="宋体" panose="02010600030101010101" pitchFamily="2" charset="-122"/>
              </a:rPr>
              <a:t>订阅模</a:t>
            </a:r>
            <a:r>
              <a:rPr lang="zh-CN" altLang="en-US" b="1" dirty="0" smtClean="0">
                <a:solidFill>
                  <a:srgbClr val="333333"/>
                </a:solidFill>
                <a:latin typeface="宋体" panose="02010600030101010101" pitchFamily="2" charset="-122"/>
              </a:rPr>
              <a:t>式</a:t>
            </a:r>
            <a:r>
              <a:rPr lang="zh-CN" altLang="en-US" b="1" dirty="0" smtClean="0"/>
              <a:t>属</a:t>
            </a:r>
            <a:r>
              <a:rPr lang="zh-CN" altLang="en-US" b="1" dirty="0"/>
              <a:t>于广义上的观察者模</a:t>
            </a:r>
            <a:r>
              <a:rPr lang="zh-CN" altLang="en-US" b="1" dirty="0" smtClean="0"/>
              <a:t>式</a:t>
            </a:r>
            <a:r>
              <a:rPr lang="zh-CN" altLang="en-US" b="1" dirty="0" smtClean="0">
                <a:solidFill>
                  <a:srgbClr val="333333"/>
                </a:solidFill>
                <a:latin typeface="宋体" panose="02010600030101010101" pitchFamily="2" charset="-122"/>
              </a:rPr>
              <a:t>，</a:t>
            </a:r>
            <a:r>
              <a:rPr lang="zh-CN" altLang="en-US" b="1" dirty="0">
                <a:solidFill>
                  <a:srgbClr val="333333"/>
                </a:solidFill>
                <a:latin typeface="宋体" panose="02010600030101010101" pitchFamily="2" charset="-122"/>
              </a:rPr>
              <a:t>它定义了对象间的一种一对多的关系，让多个观察者对象同时监听某一个主题对象，当一个对象发生改变时，所有依赖于它的对象都将得到通知</a:t>
            </a:r>
            <a:endParaRPr lang="zh-CN" altLang="en-US" b="1" dirty="0">
              <a:solidFill>
                <a:srgbClr val="333333"/>
              </a:solidFill>
              <a:latin typeface="Verdana" panose="020B0604030504040204" pitchFamily="34" charset="0"/>
            </a:endParaRPr>
          </a:p>
        </p:txBody>
      </p:sp>
      <p:pic>
        <p:nvPicPr>
          <p:cNvPr id="1026" name="Picture 2" descr="https://ss0.bdstatic.com/70cFvHSh_Q1YnxGkpoWK1HF6hhy/it/u=1730046565,2866290291&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35" y="2408379"/>
            <a:ext cx="10645900" cy="422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69347"/>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6"/>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发布订阅模</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29650" y="1312069"/>
            <a:ext cx="4807637" cy="5816977"/>
          </a:xfrm>
          <a:prstGeom prst="rect">
            <a:avLst/>
          </a:prstGeom>
        </p:spPr>
        <p:txBody>
          <a:bodyPr wrap="square">
            <a:spAutoFit/>
          </a:bodyPr>
          <a:lstStyle/>
          <a:p>
            <a:r>
              <a:rPr lang="en-US" altLang="zh-CN" sz="1200" dirty="0">
                <a:solidFill>
                  <a:srgbClr val="569CD6"/>
                </a:solidFill>
                <a:latin typeface="Consolas" panose="020B0609020204030204" pitchFamily="49" charset="0"/>
              </a:rPr>
              <a:t>class</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Event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constructor</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 = {};</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添加访问者</a:t>
            </a:r>
            <a:endParaRPr lang="zh-CN" altLang="en-US" sz="1200" dirty="0">
              <a:solidFill>
                <a:srgbClr val="D4D4D4"/>
              </a:solidFill>
              <a:latin typeface="Consolas" panose="020B0609020204030204" pitchFamily="49" charset="0"/>
            </a:endParaRPr>
          </a:p>
          <a:p>
            <a:r>
              <a:rPr lang="zh-CN" altLang="en-US"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on</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type</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fn</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type</a:t>
            </a:r>
            <a:r>
              <a:rPr lang="en-US" altLang="zh-CN" sz="1200" dirty="0">
                <a:solidFill>
                  <a:srgbClr val="D4D4D4"/>
                </a:solidFill>
                <a:latin typeface="Consolas" panose="020B0609020204030204" pitchFamily="49" charset="0"/>
              </a:rPr>
              <a:t>] =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type</a:t>
            </a:r>
            <a:r>
              <a:rPr lang="en-US" altLang="zh-CN" sz="1200" dirty="0">
                <a:solidFill>
                  <a:srgbClr val="D4D4D4"/>
                </a:solidFill>
                <a:latin typeface="Consolas" panose="020B0609020204030204" pitchFamily="49" charset="0"/>
              </a:rPr>
              <a:t>] ||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type</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push</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fn</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收到消息，把消息分发给访问者</a:t>
            </a:r>
            <a:endParaRPr lang="zh-CN" altLang="en-US" sz="1200" dirty="0">
              <a:solidFill>
                <a:srgbClr val="D4D4D4"/>
              </a:solidFill>
              <a:latin typeface="Consolas" panose="020B0609020204030204" pitchFamily="49" charset="0"/>
            </a:endParaRPr>
          </a:p>
          <a:p>
            <a:r>
              <a:rPr lang="zh-CN" altLang="en-US"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trigger</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type</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message</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if</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type</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type</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forEach</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fn</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fn</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message</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new</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Event</a:t>
            </a:r>
            <a:r>
              <a:rPr lang="en-US" altLang="zh-CN" sz="1200" dirty="0">
                <a:solidFill>
                  <a:srgbClr val="D4D4D4"/>
                </a:solidFill>
                <a:latin typeface="Consolas" panose="020B0609020204030204" pitchFamily="49" charset="0"/>
              </a:rPr>
              <a:t>();</a:t>
            </a:r>
          </a:p>
          <a:p>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on</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"subscribe"</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msg</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console</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log</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a:t>
            </a:r>
            <a:r>
              <a:rPr lang="zh-CN" altLang="en-US" sz="1200" dirty="0">
                <a:solidFill>
                  <a:srgbClr val="CE9178"/>
                </a:solidFill>
                <a:latin typeface="Consolas" panose="020B0609020204030204" pitchFamily="49" charset="0"/>
              </a:rPr>
              <a:t>张三</a:t>
            </a:r>
            <a:r>
              <a:rPr lang="en-US" altLang="zh-CN" sz="1200" dirty="0">
                <a:solidFill>
                  <a:srgbClr val="CE9178"/>
                </a:solidFill>
                <a:latin typeface="Consolas" panose="020B0609020204030204" pitchFamily="49" charset="0"/>
              </a:rPr>
              <a:t>"</a:t>
            </a:r>
            <a:r>
              <a:rPr lang="zh-CN" altLang="en-US" sz="1200" dirty="0">
                <a:solidFill>
                  <a:srgbClr val="D4D4D4"/>
                </a:solidFill>
                <a:latin typeface="Consolas" panose="020B0609020204030204" pitchFamily="49" charset="0"/>
              </a:rPr>
              <a:t> </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msg</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a:t>
            </a:r>
          </a:p>
          <a:p>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on</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"subscribe"</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msg</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console</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log</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a:t>
            </a:r>
            <a:r>
              <a:rPr lang="zh-CN" altLang="en-US" sz="1200" dirty="0">
                <a:solidFill>
                  <a:srgbClr val="CE9178"/>
                </a:solidFill>
                <a:latin typeface="Consolas" panose="020B0609020204030204" pitchFamily="49" charset="0"/>
              </a:rPr>
              <a:t>李四</a:t>
            </a:r>
            <a:r>
              <a:rPr lang="en-US" altLang="zh-CN" sz="1200" dirty="0">
                <a:solidFill>
                  <a:srgbClr val="CE9178"/>
                </a:solidFill>
                <a:latin typeface="Consolas" panose="020B0609020204030204" pitchFamily="49" charset="0"/>
              </a:rPr>
              <a:t>"</a:t>
            </a:r>
            <a:r>
              <a:rPr lang="zh-CN" altLang="en-US" sz="1200" dirty="0">
                <a:solidFill>
                  <a:srgbClr val="D4D4D4"/>
                </a:solidFill>
                <a:latin typeface="Consolas" panose="020B0609020204030204" pitchFamily="49" charset="0"/>
              </a:rPr>
              <a:t> </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msg</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a:t>
            </a:r>
          </a:p>
          <a:p>
            <a:r>
              <a:rPr lang="en-US" altLang="zh-CN" sz="1200" dirty="0">
                <a:solidFill>
                  <a:srgbClr val="9CDCFE"/>
                </a:solidFill>
                <a:latin typeface="Consolas" panose="020B0609020204030204" pitchFamily="49" charset="0"/>
              </a:rPr>
              <a:t>events</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trigger</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"subscribe"</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a:t>
            </a:r>
            <a:r>
              <a:rPr lang="zh-CN" altLang="en-US" sz="1200" dirty="0">
                <a:solidFill>
                  <a:srgbClr val="CE9178"/>
                </a:solidFill>
                <a:latin typeface="Consolas" panose="020B0609020204030204" pitchFamily="49" charset="0"/>
              </a:rPr>
              <a:t>天下第一</a:t>
            </a:r>
            <a:r>
              <a:rPr lang="en-US" altLang="zh-CN" sz="1200" dirty="0">
                <a:solidFill>
                  <a:srgbClr val="CE9178"/>
                </a:solidFill>
                <a:latin typeface="Consolas" panose="020B0609020204030204" pitchFamily="49" charset="0"/>
              </a:rPr>
              <a:t>"</a:t>
            </a:r>
            <a:r>
              <a:rPr lang="en-US" altLang="zh-CN" sz="1200" dirty="0">
                <a:solidFill>
                  <a:srgbClr val="D4D4D4"/>
                </a:solidFill>
                <a:latin typeface="Consolas" panose="020B0609020204030204" pitchFamily="49" charset="0"/>
              </a:rPr>
              <a:t>);</a:t>
            </a:r>
          </a:p>
          <a:p>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张三天下第一</a:t>
            </a:r>
            <a:endParaRPr lang="zh-CN" altLang="en-US" sz="1200" dirty="0">
              <a:solidFill>
                <a:srgbClr val="D4D4D4"/>
              </a:solidFill>
              <a:latin typeface="Consolas" panose="020B0609020204030204" pitchFamily="49" charset="0"/>
            </a:endParaRPr>
          </a:p>
          <a:p>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李四天下第一</a:t>
            </a:r>
            <a:endParaRPr lang="zh-CN" altLang="en-US" sz="1200" dirty="0">
              <a:solidFill>
                <a:srgbClr val="D4D4D4"/>
              </a:solidFill>
              <a:latin typeface="Consolas" panose="020B0609020204030204" pitchFamily="49" charset="0"/>
            </a:endParaRPr>
          </a:p>
          <a:p>
            <a:r>
              <a:rPr lang="zh-CN" altLang="en-US" sz="1200" dirty="0">
                <a:solidFill>
                  <a:srgbClr val="D4D4D4"/>
                </a:solidFill>
                <a:latin typeface="Consolas" panose="020B0609020204030204" pitchFamily="49" charset="0"/>
              </a:rPr>
              <a:t/>
            </a:r>
            <a:br>
              <a:rPr lang="zh-CN" altLang="en-US" sz="1200" dirty="0">
                <a:solidFill>
                  <a:srgbClr val="D4D4D4"/>
                </a:solidFill>
                <a:latin typeface="Consolas" panose="020B0609020204030204" pitchFamily="49" charset="0"/>
              </a:rPr>
            </a:br>
            <a:endParaRPr lang="zh-CN" altLang="en-US" sz="1200" b="0" dirty="0">
              <a:solidFill>
                <a:srgbClr val="D4D4D4"/>
              </a:solidFill>
              <a:effectLst/>
              <a:latin typeface="Consolas" panose="020B0609020204030204" pitchFamily="49" charset="0"/>
            </a:endParaRPr>
          </a:p>
        </p:txBody>
      </p:sp>
      <p:pic>
        <p:nvPicPr>
          <p:cNvPr id="3" name="图片 2"/>
          <p:cNvPicPr>
            <a:picLocks noChangeAspect="1"/>
          </p:cNvPicPr>
          <p:nvPr/>
        </p:nvPicPr>
        <p:blipFill>
          <a:blip r:embed="rId3"/>
          <a:stretch>
            <a:fillRect/>
          </a:stretch>
        </p:blipFill>
        <p:spPr>
          <a:xfrm>
            <a:off x="5853311" y="1835826"/>
            <a:ext cx="6267222" cy="4769462"/>
          </a:xfrm>
          <a:prstGeom prst="rect">
            <a:avLst/>
          </a:prstGeom>
        </p:spPr>
      </p:pic>
    </p:spTree>
    <p:extLst>
      <p:ext uri="{BB962C8B-B14F-4D97-AF65-F5344CB8AC3E}">
        <p14:creationId xmlns:p14="http://schemas.microsoft.com/office/powerpoint/2010/main" val="243122587"/>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6"/>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发布订阅模</a:t>
            </a:r>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24035" y="1744117"/>
            <a:ext cx="8413652" cy="1754326"/>
          </a:xfrm>
          <a:prstGeom prst="rect">
            <a:avLst/>
          </a:prstGeom>
        </p:spPr>
        <p:txBody>
          <a:bodyPr wrap="square">
            <a:spAutoFit/>
          </a:bodyPr>
          <a:lstStyle/>
          <a:p>
            <a:r>
              <a:rPr lang="zh-CN" altLang="en-US" dirty="0" smtClean="0">
                <a:solidFill>
                  <a:srgbClr val="333333"/>
                </a:solidFill>
                <a:latin typeface="+mn-ea"/>
                <a:ea typeface="+mn-ea"/>
              </a:rPr>
              <a:t>使用情景：</a:t>
            </a:r>
            <a:endParaRPr lang="en-US" altLang="zh-CN" dirty="0" smtClean="0">
              <a:solidFill>
                <a:srgbClr val="333333"/>
              </a:solidFill>
              <a:latin typeface="+mn-ea"/>
              <a:ea typeface="+mn-ea"/>
            </a:endParaRPr>
          </a:p>
          <a:p>
            <a:pPr marL="285750" indent="-285750">
              <a:buFont typeface="Arial" panose="020B0604020202020204" pitchFamily="34" charset="0"/>
              <a:buChar char="•"/>
            </a:pPr>
            <a:r>
              <a:rPr lang="zh-CN" altLang="en-US" dirty="0" smtClean="0">
                <a:solidFill>
                  <a:srgbClr val="333333"/>
                </a:solidFill>
                <a:latin typeface="+mn-ea"/>
                <a:ea typeface="+mn-ea"/>
              </a:rPr>
              <a:t>例如我们项目中使用到的</a:t>
            </a:r>
            <a:r>
              <a:rPr lang="en-US" altLang="zh-CN" dirty="0" smtClean="0">
                <a:solidFill>
                  <a:srgbClr val="333333"/>
                </a:solidFill>
                <a:latin typeface="+mn-ea"/>
                <a:ea typeface="+mn-ea"/>
              </a:rPr>
              <a:t>MQTT</a:t>
            </a:r>
            <a:r>
              <a:rPr lang="en-US" altLang="zh-CN" dirty="0">
                <a:solidFill>
                  <a:srgbClr val="333333"/>
                </a:solidFill>
                <a:latin typeface="+mn-ea"/>
                <a:ea typeface="+mn-ea"/>
              </a:rPr>
              <a:t>(</a:t>
            </a:r>
            <a:r>
              <a:rPr lang="zh-CN" altLang="en-US" dirty="0">
                <a:solidFill>
                  <a:srgbClr val="333333"/>
                </a:solidFill>
                <a:latin typeface="+mn-ea"/>
                <a:ea typeface="+mn-ea"/>
              </a:rPr>
              <a:t>消息中间件</a:t>
            </a:r>
            <a:r>
              <a:rPr lang="en-US" altLang="zh-CN" dirty="0" smtClean="0">
                <a:solidFill>
                  <a:srgbClr val="333333"/>
                </a:solidFill>
                <a:latin typeface="+mn-ea"/>
                <a:ea typeface="+mn-ea"/>
              </a:rPr>
              <a:t>)</a:t>
            </a:r>
          </a:p>
          <a:p>
            <a:pPr marL="285750" indent="-285750">
              <a:buFont typeface="Arial" panose="020B0604020202020204" pitchFamily="34" charset="0"/>
              <a:buChar char="•"/>
            </a:pPr>
            <a:r>
              <a:rPr lang="en-US" altLang="zh-CN" dirty="0">
                <a:latin typeface="+mn-ea"/>
                <a:ea typeface="+mn-ea"/>
              </a:rPr>
              <a:t>jQuery </a:t>
            </a:r>
            <a:r>
              <a:rPr lang="zh-CN" altLang="en-US" dirty="0">
                <a:latin typeface="+mn-ea"/>
                <a:ea typeface="+mn-ea"/>
              </a:rPr>
              <a:t>的 </a:t>
            </a:r>
            <a:r>
              <a:rPr lang="en-US" altLang="zh-CN" dirty="0">
                <a:latin typeface="+mn-ea"/>
                <a:ea typeface="+mn-ea"/>
              </a:rPr>
              <a:t>on </a:t>
            </a:r>
            <a:r>
              <a:rPr lang="zh-CN" altLang="en-US" dirty="0">
                <a:latin typeface="+mn-ea"/>
                <a:ea typeface="+mn-ea"/>
              </a:rPr>
              <a:t>和 </a:t>
            </a:r>
            <a:r>
              <a:rPr lang="en-US" altLang="zh-CN" dirty="0">
                <a:latin typeface="+mn-ea"/>
                <a:ea typeface="+mn-ea"/>
              </a:rPr>
              <a:t>trigger</a:t>
            </a:r>
            <a:r>
              <a:rPr lang="zh-CN" altLang="en-US" dirty="0">
                <a:latin typeface="+mn-ea"/>
                <a:ea typeface="+mn-ea"/>
              </a:rPr>
              <a:t>，</a:t>
            </a:r>
            <a:r>
              <a:rPr lang="en-US" altLang="zh-CN" dirty="0">
                <a:latin typeface="+mn-ea"/>
                <a:ea typeface="+mn-ea"/>
              </a:rPr>
              <a:t>$.callback();</a:t>
            </a:r>
            <a:endParaRPr lang="zh-CN" altLang="en-US" dirty="0">
              <a:latin typeface="+mn-ea"/>
              <a:ea typeface="+mn-ea"/>
            </a:endParaRPr>
          </a:p>
          <a:p>
            <a:pPr marL="285750" indent="-285750">
              <a:buFont typeface="Arial" panose="020B0604020202020204" pitchFamily="34" charset="0"/>
              <a:buChar char="•"/>
            </a:pPr>
            <a:r>
              <a:rPr lang="en-US" altLang="zh-CN" dirty="0">
                <a:latin typeface="+mn-ea"/>
                <a:ea typeface="+mn-ea"/>
              </a:rPr>
              <a:t>Vue </a:t>
            </a:r>
            <a:r>
              <a:rPr lang="zh-CN" altLang="en-US" dirty="0">
                <a:latin typeface="+mn-ea"/>
                <a:ea typeface="+mn-ea"/>
              </a:rPr>
              <a:t>的双向数据绑定；</a:t>
            </a:r>
          </a:p>
          <a:p>
            <a:pPr marL="285750" indent="-285750">
              <a:buFont typeface="Arial" panose="020B0604020202020204" pitchFamily="34" charset="0"/>
              <a:buChar char="•"/>
            </a:pPr>
            <a:r>
              <a:rPr lang="en-US" altLang="zh-CN" dirty="0">
                <a:latin typeface="+mn-ea"/>
                <a:ea typeface="+mn-ea"/>
              </a:rPr>
              <a:t>Vue </a:t>
            </a:r>
            <a:r>
              <a:rPr lang="zh-CN" altLang="en-US" dirty="0">
                <a:latin typeface="+mn-ea"/>
                <a:ea typeface="+mn-ea"/>
              </a:rPr>
              <a:t>的父子组件通信 </a:t>
            </a:r>
            <a:r>
              <a:rPr lang="en-US" altLang="zh-CN" dirty="0">
                <a:latin typeface="+mn-ea"/>
                <a:ea typeface="+mn-ea"/>
              </a:rPr>
              <a:t>$on/$emit</a:t>
            </a:r>
            <a:endParaRPr lang="zh-CN" altLang="en-US" dirty="0">
              <a:latin typeface="+mn-ea"/>
              <a:ea typeface="+mn-ea"/>
            </a:endParaRPr>
          </a:p>
          <a:p>
            <a:endParaRPr lang="zh-CN" altLang="en-US" b="1" dirty="0">
              <a:solidFill>
                <a:srgbClr val="333333"/>
              </a:solidFill>
              <a:latin typeface="Verdana" panose="020B0604030504040204" pitchFamily="34" charset="0"/>
            </a:endParaRPr>
          </a:p>
        </p:txBody>
      </p:sp>
    </p:spTree>
    <p:extLst>
      <p:ext uri="{BB962C8B-B14F-4D97-AF65-F5344CB8AC3E}">
        <p14:creationId xmlns:p14="http://schemas.microsoft.com/office/powerpoint/2010/main" val="57950808"/>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装饰器模式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24035" y="1456085"/>
            <a:ext cx="10573892" cy="369332"/>
          </a:xfrm>
          <a:prstGeom prst="rect">
            <a:avLst/>
          </a:prstGeom>
        </p:spPr>
        <p:txBody>
          <a:bodyPr wrap="square">
            <a:spAutoFit/>
          </a:bodyPr>
          <a:lstStyle/>
          <a:p>
            <a:r>
              <a:rPr lang="zh-CN" altLang="en-US" b="1" dirty="0">
                <a:solidFill>
                  <a:srgbClr val="333333"/>
                </a:solidFill>
                <a:latin typeface="宋体" panose="02010600030101010101" pitchFamily="2" charset="-122"/>
              </a:rPr>
              <a:t>指在不改变现有对象结构的情况下，动态地给该对象增加一些职责（即增加其额外功能）的模式</a:t>
            </a:r>
            <a:endParaRPr lang="zh-CN" altLang="en-US" b="1" dirty="0">
              <a:solidFill>
                <a:srgbClr val="333333"/>
              </a:solidFill>
              <a:latin typeface="Verdana" panose="020B0604030504040204" pitchFamily="34" charset="0"/>
            </a:endParaRPr>
          </a:p>
        </p:txBody>
      </p:sp>
      <p:graphicFrame>
        <p:nvGraphicFramePr>
          <p:cNvPr id="3" name="图示 2"/>
          <p:cNvGraphicFramePr/>
          <p:nvPr>
            <p:extLst>
              <p:ext uri="{D42A27DB-BD31-4B8C-83A1-F6EECF244321}">
                <p14:modId xmlns:p14="http://schemas.microsoft.com/office/powerpoint/2010/main" val="2389592573"/>
              </p:ext>
            </p:extLst>
          </p:nvPr>
        </p:nvGraphicFramePr>
        <p:xfrm>
          <a:off x="3261023" y="2032149"/>
          <a:ext cx="5942434" cy="4945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8489391"/>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684959" y="1600101"/>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endPar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48"/>
          <p:cNvSpPr txBox="1"/>
          <p:nvPr/>
        </p:nvSpPr>
        <p:spPr>
          <a:xfrm>
            <a:off x="6933431" y="3040261"/>
            <a:ext cx="4320480" cy="738664"/>
          </a:xfrm>
          <a:prstGeom prst="rect">
            <a:avLst/>
          </a:prstGeom>
          <a:noFill/>
        </p:spPr>
        <p:txBody>
          <a:bodyPr wrap="square" lIns="0" tIns="0" rIns="0" bIns="0" rtlCol="0">
            <a:spAutoFit/>
          </a:bodyPr>
          <a:lstStyle/>
          <a:p>
            <a:r>
              <a:rPr lang="zh-CN" altLang="en-US" sz="4800" dirty="0">
                <a:solidFill>
                  <a:schemeClr val="accent1"/>
                </a:solidFill>
                <a:latin typeface="Arial" panose="020B0604020202020204" pitchFamily="34" charset="0"/>
                <a:ea typeface="微软雅黑" panose="020B0503020204020204" pitchFamily="34" charset="-122"/>
                <a:sym typeface="Arial" panose="020B0604020202020204" pitchFamily="34" charset="0"/>
              </a:rPr>
              <a:t>什么是设计模式</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259"/>
          <p:cNvSpPr>
            <a:spLocks noChangeArrowheads="1"/>
          </p:cNvSpPr>
          <p:nvPr/>
        </p:nvSpPr>
        <p:spPr bwMode="auto">
          <a:xfrm>
            <a:off x="3263056" y="2011757"/>
            <a:ext cx="21852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bg1"/>
                </a:solidFill>
                <a:latin typeface="Impact" panose="020B0806030902050204" pitchFamily="34" charset="0"/>
                <a:cs typeface="Arial" panose="020B0604020202020204" pitchFamily="34" charset="0"/>
                <a:sym typeface="Arial" panose="020B0604020202020204" pitchFamily="34" charset="0"/>
              </a:rPr>
              <a:t>01</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28649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ppt_x"/>
                                          </p:val>
                                        </p:tav>
                                        <p:tav tm="100000">
                                          <p:val>
                                            <p:strVal val="#ppt_x"/>
                                          </p:val>
                                        </p:tav>
                                      </p:tavLst>
                                    </p:anim>
                                    <p:anim calcmode="lin" valueType="num">
                                      <p:cBhvr additive="base">
                                        <p:cTn id="25" dur="500" fill="hold"/>
                                        <p:tgtEl>
                                          <p:spTgt spid="7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iterate type="lt">
                                    <p:tmPct val="30000"/>
                                  </p:iterate>
                                  <p:childTnLst>
                                    <p:set>
                                      <p:cBhvr>
                                        <p:cTn id="32" dur="1" fill="hold">
                                          <p:stCondLst>
                                            <p:cond delay="0"/>
                                          </p:stCondLst>
                                        </p:cTn>
                                        <p:tgtEl>
                                          <p:spTgt spid="11"/>
                                        </p:tgtEl>
                                        <p:attrNameLst>
                                          <p:attrName>style.visibility</p:attrName>
                                        </p:attrNameLst>
                                      </p:cBhvr>
                                      <p:to>
                                        <p:strVal val="visible"/>
                                      </p:to>
                                    </p:set>
                                    <p:animEffect transition="in" filter="wipe(left)">
                                      <p:cBhvr>
                                        <p:cTn id="33" dur="200"/>
                                        <p:tgtEl>
                                          <p:spTgt spid="11"/>
                                        </p:tgtEl>
                                      </p:cBhvr>
                                    </p:animEffect>
                                  </p:childTnLst>
                                </p:cTn>
                              </p:par>
                              <p:par>
                                <p:cTn id="34" presetID="36" presetClass="emph" presetSubtype="0" fill="hold" grpId="1" nodeType="withEffect">
                                  <p:stCondLst>
                                    <p:cond delay="0"/>
                                  </p:stCondLst>
                                  <p:iterate type="lt">
                                    <p:tmPct val="30000"/>
                                  </p:iterate>
                                  <p:childTnLst>
                                    <p:animScale>
                                      <p:cBhvr>
                                        <p:cTn id="35" dur="50" autoRev="1" fill="hold">
                                          <p:stCondLst>
                                            <p:cond delay="0"/>
                                          </p:stCondLst>
                                        </p:cTn>
                                        <p:tgtEl>
                                          <p:spTgt spid="11"/>
                                        </p:tgtEl>
                                      </p:cBhvr>
                                      <p:to x="80000" y="100000"/>
                                    </p:animScale>
                                    <p:anim by="(#ppt_w*0.10)" calcmode="lin" valueType="num">
                                      <p:cBhvr>
                                        <p:cTn id="36" dur="50" autoRev="1" fill="hold">
                                          <p:stCondLst>
                                            <p:cond delay="0"/>
                                          </p:stCondLst>
                                        </p:cTn>
                                        <p:tgtEl>
                                          <p:spTgt spid="11"/>
                                        </p:tgtEl>
                                        <p:attrNameLst>
                                          <p:attrName>ppt_x</p:attrName>
                                        </p:attrNameLst>
                                      </p:cBhvr>
                                    </p:anim>
                                    <p:anim by="(-#ppt_w*0.10)" calcmode="lin" valueType="num">
                                      <p:cBhvr>
                                        <p:cTn id="37" dur="50" autoRev="1" fill="hold">
                                          <p:stCondLst>
                                            <p:cond delay="0"/>
                                          </p:stCondLst>
                                        </p:cTn>
                                        <p:tgtEl>
                                          <p:spTgt spid="11"/>
                                        </p:tgtEl>
                                        <p:attrNameLst>
                                          <p:attrName>ppt_y</p:attrName>
                                        </p:attrNameLst>
                                      </p:cBhvr>
                                    </p:anim>
                                    <p:animRot by="-480000">
                                      <p:cBhvr>
                                        <p:cTn id="38"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045500" cy="492443"/>
          </a:xfrm>
          <a:prstGeom prst="rect">
            <a:avLst/>
          </a:prstGeom>
          <a:noFill/>
        </p:spPr>
        <p:txBody>
          <a:bodyPr wrap="square" lIns="0" tIns="0" rIns="0" bIns="0" rtlCol="0" anchor="ctr">
            <a:spAutoFit/>
          </a:bodyPr>
          <a:lstStyle/>
          <a:p>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装饰器模式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824035" y="1528093"/>
            <a:ext cx="4726856" cy="4524315"/>
          </a:xfrm>
          <a:prstGeom prst="rect">
            <a:avLst/>
          </a:prstGeom>
        </p:spPr>
        <p:txBody>
          <a:bodyPr wrap="square">
            <a:spAutoFit/>
          </a:bodyPr>
          <a:lstStyle/>
          <a:p>
            <a:r>
              <a:rPr lang="en-US" altLang="zh-CN" sz="1200" dirty="0">
                <a:solidFill>
                  <a:srgbClr val="569CD6"/>
                </a:solidFill>
                <a:latin typeface="Consolas" panose="020B0609020204030204" pitchFamily="49" charset="0"/>
              </a:rPr>
              <a:t>class</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Circle</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draw</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console</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log</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a:t>
            </a:r>
            <a:r>
              <a:rPr lang="zh-CN" altLang="en-US" sz="1200" dirty="0">
                <a:solidFill>
                  <a:srgbClr val="CE9178"/>
                </a:solidFill>
                <a:latin typeface="Consolas" panose="020B0609020204030204" pitchFamily="49" charset="0"/>
              </a:rPr>
              <a:t>画一个圆形</a:t>
            </a:r>
            <a:r>
              <a:rPr lang="en-US" altLang="zh-CN" sz="1200" dirty="0">
                <a:solidFill>
                  <a:srgbClr val="CE9178"/>
                </a:solidFill>
                <a:latin typeface="Consolas" panose="020B0609020204030204" pitchFamily="49" charset="0"/>
              </a:rPr>
              <a: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569CD6"/>
                </a:solidFill>
                <a:latin typeface="Consolas" panose="020B0609020204030204" pitchFamily="49" charset="0"/>
              </a:rPr>
              <a:t>class</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Decorator</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constructor</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 = </a:t>
            </a:r>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draw</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draw</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setRedBorder</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setRedBorder</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console</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log</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a:t>
            </a:r>
            <a:r>
              <a:rPr lang="zh-CN" altLang="en-US" sz="1200" dirty="0">
                <a:solidFill>
                  <a:srgbClr val="CE9178"/>
                </a:solidFill>
                <a:latin typeface="Consolas" panose="020B0609020204030204" pitchFamily="49" charset="0"/>
              </a:rPr>
              <a:t>设置红色边框</a:t>
            </a:r>
            <a:r>
              <a:rPr lang="en-US" altLang="zh-CN" sz="1200" dirty="0">
                <a:solidFill>
                  <a:srgbClr val="CE9178"/>
                </a:solidFill>
                <a:latin typeface="Consolas" panose="020B0609020204030204" pitchFamily="49" charset="0"/>
              </a:rPr>
              <a: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a:p>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测试代码</a:t>
            </a:r>
            <a:endParaRPr lang="zh-CN" altLang="en-US" sz="1200" dirty="0">
              <a:solidFill>
                <a:srgbClr val="D4D4D4"/>
              </a:solidFill>
              <a:latin typeface="Consolas" panose="020B0609020204030204" pitchFamily="49" charset="0"/>
            </a:endParaRPr>
          </a:p>
          <a:p>
            <a:r>
              <a:rPr lang="en-US" altLang="zh-CN" sz="1200" dirty="0">
                <a:solidFill>
                  <a:srgbClr val="569CD6"/>
                </a:solidFill>
                <a:latin typeface="Consolas" panose="020B0609020204030204" pitchFamily="49" charset="0"/>
              </a:rPr>
              <a:t>let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 = </a:t>
            </a:r>
            <a:r>
              <a:rPr lang="en-US" altLang="zh-CN" sz="1200" dirty="0">
                <a:solidFill>
                  <a:srgbClr val="569CD6"/>
                </a:solidFill>
                <a:latin typeface="Consolas" panose="020B0609020204030204" pitchFamily="49" charset="0"/>
              </a:rPr>
              <a:t>new</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Circle</a:t>
            </a:r>
            <a:r>
              <a:rPr lang="en-US" altLang="zh-CN" sz="1200" dirty="0">
                <a:solidFill>
                  <a:srgbClr val="D4D4D4"/>
                </a:solidFill>
                <a:latin typeface="Consolas" panose="020B0609020204030204" pitchFamily="49" charset="0"/>
              </a:rPr>
              <a:t>();</a:t>
            </a:r>
          </a:p>
          <a:p>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draw</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569CD6"/>
                </a:solidFill>
                <a:latin typeface="Consolas" panose="020B0609020204030204" pitchFamily="49" charset="0"/>
              </a:rPr>
              <a:t>let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dec</a:t>
            </a:r>
            <a:r>
              <a:rPr lang="en-US" altLang="zh-CN" sz="1200" dirty="0">
                <a:solidFill>
                  <a:srgbClr val="D4D4D4"/>
                </a:solidFill>
                <a:latin typeface="Consolas" panose="020B0609020204030204" pitchFamily="49" charset="0"/>
              </a:rPr>
              <a:t> = </a:t>
            </a:r>
            <a:r>
              <a:rPr lang="en-US" altLang="zh-CN" sz="1200" dirty="0">
                <a:solidFill>
                  <a:srgbClr val="569CD6"/>
                </a:solidFill>
                <a:latin typeface="Consolas" panose="020B0609020204030204" pitchFamily="49" charset="0"/>
              </a:rPr>
              <a:t>new</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Decorator</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circle</a:t>
            </a:r>
            <a:r>
              <a:rPr lang="en-US" altLang="zh-CN" sz="1200" dirty="0">
                <a:solidFill>
                  <a:srgbClr val="D4D4D4"/>
                </a:solidFill>
                <a:latin typeface="Consolas" panose="020B0609020204030204" pitchFamily="49" charset="0"/>
              </a:rPr>
              <a:t>);</a:t>
            </a:r>
          </a:p>
          <a:p>
            <a:r>
              <a:rPr lang="en-US" altLang="zh-CN" sz="1200" dirty="0">
                <a:solidFill>
                  <a:srgbClr val="9CDCFE"/>
                </a:solidFill>
                <a:latin typeface="Consolas" panose="020B0609020204030204" pitchFamily="49" charset="0"/>
              </a:rPr>
              <a:t>dec</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setRedBorder</a:t>
            </a:r>
            <a:r>
              <a:rPr lang="en-US" altLang="zh-CN" sz="1200" dirty="0">
                <a:solidFill>
                  <a:srgbClr val="D4D4D4"/>
                </a:solidFill>
                <a:latin typeface="Consolas" panose="020B0609020204030204" pitchFamily="49" charset="0"/>
              </a:rPr>
              <a:t>();</a:t>
            </a:r>
            <a:endParaRPr lang="en-US" altLang="zh-CN" sz="1200" b="0" dirty="0">
              <a:solidFill>
                <a:srgbClr val="D4D4D4"/>
              </a:solidFill>
              <a:effectLst/>
              <a:latin typeface="Consolas" panose="020B0609020204030204" pitchFamily="49" charset="0"/>
            </a:endParaRPr>
          </a:p>
        </p:txBody>
      </p:sp>
      <p:sp>
        <p:nvSpPr>
          <p:cNvPr id="6" name="矩形 5"/>
          <p:cNvSpPr/>
          <p:nvPr/>
        </p:nvSpPr>
        <p:spPr>
          <a:xfrm>
            <a:off x="5637287" y="1528093"/>
            <a:ext cx="6429375" cy="4893647"/>
          </a:xfrm>
          <a:prstGeom prst="rect">
            <a:avLst/>
          </a:prstGeom>
        </p:spPr>
        <p:txBody>
          <a:bodyPr>
            <a:spAutoFit/>
          </a:bodyPr>
          <a:lstStyle/>
          <a:p>
            <a:r>
              <a:rPr lang="en-US" altLang="zh-CN" sz="1200" dirty="0">
                <a:solidFill>
                  <a:srgbClr val="6A9955"/>
                </a:solidFill>
                <a:latin typeface="Consolas" panose="020B0609020204030204" pitchFamily="49" charset="0"/>
              </a:rPr>
              <a:t>// </a:t>
            </a:r>
            <a:r>
              <a:rPr lang="zh-CN" altLang="en-US" sz="1200" dirty="0">
                <a:solidFill>
                  <a:srgbClr val="6A9955"/>
                </a:solidFill>
                <a:latin typeface="Consolas" panose="020B0609020204030204" pitchFamily="49" charset="0"/>
              </a:rPr>
              <a:t>高阶组件</a:t>
            </a:r>
            <a:endParaRPr lang="en-US" altLang="zh-CN" sz="1200" dirty="0" smtClean="0">
              <a:solidFill>
                <a:srgbClr val="569CD6"/>
              </a:solidFill>
              <a:latin typeface="Consolas" panose="020B0609020204030204" pitchFamily="49" charset="0"/>
            </a:endParaRPr>
          </a:p>
          <a:p>
            <a:r>
              <a:rPr lang="en-US" altLang="zh-CN" sz="1200" dirty="0" smtClean="0">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WrapAuth</a:t>
            </a:r>
            <a:r>
              <a:rPr lang="en-US" altLang="zh-CN" sz="1200" dirty="0">
                <a:solidFill>
                  <a:srgbClr val="D4D4D4"/>
                </a:solidFill>
                <a:latin typeface="Consolas" panose="020B0609020204030204" pitchFamily="49" charset="0"/>
              </a:rPr>
              <a:t> = (</a:t>
            </a:r>
            <a:r>
              <a:rPr lang="en-US" altLang="zh-CN" sz="1200" dirty="0">
                <a:solidFill>
                  <a:srgbClr val="9CDCFE"/>
                </a:solidFill>
                <a:latin typeface="Consolas" panose="020B0609020204030204" pitchFamily="49" charset="0"/>
              </a:rPr>
              <a:t>WrapComponent</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=&gt;</a:t>
            </a:r>
            <a:endParaRPr lang="en-US" altLang="zh-CN" sz="1200" dirty="0">
              <a:solidFill>
                <a:srgbClr val="D4D4D4"/>
              </a:solidFill>
              <a:latin typeface="Consolas" panose="020B0609020204030204" pitchFamily="49" charset="0"/>
            </a:endParaRP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class</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extends</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React</a:t>
            </a:r>
            <a:r>
              <a:rPr lang="en-US" altLang="zh-CN" sz="1200" dirty="0">
                <a:solidFill>
                  <a:srgbClr val="D4D4D4"/>
                </a:solidFill>
                <a:latin typeface="Consolas" panose="020B0609020204030204" pitchFamily="49" charset="0"/>
              </a:rPr>
              <a:t>.</a:t>
            </a:r>
            <a:r>
              <a:rPr lang="en-US" altLang="zh-CN" sz="1200" dirty="0">
                <a:solidFill>
                  <a:srgbClr val="4EC9B0"/>
                </a:solidFill>
                <a:latin typeface="Consolas" panose="020B0609020204030204" pitchFamily="49" charset="0"/>
              </a:rPr>
              <a:t>Component</a:t>
            </a:r>
            <a:r>
              <a:rPr lang="en-US" altLang="zh-CN" sz="1200" dirty="0">
                <a:solidFill>
                  <a:srgbClr val="D4D4D4"/>
                </a:solidFill>
                <a:latin typeface="Consolas" panose="020B0609020204030204" pitchFamily="49" charset="0"/>
              </a:rPr>
              <a:t>&lt;</a:t>
            </a:r>
            <a:r>
              <a:rPr lang="en-US" altLang="zh-CN" sz="1200" dirty="0">
                <a:solidFill>
                  <a:srgbClr val="4EC9B0"/>
                </a:solidFill>
                <a:latin typeface="Consolas" panose="020B0609020204030204" pitchFamily="49" charset="0"/>
              </a:rPr>
              <a:t>IAuthButton</a:t>
            </a:r>
            <a:r>
              <a:rPr lang="en-US" altLang="zh-CN" sz="1200" dirty="0">
                <a:solidFill>
                  <a:srgbClr val="D4D4D4"/>
                </a:solidFill>
                <a:latin typeface="Consolas" panose="020B0609020204030204" pitchFamily="49" charset="0"/>
              </a:rPr>
              <a:t>&gt; {</a:t>
            </a:r>
          </a:p>
          <a:p>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render</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 </a:t>
            </a:r>
            <a:r>
              <a:rPr lang="en-US" altLang="zh-CN" sz="1200" dirty="0">
                <a:solidFill>
                  <a:srgbClr val="9CDCFE"/>
                </a:solidFill>
                <a:latin typeface="Consolas" panose="020B0609020204030204" pitchFamily="49" charset="0"/>
              </a:rPr>
              <a:t>init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tag</a:t>
            </a:r>
            <a:r>
              <a:rPr lang="en-US" altLang="zh-CN" sz="1200" dirty="0">
                <a:solidFill>
                  <a:srgbClr val="D4D4D4"/>
                </a:solidFill>
                <a:latin typeface="Consolas" panose="020B0609020204030204" pitchFamily="49" charset="0"/>
              </a:rPr>
              <a:t> } = </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props</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grantedButtons</a:t>
            </a:r>
            <a:r>
              <a:rPr lang="en-US" altLang="zh-CN" sz="1200" dirty="0">
                <a:solidFill>
                  <a:srgbClr val="D4D4D4"/>
                </a:solidFill>
                <a:latin typeface="Consolas" panose="020B0609020204030204" pitchFamily="49" charset="0"/>
              </a:rPr>
              <a:t> = </a:t>
            </a:r>
            <a:r>
              <a:rPr lang="en-US" altLang="zh-CN" sz="1200" dirty="0">
                <a:solidFill>
                  <a:srgbClr val="9CDCFE"/>
                </a:solidFill>
                <a:latin typeface="Consolas" panose="020B0609020204030204" pitchFamily="49" charset="0"/>
              </a:rPr>
              <a:t>init</a:t>
            </a:r>
            <a:r>
              <a:rPr lang="en-US" altLang="zh-CN" sz="1200" dirty="0">
                <a:solidFill>
                  <a:srgbClr val="D4D4D4"/>
                </a:solidFill>
                <a:latin typeface="Consolas" panose="020B0609020204030204" pitchFamily="49" charset="0"/>
              </a:rPr>
              <a:t> &amp;&amp; </a:t>
            </a:r>
            <a:r>
              <a:rPr lang="en-US" altLang="zh-CN" sz="1200" dirty="0">
                <a:solidFill>
                  <a:srgbClr val="9CDCFE"/>
                </a:solidFill>
                <a:latin typeface="Consolas" panose="020B0609020204030204" pitchFamily="49" charset="0"/>
              </a:rPr>
              <a:t>init</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buttons</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if</a:t>
            </a:r>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isArray</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grantedButtons</a:t>
            </a:r>
            <a:r>
              <a:rPr lang="en-US" altLang="zh-CN" sz="1200" dirty="0">
                <a:solidFill>
                  <a:srgbClr val="D4D4D4"/>
                </a:solidFill>
                <a:latin typeface="Consolas" panose="020B0609020204030204" pitchFamily="49" charset="0"/>
              </a:rPr>
              <a:t>) &amp;&amp; </a:t>
            </a:r>
            <a:r>
              <a:rPr lang="en-US" altLang="zh-CN" sz="1200" dirty="0">
                <a:solidFill>
                  <a:srgbClr val="9CDCFE"/>
                </a:solidFill>
                <a:latin typeface="Consolas" panose="020B0609020204030204" pitchFamily="49" charset="0"/>
              </a:rPr>
              <a:t>grantedButtons</a:t>
            </a:r>
            <a:r>
              <a:rPr lang="en-US" altLang="zh-CN" sz="1200" dirty="0">
                <a:solidFill>
                  <a:srgbClr val="D4D4D4"/>
                </a:solidFill>
                <a:latin typeface="Consolas" panose="020B0609020204030204" pitchFamily="49" charset="0"/>
              </a:rPr>
              <a:t>.</a:t>
            </a:r>
            <a:r>
              <a:rPr lang="en-US" altLang="zh-CN" sz="1200" dirty="0">
                <a:solidFill>
                  <a:srgbClr val="DCDCAA"/>
                </a:solidFill>
                <a:latin typeface="Consolas" panose="020B0609020204030204" pitchFamily="49" charset="0"/>
              </a:rPr>
              <a:t>includes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tag</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808080"/>
                </a:solidFill>
                <a:latin typeface="Consolas" panose="020B0609020204030204" pitchFamily="49" charset="0"/>
              </a:rPr>
              <a:t>&lt;</a:t>
            </a:r>
            <a:r>
              <a:rPr lang="en-US" altLang="zh-CN" sz="1200" dirty="0">
                <a:solidFill>
                  <a:srgbClr val="4EC9B0"/>
                </a:solidFill>
                <a:latin typeface="Consolas" panose="020B0609020204030204" pitchFamily="49" charset="0"/>
              </a:rPr>
              <a:t>WrapComponent</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props</a:t>
            </a:r>
            <a:r>
              <a:rPr lang="en-US" altLang="zh-CN" sz="1200" dirty="0">
                <a:solidFill>
                  <a:srgbClr val="569CD6"/>
                </a:solidFill>
                <a:latin typeface="Consolas" panose="020B0609020204030204" pitchFamily="49" charset="0"/>
              </a:rPr>
              <a:t>}</a:t>
            </a:r>
            <a:r>
              <a:rPr lang="en-US" altLang="zh-CN" sz="1200" dirty="0">
                <a:solidFill>
                  <a:srgbClr val="D4D4D4"/>
                </a:solidFill>
                <a:latin typeface="Consolas" panose="020B0609020204030204" pitchFamily="49" charset="0"/>
              </a:rPr>
              <a:t> </a:t>
            </a:r>
            <a:r>
              <a:rPr lang="en-US" altLang="zh-CN" sz="1200" dirty="0">
                <a:solidFill>
                  <a:srgbClr val="808080"/>
                </a:solidFill>
                <a:latin typeface="Consolas" panose="020B0609020204030204" pitchFamily="49" charset="0"/>
              </a:rPr>
              <a:t>/&gt;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return</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null</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p>
          <a:p>
            <a:r>
              <a:rPr lang="en-US" altLang="zh-CN" sz="1200" dirty="0">
                <a:solidFill>
                  <a:srgbClr val="C586C0"/>
                </a:solidFill>
                <a:latin typeface="Consolas" panose="020B0609020204030204" pitchFamily="49" charset="0"/>
              </a:rPr>
              <a:t>export</a:t>
            </a:r>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default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WrapAuth</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C586C0"/>
                </a:solidFill>
                <a:latin typeface="Consolas" panose="020B0609020204030204" pitchFamily="49" charset="0"/>
              </a:rPr>
              <a:t>import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WrapAuth</a:t>
            </a:r>
            <a:r>
              <a:rPr lang="en-US" altLang="zh-CN" sz="1200" dirty="0">
                <a:solidFill>
                  <a:srgbClr val="D4D4D4"/>
                </a:solidFill>
                <a:latin typeface="Consolas" panose="020B0609020204030204" pitchFamily="49" charset="0"/>
              </a:rPr>
              <a:t> </a:t>
            </a:r>
            <a:r>
              <a:rPr lang="en-US" altLang="zh-CN" sz="1200" dirty="0">
                <a:solidFill>
                  <a:srgbClr val="C586C0"/>
                </a:solidFill>
                <a:latin typeface="Consolas" panose="020B0609020204030204" pitchFamily="49" charset="0"/>
              </a:rPr>
              <a:t>from</a:t>
            </a:r>
            <a:r>
              <a:rPr lang="en-US" altLang="zh-CN" sz="1200" dirty="0">
                <a:solidFill>
                  <a:srgbClr val="D4D4D4"/>
                </a:solidFill>
                <a:latin typeface="Consolas" panose="020B0609020204030204" pitchFamily="49" charset="0"/>
              </a:rPr>
              <a:t> </a:t>
            </a:r>
            <a:r>
              <a:rPr lang="en-US" altLang="zh-CN" sz="1200" dirty="0">
                <a:solidFill>
                  <a:srgbClr val="CE9178"/>
                </a:solidFill>
                <a:latin typeface="Consolas" panose="020B0609020204030204" pitchFamily="49" charset="0"/>
              </a:rPr>
              <a:t>'../components/WrapAuth'</a:t>
            </a:r>
            <a:r>
              <a:rPr lang="en-US" altLang="zh-CN" sz="1200" dirty="0">
                <a:solidFill>
                  <a:srgbClr val="D4D4D4"/>
                </a:solidFill>
                <a:latin typeface="Consolas" panose="020B0609020204030204" pitchFamily="49" charset="0"/>
              </a:rPr>
              <a:t>;</a:t>
            </a:r>
          </a:p>
          <a:p>
            <a:r>
              <a:rPr lang="en-US" altLang="zh-CN" sz="1200" dirty="0">
                <a:solidFill>
                  <a:srgbClr val="569CD6"/>
                </a:solidFill>
                <a:latin typeface="Consolas" panose="020B0609020204030204" pitchFamily="49" charset="0"/>
              </a:rPr>
              <a:t>const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WrapButton</a:t>
            </a:r>
            <a:r>
              <a:rPr lang="en-US" altLang="zh-CN" sz="1200" dirty="0">
                <a:solidFill>
                  <a:srgbClr val="D4D4D4"/>
                </a:solidFill>
                <a:latin typeface="Consolas" panose="020B0609020204030204" pitchFamily="49" charset="0"/>
              </a:rPr>
              <a:t> = </a:t>
            </a:r>
            <a:r>
              <a:rPr lang="en-US" altLang="zh-CN" sz="1200" dirty="0">
                <a:solidFill>
                  <a:srgbClr val="DCDCAA"/>
                </a:solidFill>
                <a:latin typeface="Consolas" panose="020B0609020204030204" pitchFamily="49" charset="0"/>
              </a:rPr>
              <a:t>WrapAuth</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Button</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808080"/>
                </a:solidFill>
                <a:latin typeface="Consolas" panose="020B0609020204030204" pitchFamily="49" charset="0"/>
              </a:rPr>
              <a:t>&lt;</a:t>
            </a:r>
            <a:r>
              <a:rPr lang="en-US" altLang="zh-CN" sz="1200" dirty="0">
                <a:solidFill>
                  <a:srgbClr val="4EC9B0"/>
                </a:solidFill>
                <a:latin typeface="Consolas" panose="020B0609020204030204" pitchFamily="49" charset="0"/>
              </a:rPr>
              <a:t>WrapButton</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tag</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a:t>
            </a:r>
            <a:r>
              <a:rPr lang="en-US" altLang="zh-CN" sz="1200" dirty="0">
                <a:solidFill>
                  <a:srgbClr val="9CDCFE"/>
                </a:solidFill>
                <a:latin typeface="Consolas" panose="020B0609020204030204" pitchFamily="49" charset="0"/>
              </a:rPr>
              <a:t>CommonConstants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MEMBER_ADD</a:t>
            </a:r>
            <a:r>
              <a:rPr lang="en-US" altLang="zh-CN" sz="1200" dirty="0">
                <a:solidFill>
                  <a:srgbClr val="569CD6"/>
                </a:solidFill>
                <a:latin typeface="Consolas" panose="020B0609020204030204" pitchFamily="49" charset="0"/>
              </a:rPr>
              <a: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init</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a:t>
            </a:r>
            <a:r>
              <a:rPr lang="en-US" altLang="zh-CN" sz="1200" dirty="0">
                <a:solidFill>
                  <a:srgbClr val="9CDCFE"/>
                </a:solidFill>
                <a:latin typeface="Consolas" panose="020B0609020204030204" pitchFamily="49" charset="0"/>
              </a:rPr>
              <a:t>init</a:t>
            </a:r>
            <a:r>
              <a:rPr lang="en-US" altLang="zh-CN" sz="1200" dirty="0">
                <a:solidFill>
                  <a:srgbClr val="569CD6"/>
                </a:solidFill>
                <a:latin typeface="Consolas" panose="020B0609020204030204" pitchFamily="49" charset="0"/>
              </a:rPr>
              <a:t>}</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type</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"primary"</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onClick</a:t>
            </a:r>
            <a:r>
              <a:rPr lang="en-US" altLang="zh-CN" sz="1200" dirty="0">
                <a:solidFill>
                  <a:srgbClr val="D4D4D4"/>
                </a:solidFill>
                <a:latin typeface="Consolas" panose="020B0609020204030204" pitchFamily="49" charset="0"/>
              </a:rPr>
              <a:t>=</a:t>
            </a:r>
            <a:r>
              <a:rPr lang="en-US" altLang="zh-CN" sz="1200" dirty="0">
                <a:solidFill>
                  <a:srgbClr val="569CD6"/>
                </a:solidFill>
                <a:latin typeface="Consolas" panose="020B0609020204030204" pitchFamily="49" charset="0"/>
              </a:rPr>
              <a:t>{this</a:t>
            </a:r>
            <a:r>
              <a:rPr lang="en-US" altLang="zh-CN" sz="1200" dirty="0">
                <a:solidFill>
                  <a:srgbClr val="D4D4D4"/>
                </a:solidFill>
                <a:latin typeface="Consolas" panose="020B0609020204030204" pitchFamily="49" charset="0"/>
              </a:rPr>
              <a:t>.</a:t>
            </a:r>
            <a:r>
              <a:rPr lang="en-US" altLang="zh-CN" sz="1200" dirty="0">
                <a:solidFill>
                  <a:srgbClr val="9CDCFE"/>
                </a:solidFill>
                <a:latin typeface="Consolas" panose="020B0609020204030204" pitchFamily="49" charset="0"/>
              </a:rPr>
              <a:t>handleAdd</a:t>
            </a:r>
            <a:r>
              <a:rPr lang="en-US" altLang="zh-CN" sz="1200" dirty="0">
                <a:solidFill>
                  <a:srgbClr val="569CD6"/>
                </a:solidFill>
                <a:latin typeface="Consolas" panose="020B0609020204030204" pitchFamily="49" charset="0"/>
              </a:rPr>
              <a:t>}</a:t>
            </a:r>
            <a:r>
              <a:rPr lang="en-US" altLang="zh-CN" sz="1200" dirty="0">
                <a:solidFill>
                  <a:srgbClr val="808080"/>
                </a:solidFill>
                <a:latin typeface="Consolas" panose="020B0609020204030204" pitchFamily="49" charset="0"/>
              </a:rPr>
              <a:t>&gt;</a:t>
            </a:r>
            <a:endParaRPr lang="en-US" altLang="zh-CN" sz="1200" dirty="0">
              <a:solidFill>
                <a:srgbClr val="D4D4D4"/>
              </a:solidFill>
              <a:latin typeface="Consolas" panose="020B0609020204030204" pitchFamily="49" charset="0"/>
            </a:endParaRPr>
          </a:p>
          <a:p>
            <a:r>
              <a:rPr lang="en-US" altLang="zh-CN" sz="1200" dirty="0">
                <a:solidFill>
                  <a:srgbClr val="D4D4D4"/>
                </a:solidFill>
                <a:latin typeface="Consolas" panose="020B0609020204030204" pitchFamily="49" charset="0"/>
              </a:rPr>
              <a:t>  </a:t>
            </a:r>
            <a:r>
              <a:rPr lang="zh-CN" altLang="en-US" sz="1200" dirty="0">
                <a:solidFill>
                  <a:srgbClr val="D4D4D4"/>
                </a:solidFill>
                <a:latin typeface="Consolas" panose="020B0609020204030204" pitchFamily="49" charset="0"/>
              </a:rPr>
              <a:t>添加成员</a:t>
            </a:r>
          </a:p>
          <a:p>
            <a:r>
              <a:rPr lang="zh-CN" altLang="en-US" sz="1200" dirty="0">
                <a:solidFill>
                  <a:srgbClr val="D4D4D4"/>
                </a:solidFill>
                <a:latin typeface="Consolas" panose="020B0609020204030204" pitchFamily="49" charset="0"/>
              </a:rPr>
              <a:t> </a:t>
            </a:r>
            <a:r>
              <a:rPr lang="en-US" altLang="zh-CN" sz="1200" dirty="0">
                <a:solidFill>
                  <a:srgbClr val="808080"/>
                </a:solidFill>
                <a:latin typeface="Consolas" panose="020B0609020204030204" pitchFamily="49" charset="0"/>
              </a:rPr>
              <a:t>&lt;/</a:t>
            </a:r>
            <a:r>
              <a:rPr lang="en-US" altLang="zh-CN" sz="1200" dirty="0">
                <a:solidFill>
                  <a:srgbClr val="4EC9B0"/>
                </a:solidFill>
                <a:latin typeface="Consolas" panose="020B0609020204030204" pitchFamily="49" charset="0"/>
              </a:rPr>
              <a:t>WrapButton</a:t>
            </a:r>
            <a:r>
              <a:rPr lang="en-US" altLang="zh-CN" sz="1200" dirty="0">
                <a:solidFill>
                  <a:srgbClr val="808080"/>
                </a:solidFill>
                <a:latin typeface="Consolas" panose="020B0609020204030204" pitchFamily="49" charset="0"/>
              </a:rPr>
              <a:t>&gt;</a:t>
            </a:r>
            <a:endParaRPr lang="en-US" altLang="zh-CN" sz="1200" dirty="0">
              <a:solidFill>
                <a:srgbClr val="D4D4D4"/>
              </a:solidFill>
              <a:latin typeface="Consolas" panose="020B0609020204030204" pitchFamily="49" charset="0"/>
            </a:endParaRPr>
          </a:p>
          <a:p>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r>
              <a:rPr lang="en-US" altLang="zh-CN" sz="1200" dirty="0">
                <a:solidFill>
                  <a:srgbClr val="D4D4D4"/>
                </a:solidFill>
                <a:latin typeface="Consolas" panose="020B0609020204030204" pitchFamily="49" charset="0"/>
              </a:rPr>
              <a:t/>
            </a:r>
            <a:br>
              <a:rPr lang="en-US" altLang="zh-CN" sz="1200" dirty="0">
                <a:solidFill>
                  <a:srgbClr val="D4D4D4"/>
                </a:solidFill>
                <a:latin typeface="Consolas" panose="020B0609020204030204" pitchFamily="49" charset="0"/>
              </a:rPr>
            </a:br>
            <a:endParaRPr lang="en-US" altLang="zh-C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71483212"/>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6"/>
            <a:ext cx="7045500" cy="492443"/>
          </a:xfrm>
          <a:prstGeom prst="rect">
            <a:avLst/>
          </a:prstGeom>
          <a:noFill/>
        </p:spPr>
        <p:txBody>
          <a:bodyPr wrap="square" lIns="0" tIns="0" rIns="0" bIns="0" rtlCol="0" anchor="ctr">
            <a:spAutoFit/>
          </a:bodyPr>
          <a:lstStyle/>
          <a:p>
            <a:r>
              <a:rPr lang="zh-CN" altLang="en-US" sz="32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设计模式前端</a:t>
            </a:r>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实践</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装饰器模式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793956" y="1456085"/>
            <a:ext cx="8413652" cy="2862322"/>
          </a:xfrm>
          <a:prstGeom prst="rect">
            <a:avLst/>
          </a:prstGeom>
        </p:spPr>
        <p:txBody>
          <a:bodyPr wrap="square">
            <a:spAutoFit/>
          </a:bodyPr>
          <a:lstStyle/>
          <a:p>
            <a:pPr latinLnBrk="1"/>
            <a:r>
              <a:rPr lang="zh-CN" altLang="en-US" b="1" dirty="0"/>
              <a:t>优点</a:t>
            </a:r>
            <a:r>
              <a:rPr lang="zh-CN" altLang="en-US" b="1" dirty="0" smtClean="0"/>
              <a:t>：</a:t>
            </a:r>
            <a:endParaRPr lang="en-US" altLang="zh-CN" b="1" dirty="0" smtClean="0"/>
          </a:p>
          <a:p>
            <a:pPr latinLnBrk="1"/>
            <a:endParaRPr lang="en-US" altLang="zh-CN" b="1" dirty="0" smtClean="0"/>
          </a:p>
          <a:p>
            <a:pPr marL="285750" indent="-285750" latinLnBrk="1">
              <a:buFont typeface="Arial" panose="020B0604020202020204" pitchFamily="34" charset="0"/>
              <a:buChar char="•"/>
            </a:pPr>
            <a:r>
              <a:rPr lang="zh-CN" altLang="en-US" dirty="0" smtClean="0"/>
              <a:t>装</a:t>
            </a:r>
            <a:r>
              <a:rPr lang="zh-CN" altLang="en-US" dirty="0"/>
              <a:t>饰类和被装饰类可以独立发展，不会相互耦</a:t>
            </a:r>
            <a:r>
              <a:rPr lang="zh-CN" altLang="en-US" dirty="0" smtClean="0"/>
              <a:t>合</a:t>
            </a:r>
            <a:endParaRPr lang="en-US" altLang="zh-CN" dirty="0" smtClean="0"/>
          </a:p>
          <a:p>
            <a:pPr marL="285750" indent="-285750" latinLnBrk="1">
              <a:buFont typeface="Arial" panose="020B0604020202020204" pitchFamily="34" charset="0"/>
              <a:buChar char="•"/>
            </a:pPr>
            <a:r>
              <a:rPr lang="zh-CN" altLang="en-US" dirty="0" smtClean="0"/>
              <a:t>装</a:t>
            </a:r>
            <a:r>
              <a:rPr lang="zh-CN" altLang="en-US" dirty="0"/>
              <a:t>饰模式是继承的一个替代模</a:t>
            </a:r>
            <a:r>
              <a:rPr lang="zh-CN" altLang="en-US" dirty="0" smtClean="0"/>
              <a:t>式</a:t>
            </a:r>
            <a:endParaRPr lang="en-US" altLang="zh-CN" dirty="0" smtClean="0"/>
          </a:p>
          <a:p>
            <a:pPr marL="285750" indent="-285750" latinLnBrk="1">
              <a:buFont typeface="Arial" panose="020B0604020202020204" pitchFamily="34" charset="0"/>
              <a:buChar char="•"/>
            </a:pPr>
            <a:r>
              <a:rPr lang="zh-CN" altLang="en-US" dirty="0" smtClean="0"/>
              <a:t>装</a:t>
            </a:r>
            <a:r>
              <a:rPr lang="zh-CN" altLang="en-US" dirty="0"/>
              <a:t>饰模式可以动态扩展一个实现类的功</a:t>
            </a:r>
            <a:r>
              <a:rPr lang="zh-CN" altLang="en-US" dirty="0" smtClean="0"/>
              <a:t>能</a:t>
            </a:r>
            <a:endParaRPr lang="en-US" altLang="zh-CN" dirty="0" smtClean="0"/>
          </a:p>
          <a:p>
            <a:pPr marL="285750" indent="-285750" latinLnBrk="1">
              <a:buFont typeface="Arial" panose="020B0604020202020204" pitchFamily="34" charset="0"/>
              <a:buChar char="•"/>
            </a:pPr>
            <a:endParaRPr lang="zh-CN" altLang="en-US" dirty="0"/>
          </a:p>
          <a:p>
            <a:pPr latinLnBrk="1"/>
            <a:r>
              <a:rPr lang="zh-CN" altLang="en-US" b="1" dirty="0"/>
              <a:t>缺点</a:t>
            </a:r>
            <a:r>
              <a:rPr lang="zh-CN" altLang="en-US" b="1" dirty="0" smtClean="0"/>
              <a:t>：</a:t>
            </a:r>
            <a:endParaRPr lang="en-US" altLang="zh-CN" b="1" dirty="0" smtClean="0"/>
          </a:p>
          <a:p>
            <a:pPr latinLnBrk="1"/>
            <a:endParaRPr lang="en-US" altLang="zh-CN" b="1" dirty="0" smtClean="0"/>
          </a:p>
          <a:p>
            <a:pPr marL="285750" indent="-285750" latinLnBrk="1">
              <a:buFont typeface="Arial" panose="020B0604020202020204" pitchFamily="34" charset="0"/>
              <a:buChar char="•"/>
            </a:pPr>
            <a:r>
              <a:rPr lang="zh-CN" altLang="en-US" dirty="0" smtClean="0"/>
              <a:t>多</a:t>
            </a:r>
            <a:r>
              <a:rPr lang="zh-CN" altLang="en-US" dirty="0"/>
              <a:t>层装饰比较复杂。</a:t>
            </a:r>
          </a:p>
          <a:p>
            <a:endParaRPr lang="zh-CN" altLang="en-US" b="1" dirty="0">
              <a:solidFill>
                <a:srgbClr val="333333"/>
              </a:solidFill>
              <a:latin typeface="Verdana" panose="020B0604030504040204" pitchFamily="34" charset="0"/>
            </a:endParaRPr>
          </a:p>
        </p:txBody>
      </p:sp>
    </p:spTree>
    <p:extLst>
      <p:ext uri="{BB962C8B-B14F-4D97-AF65-F5344CB8AC3E}">
        <p14:creationId xmlns:p14="http://schemas.microsoft.com/office/powerpoint/2010/main" val="4029175751"/>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684959" y="1600101"/>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endPar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48"/>
          <p:cNvSpPr txBox="1"/>
          <p:nvPr/>
        </p:nvSpPr>
        <p:spPr>
          <a:xfrm>
            <a:off x="6933431" y="3040261"/>
            <a:ext cx="4320480" cy="738664"/>
          </a:xfrm>
          <a:prstGeom prst="rect">
            <a:avLst/>
          </a:prstGeom>
          <a:noFill/>
        </p:spPr>
        <p:txBody>
          <a:bodyPr wrap="square" lIns="0" tIns="0" rIns="0" bIns="0" rtlCol="0">
            <a:spAutoFit/>
          </a:bodyPr>
          <a:lstStyle/>
          <a:p>
            <a:r>
              <a:rPr lang="zh-CN" altLang="en-US" sz="4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259"/>
          <p:cNvSpPr>
            <a:spLocks noChangeArrowheads="1"/>
          </p:cNvSpPr>
          <p:nvPr/>
        </p:nvSpPr>
        <p:spPr bwMode="auto">
          <a:xfrm>
            <a:off x="3263056" y="2011757"/>
            <a:ext cx="21852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bg1"/>
                </a:solidFill>
                <a:latin typeface="Impact" panose="020B0806030902050204" pitchFamily="34" charset="0"/>
                <a:cs typeface="Arial" panose="020B0604020202020204" pitchFamily="34" charset="0"/>
                <a:sym typeface="Arial" panose="020B0604020202020204" pitchFamily="34" charset="0"/>
              </a:rPr>
              <a:t>04</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753516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ppt_x"/>
                                          </p:val>
                                        </p:tav>
                                        <p:tav tm="100000">
                                          <p:val>
                                            <p:strVal val="#ppt_x"/>
                                          </p:val>
                                        </p:tav>
                                      </p:tavLst>
                                    </p:anim>
                                    <p:anim calcmode="lin" valueType="num">
                                      <p:cBhvr additive="base">
                                        <p:cTn id="25" dur="500" fill="hold"/>
                                        <p:tgtEl>
                                          <p:spTgt spid="7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iterate type="lt">
                                    <p:tmPct val="30000"/>
                                  </p:iterate>
                                  <p:childTnLst>
                                    <p:set>
                                      <p:cBhvr>
                                        <p:cTn id="32" dur="1" fill="hold">
                                          <p:stCondLst>
                                            <p:cond delay="0"/>
                                          </p:stCondLst>
                                        </p:cTn>
                                        <p:tgtEl>
                                          <p:spTgt spid="11"/>
                                        </p:tgtEl>
                                        <p:attrNameLst>
                                          <p:attrName>style.visibility</p:attrName>
                                        </p:attrNameLst>
                                      </p:cBhvr>
                                      <p:to>
                                        <p:strVal val="visible"/>
                                      </p:to>
                                    </p:set>
                                    <p:animEffect transition="in" filter="wipe(left)">
                                      <p:cBhvr>
                                        <p:cTn id="33" dur="200"/>
                                        <p:tgtEl>
                                          <p:spTgt spid="11"/>
                                        </p:tgtEl>
                                      </p:cBhvr>
                                    </p:animEffect>
                                  </p:childTnLst>
                                </p:cTn>
                              </p:par>
                              <p:par>
                                <p:cTn id="34" presetID="36" presetClass="emph" presetSubtype="0" fill="hold" grpId="1" nodeType="withEffect">
                                  <p:stCondLst>
                                    <p:cond delay="0"/>
                                  </p:stCondLst>
                                  <p:iterate type="lt">
                                    <p:tmPct val="30000"/>
                                  </p:iterate>
                                  <p:childTnLst>
                                    <p:animScale>
                                      <p:cBhvr>
                                        <p:cTn id="35" dur="50" autoRev="1" fill="hold">
                                          <p:stCondLst>
                                            <p:cond delay="0"/>
                                          </p:stCondLst>
                                        </p:cTn>
                                        <p:tgtEl>
                                          <p:spTgt spid="11"/>
                                        </p:tgtEl>
                                      </p:cBhvr>
                                      <p:to x="80000" y="100000"/>
                                    </p:animScale>
                                    <p:anim by="(#ppt_w*0.10)" calcmode="lin" valueType="num">
                                      <p:cBhvr>
                                        <p:cTn id="36" dur="50" autoRev="1" fill="hold">
                                          <p:stCondLst>
                                            <p:cond delay="0"/>
                                          </p:stCondLst>
                                        </p:cTn>
                                        <p:tgtEl>
                                          <p:spTgt spid="11"/>
                                        </p:tgtEl>
                                        <p:attrNameLst>
                                          <p:attrName>ppt_x</p:attrName>
                                        </p:attrNameLst>
                                      </p:cBhvr>
                                    </p:anim>
                                    <p:anim by="(-#ppt_w*0.10)" calcmode="lin" valueType="num">
                                      <p:cBhvr>
                                        <p:cTn id="37" dur="50" autoRev="1" fill="hold">
                                          <p:stCondLst>
                                            <p:cond delay="0"/>
                                          </p:stCondLst>
                                        </p:cTn>
                                        <p:tgtEl>
                                          <p:spTgt spid="11"/>
                                        </p:tgtEl>
                                        <p:attrNameLst>
                                          <p:attrName>ppt_y</p:attrName>
                                        </p:attrNameLst>
                                      </p:cBhvr>
                                    </p:anim>
                                    <p:animRot by="-480000">
                                      <p:cBhvr>
                                        <p:cTn id="38"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6"/>
            <a:ext cx="7045500" cy="492443"/>
          </a:xfrm>
          <a:prstGeom prst="rect">
            <a:avLst/>
          </a:prstGeom>
          <a:noFill/>
        </p:spPr>
        <p:txBody>
          <a:bodyPr wrap="square" lIns="0" tIns="0" rIns="0" bIns="0" rtlCol="0" anchor="ctr">
            <a:spAutoFit/>
          </a:bodyPr>
          <a:lstStyle/>
          <a:p>
            <a:r>
              <a:rPr lang="zh-CN" altLang="en-US" sz="32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793955" y="1456085"/>
            <a:ext cx="11540075" cy="5078313"/>
          </a:xfrm>
          <a:prstGeom prst="rect">
            <a:avLst/>
          </a:prstGeom>
        </p:spPr>
        <p:txBody>
          <a:bodyPr wrap="square">
            <a:spAutoFit/>
          </a:bodyPr>
          <a:lstStyle/>
          <a:p>
            <a:endParaRPr lang="en-US" altLang="zh-CN" b="1" dirty="0" smtClean="0"/>
          </a:p>
          <a:p>
            <a:pPr marL="285750" indent="-285750">
              <a:buFont typeface="Arial" panose="020B0604020202020204" pitchFamily="34" charset="0"/>
              <a:buChar char="•"/>
            </a:pPr>
            <a:r>
              <a:rPr lang="zh-CN" altLang="en-US" dirty="0"/>
              <a:t>把共性和特性或者会变和不变的分离出来</a:t>
            </a:r>
          </a:p>
          <a:p>
            <a:pPr marL="285750" indent="-285750">
              <a:buFont typeface="Arial" panose="020B0604020202020204" pitchFamily="34" charset="0"/>
              <a:buChar char="•"/>
            </a:pPr>
            <a:endParaRPr lang="zh-CN" altLang="en-US" dirty="0" smtClean="0"/>
          </a:p>
          <a:p>
            <a:pPr marL="285750" indent="-285750">
              <a:buFont typeface="Arial" panose="020B0604020202020204" pitchFamily="34" charset="0"/>
              <a:buChar char="•"/>
            </a:pPr>
            <a:r>
              <a:rPr lang="zh-CN" altLang="en-US" dirty="0" smtClean="0"/>
              <a:t>组</a:t>
            </a:r>
            <a:r>
              <a:rPr lang="zh-CN" altLang="en-US" dirty="0"/>
              <a:t>合优于继</a:t>
            </a:r>
            <a:r>
              <a:rPr lang="zh-CN" altLang="en-US" dirty="0" smtClean="0"/>
              <a:t>承</a:t>
            </a:r>
            <a:endParaRPr lang="en-US" altLang="zh-CN" dirty="0" smtClean="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smtClean="0"/>
              <a:t>低</a:t>
            </a:r>
            <a:r>
              <a:rPr lang="zh-CN" altLang="en-US" dirty="0"/>
              <a:t>耦</a:t>
            </a:r>
            <a:r>
              <a:rPr lang="zh-CN" altLang="en-US" dirty="0" smtClean="0"/>
              <a:t>合高内聚</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业</a:t>
            </a:r>
            <a:r>
              <a:rPr lang="zh-CN" altLang="en-US" dirty="0" smtClean="0"/>
              <a:t>务</a:t>
            </a:r>
            <a:r>
              <a:rPr lang="en-US" altLang="zh-CN" dirty="0" smtClean="0"/>
              <a:t>/</a:t>
            </a:r>
            <a:r>
              <a:rPr lang="zh-CN" altLang="en-US" dirty="0" smtClean="0"/>
              <a:t>架构</a:t>
            </a:r>
            <a:r>
              <a:rPr lang="en-US" altLang="zh-CN" dirty="0" smtClean="0"/>
              <a:t>/</a:t>
            </a:r>
            <a:r>
              <a:rPr lang="zh-CN" altLang="en-US" dirty="0" smtClean="0"/>
              <a:t>代码设计过程中，多想一下单一职责原则，开闭原则，最少知识原则，思考如何让你的设计能够更好</a:t>
            </a:r>
            <a:endParaRPr lang="en-US" altLang="zh-CN" dirty="0" smtClean="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不一</a:t>
            </a:r>
            <a:r>
              <a:rPr lang="zh-CN" altLang="en-US" dirty="0" smtClean="0"/>
              <a:t>定要</a:t>
            </a:r>
            <a:r>
              <a:rPr lang="zh-CN" altLang="en-US" dirty="0"/>
              <a:t>用设计模式，设计模式只是你觉得需要用就好，其实主要是一种解决问题的方</a:t>
            </a:r>
            <a:r>
              <a:rPr lang="zh-CN" altLang="en-US" dirty="0" smtClean="0"/>
              <a:t>案</a:t>
            </a:r>
            <a:endParaRPr lang="en-US" altLang="zh-CN" dirty="0" smtClean="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smtClean="0"/>
              <a:t>懂设计模式可能帮助你理解平时使用的一些框架</a:t>
            </a:r>
            <a:r>
              <a:rPr lang="zh-CN" altLang="en-US" dirty="0"/>
              <a:t>和</a:t>
            </a:r>
            <a:r>
              <a:rPr lang="zh-CN" altLang="en-US" dirty="0" smtClean="0"/>
              <a:t>技术。另</a:t>
            </a:r>
            <a:r>
              <a:rPr lang="zh-CN" altLang="en-US" dirty="0"/>
              <a:t>外方便大家去阅读别人的代码，阅读源码</a:t>
            </a:r>
            <a:r>
              <a:rPr lang="zh-CN" altLang="en-US" dirty="0" smtClean="0"/>
              <a:t>，你会发现其实很多实现其实可能比你现在的好</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其实设计模式思</a:t>
            </a:r>
            <a:r>
              <a:rPr lang="zh-CN" altLang="en-US" dirty="0"/>
              <a:t>想才是最重要的，不是让你遇到问题然后去查各种设计模式</a:t>
            </a:r>
            <a:r>
              <a:rPr lang="zh-CN" altLang="en-US" dirty="0" smtClean="0"/>
              <a:t>，去套一些设计模式。而是遇</a:t>
            </a:r>
            <a:r>
              <a:rPr lang="zh-CN" altLang="en-US" dirty="0"/>
              <a:t>到问题，你就会去想如何设计才是最优</a:t>
            </a:r>
            <a:r>
              <a:rPr lang="zh-CN" altLang="en-US" dirty="0" smtClean="0"/>
              <a:t>的，此时一些设计模式可能在你脑中灵光一闪</a:t>
            </a:r>
            <a:endParaRPr lang="en-US" altLang="zh-CN" dirty="0" smtClean="0"/>
          </a:p>
          <a:p>
            <a:endParaRPr lang="zh-CN" altLang="en-US" b="1" dirty="0">
              <a:solidFill>
                <a:srgbClr val="333333"/>
              </a:solidFill>
              <a:latin typeface="Verdana" panose="020B0604030504040204" pitchFamily="34" charset="0"/>
            </a:endParaRPr>
          </a:p>
        </p:txBody>
      </p:sp>
    </p:spTree>
    <p:extLst>
      <p:ext uri="{BB962C8B-B14F-4D97-AF65-F5344CB8AC3E}">
        <p14:creationId xmlns:p14="http://schemas.microsoft.com/office/powerpoint/2010/main" val="459292102"/>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653464"/>
            <a:ext cx="12858750" cy="2536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59"/>
          <p:cNvSpPr>
            <a:spLocks noChangeArrowheads="1"/>
          </p:cNvSpPr>
          <p:nvPr/>
        </p:nvSpPr>
        <p:spPr bwMode="auto">
          <a:xfrm>
            <a:off x="3322864" y="3194571"/>
            <a:ext cx="621302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7200" b="1" dirty="0" smtClean="0">
                <a:solidFill>
                  <a:schemeClr val="bg1"/>
                </a:solidFill>
                <a:cs typeface="Arial" panose="020B0604020202020204" pitchFamily="34" charset="0"/>
              </a:rPr>
              <a:t>THANK YOU</a:t>
            </a:r>
            <a:endParaRPr lang="zh-CN" altLang="en-US" sz="7200" b="1" dirty="0">
              <a:solidFill>
                <a:schemeClr val="bg1"/>
              </a:solidFill>
              <a:cs typeface="Arial" panose="020B0604020202020204" pitchFamily="34" charset="0"/>
            </a:endParaRPr>
          </a:p>
        </p:txBody>
      </p:sp>
      <p:sp>
        <p:nvSpPr>
          <p:cNvPr id="16" name="矩形 259"/>
          <p:cNvSpPr>
            <a:spLocks noChangeArrowheads="1"/>
          </p:cNvSpPr>
          <p:nvPr/>
        </p:nvSpPr>
        <p:spPr bwMode="auto">
          <a:xfrm>
            <a:off x="4832350" y="4220264"/>
            <a:ext cx="319405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500" dirty="0" smtClean="0">
                <a:solidFill>
                  <a:schemeClr val="bg1"/>
                </a:solidFill>
                <a:cs typeface="Arial" panose="020B0604020202020204" pitchFamily="34" charset="0"/>
              </a:rPr>
              <a:t>感谢聆听，批评指导</a:t>
            </a:r>
            <a:endParaRPr lang="zh-CN" altLang="en-US" sz="2500" dirty="0">
              <a:solidFill>
                <a:schemeClr val="bg1"/>
              </a:solidFill>
              <a:cs typeface="Arial" panose="020B0604020202020204" pitchFamily="34" charset="0"/>
            </a:endParaRPr>
          </a:p>
        </p:txBody>
      </p:sp>
    </p:spTree>
    <p:extLst>
      <p:ext uri="{BB962C8B-B14F-4D97-AF65-F5344CB8AC3E}">
        <p14:creationId xmlns:p14="http://schemas.microsoft.com/office/powerpoint/2010/main" val="186179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4"/>
                                        </p:tgtEl>
                                      </p:cBhvr>
                                    </p:animEffect>
                                  </p:childTnLst>
                                </p:cTn>
                              </p:par>
                            </p:childTnLst>
                          </p:cTn>
                        </p:par>
                        <p:par>
                          <p:cTn id="16" fill="hold">
                            <p:stCondLst>
                              <p:cond delay="13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14" grpId="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4"/>
            <a:ext cx="3949155" cy="492443"/>
          </a:xfrm>
          <a:prstGeom prst="rect">
            <a:avLst/>
          </a:prstGeom>
          <a:noFill/>
        </p:spPr>
        <p:txBody>
          <a:bodyPr wrap="square" lIns="0" tIns="0" rIns="0" bIns="0" rtlCol="0" anchor="ctr">
            <a:spAutoFit/>
          </a:bodyPr>
          <a:lstStyle/>
          <a:p>
            <a:r>
              <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什么是设计模式</a:t>
            </a:r>
            <a:endParaRPr lang="zh-CN" altLang="en-US" sz="1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50" name="Picture 2" descr="https://timgsa.baidu.com/timg?image&amp;quality=80&amp;size=b9999_10000&amp;sec=1586326104765&amp;di=4eb046b15e184020c796e0be76173fd4&amp;imgtype=0&amp;src=http%3A%2F%2Fwx3.sinaimg.cn%2Fbmiddle%2Fceeb653ely1g23p7dbu3zj209q09st8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35" y="1600101"/>
            <a:ext cx="5155117" cy="518457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637287" y="3376781"/>
            <a:ext cx="6429375" cy="1631216"/>
          </a:xfrm>
          <a:prstGeom prst="rect">
            <a:avLst/>
          </a:prstGeom>
        </p:spPr>
        <p:txBody>
          <a:bodyPr>
            <a:spAutoFit/>
          </a:bodyPr>
          <a:lstStyle/>
          <a:p>
            <a:pPr>
              <a:buFont typeface="Arial" panose="020B0604020202020204" pitchFamily="34" charset="0"/>
              <a:buChar char="•"/>
            </a:pPr>
            <a:r>
              <a:rPr lang="zh-CN" altLang="en-US" dirty="0" smtClean="0">
                <a:solidFill>
                  <a:srgbClr val="24292E"/>
                </a:solidFill>
                <a:latin typeface="-apple-system"/>
              </a:rPr>
              <a:t>  </a:t>
            </a:r>
            <a:r>
              <a:rPr lang="zh-CN" altLang="en-US" sz="2000" dirty="0" smtClean="0">
                <a:solidFill>
                  <a:srgbClr val="24292E"/>
                </a:solidFill>
                <a:latin typeface="-apple-system"/>
              </a:rPr>
              <a:t>拿</a:t>
            </a:r>
            <a:r>
              <a:rPr lang="zh-CN" altLang="en-US" sz="2000" dirty="0">
                <a:solidFill>
                  <a:srgbClr val="24292E"/>
                </a:solidFill>
                <a:latin typeface="-apple-system"/>
              </a:rPr>
              <a:t>到任务就开始噼里啪啦敲键盘，一天写了好几千行代码</a:t>
            </a:r>
          </a:p>
          <a:p>
            <a:pPr>
              <a:buFont typeface="Arial" panose="020B0604020202020204" pitchFamily="34" charset="0"/>
              <a:buChar char="•"/>
            </a:pPr>
            <a:r>
              <a:rPr lang="zh-CN" altLang="en-US" sz="2000" dirty="0" smtClean="0">
                <a:solidFill>
                  <a:srgbClr val="24292E"/>
                </a:solidFill>
                <a:latin typeface="-apple-system"/>
              </a:rPr>
              <a:t>  没事儿</a:t>
            </a:r>
            <a:r>
              <a:rPr lang="zh-CN" altLang="en-US" sz="2000" dirty="0">
                <a:solidFill>
                  <a:srgbClr val="24292E"/>
                </a:solidFill>
                <a:latin typeface="-apple-system"/>
              </a:rPr>
              <a:t>就被测试</a:t>
            </a:r>
            <a:r>
              <a:rPr lang="en-US" altLang="zh-CN" sz="2000" dirty="0">
                <a:solidFill>
                  <a:srgbClr val="24292E"/>
                </a:solidFill>
                <a:latin typeface="-apple-system"/>
              </a:rPr>
              <a:t>MM</a:t>
            </a:r>
            <a:r>
              <a:rPr lang="zh-CN" altLang="en-US" sz="2000" dirty="0">
                <a:solidFill>
                  <a:srgbClr val="24292E"/>
                </a:solidFill>
                <a:latin typeface="-apple-system"/>
              </a:rPr>
              <a:t>叫过去沟通</a:t>
            </a:r>
            <a:r>
              <a:rPr lang="en-US" altLang="zh-CN" sz="2000" dirty="0" smtClean="0">
                <a:solidFill>
                  <a:srgbClr val="24292E"/>
                </a:solidFill>
                <a:latin typeface="-apple-system"/>
              </a:rPr>
              <a:t>……</a:t>
            </a:r>
          </a:p>
          <a:p>
            <a:pPr marL="285750" indent="-285750">
              <a:buFont typeface="Arial" panose="020B0604020202020204" pitchFamily="34" charset="0"/>
              <a:buChar char="•"/>
            </a:pPr>
            <a:r>
              <a:rPr lang="zh-CN" altLang="en-US" sz="2000" dirty="0"/>
              <a:t>过了一阵子，看到自己的代码，感到很惊奇，认为是别人写的</a:t>
            </a:r>
            <a:r>
              <a:rPr lang="en-US" altLang="zh-CN" sz="2000" dirty="0" smtClean="0"/>
              <a:t>……</a:t>
            </a:r>
            <a:endParaRPr lang="en-US" altLang="zh-CN" sz="2000" dirty="0"/>
          </a:p>
        </p:txBody>
      </p:sp>
      <p:sp>
        <p:nvSpPr>
          <p:cNvPr id="3" name="矩形 2"/>
          <p:cNvSpPr/>
          <p:nvPr/>
        </p:nvSpPr>
        <p:spPr>
          <a:xfrm rot="20406445">
            <a:off x="7368233" y="1628425"/>
            <a:ext cx="296748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dirty="0">
                <a:ln/>
                <a:solidFill>
                  <a:schemeClr val="accent4"/>
                </a:solidFill>
              </a:rPr>
              <a:t>现实状态</a:t>
            </a:r>
            <a:endParaRPr lang="zh-CN" altLang="en-US" sz="5400" b="1" cap="none" spc="0" dirty="0">
              <a:ln/>
              <a:solidFill>
                <a:schemeClr val="accent4"/>
              </a:solidFill>
              <a:effectLst/>
            </a:endParaRPr>
          </a:p>
        </p:txBody>
      </p:sp>
    </p:spTree>
    <p:extLst>
      <p:ext uri="{BB962C8B-B14F-4D97-AF65-F5344CB8AC3E}">
        <p14:creationId xmlns:p14="http://schemas.microsoft.com/office/powerpoint/2010/main" val="509263546"/>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4"/>
            <a:ext cx="3949155" cy="492443"/>
          </a:xfrm>
          <a:prstGeom prst="rect">
            <a:avLst/>
          </a:prstGeom>
          <a:noFill/>
        </p:spPr>
        <p:txBody>
          <a:bodyPr wrap="square" lIns="0" tIns="0" rIns="0" bIns="0" rtlCol="0" anchor="ctr">
            <a:spAutoFit/>
          </a:bodyPr>
          <a:lstStyle/>
          <a:p>
            <a:r>
              <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什么是设计模式</a:t>
            </a:r>
            <a:endParaRPr lang="zh-CN" altLang="en-US" sz="1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6" name="Picture 2" descr="https://timgsa.baidu.com/timg?image&amp;quality=80&amp;size=b9999_10000&amp;sec=1586326006975&amp;di=d3024120f181832ebd2fb40a313e7178&amp;imgtype=0&amp;src=http%3A%2F%2Fa.vpimg4.com%2Fupload%2Fmerchandise%2Fpdcvis%2F2018%2F06%2F28%2F101%2F0f0c0f1f-8d5a-4a4a-ad35-f52fdde89f0b_5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90" y="1384077"/>
            <a:ext cx="4000500" cy="50577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133231" y="3312799"/>
            <a:ext cx="6429375" cy="1631216"/>
          </a:xfrm>
          <a:prstGeom prst="rect">
            <a:avLst/>
          </a:prstGeom>
        </p:spPr>
        <p:txBody>
          <a:bodyPr>
            <a:spAutoFit/>
          </a:bodyPr>
          <a:lstStyle/>
          <a:p>
            <a:pPr>
              <a:buFont typeface="Arial" panose="020B0604020202020204" pitchFamily="34" charset="0"/>
              <a:buChar char="•"/>
            </a:pPr>
            <a:r>
              <a:rPr lang="zh-CN" altLang="en-US" sz="2000" dirty="0">
                <a:solidFill>
                  <a:srgbClr val="24292E"/>
                </a:solidFill>
                <a:latin typeface="-apple-system"/>
              </a:rPr>
              <a:t>拿到任务，就开始仰望星空或天花板上那盏高悬的</a:t>
            </a:r>
            <a:r>
              <a:rPr lang="zh-CN" altLang="en-US" sz="2000" dirty="0" smtClean="0">
                <a:solidFill>
                  <a:srgbClr val="24292E"/>
                </a:solidFill>
                <a:latin typeface="-apple-system"/>
              </a:rPr>
              <a:t>电灯泡，</a:t>
            </a:r>
            <a:r>
              <a:rPr lang="zh-CN" altLang="en-US" sz="2000" dirty="0">
                <a:solidFill>
                  <a:srgbClr val="24292E"/>
                </a:solidFill>
                <a:latin typeface="-apple-system"/>
              </a:rPr>
              <a:t>状如老僧入定</a:t>
            </a:r>
          </a:p>
          <a:p>
            <a:pPr>
              <a:buFont typeface="Arial" panose="020B0604020202020204" pitchFamily="34" charset="0"/>
              <a:buChar char="•"/>
            </a:pPr>
            <a:r>
              <a:rPr lang="zh-CN" altLang="en-US" sz="2000" dirty="0">
                <a:solidFill>
                  <a:srgbClr val="24292E"/>
                </a:solidFill>
                <a:latin typeface="-apple-system"/>
              </a:rPr>
              <a:t>忽而皱眉，忽而展颜一笑，忽而手舞足蹈，忽而在纸上指指戳戳，忽而口中念念有词，忽而长吁</a:t>
            </a:r>
            <a:r>
              <a:rPr lang="en-US" altLang="zh-CN" sz="2000" dirty="0">
                <a:solidFill>
                  <a:srgbClr val="24292E"/>
                </a:solidFill>
                <a:latin typeface="-apple-system"/>
              </a:rPr>
              <a:t>……</a:t>
            </a:r>
            <a:r>
              <a:rPr lang="zh-CN" altLang="en-US" sz="2000" dirty="0">
                <a:solidFill>
                  <a:srgbClr val="24292E"/>
                </a:solidFill>
                <a:latin typeface="-apple-system"/>
              </a:rPr>
              <a:t>感觉有点神经病啊</a:t>
            </a:r>
            <a:endParaRPr lang="zh-CN" altLang="en-US" sz="2000" b="0" i="0" dirty="0">
              <a:solidFill>
                <a:srgbClr val="24292E"/>
              </a:solidFill>
              <a:effectLst/>
              <a:latin typeface="-apple-system"/>
            </a:endParaRPr>
          </a:p>
        </p:txBody>
      </p:sp>
      <p:sp>
        <p:nvSpPr>
          <p:cNvPr id="36" name="矩形 35"/>
          <p:cNvSpPr/>
          <p:nvPr/>
        </p:nvSpPr>
        <p:spPr>
          <a:xfrm rot="818327">
            <a:off x="6864178" y="1861385"/>
            <a:ext cx="296748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dirty="0" smtClean="0">
                <a:ln/>
                <a:solidFill>
                  <a:schemeClr val="accent4"/>
                </a:solidFill>
              </a:rPr>
              <a:t>理想状态</a:t>
            </a:r>
            <a:endParaRPr lang="zh-CN" altLang="en-US" sz="5400" b="1" cap="none" spc="0" dirty="0">
              <a:ln/>
              <a:solidFill>
                <a:schemeClr val="accent4"/>
              </a:solidFill>
              <a:effectLst/>
            </a:endParaRPr>
          </a:p>
        </p:txBody>
      </p:sp>
    </p:spTree>
    <p:extLst>
      <p:ext uri="{BB962C8B-B14F-4D97-AF65-F5344CB8AC3E}">
        <p14:creationId xmlns:p14="http://schemas.microsoft.com/office/powerpoint/2010/main" val="1580427898"/>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4"/>
            <a:ext cx="3949155" cy="492443"/>
          </a:xfrm>
          <a:prstGeom prst="rect">
            <a:avLst/>
          </a:prstGeom>
          <a:noFill/>
        </p:spPr>
        <p:txBody>
          <a:bodyPr wrap="square" lIns="0" tIns="0" rIns="0" bIns="0" rtlCol="0" anchor="ctr">
            <a:spAutoFit/>
          </a:bodyPr>
          <a:lstStyle/>
          <a:p>
            <a:r>
              <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什么是设计模式</a:t>
            </a:r>
            <a:endParaRPr lang="zh-CN" altLang="en-US" sz="1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3549055" y="1210076"/>
            <a:ext cx="648072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zh-CN" altLang="en-US" sz="5400" b="1" dirty="0" smtClean="0">
                <a:ln/>
                <a:solidFill>
                  <a:schemeClr val="accent4"/>
                </a:solidFill>
              </a:rPr>
              <a:t>什么是我们想要的</a:t>
            </a:r>
            <a:endParaRPr lang="zh-CN" altLang="en-US" sz="5400" b="1" cap="none" spc="0" dirty="0">
              <a:ln/>
              <a:solidFill>
                <a:schemeClr val="accent4"/>
              </a:solidFill>
              <a:effectLst/>
            </a:endParaRPr>
          </a:p>
        </p:txBody>
      </p:sp>
      <p:sp>
        <p:nvSpPr>
          <p:cNvPr id="2" name="矩形 1"/>
          <p:cNvSpPr/>
          <p:nvPr/>
        </p:nvSpPr>
        <p:spPr>
          <a:xfrm>
            <a:off x="1763663" y="2320181"/>
            <a:ext cx="3897221" cy="830997"/>
          </a:xfrm>
          <a:prstGeom prst="rect">
            <a:avLst/>
          </a:prstGeom>
          <a:noFill/>
        </p:spPr>
        <p:txBody>
          <a:bodyPr wrap="none" lIns="91440" tIns="45720" rIns="91440" bIns="45720">
            <a:spAutoFit/>
          </a:bodyPr>
          <a:lstStyle/>
          <a:p>
            <a:pPr algn="ctr"/>
            <a:r>
              <a:rPr lang="zh-CN" altLang="en-US" sz="4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高内聚低耦合</a:t>
            </a:r>
            <a:endParaRPr lang="zh-CN" altLang="en-US"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5" name="矩形 4"/>
          <p:cNvSpPr/>
          <p:nvPr/>
        </p:nvSpPr>
        <p:spPr>
          <a:xfrm>
            <a:off x="4197127" y="3966666"/>
            <a:ext cx="3278462" cy="830997"/>
          </a:xfrm>
          <a:prstGeom prst="rect">
            <a:avLst/>
          </a:prstGeom>
          <a:noFill/>
        </p:spPr>
        <p:txBody>
          <a:bodyPr wrap="none" lIns="91440" tIns="45720" rIns="91440" bIns="45720">
            <a:spAutoFit/>
          </a:bodyPr>
          <a:lstStyle/>
          <a:p>
            <a:pPr algn="ctr"/>
            <a:r>
              <a:rPr lang="zh-CN" altLang="en-US" sz="4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可维护性强</a:t>
            </a:r>
            <a:endParaRPr lang="zh-CN" altLang="en-US"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矩形 5"/>
          <p:cNvSpPr/>
          <p:nvPr/>
        </p:nvSpPr>
        <p:spPr>
          <a:xfrm>
            <a:off x="6622755" y="5597642"/>
            <a:ext cx="3278462" cy="830997"/>
          </a:xfrm>
          <a:prstGeom prst="rect">
            <a:avLst/>
          </a:prstGeom>
          <a:noFill/>
        </p:spPr>
        <p:txBody>
          <a:bodyPr wrap="none" lIns="91440" tIns="45720" rIns="91440" bIns="45720">
            <a:spAutoFit/>
          </a:bodyPr>
          <a:lstStyle/>
          <a:p>
            <a:pPr algn="ctr"/>
            <a:r>
              <a:rPr lang="zh-CN" altLang="en-US" sz="4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可拓展性强</a:t>
            </a:r>
            <a:endParaRPr lang="zh-CN" altLang="en-US"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7" name="矩形 6"/>
          <p:cNvSpPr/>
          <p:nvPr/>
        </p:nvSpPr>
        <p:spPr>
          <a:xfrm>
            <a:off x="2999142" y="3135669"/>
            <a:ext cx="2659702" cy="830997"/>
          </a:xfrm>
          <a:prstGeom prst="rect">
            <a:avLst/>
          </a:prstGeom>
          <a:noFill/>
        </p:spPr>
        <p:txBody>
          <a:bodyPr wrap="none" lIns="91440" tIns="45720" rIns="91440" bIns="45720">
            <a:spAutoFit/>
          </a:bodyPr>
          <a:lstStyle/>
          <a:p>
            <a:pPr algn="ctr"/>
            <a:r>
              <a:rPr lang="zh-CN" altLang="en-US" sz="4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可读性高</a:t>
            </a:r>
            <a:endParaRPr lang="zh-CN" altLang="en-US"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8" name="矩形 7"/>
          <p:cNvSpPr/>
          <p:nvPr/>
        </p:nvSpPr>
        <p:spPr>
          <a:xfrm>
            <a:off x="5414576" y="4782154"/>
            <a:ext cx="3278462" cy="830997"/>
          </a:xfrm>
          <a:prstGeom prst="rect">
            <a:avLst/>
          </a:prstGeom>
          <a:noFill/>
        </p:spPr>
        <p:txBody>
          <a:bodyPr wrap="none" lIns="91440" tIns="45720" rIns="91440" bIns="45720">
            <a:spAutoFit/>
          </a:bodyPr>
          <a:lstStyle/>
          <a:p>
            <a:pPr algn="ctr"/>
            <a:r>
              <a:rPr lang="zh-CN" altLang="en-US" sz="4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可复用性高</a:t>
            </a:r>
            <a:endParaRPr lang="zh-CN" altLang="en-US"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9" name="矩形 8"/>
          <p:cNvSpPr/>
          <p:nvPr/>
        </p:nvSpPr>
        <p:spPr>
          <a:xfrm>
            <a:off x="7869535" y="6208613"/>
            <a:ext cx="1059906" cy="830997"/>
          </a:xfrm>
          <a:prstGeom prst="rect">
            <a:avLst/>
          </a:prstGeom>
          <a:noFill/>
        </p:spPr>
        <p:txBody>
          <a:bodyPr wrap="none" lIns="91440" tIns="45720" rIns="91440" bIns="45720">
            <a:spAutoFit/>
          </a:bodyPr>
          <a:lstStyle/>
          <a:p>
            <a:pPr algn="ctr"/>
            <a:r>
              <a:rPr lang="en-US" altLang="zh-CN" sz="4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t>
            </a:r>
            <a:endParaRPr lang="zh-CN" altLang="en-US"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116493858"/>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4"/>
            <a:ext cx="3949155" cy="492443"/>
          </a:xfrm>
          <a:prstGeom prst="rect">
            <a:avLst/>
          </a:prstGeom>
          <a:noFill/>
        </p:spPr>
        <p:txBody>
          <a:bodyPr wrap="square" lIns="0" tIns="0" rIns="0" bIns="0" rtlCol="0" anchor="ctr">
            <a:spAutoFit/>
          </a:bodyPr>
          <a:lstStyle/>
          <a:p>
            <a:r>
              <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什么是设计模式</a:t>
            </a:r>
            <a:endParaRPr lang="zh-CN" altLang="en-US" sz="1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771625" y="1651287"/>
            <a:ext cx="8215409" cy="400110"/>
          </a:xfrm>
          <a:prstGeom prst="rect">
            <a:avLst/>
          </a:prstGeom>
        </p:spPr>
        <p:txBody>
          <a:bodyPr wrap="square">
            <a:spAutoFit/>
          </a:bodyPr>
          <a:lstStyle/>
          <a:p>
            <a:r>
              <a:rPr lang="zh-CN" altLang="en-US" sz="2000" dirty="0" smtClean="0">
                <a:solidFill>
                  <a:srgbClr val="333333"/>
                </a:solidFill>
                <a:latin typeface="宋体" panose="02010600030101010101" pitchFamily="2" charset="-122"/>
              </a:rPr>
              <a:t>在面向对象软件设计过程中针对特定问题的简洁而优雅的解决方案</a:t>
            </a:r>
            <a:endParaRPr lang="zh-CN" altLang="en-US" sz="2000" dirty="0">
              <a:solidFill>
                <a:srgbClr val="333333"/>
              </a:solidFill>
              <a:latin typeface="Verdana" panose="020B0604030504040204" pitchFamily="34" charset="0"/>
            </a:endParaRPr>
          </a:p>
        </p:txBody>
      </p:sp>
      <p:sp>
        <p:nvSpPr>
          <p:cNvPr id="3" name="矩形 2"/>
          <p:cNvSpPr/>
          <p:nvPr/>
        </p:nvSpPr>
        <p:spPr>
          <a:xfrm>
            <a:off x="771625" y="3614113"/>
            <a:ext cx="3797835" cy="400110"/>
          </a:xfrm>
          <a:prstGeom prst="rect">
            <a:avLst/>
          </a:prstGeom>
        </p:spPr>
        <p:txBody>
          <a:bodyPr wrap="none">
            <a:spAutoFit/>
          </a:bodyPr>
          <a:lstStyle/>
          <a:p>
            <a:r>
              <a:rPr lang="zh-CN" altLang="en-US" sz="2000" dirty="0">
                <a:solidFill>
                  <a:srgbClr val="333333"/>
                </a:solidFill>
                <a:latin typeface="System"/>
              </a:rPr>
              <a:t>设计模式为软件重构提供了目标</a:t>
            </a:r>
            <a:endParaRPr lang="zh-CN" altLang="en-US" sz="3200" dirty="0">
              <a:solidFill>
                <a:prstClr val="black"/>
              </a:solidFill>
              <a:latin typeface="System"/>
            </a:endParaRPr>
          </a:p>
        </p:txBody>
      </p:sp>
      <p:sp>
        <p:nvSpPr>
          <p:cNvPr id="4" name="矩形 3"/>
          <p:cNvSpPr/>
          <p:nvPr/>
        </p:nvSpPr>
        <p:spPr>
          <a:xfrm>
            <a:off x="788873" y="4571373"/>
            <a:ext cx="4830168" cy="400110"/>
          </a:xfrm>
          <a:prstGeom prst="rect">
            <a:avLst/>
          </a:prstGeom>
        </p:spPr>
        <p:txBody>
          <a:bodyPr wrap="none">
            <a:spAutoFit/>
          </a:bodyPr>
          <a:lstStyle/>
          <a:p>
            <a:r>
              <a:rPr lang="zh-CN" altLang="en-US" sz="2000" dirty="0">
                <a:solidFill>
                  <a:srgbClr val="333333"/>
                </a:solidFill>
                <a:latin typeface="System"/>
              </a:rPr>
              <a:t>根本原因是为了代码复用，增加可维护性</a:t>
            </a:r>
            <a:endParaRPr lang="zh-CN" altLang="en-US" sz="3200" dirty="0">
              <a:solidFill>
                <a:prstClr val="black"/>
              </a:solidFill>
              <a:latin typeface="System"/>
            </a:endParaRPr>
          </a:p>
        </p:txBody>
      </p:sp>
      <p:sp>
        <p:nvSpPr>
          <p:cNvPr id="5" name="矩形 4"/>
          <p:cNvSpPr/>
          <p:nvPr/>
        </p:nvSpPr>
        <p:spPr>
          <a:xfrm>
            <a:off x="771625" y="2621541"/>
            <a:ext cx="9637788" cy="400110"/>
          </a:xfrm>
          <a:prstGeom prst="rect">
            <a:avLst/>
          </a:prstGeom>
        </p:spPr>
        <p:txBody>
          <a:bodyPr wrap="square">
            <a:spAutoFit/>
          </a:bodyPr>
          <a:lstStyle/>
          <a:p>
            <a:r>
              <a:rPr lang="zh-CN" altLang="en-US" sz="2000" dirty="0">
                <a:solidFill>
                  <a:srgbClr val="333333"/>
                </a:solidFill>
                <a:latin typeface="宋体" panose="02010600030101010101" pitchFamily="2" charset="-122"/>
              </a:rPr>
              <a:t>设计模式最主要解决的问题是通过封装和隔离变化点来处理软件的各种变化</a:t>
            </a:r>
            <a:r>
              <a:rPr lang="zh-CN" altLang="en-US" sz="2000" dirty="0" smtClean="0">
                <a:solidFill>
                  <a:srgbClr val="333333"/>
                </a:solidFill>
                <a:latin typeface="宋体" panose="02010600030101010101" pitchFamily="2" charset="-122"/>
              </a:rPr>
              <a:t>问题</a:t>
            </a:r>
            <a:endParaRPr lang="zh-CN" altLang="en-US" sz="2000" dirty="0">
              <a:solidFill>
                <a:srgbClr val="333333"/>
              </a:solidFill>
              <a:latin typeface="宋体" panose="02010600030101010101" pitchFamily="2" charset="-122"/>
            </a:endParaRPr>
          </a:p>
        </p:txBody>
      </p:sp>
    </p:spTree>
    <p:extLst>
      <p:ext uri="{BB962C8B-B14F-4D97-AF65-F5344CB8AC3E}">
        <p14:creationId xmlns:p14="http://schemas.microsoft.com/office/powerpoint/2010/main" val="3226619590"/>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684959" y="1600101"/>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endPar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48"/>
          <p:cNvSpPr txBox="1"/>
          <p:nvPr/>
        </p:nvSpPr>
        <p:spPr>
          <a:xfrm>
            <a:off x="6933431" y="3040261"/>
            <a:ext cx="6264696" cy="738664"/>
          </a:xfrm>
          <a:prstGeom prst="rect">
            <a:avLst/>
          </a:prstGeom>
          <a:noFill/>
        </p:spPr>
        <p:txBody>
          <a:bodyPr wrap="square" lIns="0" tIns="0" rIns="0" bIns="0" rtlCol="0">
            <a:spAutoFit/>
          </a:bodyPr>
          <a:lstStyle/>
          <a:p>
            <a:pPr lvl="0"/>
            <a:r>
              <a:rPr lang="zh-CN" altLang="en-US" sz="4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核心</a:t>
            </a:r>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设计原则</a:t>
            </a:r>
            <a:endParaRPr lang="en-US" altLang="zh-CN" sz="4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259"/>
          <p:cNvSpPr>
            <a:spLocks noChangeArrowheads="1"/>
          </p:cNvSpPr>
          <p:nvPr/>
        </p:nvSpPr>
        <p:spPr bwMode="auto">
          <a:xfrm>
            <a:off x="3072556" y="2011757"/>
            <a:ext cx="25662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bg1"/>
                </a:solidFill>
                <a:latin typeface="Impact" panose="020B0806030902050204" pitchFamily="34" charset="0"/>
                <a:cs typeface="Arial" panose="020B0604020202020204" pitchFamily="34" charset="0"/>
                <a:sym typeface="Arial" panose="020B0604020202020204" pitchFamily="34" charset="0"/>
              </a:rPr>
              <a:t>02</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606587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ppt_x"/>
                                          </p:val>
                                        </p:tav>
                                        <p:tav tm="100000">
                                          <p:val>
                                            <p:strVal val="#ppt_x"/>
                                          </p:val>
                                        </p:tav>
                                      </p:tavLst>
                                    </p:anim>
                                    <p:anim calcmode="lin" valueType="num">
                                      <p:cBhvr additive="base">
                                        <p:cTn id="25" dur="500" fill="hold"/>
                                        <p:tgtEl>
                                          <p:spTgt spid="7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iterate type="lt">
                                    <p:tmPct val="30000"/>
                                  </p:iterate>
                                  <p:childTnLst>
                                    <p:set>
                                      <p:cBhvr>
                                        <p:cTn id="32" dur="1" fill="hold">
                                          <p:stCondLst>
                                            <p:cond delay="0"/>
                                          </p:stCondLst>
                                        </p:cTn>
                                        <p:tgtEl>
                                          <p:spTgt spid="11"/>
                                        </p:tgtEl>
                                        <p:attrNameLst>
                                          <p:attrName>style.visibility</p:attrName>
                                        </p:attrNameLst>
                                      </p:cBhvr>
                                      <p:to>
                                        <p:strVal val="visible"/>
                                      </p:to>
                                    </p:set>
                                    <p:animEffect transition="in" filter="wipe(left)">
                                      <p:cBhvr>
                                        <p:cTn id="33" dur="200"/>
                                        <p:tgtEl>
                                          <p:spTgt spid="11"/>
                                        </p:tgtEl>
                                      </p:cBhvr>
                                    </p:animEffect>
                                  </p:childTnLst>
                                </p:cTn>
                              </p:par>
                              <p:par>
                                <p:cTn id="34" presetID="36" presetClass="emph" presetSubtype="0" fill="hold" grpId="1" nodeType="withEffect">
                                  <p:stCondLst>
                                    <p:cond delay="0"/>
                                  </p:stCondLst>
                                  <p:iterate type="lt">
                                    <p:tmPct val="30000"/>
                                  </p:iterate>
                                  <p:childTnLst>
                                    <p:animScale>
                                      <p:cBhvr>
                                        <p:cTn id="35" dur="50" autoRev="1" fill="hold">
                                          <p:stCondLst>
                                            <p:cond delay="0"/>
                                          </p:stCondLst>
                                        </p:cTn>
                                        <p:tgtEl>
                                          <p:spTgt spid="11"/>
                                        </p:tgtEl>
                                      </p:cBhvr>
                                      <p:to x="80000" y="100000"/>
                                    </p:animScale>
                                    <p:anim by="(#ppt_w*0.10)" calcmode="lin" valueType="num">
                                      <p:cBhvr>
                                        <p:cTn id="36" dur="50" autoRev="1" fill="hold">
                                          <p:stCondLst>
                                            <p:cond delay="0"/>
                                          </p:stCondLst>
                                        </p:cTn>
                                        <p:tgtEl>
                                          <p:spTgt spid="11"/>
                                        </p:tgtEl>
                                        <p:attrNameLst>
                                          <p:attrName>ppt_x</p:attrName>
                                        </p:attrNameLst>
                                      </p:cBhvr>
                                    </p:anim>
                                    <p:anim by="(-#ppt_w*0.10)" calcmode="lin" valueType="num">
                                      <p:cBhvr>
                                        <p:cTn id="37" dur="50" autoRev="1" fill="hold">
                                          <p:stCondLst>
                                            <p:cond delay="0"/>
                                          </p:stCondLst>
                                        </p:cTn>
                                        <p:tgtEl>
                                          <p:spTgt spid="11"/>
                                        </p:tgtEl>
                                        <p:attrNameLst>
                                          <p:attrName>ppt_y</p:attrName>
                                        </p:attrNameLst>
                                      </p:cBhvr>
                                    </p:anim>
                                    <p:animRot by="-480000">
                                      <p:cBhvr>
                                        <p:cTn id="38"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8"/>
          <p:cNvSpPr txBox="1"/>
          <p:nvPr/>
        </p:nvSpPr>
        <p:spPr>
          <a:xfrm>
            <a:off x="824035" y="658675"/>
            <a:ext cx="7405540" cy="492443"/>
          </a:xfrm>
          <a:prstGeom prst="rect">
            <a:avLst/>
          </a:prstGeom>
          <a:noFill/>
        </p:spPr>
        <p:txBody>
          <a:bodyPr wrap="square" lIns="0" tIns="0" rIns="0" bIns="0" rtlCol="0" anchor="ctr">
            <a:spAutoFit/>
          </a:bodyPr>
          <a:lstStyle/>
          <a:p>
            <a:r>
              <a:rPr lang="zh-CN" altLang="en-US"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核心设计原则</a:t>
            </a:r>
            <a:r>
              <a:rPr lang="en-US" altLang="zh-CN" sz="32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3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单一职责原则</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4" name="图示 3"/>
          <p:cNvGraphicFramePr/>
          <p:nvPr>
            <p:extLst>
              <p:ext uri="{D42A27DB-BD31-4B8C-83A1-F6EECF244321}">
                <p14:modId xmlns:p14="http://schemas.microsoft.com/office/powerpoint/2010/main" val="2992554738"/>
              </p:ext>
            </p:extLst>
          </p:nvPr>
        </p:nvGraphicFramePr>
        <p:xfrm>
          <a:off x="6285359" y="2323726"/>
          <a:ext cx="6158458" cy="3577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组合 7"/>
          <p:cNvGrpSpPr/>
          <p:nvPr/>
        </p:nvGrpSpPr>
        <p:grpSpPr>
          <a:xfrm>
            <a:off x="1676847" y="2323726"/>
            <a:ext cx="3430019" cy="3430019"/>
            <a:chOff x="1472231" y="1772"/>
            <a:chExt cx="3430019" cy="3430019"/>
          </a:xfrm>
        </p:grpSpPr>
        <p:sp>
          <p:nvSpPr>
            <p:cNvPr id="9" name="椭圆 8"/>
            <p:cNvSpPr/>
            <p:nvPr/>
          </p:nvSpPr>
          <p:spPr>
            <a:xfrm>
              <a:off x="1472231" y="1772"/>
              <a:ext cx="3430019" cy="343001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4"/>
            <p:cNvSpPr txBox="1"/>
            <p:nvPr/>
          </p:nvSpPr>
          <p:spPr>
            <a:xfrm>
              <a:off x="1974546" y="504087"/>
              <a:ext cx="2425389" cy="24253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程序员（前端</a:t>
              </a:r>
              <a:r>
                <a:rPr lang="en-US" altLang="zh-CN" sz="2000" kern="1200" dirty="0" smtClean="0"/>
                <a:t>/</a:t>
              </a:r>
              <a:r>
                <a:rPr lang="zh-CN" altLang="en-US" sz="2000" kern="1200" dirty="0" smtClean="0"/>
                <a:t>后端</a:t>
              </a:r>
              <a:r>
                <a:rPr lang="en-US" altLang="zh-CN" sz="2000" kern="1200" dirty="0" smtClean="0"/>
                <a:t>/</a:t>
              </a:r>
              <a:r>
                <a:rPr lang="zh-CN" altLang="en-US" sz="2000" kern="1200" dirty="0" smtClean="0"/>
                <a:t>测试</a:t>
              </a:r>
              <a:r>
                <a:rPr lang="en-US" altLang="zh-CN" sz="2000" kern="1200" dirty="0" smtClean="0"/>
                <a:t>/UI</a:t>
              </a:r>
              <a:r>
                <a:rPr lang="zh-CN" altLang="en-US" sz="2000" kern="1200" dirty="0" smtClean="0"/>
                <a:t>）</a:t>
              </a:r>
              <a:endParaRPr lang="zh-CN" altLang="en-US" sz="2000" kern="1200" dirty="0"/>
            </a:p>
          </p:txBody>
        </p:sp>
      </p:grpSp>
      <p:cxnSp>
        <p:nvCxnSpPr>
          <p:cNvPr id="6" name="直接箭头连接符 5"/>
          <p:cNvCxnSpPr/>
          <p:nvPr/>
        </p:nvCxnSpPr>
        <p:spPr>
          <a:xfrm>
            <a:off x="5781303" y="4112516"/>
            <a:ext cx="1440160"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1" name="矩形 10"/>
          <p:cNvSpPr/>
          <p:nvPr/>
        </p:nvSpPr>
        <p:spPr>
          <a:xfrm>
            <a:off x="3985309" y="1493562"/>
            <a:ext cx="5032147" cy="369332"/>
          </a:xfrm>
          <a:prstGeom prst="rect">
            <a:avLst/>
          </a:prstGeom>
        </p:spPr>
        <p:txBody>
          <a:bodyPr wrap="none">
            <a:spAutoFit/>
          </a:bodyPr>
          <a:lstStyle/>
          <a:p>
            <a:r>
              <a:rPr lang="zh-CN" altLang="en-US" dirty="0">
                <a:solidFill>
                  <a:srgbClr val="282828"/>
                </a:solidFill>
                <a:latin typeface="宋体" panose="02010600030101010101" pitchFamily="2" charset="-122"/>
              </a:rPr>
              <a:t>就一个类而言，应该仅有一个引起它变化的原因</a:t>
            </a:r>
            <a:endParaRPr lang="zh-CN" altLang="en-US" dirty="0">
              <a:solidFill>
                <a:srgbClr val="282828"/>
              </a:solidFill>
              <a:latin typeface="Verdana" panose="020B0604030504040204" pitchFamily="34" charset="0"/>
            </a:endParaRPr>
          </a:p>
        </p:txBody>
      </p:sp>
      <p:sp>
        <p:nvSpPr>
          <p:cNvPr id="13" name="矩形 12"/>
          <p:cNvSpPr/>
          <p:nvPr/>
        </p:nvSpPr>
        <p:spPr>
          <a:xfrm>
            <a:off x="3286694" y="6256060"/>
            <a:ext cx="6671073" cy="646331"/>
          </a:xfrm>
          <a:prstGeom prst="rect">
            <a:avLst/>
          </a:prstGeom>
        </p:spPr>
        <p:txBody>
          <a:bodyPr wrap="square">
            <a:spAutoFit/>
          </a:bodyPr>
          <a:lstStyle/>
          <a:p>
            <a:r>
              <a:rPr lang="zh-CN" altLang="en-US" dirty="0">
                <a:solidFill>
                  <a:srgbClr val="282828"/>
                </a:solidFill>
                <a:latin typeface="宋体" panose="02010600030101010101" pitchFamily="2" charset="-122"/>
              </a:rPr>
              <a:t>如果一个类承担的职责过多，就等于把这些职责耦合在一起了。一个职责的变化可能会削弱或者抑制这个类完成其他职责的能力</a:t>
            </a:r>
            <a:r>
              <a:rPr lang="zh-CN" altLang="en-US" dirty="0" smtClean="0">
                <a:solidFill>
                  <a:srgbClr val="282828"/>
                </a:solidFill>
                <a:latin typeface="宋体" panose="02010600030101010101" pitchFamily="2" charset="-122"/>
              </a:rPr>
              <a:t>。</a:t>
            </a:r>
            <a:endParaRPr lang="zh-CN" altLang="en-US" dirty="0">
              <a:solidFill>
                <a:srgbClr val="282828"/>
              </a:solidFill>
              <a:latin typeface="Verdana" panose="020B0604030504040204" pitchFamily="34" charset="0"/>
            </a:endParaRPr>
          </a:p>
        </p:txBody>
      </p:sp>
    </p:spTree>
    <p:extLst>
      <p:ext uri="{BB962C8B-B14F-4D97-AF65-F5344CB8AC3E}">
        <p14:creationId xmlns:p14="http://schemas.microsoft.com/office/powerpoint/2010/main" val="1469656147"/>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266"/>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自定义设计方案">
  <a:themeElements>
    <a:clrScheme name="自定义 6">
      <a:dk1>
        <a:sysClr val="windowText" lastClr="000000"/>
      </a:dk1>
      <a:lt1>
        <a:sysClr val="window" lastClr="FFFFFF"/>
      </a:lt1>
      <a:dk2>
        <a:srgbClr val="44546A"/>
      </a:dk2>
      <a:lt2>
        <a:srgbClr val="E7E6E6"/>
      </a:lt2>
      <a:accent1>
        <a:srgbClr val="333F50"/>
      </a:accent1>
      <a:accent2>
        <a:srgbClr val="CA8F45"/>
      </a:accent2>
      <a:accent3>
        <a:srgbClr val="333F50"/>
      </a:accent3>
      <a:accent4>
        <a:srgbClr val="CA8F45"/>
      </a:accent4>
      <a:accent5>
        <a:srgbClr val="333F50"/>
      </a:accent5>
      <a:accent6>
        <a:srgbClr val="CA8F45"/>
      </a:accent6>
      <a:hlink>
        <a:srgbClr val="333F50"/>
      </a:hlink>
      <a:folHlink>
        <a:srgbClr val="CA8F4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2059</Words>
  <Application>Microsoft Office PowerPoint</Application>
  <PresentationFormat>自定义</PresentationFormat>
  <Paragraphs>363</Paragraphs>
  <Slides>34</Slides>
  <Notes>34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adobe-clean</vt:lpstr>
      <vt:lpstr>-apple-system</vt:lpstr>
      <vt:lpstr>-apple-system,BlinkMacSystemFont,Segoe UI,Roboto,Oxygen,Ubuntu,Cantarell,Fira Sans,Droid Sans,Helvetica Neue,sans-serif</vt:lpstr>
      <vt:lpstr>System</vt:lpstr>
      <vt:lpstr>宋体</vt:lpstr>
      <vt:lpstr>微软雅黑</vt:lpstr>
      <vt:lpstr>Arial</vt:lpstr>
      <vt:lpstr>Calibri</vt:lpstr>
      <vt:lpstr>Calibri Light</vt:lpstr>
      <vt:lpstr>Consolas</vt:lpstr>
      <vt:lpstr>Impact</vt:lpstr>
      <vt:lpstr>Times New Roman</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bt266</dc:title>
  <dc:creator/>
  <cp:lastModifiedBy/>
  <cp:revision>1</cp:revision>
  <dcterms:created xsi:type="dcterms:W3CDTF">2016-12-12T17:32:18Z</dcterms:created>
  <dcterms:modified xsi:type="dcterms:W3CDTF">2020-04-09T07:23:14Z</dcterms:modified>
</cp:coreProperties>
</file>