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57" r:id="rId5"/>
    <p:sldId id="268" r:id="rId6"/>
    <p:sldId id="267" r:id="rId7"/>
    <p:sldId id="269" r:id="rId8"/>
    <p:sldId id="270" r:id="rId9"/>
    <p:sldId id="272" r:id="rId10"/>
    <p:sldId id="273" r:id="rId11"/>
    <p:sldId id="274" r:id="rId12"/>
    <p:sldId id="275" r:id="rId13"/>
    <p:sldId id="276" r:id="rId14"/>
    <p:sldId id="286" r:id="rId15"/>
    <p:sldId id="287" r:id="rId16"/>
    <p:sldId id="288" r:id="rId17"/>
    <p:sldId id="289" r:id="rId18"/>
    <p:sldId id="290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95" autoAdjust="0"/>
  </p:normalViewPr>
  <p:slideViewPr>
    <p:cSldViewPr>
      <p:cViewPr varScale="1">
        <p:scale>
          <a:sx n="112" d="100"/>
          <a:sy n="112" d="100"/>
        </p:scale>
        <p:origin x="552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23/05/2023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23/05/2023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545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6040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6254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8591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141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2479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90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764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489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8545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1650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982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23/05/2023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23/05/2023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23/05/2023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23/05/2023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23/05/2023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23/05/2023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23/05/2023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23/05/2023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23/05/2023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23/05/2023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23/05/2023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23/05/2023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3892" y="-259184"/>
            <a:ext cx="8735325" cy="2000251"/>
          </a:xfrm>
        </p:spPr>
        <p:txBody>
          <a:bodyPr rtlCol="0"/>
          <a:lstStyle/>
          <a:p>
            <a:pPr rtl="0"/>
            <a:r>
              <a:rPr lang="es-ES" dirty="0"/>
              <a:t>Redes Neuronales 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413892" y="1772816"/>
            <a:ext cx="8735325" cy="1752600"/>
          </a:xfrm>
        </p:spPr>
        <p:txBody>
          <a:bodyPr rtlCol="0"/>
          <a:lstStyle/>
          <a:p>
            <a:pPr rtl="0"/>
            <a:r>
              <a:rPr lang="es-ES" dirty="0"/>
              <a:t>Clasificador de caracteres de captcha </a:t>
            </a:r>
          </a:p>
        </p:txBody>
      </p:sp>
      <p:pic>
        <p:nvPicPr>
          <p:cNvPr id="4" name="Imagen 3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D3EC83FB-224F-698A-B8F8-A7D852EA2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016" y="2348880"/>
            <a:ext cx="3444792" cy="344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9876" y="993165"/>
            <a:ext cx="4062942" cy="1070248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Clasificador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75DF7A1-6B2F-6A02-1F8A-19C4DA98A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382" y="2412999"/>
            <a:ext cx="4503127" cy="1930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suele utilizar capas completamente conectadas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Tendrá tantas neuronas como el número de clases a predecir.</a:t>
            </a:r>
            <a:endParaRPr lang="es-ES" dirty="0"/>
          </a:p>
        </p:txBody>
      </p:sp>
      <p:pic>
        <p:nvPicPr>
          <p:cNvPr id="3" name="Picture 6" descr="Red neuronal convolucional [4] | Download Scientific Diagram">
            <a:extLst>
              <a:ext uri="{FF2B5EF4-FFF2-40B4-BE49-F238E27FC236}">
                <a16:creationId xmlns:a16="http://schemas.microsoft.com/office/drawing/2014/main" id="{DA07EF8D-5F6C-90C0-143D-182AF5D0C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7"/>
          <a:stretch/>
        </p:blipFill>
        <p:spPr bwMode="auto">
          <a:xfrm>
            <a:off x="6238427" y="1528288"/>
            <a:ext cx="4527291" cy="312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16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B5E34-5A9B-431D-E11B-0AAA79CF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436" y="1052736"/>
            <a:ext cx="6351951" cy="999232"/>
          </a:xfrm>
        </p:spPr>
        <p:txBody>
          <a:bodyPr/>
          <a:lstStyle/>
          <a:p>
            <a:r>
              <a:rPr lang="es-MX" dirty="0"/>
              <a:t>Función de activación </a:t>
            </a:r>
            <a:r>
              <a:rPr lang="es-MX" dirty="0" err="1"/>
              <a:t>softmax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6DD8E-3922-01D0-761E-8D4EAFA1D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33972" y="2132856"/>
            <a:ext cx="4062942" cy="1930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Recibe un vector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 la exponencial de cada elemento y la divide entre la suma de las exponenciales del vector</a:t>
            </a:r>
            <a:endParaRPr lang="es-ES" dirty="0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E68A9046-29FE-BB97-4B57-78E6AF205960}"/>
              </a:ext>
            </a:extLst>
          </p:cNvPr>
          <p:cNvSpPr txBox="1">
            <a:spLocks/>
          </p:cNvSpPr>
          <p:nvPr/>
        </p:nvSpPr>
        <p:spPr>
          <a:xfrm>
            <a:off x="6094411" y="2162184"/>
            <a:ext cx="4062942" cy="193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 la distribución de probabilidades de pertenencia a las diferentes clases </a:t>
            </a:r>
            <a:endParaRPr lang="es-MX" dirty="0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2240587A-4958-EE82-6836-7DC6FAA7DF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6" b="18358"/>
          <a:stretch/>
        </p:blipFill>
        <p:spPr bwMode="auto">
          <a:xfrm>
            <a:off x="3394391" y="3789040"/>
            <a:ext cx="5400040" cy="22193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820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C4F1E-BC8C-0B4F-0625-A3DC0052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663" y="836712"/>
            <a:ext cx="4587498" cy="639192"/>
          </a:xfrm>
        </p:spPr>
        <p:txBody>
          <a:bodyPr>
            <a:normAutofit fontScale="90000"/>
          </a:bodyPr>
          <a:lstStyle/>
          <a:p>
            <a:r>
              <a:rPr lang="en-001" dirty="0"/>
              <a:t>ARQUITECTURA USADA:</a:t>
            </a:r>
            <a:br>
              <a:rPr lang="en-001" dirty="0"/>
            </a:br>
            <a:r>
              <a:rPr lang="es-MX" dirty="0"/>
              <a:t>Secuencial(</a:t>
            </a:r>
            <a:r>
              <a:rPr lang="en-001" dirty="0"/>
              <a:t>Sequential</a:t>
            </a:r>
            <a:r>
              <a:rPr lang="es-MX" dirty="0"/>
              <a:t>)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C565AB-D1C3-C4AF-05D0-EDA4803D1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58008" y="1916832"/>
            <a:ext cx="7272808" cy="3600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información fluye de manera secuencial a través de las capas</a:t>
            </a:r>
            <a:endParaRPr lang="en-001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una forma sencilla y común de diseñar y construir redes neuronales.</a:t>
            </a:r>
            <a:endParaRPr lang="en-001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S" b="0" i="0" dirty="0">
                <a:solidFill>
                  <a:srgbClr val="D1D5DB"/>
                </a:solidFill>
                <a:effectLst/>
                <a:latin typeface="Söhne"/>
              </a:rPr>
              <a:t>Puedes agregar, eliminar o reordenar las capas de manera fácil y rápida</a:t>
            </a:r>
            <a:endParaRPr lang="en-001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S" b="0" i="0" dirty="0">
                <a:solidFill>
                  <a:srgbClr val="D1D5DB"/>
                </a:solidFill>
                <a:effectLst/>
                <a:latin typeface="Söhne"/>
              </a:rPr>
              <a:t>es ampliamente compatible con muchas bibliotecas y </a:t>
            </a:r>
            <a:r>
              <a:rPr lang="es-US" b="0" i="0" dirty="0" err="1">
                <a:solidFill>
                  <a:srgbClr val="D1D5DB"/>
                </a:solidFill>
                <a:effectLst/>
                <a:latin typeface="Söhne"/>
              </a:rPr>
              <a:t>frameworks</a:t>
            </a:r>
            <a:r>
              <a:rPr lang="es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s-US" b="0" i="0" dirty="0" err="1">
                <a:solidFill>
                  <a:srgbClr val="D1D5DB"/>
                </a:solidFill>
                <a:effectLst/>
                <a:latin typeface="Söhne"/>
              </a:rPr>
              <a:t>deep</a:t>
            </a:r>
            <a:r>
              <a:rPr lang="es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s-US" b="0" i="0" dirty="0" err="1">
                <a:solidFill>
                  <a:srgbClr val="D1D5DB"/>
                </a:solidFill>
                <a:effectLst/>
                <a:latin typeface="Söhne"/>
              </a:rPr>
              <a:t>learning</a:t>
            </a:r>
            <a:r>
              <a:rPr lang="es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044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CD78A-1761-FA24-315D-24D0E79D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52" y="908720"/>
            <a:ext cx="3157845" cy="567184"/>
          </a:xfrm>
        </p:spPr>
        <p:txBody>
          <a:bodyPr>
            <a:normAutofit fontScale="90000"/>
          </a:bodyPr>
          <a:lstStyle/>
          <a:p>
            <a:r>
              <a:rPr lang="en-001" dirty="0"/>
              <a:t>CAPAS </a:t>
            </a:r>
            <a:r>
              <a:rPr lang="en-001" dirty="0" err="1"/>
              <a:t>utilizadas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528BC6-D11A-C09C-15C4-4484B7252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76527" y="1892896"/>
            <a:ext cx="2077725" cy="1930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Conv2d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24100C58-91F0-F633-C15E-3644094FC1C4}"/>
              </a:ext>
            </a:extLst>
          </p:cNvPr>
          <p:cNvSpPr txBox="1">
            <a:spLocks/>
          </p:cNvSpPr>
          <p:nvPr/>
        </p:nvSpPr>
        <p:spPr>
          <a:xfrm>
            <a:off x="7102524" y="1892896"/>
            <a:ext cx="4062942" cy="193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dense</a:t>
            </a:r>
          </a:p>
        </p:txBody>
      </p:sp>
      <p:pic>
        <p:nvPicPr>
          <p:cNvPr id="1026" name="Picture 2" descr="Conv2D operation in TensorFlow">
            <a:extLst>
              <a:ext uri="{FF2B5EF4-FFF2-40B4-BE49-F238E27FC236}">
                <a16:creationId xmlns:a16="http://schemas.microsoft.com/office/drawing/2014/main" id="{1830E6FD-2921-5A7F-39A1-A3F257547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89" y="2754086"/>
            <a:ext cx="4803523" cy="270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tion to TensorFlow in Python from DataCamp – Page 3 – way to be a  data scientist">
            <a:extLst>
              <a:ext uri="{FF2B5EF4-FFF2-40B4-BE49-F238E27FC236}">
                <a16:creationId xmlns:a16="http://schemas.microsoft.com/office/drawing/2014/main" id="{B0DDB0EA-965D-4987-B93A-1B305FDB2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09" y="2765631"/>
            <a:ext cx="4847437" cy="269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82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5A03924-CD1E-CACF-CF8D-95EEE71F4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/>
          <a:lstStyle/>
          <a:p>
            <a:r>
              <a:rPr lang="en-001" dirty="0">
                <a:solidFill>
                  <a:schemeClr val="accent1"/>
                </a:solidFill>
              </a:rPr>
              <a:t>Conv2d</a:t>
            </a:r>
            <a:r>
              <a:rPr lang="en-001" dirty="0"/>
              <a:t> 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C54D2F2-99D7-5853-69E5-A683CA94C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6" y="2603387"/>
            <a:ext cx="8735325" cy="1752600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tx1"/>
                </a:solidFill>
              </a:rPr>
              <a:t>D</a:t>
            </a:r>
            <a:r>
              <a:rPr lang="en-001" sz="2000" dirty="0">
                <a:solidFill>
                  <a:schemeClr val="tx1"/>
                </a:solidFill>
              </a:rPr>
              <a:t>e </a:t>
            </a:r>
            <a:r>
              <a:rPr lang="en-001" sz="2000" dirty="0" err="1">
                <a:solidFill>
                  <a:schemeClr val="tx1"/>
                </a:solidFill>
              </a:rPr>
              <a:t>keras</a:t>
            </a:r>
            <a:r>
              <a:rPr lang="en-001" sz="2000" dirty="0">
                <a:solidFill>
                  <a:schemeClr val="tx1"/>
                </a:solidFill>
              </a:rPr>
              <a:t>, </a:t>
            </a:r>
            <a:r>
              <a:rPr lang="es-US" sz="2000" dirty="0">
                <a:solidFill>
                  <a:schemeClr val="tx1"/>
                </a:solidFill>
              </a:rPr>
              <a:t>Esta capa crea un núcleo de convolución que se </a:t>
            </a:r>
            <a:r>
              <a:rPr lang="es-US" sz="2000" dirty="0" err="1">
                <a:solidFill>
                  <a:schemeClr val="tx1"/>
                </a:solidFill>
              </a:rPr>
              <a:t>convoluciona</a:t>
            </a:r>
            <a:r>
              <a:rPr lang="es-US" sz="2000" dirty="0">
                <a:solidFill>
                  <a:schemeClr val="tx1"/>
                </a:solidFill>
              </a:rPr>
              <a:t> con la entrada de la capa para producir un tensor de salidas. Si </a:t>
            </a:r>
            <a:r>
              <a:rPr lang="es-US" sz="2000" dirty="0" err="1">
                <a:solidFill>
                  <a:schemeClr val="tx1"/>
                </a:solidFill>
              </a:rPr>
              <a:t>use_bias</a:t>
            </a:r>
            <a:r>
              <a:rPr lang="es-US" sz="2000" dirty="0">
                <a:solidFill>
                  <a:schemeClr val="tx1"/>
                </a:solidFill>
              </a:rPr>
              <a:t> es True, se crea un vector de sesgo y se agrega a las salidas. Finalmente, si la activación no es Ninguna, también se aplica a las salidas.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87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8733013-FCBD-2F87-A7BA-FCB57D7B9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/>
          <a:lstStyle/>
          <a:p>
            <a:r>
              <a:rPr lang="en-001" dirty="0">
                <a:solidFill>
                  <a:schemeClr val="accent1"/>
                </a:solidFill>
              </a:rPr>
              <a:t>Dense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933E8D-B0A8-F8FF-2DE9-3727DB25E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 fontScale="70000" lnSpcReduction="20000"/>
          </a:bodyPr>
          <a:lstStyle/>
          <a:p>
            <a:r>
              <a:rPr lang="es-ES" dirty="0">
                <a:solidFill>
                  <a:schemeClr val="tx1"/>
                </a:solidFill>
              </a:rPr>
              <a:t>D</a:t>
            </a:r>
            <a:r>
              <a:rPr lang="en-001" dirty="0">
                <a:solidFill>
                  <a:schemeClr val="tx1"/>
                </a:solidFill>
              </a:rPr>
              <a:t>e </a:t>
            </a:r>
            <a:r>
              <a:rPr lang="en-001" dirty="0" err="1">
                <a:solidFill>
                  <a:schemeClr val="tx1"/>
                </a:solidFill>
              </a:rPr>
              <a:t>keras</a:t>
            </a:r>
            <a:r>
              <a:rPr lang="en-001" dirty="0">
                <a:solidFill>
                  <a:schemeClr val="tx1"/>
                </a:solidFill>
              </a:rPr>
              <a:t>, </a:t>
            </a:r>
            <a:r>
              <a:rPr lang="es-US" dirty="0">
                <a:solidFill>
                  <a:schemeClr val="tx1"/>
                </a:solidFill>
              </a:rPr>
              <a:t>Dense implementa la operación: salida = activación (punto (entrada, núcleo) + sesgo) donde la activación es la función de activación por elementos que se pasa como argumento de activación, el núcleo es una matriz de pesos creada por la capa y el sesgo es un vector de sesgo creado por la capa (solo aplicable si </a:t>
            </a:r>
            <a:r>
              <a:rPr lang="es-US" dirty="0" err="1">
                <a:solidFill>
                  <a:schemeClr val="tx1"/>
                </a:solidFill>
              </a:rPr>
              <a:t>use_bias</a:t>
            </a:r>
            <a:r>
              <a:rPr lang="es-US" dirty="0">
                <a:solidFill>
                  <a:schemeClr val="tx1"/>
                </a:solidFill>
              </a:rPr>
              <a:t> es True)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3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0316" y="188640"/>
            <a:ext cx="4062942" cy="1070248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DATASET</a:t>
            </a:r>
          </a:p>
        </p:txBody>
      </p:sp>
      <p:pic>
        <p:nvPicPr>
          <p:cNvPr id="5" name="Imagen 4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B45F3C9C-27E5-922E-6389-B2E94F088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3356992"/>
            <a:ext cx="3456384" cy="864096"/>
          </a:xfrm>
          <a:prstGeom prst="rect">
            <a:avLst/>
          </a:prstGeom>
        </p:spPr>
      </p:pic>
      <p:pic>
        <p:nvPicPr>
          <p:cNvPr id="7" name="Imagen 6" descr="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0F0E120D-9BBD-834E-6765-16E461B0C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18" y="3356992"/>
            <a:ext cx="3456384" cy="864096"/>
          </a:xfrm>
          <a:prstGeom prst="rect">
            <a:avLst/>
          </a:prstGeom>
        </p:spPr>
      </p:pic>
      <p:pic>
        <p:nvPicPr>
          <p:cNvPr id="9" name="Imagen 8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C876B79A-873D-8291-9A0D-B76B977131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16" y="4653136"/>
            <a:ext cx="3511788" cy="877947"/>
          </a:xfrm>
          <a:prstGeom prst="rect">
            <a:avLst/>
          </a:prstGeom>
        </p:spPr>
      </p:pic>
      <p:pic>
        <p:nvPicPr>
          <p:cNvPr id="12" name="Imagen 11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2A209BF4-74F9-6A6F-4693-D012BBD0F2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49" y="4653136"/>
            <a:ext cx="3456384" cy="864096"/>
          </a:xfrm>
          <a:prstGeom prst="rect">
            <a:avLst/>
          </a:prstGeom>
        </p:spPr>
      </p:pic>
      <p:sp>
        <p:nvSpPr>
          <p:cNvPr id="17" name="Marcador de contenido 9">
            <a:extLst>
              <a:ext uri="{FF2B5EF4-FFF2-40B4-BE49-F238E27FC236}">
                <a16:creationId xmlns:a16="http://schemas.microsoft.com/office/drawing/2014/main" id="{371E077D-DB7E-75B6-56E3-DDCAF28A1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4052" y="1534604"/>
            <a:ext cx="5400600" cy="1930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Conjunto de datos para entrenar y evaluar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1070 archivos PNG de la página KAGGLE</a:t>
            </a:r>
          </a:p>
        </p:txBody>
      </p:sp>
    </p:spTree>
    <p:extLst>
      <p:ext uri="{BB962C8B-B14F-4D97-AF65-F5344CB8AC3E}">
        <p14:creationId xmlns:p14="http://schemas.microsoft.com/office/powerpoint/2010/main" val="200446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50196" y="314629"/>
            <a:ext cx="4062942" cy="650637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Preprocesamiento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2CEE788-194D-45D4-23E6-8E6DE45A04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59" t="16463" r="6227" b="12195"/>
          <a:stretch/>
        </p:blipFill>
        <p:spPr bwMode="auto">
          <a:xfrm>
            <a:off x="1924504" y="1500551"/>
            <a:ext cx="3456384" cy="9129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E60F0A1-1326-C92F-2412-2DA418B00332}"/>
              </a:ext>
            </a:extLst>
          </p:cNvPr>
          <p:cNvSpPr txBox="1"/>
          <p:nvPr/>
        </p:nvSpPr>
        <p:spPr>
          <a:xfrm>
            <a:off x="1996511" y="1068503"/>
            <a:ext cx="32961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Se lee la imagen en escala de grises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D58186F-DD1E-958E-E8C1-762B19B54F6D}"/>
              </a:ext>
            </a:extLst>
          </p:cNvPr>
          <p:cNvSpPr txBox="1"/>
          <p:nvPr/>
        </p:nvSpPr>
        <p:spPr>
          <a:xfrm>
            <a:off x="6949622" y="1063632"/>
            <a:ext cx="20316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Se reduce el ruido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98CC600-5F57-A99F-F46C-1F80372C86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77"/>
          <a:stretch/>
        </p:blipFill>
        <p:spPr bwMode="auto">
          <a:xfrm>
            <a:off x="6955253" y="1500552"/>
            <a:ext cx="3898242" cy="9412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 descr="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6F94CA34-DC7F-3968-C96C-DA60EE711B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390"/>
          <a:stretch/>
        </p:blipFill>
        <p:spPr bwMode="auto">
          <a:xfrm>
            <a:off x="2061964" y="3068960"/>
            <a:ext cx="3312368" cy="970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9898FE5-F369-7EB3-A9B0-0948EB9B96FC}"/>
              </a:ext>
            </a:extLst>
          </p:cNvPr>
          <p:cNvSpPr txBox="1"/>
          <p:nvPr/>
        </p:nvSpPr>
        <p:spPr>
          <a:xfrm>
            <a:off x="2307152" y="2651313"/>
            <a:ext cx="31683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Elimina pequeñas </a:t>
            </a:r>
            <a:r>
              <a:rPr lang="es-MX" sz="1600" dirty="0" err="1"/>
              <a:t>descontinuidades</a:t>
            </a:r>
            <a:endParaRPr lang="es-MX" sz="1600" dirty="0"/>
          </a:p>
        </p:txBody>
      </p:sp>
      <p:pic>
        <p:nvPicPr>
          <p:cNvPr id="12" name="Imagen 11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0FE5A4B5-362C-77B1-120C-59B8B05785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05"/>
          <a:stretch/>
        </p:blipFill>
        <p:spPr bwMode="auto">
          <a:xfrm>
            <a:off x="6949622" y="3131134"/>
            <a:ext cx="3275965" cy="9810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1A24C19-4885-0DAC-DD9D-1153D708FEE0}"/>
              </a:ext>
            </a:extLst>
          </p:cNvPr>
          <p:cNvSpPr txBox="1"/>
          <p:nvPr/>
        </p:nvSpPr>
        <p:spPr>
          <a:xfrm>
            <a:off x="7623973" y="2713201"/>
            <a:ext cx="22253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Dilata la imagen </a:t>
            </a:r>
          </a:p>
        </p:txBody>
      </p:sp>
      <p:pic>
        <p:nvPicPr>
          <p:cNvPr id="14" name="Imagen 13" descr="Un conjunto de letras blanc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14E61479-7084-9EDA-477B-F0B82A240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7282" y="4951884"/>
            <a:ext cx="3067050" cy="952500"/>
          </a:xfrm>
          <a:prstGeom prst="rect">
            <a:avLst/>
          </a:prstGeom>
        </p:spPr>
      </p:pic>
      <p:pic>
        <p:nvPicPr>
          <p:cNvPr id="15" name="Imagen 1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83863D6D-DBDA-1C53-BAEA-317ED158705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420" b="5752"/>
          <a:stretch/>
        </p:blipFill>
        <p:spPr bwMode="auto">
          <a:xfrm>
            <a:off x="6893055" y="4924583"/>
            <a:ext cx="3112770" cy="1114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E587DFE-E80D-9C70-E9E5-649752ED08E5}"/>
              </a:ext>
            </a:extLst>
          </p:cNvPr>
          <p:cNvCxnSpPr/>
          <p:nvPr/>
        </p:nvCxnSpPr>
        <p:spPr>
          <a:xfrm>
            <a:off x="5538626" y="1957035"/>
            <a:ext cx="1152128" cy="0"/>
          </a:xfrm>
          <a:prstGeom prst="straightConnector1">
            <a:avLst/>
          </a:prstGeom>
          <a:ln w="254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FDD0EAA-B8D4-B587-4160-88837AF1A0F0}"/>
              </a:ext>
            </a:extLst>
          </p:cNvPr>
          <p:cNvCxnSpPr>
            <a:cxnSpLocks/>
          </p:cNvCxnSpPr>
          <p:nvPr/>
        </p:nvCxnSpPr>
        <p:spPr>
          <a:xfrm flipH="1">
            <a:off x="5538626" y="2232719"/>
            <a:ext cx="1304528" cy="836241"/>
          </a:xfrm>
          <a:prstGeom prst="straightConnector1">
            <a:avLst/>
          </a:prstGeom>
          <a:ln w="254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B66E2B4-00D3-72D6-24F1-EC94928E28A1}"/>
              </a:ext>
            </a:extLst>
          </p:cNvPr>
          <p:cNvCxnSpPr>
            <a:cxnSpLocks/>
          </p:cNvCxnSpPr>
          <p:nvPr/>
        </p:nvCxnSpPr>
        <p:spPr>
          <a:xfrm flipH="1">
            <a:off x="5525222" y="4039200"/>
            <a:ext cx="1317932" cy="806290"/>
          </a:xfrm>
          <a:prstGeom prst="straightConnector1">
            <a:avLst/>
          </a:prstGeom>
          <a:ln w="254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ECD9F06-5329-9524-1E05-7B8D0A52E52B}"/>
              </a:ext>
            </a:extLst>
          </p:cNvPr>
          <p:cNvCxnSpPr/>
          <p:nvPr/>
        </p:nvCxnSpPr>
        <p:spPr>
          <a:xfrm>
            <a:off x="5538626" y="5428134"/>
            <a:ext cx="1152128" cy="0"/>
          </a:xfrm>
          <a:prstGeom prst="straightConnector1">
            <a:avLst/>
          </a:prstGeom>
          <a:ln w="254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01AEC44-D2B5-0439-63EA-AA836D7774DF}"/>
              </a:ext>
            </a:extLst>
          </p:cNvPr>
          <p:cNvCxnSpPr>
            <a:cxnSpLocks/>
          </p:cNvCxnSpPr>
          <p:nvPr/>
        </p:nvCxnSpPr>
        <p:spPr>
          <a:xfrm>
            <a:off x="5475504" y="3507820"/>
            <a:ext cx="1215250" cy="0"/>
          </a:xfrm>
          <a:prstGeom prst="straightConnector1">
            <a:avLst/>
          </a:prstGeom>
          <a:ln w="254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865084B-A316-0964-7AC6-33DFAC373B37}"/>
              </a:ext>
            </a:extLst>
          </p:cNvPr>
          <p:cNvSpPr txBox="1"/>
          <p:nvPr/>
        </p:nvSpPr>
        <p:spPr>
          <a:xfrm>
            <a:off x="2307282" y="4606659"/>
            <a:ext cx="29590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Aplica un suavizado de </a:t>
            </a:r>
            <a:r>
              <a:rPr lang="es-MX" sz="1600" dirty="0" err="1"/>
              <a:t>imagenes</a:t>
            </a:r>
            <a:r>
              <a:rPr lang="es-MX" sz="1600" dirty="0"/>
              <a:t> 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FC259DA-4053-3291-01BD-E626ED633576}"/>
              </a:ext>
            </a:extLst>
          </p:cNvPr>
          <p:cNvSpPr txBox="1"/>
          <p:nvPr/>
        </p:nvSpPr>
        <p:spPr>
          <a:xfrm>
            <a:off x="6681477" y="4506936"/>
            <a:ext cx="38982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Particiona los </a:t>
            </a:r>
            <a:r>
              <a:rPr lang="es-MX" sz="1600" dirty="0" err="1"/>
              <a:t>batches</a:t>
            </a:r>
            <a:r>
              <a:rPr lang="es-MX" sz="1600" dirty="0"/>
              <a:t> para su </a:t>
            </a:r>
            <a:r>
              <a:rPr lang="es-MX" sz="1600" dirty="0" err="1"/>
              <a:t>normalizacion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55717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>
                <a:solidFill>
                  <a:schemeClr val="accent1"/>
                </a:solidFill>
              </a:rPr>
              <a:t>Técnicas de regularización 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75DF7A1-6B2F-6A02-1F8A-19C4DA98A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solidFill>
                  <a:schemeClr val="tx1"/>
                </a:solidFill>
                <a:effectLst/>
              </a:rPr>
              <a:t>La regularización es una técnica que reduce el error de un modelo evitando el sobreajuste y entrenando al modelo para que funcione correctamente. 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2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9876" y="993165"/>
            <a:ext cx="4062942" cy="1070248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 err="1"/>
              <a:t>Dropout</a:t>
            </a:r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75DF7A1-6B2F-6A02-1F8A-19C4DA98A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382" y="2412999"/>
            <a:ext cx="4503127" cy="1930400"/>
          </a:xfrm>
        </p:spPr>
        <p:txBody>
          <a:bodyPr>
            <a:normAutofit/>
          </a:bodyPr>
          <a:lstStyle/>
          <a:p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desactivará aleatoriamente un porcentaje de las neuronas en cada capa oculta, acorde a una 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probabilidad de descarte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que puede ser igual para toda la red, o distinta en cada capa.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BA8079D-BD17-E9BD-614F-38CC0DCA5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21" y="1528289"/>
            <a:ext cx="6006713" cy="3124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030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>
                <a:solidFill>
                  <a:schemeClr val="accent1"/>
                </a:solidFill>
              </a:rPr>
              <a:t>¿Qué son las redes neuronales?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/>
          <a:p>
            <a:r>
              <a:rPr lang="es-US" b="0" i="0" dirty="0">
                <a:effectLst/>
              </a:rPr>
              <a:t>Modelos computacionales </a:t>
            </a:r>
            <a:r>
              <a:rPr lang="es-US" dirty="0"/>
              <a:t>inspirados en el funcionamiento </a:t>
            </a:r>
            <a:r>
              <a:rPr lang="es-US" b="0" i="0" dirty="0">
                <a:effectLst/>
              </a:rPr>
              <a:t> cerebro </a:t>
            </a:r>
            <a:r>
              <a:rPr lang="es-US" dirty="0"/>
              <a:t>humano</a:t>
            </a:r>
            <a:endParaRPr lang="es-US" b="0" i="0" dirty="0">
              <a:effectLst/>
            </a:endParaRPr>
          </a:p>
          <a:p>
            <a:pPr rtl="0"/>
            <a:r>
              <a:rPr lang="es-US" b="0" i="0" dirty="0">
                <a:effectLst/>
              </a:rPr>
              <a:t>Están compuestas por unidades de procesamiento llamadas neuronas interconectadas.</a:t>
            </a:r>
            <a:endParaRPr lang="es-ES" dirty="0"/>
          </a:p>
        </p:txBody>
      </p:sp>
      <p:pic>
        <p:nvPicPr>
          <p:cNvPr id="1028" name="Picture 4" descr="Neurona biológica versus artificial. Una neurona artificial es una... |  Download Scientific Diagram">
            <a:extLst>
              <a:ext uri="{FF2B5EF4-FFF2-40B4-BE49-F238E27FC236}">
                <a16:creationId xmlns:a16="http://schemas.microsoft.com/office/drawing/2014/main" id="{097E7BA4-3260-1AD2-E627-6E2C403C8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4372" y="2196022"/>
            <a:ext cx="6143259" cy="246595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9876" y="993165"/>
            <a:ext cx="4062942" cy="1070248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es-ES" dirty="0"/>
              <a:t>Aumento de los datos (Data </a:t>
            </a:r>
            <a:r>
              <a:rPr lang="es-ES" dirty="0" err="1"/>
              <a:t>augmentation</a:t>
            </a:r>
            <a:r>
              <a:rPr lang="es-ES" dirty="0"/>
              <a:t>) 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75DF7A1-6B2F-6A02-1F8A-19C4DA98A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382" y="2412998"/>
            <a:ext cx="4503127" cy="209612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Consiste en aumentar artificialmente el conjunto de entrenamiento mediante la creación de copias modificadas de un conjunto de datos.</a:t>
            </a:r>
            <a:endParaRPr lang="es-ES" dirty="0"/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7451C86E-192D-35EB-E4D0-04DBF2F527E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0" b="406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242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3892" y="764704"/>
            <a:ext cx="10081120" cy="1070248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Normalización por lotes (</a:t>
            </a:r>
            <a:r>
              <a:rPr lang="es-ES" dirty="0" err="1"/>
              <a:t>batch</a:t>
            </a:r>
            <a:r>
              <a:rPr lang="es-ES" dirty="0"/>
              <a:t> </a:t>
            </a:r>
            <a:r>
              <a:rPr lang="es-ES" dirty="0" err="1"/>
              <a:t>normalization</a:t>
            </a:r>
            <a:r>
              <a:rPr lang="es-ES" dirty="0"/>
              <a:t>)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75DF7A1-6B2F-6A02-1F8A-19C4DA98A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38028" y="2276872"/>
            <a:ext cx="6912768" cy="1872208"/>
          </a:xfrm>
        </p:spPr>
        <p:txBody>
          <a:bodyPr>
            <a:normAutofit/>
          </a:bodyPr>
          <a:lstStyle/>
          <a:p>
            <a:r>
              <a:rPr lang="es-US" dirty="0">
                <a:solidFill>
                  <a:srgbClr val="D1D5DB"/>
                </a:solidFill>
                <a:latin typeface="Söhne"/>
              </a:rPr>
              <a:t>A</a:t>
            </a:r>
            <a:r>
              <a:rPr lang="es-US" b="0" i="0" dirty="0">
                <a:solidFill>
                  <a:srgbClr val="D1D5DB"/>
                </a:solidFill>
                <a:effectLst/>
                <a:latin typeface="Söhne"/>
              </a:rPr>
              <a:t>justa y estandarizar los valores de las activaciones de una capa antes de pasarlos a la siguiente capa. Esto se logra calculando la media y la desviación estándar de los valores de activación en un lote.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33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5D4B8-D79D-DE16-085F-2A1D5F55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416" y="980728"/>
            <a:ext cx="6269991" cy="576064"/>
          </a:xfrm>
        </p:spPr>
        <p:txBody>
          <a:bodyPr>
            <a:normAutofit fontScale="90000"/>
          </a:bodyPr>
          <a:lstStyle/>
          <a:p>
            <a:r>
              <a:rPr lang="es-MX" dirty="0"/>
              <a:t>Función de perdida </a:t>
            </a:r>
            <a:r>
              <a:rPr lang="es-MX" dirty="0" err="1"/>
              <a:t>cross</a:t>
            </a:r>
            <a:r>
              <a:rPr lang="es-MX" dirty="0"/>
              <a:t> </a:t>
            </a:r>
            <a:r>
              <a:rPr lang="es-MX" dirty="0" err="1"/>
              <a:t>entropy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D752A9-AB25-3133-8468-D36B90D2A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22004" y="1894135"/>
            <a:ext cx="7992887" cy="19304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discrepancia entre la distribución de probabilidad predicha por un modelo y la distribución de probabilidad real de los datos de entrenamiento.</a:t>
            </a:r>
            <a:endParaRPr lang="es-MX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001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utiliza principalmente en problemas de clasificación, donde se busca asignar una clase a un conjunto de datos de entrada.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el calculo utiliza un vector </a:t>
            </a:r>
            <a:r>
              <a:rPr lang="es-E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one-hot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5" name="Imagen 4" descr="Diagrama, Esquemático&#10;&#10;Descripción generada automáticamente">
            <a:extLst>
              <a:ext uri="{FF2B5EF4-FFF2-40B4-BE49-F238E27FC236}">
                <a16:creationId xmlns:a16="http://schemas.microsoft.com/office/drawing/2014/main" id="{21B62E5F-830D-18D7-CE62-41C7397AF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0"/>
          <a:stretch/>
        </p:blipFill>
        <p:spPr bwMode="auto">
          <a:xfrm>
            <a:off x="4027454" y="4077072"/>
            <a:ext cx="4133913" cy="13553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487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38F83-807A-4536-B27B-1A2113C6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941" y="1052736"/>
            <a:ext cx="4062942" cy="567184"/>
          </a:xfrm>
        </p:spPr>
        <p:txBody>
          <a:bodyPr/>
          <a:lstStyle/>
          <a:p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hot</a:t>
            </a:r>
            <a:r>
              <a:rPr lang="es-MX" dirty="0"/>
              <a:t> </a:t>
            </a:r>
            <a:r>
              <a:rPr lang="es-MX" dirty="0" err="1"/>
              <a:t>Encoding</a:t>
            </a:r>
            <a:r>
              <a:rPr lang="es-MX" dirty="0"/>
              <a:t> 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D4115F-FECB-5ADA-9D9C-10998ACC1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6427" y="1844824"/>
            <a:ext cx="8835970" cy="127543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 una columna binaria para cada valor único que exista en la variable categórica que estamos codificando.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Marca con un 1 la columna correspondiente al valor presente en cada registro, dejando las demás columnas con un valor de 0. </a:t>
            </a:r>
            <a:endParaRPr lang="es-ES" dirty="0"/>
          </a:p>
        </p:txBody>
      </p:sp>
      <p:pic>
        <p:nvPicPr>
          <p:cNvPr id="12290" name="Picture 2" descr="Vector Representations of Text for Machine Learning | by Athif Shaffy |  Medium">
            <a:extLst>
              <a:ext uri="{FF2B5EF4-FFF2-40B4-BE49-F238E27FC236}">
                <a16:creationId xmlns:a16="http://schemas.microsoft.com/office/drawing/2014/main" id="{0407532D-79D3-EA56-D89F-793DF7C27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56" y="3593729"/>
            <a:ext cx="4938117" cy="276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02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>
                <a:solidFill>
                  <a:schemeClr val="accent1"/>
                </a:solidFill>
              </a:rPr>
              <a:t>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4AA4B6-F356-4F00-C20E-98C0524BC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844824"/>
            <a:ext cx="5078677" cy="44653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US" b="0" i="0" dirty="0">
                <a:effectLst/>
              </a:rPr>
              <a:t>Entradas: Valores numéricos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US" b="0" i="0" dirty="0">
                <a:effectLst/>
              </a:rPr>
              <a:t>Pesos: Asignados a las entradas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US" b="0" i="0" dirty="0">
                <a:effectLst/>
              </a:rPr>
              <a:t>Función de activación: Determina la salida de la neurona</a:t>
            </a:r>
            <a:endParaRPr lang="es-ES" dirty="0"/>
          </a:p>
        </p:txBody>
      </p:sp>
      <p:pic>
        <p:nvPicPr>
          <p:cNvPr id="3074" name="Picture 2" descr="Introducción a las Redes Neuronales Pt. 2 | Future Lab">
            <a:extLst>
              <a:ext uri="{FF2B5EF4-FFF2-40B4-BE49-F238E27FC236}">
                <a16:creationId xmlns:a16="http://schemas.microsoft.com/office/drawing/2014/main" id="{D1964837-6DCA-2BA4-7B36-A9CCE4C40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4" t="6337"/>
          <a:stretch/>
        </p:blipFill>
        <p:spPr bwMode="auto">
          <a:xfrm>
            <a:off x="6500707" y="2132856"/>
            <a:ext cx="5078677" cy="319297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7574" y="612411"/>
            <a:ext cx="2659971" cy="837200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>
                <a:solidFill>
                  <a:schemeClr val="accent1"/>
                </a:solidFill>
              </a:rPr>
              <a:t>Arquitectura</a:t>
            </a:r>
          </a:p>
        </p:txBody>
      </p:sp>
      <p:pic>
        <p:nvPicPr>
          <p:cNvPr id="2050" name="Picture 2" descr="Red Neuronal en Python con Numpy – Parte 1 | Art From Code">
            <a:extLst>
              <a:ext uri="{FF2B5EF4-FFF2-40B4-BE49-F238E27FC236}">
                <a16:creationId xmlns:a16="http://schemas.microsoft.com/office/drawing/2014/main" id="{27BE0B3C-FB93-62A1-24D3-FDF0B9EAA8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998068" y="1628800"/>
            <a:ext cx="714319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>
                <a:solidFill>
                  <a:schemeClr val="accent1"/>
                </a:solidFill>
              </a:rPr>
              <a:t>Red Neuronal Convolucional</a:t>
            </a:r>
          </a:p>
        </p:txBody>
      </p:sp>
      <p:pic>
        <p:nvPicPr>
          <p:cNvPr id="4098" name="Picture 2" descr="CNN con un automóvil como entrada a métodos de aprendizaje de características, representados por cubos conectados de tamaño decreciente, y clasificación.">
            <a:extLst>
              <a:ext uri="{FF2B5EF4-FFF2-40B4-BE49-F238E27FC236}">
                <a16:creationId xmlns:a16="http://schemas.microsoft.com/office/drawing/2014/main" id="{5A956768-FE27-94FA-8BB7-FA6A0F84448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4012" y="3068960"/>
            <a:ext cx="6353648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posición de contenido 2">
            <a:extLst>
              <a:ext uri="{FF2B5EF4-FFF2-40B4-BE49-F238E27FC236}">
                <a16:creationId xmlns:a16="http://schemas.microsoft.com/office/drawing/2014/main" id="{76DBA4DC-FADC-FBEA-7ACF-7667937B7758}"/>
              </a:ext>
            </a:extLst>
          </p:cNvPr>
          <p:cNvSpPr txBox="1">
            <a:spLocks/>
          </p:cNvSpPr>
          <p:nvPr/>
        </p:nvSpPr>
        <p:spPr>
          <a:xfrm>
            <a:off x="6598468" y="1498600"/>
            <a:ext cx="4320480" cy="3454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Extrae las características más significativas</a:t>
            </a:r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75DF7A1-6B2F-6A02-1F8A-19C4DA98A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35881" y="1556792"/>
            <a:ext cx="5078677" cy="3454400"/>
          </a:xfrm>
        </p:spPr>
        <p:txBody>
          <a:bodyPr/>
          <a:lstStyle/>
          <a:p>
            <a:r>
              <a:rPr lang="es-MX" dirty="0"/>
              <a:t>Especializada en el procesamiento de datos con estructura cuadriculada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9876" y="993165"/>
            <a:ext cx="4062942" cy="1070248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Convolución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75DF7A1-6B2F-6A02-1F8A-19C4DA98A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382" y="2412999"/>
            <a:ext cx="4503127" cy="1930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Hace uso de un </a:t>
            </a:r>
            <a:r>
              <a:rPr lang="es-MX" dirty="0" err="1"/>
              <a:t>Kernel</a:t>
            </a:r>
            <a:r>
              <a:rPr lang="es-MX" dirty="0"/>
              <a:t> = Filtro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Utiliza operaciones de productos y sumas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Extrae características o patrones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21B127-6A1D-4B2F-3858-7F27C3CAB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509" y="1528289"/>
            <a:ext cx="5997126" cy="325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5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9876" y="713300"/>
            <a:ext cx="6264696" cy="1070248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Función de activación </a:t>
            </a:r>
            <a:r>
              <a:rPr lang="es-ES" dirty="0" err="1"/>
              <a:t>Relu</a:t>
            </a:r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75DF7A1-6B2F-6A02-1F8A-19C4DA98A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9876" y="1916832"/>
            <a:ext cx="4503127" cy="1930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US" b="0" i="0" dirty="0">
                <a:solidFill>
                  <a:srgbClr val="D1D5DB"/>
                </a:solidFill>
                <a:effectLst/>
                <a:latin typeface="Söhne"/>
              </a:rPr>
              <a:t>Introduce la no linealidad en la red 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F05F0444-0488-AA44-AB93-BD879458B1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2" t="2867" r="1341"/>
          <a:stretch/>
        </p:blipFill>
        <p:spPr>
          <a:xfrm>
            <a:off x="1629917" y="3140968"/>
            <a:ext cx="3024336" cy="3081324"/>
          </a:xfrm>
          <a:prstGeom prst="rect">
            <a:avLst/>
          </a:prstGeom>
        </p:spPr>
      </p:pic>
      <p:sp>
        <p:nvSpPr>
          <p:cNvPr id="19" name="Marcador de contenido 9">
            <a:extLst>
              <a:ext uri="{FF2B5EF4-FFF2-40B4-BE49-F238E27FC236}">
                <a16:creationId xmlns:a16="http://schemas.microsoft.com/office/drawing/2014/main" id="{0D031457-564F-5B3C-5F0B-27C603255766}"/>
              </a:ext>
            </a:extLst>
          </p:cNvPr>
          <p:cNvSpPr txBox="1">
            <a:spLocks/>
          </p:cNvSpPr>
          <p:nvPr/>
        </p:nvSpPr>
        <p:spPr>
          <a:xfrm>
            <a:off x="5518348" y="1916832"/>
            <a:ext cx="4503127" cy="193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s-US" dirty="0">
                <a:solidFill>
                  <a:srgbClr val="D1D5DB"/>
                </a:solidFill>
                <a:latin typeface="Söhne"/>
              </a:rPr>
              <a:t>Permite aprender y modelar relaciones más complejas</a:t>
            </a:r>
            <a:endParaRPr lang="es-ES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542BC96F-816E-AB83-B85F-70AA2028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572" y="3140968"/>
            <a:ext cx="3115110" cy="3086531"/>
          </a:xfrm>
          <a:prstGeom prst="rect">
            <a:avLst/>
          </a:prstGeom>
        </p:spPr>
      </p:pic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D329AF98-B008-E03B-0234-487DD882B907}"/>
              </a:ext>
            </a:extLst>
          </p:cNvPr>
          <p:cNvSpPr/>
          <p:nvPr/>
        </p:nvSpPr>
        <p:spPr>
          <a:xfrm>
            <a:off x="5141620" y="4293096"/>
            <a:ext cx="1672872" cy="50405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2800"/>
          </a:p>
        </p:txBody>
      </p:sp>
    </p:spTree>
    <p:extLst>
      <p:ext uri="{BB962C8B-B14F-4D97-AF65-F5344CB8AC3E}">
        <p14:creationId xmlns:p14="http://schemas.microsoft.com/office/powerpoint/2010/main" val="247706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B4DF2C8-93A5-0A99-1F7A-8A1F182EB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51550" y="1597543"/>
            <a:ext cx="4062942" cy="1930400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continua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lineal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Eficiencia computacional</a:t>
            </a:r>
            <a:endParaRPr lang="es-E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9" name="Imagen 8" descr="Redes neuronales. Programa de Visión… | by Bootcamp AI | Medium">
            <a:extLst>
              <a:ext uri="{FF2B5EF4-FFF2-40B4-BE49-F238E27FC236}">
                <a16:creationId xmlns:a16="http://schemas.microsoft.com/office/drawing/2014/main" id="{6F5C597A-041A-F718-A188-C3C05B8C3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132" y="3140968"/>
            <a:ext cx="4464496" cy="347655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AE94FEA9-8A47-53C5-EB70-8DF7F8D61395}"/>
              </a:ext>
            </a:extLst>
          </p:cNvPr>
          <p:cNvSpPr txBox="1">
            <a:spLocks/>
          </p:cNvSpPr>
          <p:nvPr/>
        </p:nvSpPr>
        <p:spPr>
          <a:xfrm>
            <a:off x="6829739" y="1463896"/>
            <a:ext cx="4062942" cy="193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derivable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 de 0 a ∞ Evitando la saturación en valores muy positivos o muy negativos</a:t>
            </a:r>
          </a:p>
          <a:p>
            <a:endParaRPr lang="es-E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BDA4B69-AFFC-218D-7DC6-80384BA6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220" y="506731"/>
            <a:ext cx="6264696" cy="1070248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Propiedades</a:t>
            </a:r>
          </a:p>
        </p:txBody>
      </p:sp>
    </p:spTree>
    <p:extLst>
      <p:ext uri="{BB962C8B-B14F-4D97-AF65-F5344CB8AC3E}">
        <p14:creationId xmlns:p14="http://schemas.microsoft.com/office/powerpoint/2010/main" val="307088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6260" y="548680"/>
            <a:ext cx="4062942" cy="1070248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 err="1"/>
              <a:t>Pooling</a:t>
            </a:r>
            <a:r>
              <a:rPr lang="es-ES" dirty="0"/>
              <a:t> 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75DF7A1-6B2F-6A02-1F8A-19C4DA98A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7638" y="1631310"/>
            <a:ext cx="4503127" cy="1930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s-ES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tiene las c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aracterísticas más comunes</a:t>
            </a:r>
          </a:p>
        </p:txBody>
      </p:sp>
      <p:pic>
        <p:nvPicPr>
          <p:cNvPr id="8194" name="Picture 2" descr="Max Pooling Explained | Papers With Code">
            <a:extLst>
              <a:ext uri="{FF2B5EF4-FFF2-40B4-BE49-F238E27FC236}">
                <a16:creationId xmlns:a16="http://schemas.microsoft.com/office/drawing/2014/main" id="{33F10692-3218-1C32-D723-866402705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3212976"/>
            <a:ext cx="714375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9">
            <a:extLst>
              <a:ext uri="{FF2B5EF4-FFF2-40B4-BE49-F238E27FC236}">
                <a16:creationId xmlns:a16="http://schemas.microsoft.com/office/drawing/2014/main" id="{88A8C455-C468-0DB6-5623-3745F2A9A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95681" y="1631310"/>
            <a:ext cx="3798731" cy="1930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 la dimensión de los mapas de características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354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triple circuito (panorámica)</Template>
  <TotalTime>470</TotalTime>
  <Words>697</Words>
  <Application>Microsoft Office PowerPoint</Application>
  <PresentationFormat>Personalizado</PresentationFormat>
  <Paragraphs>89</Paragraphs>
  <Slides>23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Söhne</vt:lpstr>
      <vt:lpstr>Symbol</vt:lpstr>
      <vt:lpstr>Tecnología 16x9</vt:lpstr>
      <vt:lpstr>Redes Neuronales </vt:lpstr>
      <vt:lpstr>¿Qué son las redes neuronales?</vt:lpstr>
      <vt:lpstr>Estructura</vt:lpstr>
      <vt:lpstr>Arquitectura</vt:lpstr>
      <vt:lpstr>Red Neuronal Convolucional</vt:lpstr>
      <vt:lpstr>Convolución</vt:lpstr>
      <vt:lpstr>Función de activación Relu</vt:lpstr>
      <vt:lpstr>Propiedades</vt:lpstr>
      <vt:lpstr>Pooling </vt:lpstr>
      <vt:lpstr>Clasificador</vt:lpstr>
      <vt:lpstr>Función de activación softmax</vt:lpstr>
      <vt:lpstr>ARQUITECTURA USADA: Secuencial(Sequential)</vt:lpstr>
      <vt:lpstr>CAPAS utilizadas</vt:lpstr>
      <vt:lpstr>Conv2d </vt:lpstr>
      <vt:lpstr>Dense</vt:lpstr>
      <vt:lpstr>DATASET</vt:lpstr>
      <vt:lpstr>Preprocesamiento </vt:lpstr>
      <vt:lpstr>Técnicas de regularización </vt:lpstr>
      <vt:lpstr>Dropout</vt:lpstr>
      <vt:lpstr>Aumento de los datos (Data augmentation) </vt:lpstr>
      <vt:lpstr>Normalización por lotes (batch normalization)</vt:lpstr>
      <vt:lpstr>Función de perdida cross entropy</vt:lpstr>
      <vt:lpstr>One hot Encoding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Neuronales </dc:title>
  <dc:creator>Jesús Abraham Flores Guzmán</dc:creator>
  <cp:lastModifiedBy>Jesús Abraham Flores Guzmán</cp:lastModifiedBy>
  <cp:revision>15</cp:revision>
  <dcterms:created xsi:type="dcterms:W3CDTF">2023-05-23T19:54:14Z</dcterms:created>
  <dcterms:modified xsi:type="dcterms:W3CDTF">2023-05-24T05:54:33Z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