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86" r:id="rId15"/>
    <p:sldId id="287" r:id="rId16"/>
    <p:sldId id="288" r:id="rId17"/>
    <p:sldId id="289" r:id="rId18"/>
    <p:sldId id="29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104" d="100"/>
          <a:sy n="104" d="100"/>
        </p:scale>
        <p:origin x="138" y="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23/05/2023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54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04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254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859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4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47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0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54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65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98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892" y="-259184"/>
            <a:ext cx="8735325" cy="2000251"/>
          </a:xfrm>
        </p:spPr>
        <p:txBody>
          <a:bodyPr rtlCol="0"/>
          <a:lstStyle/>
          <a:p>
            <a:pPr rtl="0"/>
            <a:r>
              <a:rPr lang="es-ES" dirty="0"/>
              <a:t>Redes Neuronales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13892" y="1772816"/>
            <a:ext cx="8735325" cy="1752600"/>
          </a:xfrm>
        </p:spPr>
        <p:txBody>
          <a:bodyPr rtlCol="0"/>
          <a:lstStyle/>
          <a:p>
            <a:pPr rtl="0"/>
            <a:r>
              <a:rPr lang="es-ES" dirty="0"/>
              <a:t>Clasificador de caracteres de captcha </a:t>
            </a:r>
          </a:p>
        </p:txBody>
      </p:sp>
      <p:pic>
        <p:nvPicPr>
          <p:cNvPr id="4" name="Imagen 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3EC83FB-224F-698A-B8F8-A7D852EA2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16" y="2348880"/>
            <a:ext cx="3444792" cy="3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Clasificador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9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suele utilizar capas completamente conectadas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Tendrá tantas neuronas como el número de clases a predecir.</a:t>
            </a:r>
            <a:endParaRPr lang="es-ES" dirty="0"/>
          </a:p>
        </p:txBody>
      </p:sp>
      <p:pic>
        <p:nvPicPr>
          <p:cNvPr id="3" name="Picture 6" descr="Red neuronal convolucional [4] | Download Scientific Diagram">
            <a:extLst>
              <a:ext uri="{FF2B5EF4-FFF2-40B4-BE49-F238E27FC236}">
                <a16:creationId xmlns:a16="http://schemas.microsoft.com/office/drawing/2014/main" id="{DA07EF8D-5F6C-90C0-143D-182AF5D0C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7"/>
          <a:stretch/>
        </p:blipFill>
        <p:spPr bwMode="auto">
          <a:xfrm>
            <a:off x="6238427" y="1528288"/>
            <a:ext cx="4527291" cy="31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B5E34-5A9B-431D-E11B-0AAA79CF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36" y="1052736"/>
            <a:ext cx="6351951" cy="999232"/>
          </a:xfrm>
        </p:spPr>
        <p:txBody>
          <a:bodyPr/>
          <a:lstStyle/>
          <a:p>
            <a:r>
              <a:rPr lang="es-MX" dirty="0"/>
              <a:t>Función de activación </a:t>
            </a:r>
            <a:r>
              <a:rPr lang="es-MX" dirty="0" err="1"/>
              <a:t>softmax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6DD8E-3922-01D0-761E-8D4EAFA1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3972" y="2132856"/>
            <a:ext cx="4062942" cy="193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Recibe un vector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 la exponencial de cada elemento y la divide entre la suma de las exponenciales del vector</a:t>
            </a:r>
            <a:endParaRPr lang="es-ES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68A9046-29FE-BB97-4B57-78E6AF205960}"/>
              </a:ext>
            </a:extLst>
          </p:cNvPr>
          <p:cNvSpPr txBox="1">
            <a:spLocks/>
          </p:cNvSpPr>
          <p:nvPr/>
        </p:nvSpPr>
        <p:spPr>
          <a:xfrm>
            <a:off x="6094411" y="2162184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 la distribución de probabilidades de pertenencia a las diferentes clases </a:t>
            </a:r>
            <a:endParaRPr lang="es-MX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240587A-4958-EE82-6836-7DC6FAA7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6" b="18358"/>
          <a:stretch/>
        </p:blipFill>
        <p:spPr bwMode="auto">
          <a:xfrm>
            <a:off x="3394391" y="3789040"/>
            <a:ext cx="5400040" cy="2219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2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C4F1E-BC8C-0B4F-0625-A3DC0052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663" y="764704"/>
            <a:ext cx="4587498" cy="639192"/>
          </a:xfrm>
        </p:spPr>
        <p:txBody>
          <a:bodyPr/>
          <a:lstStyle/>
          <a:p>
            <a:r>
              <a:rPr lang="en-001" dirty="0"/>
              <a:t>ARQUITECTURA USADA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565AB-D1C3-C4AF-05D0-EDA4803D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58008" y="1916832"/>
            <a:ext cx="7272808" cy="360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información fluye de manera secuencial a través de las capas</a:t>
            </a:r>
            <a:endParaRPr lang="en-001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forma sencilla y común de diseñar y construir redes neuronales.</a:t>
            </a:r>
            <a:endParaRPr lang="en-001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Puedes agregar, eliminar o reordenar las capas de manera fácil y rápida</a:t>
            </a:r>
            <a:endParaRPr lang="en-001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es ampliamente compatible con muchas bibliotecas y </a:t>
            </a:r>
            <a:r>
              <a:rPr lang="es-US" b="0" i="0" dirty="0" err="1">
                <a:solidFill>
                  <a:srgbClr val="D1D5DB"/>
                </a:solidFill>
                <a:effectLst/>
                <a:latin typeface="Söhne"/>
              </a:rPr>
              <a:t>frameworks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s-US" b="0" i="0" dirty="0" err="1">
                <a:solidFill>
                  <a:srgbClr val="D1D5DB"/>
                </a:solidFill>
                <a:effectLst/>
                <a:latin typeface="Söhne"/>
              </a:rPr>
              <a:t>deep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US" b="0" i="0" dirty="0" err="1">
                <a:solidFill>
                  <a:srgbClr val="D1D5DB"/>
                </a:solidFill>
                <a:effectLst/>
                <a:latin typeface="Söhne"/>
              </a:rPr>
              <a:t>learning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4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D78A-1761-FA24-315D-24D0E79D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52" y="908720"/>
            <a:ext cx="3157845" cy="567184"/>
          </a:xfrm>
        </p:spPr>
        <p:txBody>
          <a:bodyPr>
            <a:normAutofit fontScale="90000"/>
          </a:bodyPr>
          <a:lstStyle/>
          <a:p>
            <a:r>
              <a:rPr lang="en-001" dirty="0"/>
              <a:t>CAPAS </a:t>
            </a:r>
            <a:r>
              <a:rPr lang="en-001" dirty="0" err="1"/>
              <a:t>utilizadas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28BC6-D11A-C09C-15C4-4484B725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6527" y="1892896"/>
            <a:ext cx="2077725" cy="193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Conv2d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4100C58-91F0-F633-C15E-3644094FC1C4}"/>
              </a:ext>
            </a:extLst>
          </p:cNvPr>
          <p:cNvSpPr txBox="1">
            <a:spLocks/>
          </p:cNvSpPr>
          <p:nvPr/>
        </p:nvSpPr>
        <p:spPr>
          <a:xfrm>
            <a:off x="7102524" y="1892896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dense</a:t>
            </a:r>
          </a:p>
        </p:txBody>
      </p:sp>
      <p:pic>
        <p:nvPicPr>
          <p:cNvPr id="1026" name="Picture 2" descr="Conv2D operation in TensorFlow">
            <a:extLst>
              <a:ext uri="{FF2B5EF4-FFF2-40B4-BE49-F238E27FC236}">
                <a16:creationId xmlns:a16="http://schemas.microsoft.com/office/drawing/2014/main" id="{1830E6FD-2921-5A7F-39A1-A3F25754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89" y="2754086"/>
            <a:ext cx="4803523" cy="27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TensorFlow in Python from DataCamp – Page 3 – way to be a  data scientist">
            <a:extLst>
              <a:ext uri="{FF2B5EF4-FFF2-40B4-BE49-F238E27FC236}">
                <a16:creationId xmlns:a16="http://schemas.microsoft.com/office/drawing/2014/main" id="{B0DDB0EA-965D-4987-B93A-1B305FDB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09" y="2765631"/>
            <a:ext cx="4847437" cy="26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A03924-CD1E-CACF-CF8D-95EEE71F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en-001" dirty="0">
                <a:solidFill>
                  <a:schemeClr val="accent1"/>
                </a:solidFill>
              </a:rPr>
              <a:t>Conv2d</a:t>
            </a:r>
            <a:r>
              <a:rPr lang="en-001" dirty="0"/>
              <a:t> 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54D2F2-99D7-5853-69E5-A683CA94C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03387"/>
            <a:ext cx="8735325" cy="175260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D</a:t>
            </a:r>
            <a:r>
              <a:rPr lang="en-001" sz="2000" dirty="0">
                <a:solidFill>
                  <a:schemeClr val="tx1"/>
                </a:solidFill>
              </a:rPr>
              <a:t>e </a:t>
            </a:r>
            <a:r>
              <a:rPr lang="en-001" sz="2000" dirty="0" err="1">
                <a:solidFill>
                  <a:schemeClr val="tx1"/>
                </a:solidFill>
              </a:rPr>
              <a:t>keras</a:t>
            </a:r>
            <a:r>
              <a:rPr lang="en-001" sz="2000" dirty="0">
                <a:solidFill>
                  <a:schemeClr val="tx1"/>
                </a:solidFill>
              </a:rPr>
              <a:t>, </a:t>
            </a:r>
            <a:r>
              <a:rPr lang="es-US" sz="2000" dirty="0">
                <a:solidFill>
                  <a:schemeClr val="tx1"/>
                </a:solidFill>
              </a:rPr>
              <a:t>Esta capa crea un núcleo de convolución que se </a:t>
            </a:r>
            <a:r>
              <a:rPr lang="es-US" sz="2000" dirty="0" err="1">
                <a:solidFill>
                  <a:schemeClr val="tx1"/>
                </a:solidFill>
              </a:rPr>
              <a:t>convoluciona</a:t>
            </a:r>
            <a:r>
              <a:rPr lang="es-US" sz="2000" dirty="0">
                <a:solidFill>
                  <a:schemeClr val="tx1"/>
                </a:solidFill>
              </a:rPr>
              <a:t> con la entrada de la capa para producir un tensor de salidas. Si </a:t>
            </a:r>
            <a:r>
              <a:rPr lang="es-US" sz="2000" dirty="0" err="1">
                <a:solidFill>
                  <a:schemeClr val="tx1"/>
                </a:solidFill>
              </a:rPr>
              <a:t>use_bias</a:t>
            </a:r>
            <a:r>
              <a:rPr lang="es-US" sz="2000" dirty="0">
                <a:solidFill>
                  <a:schemeClr val="tx1"/>
                </a:solidFill>
              </a:rPr>
              <a:t> es True, se crea un vector de sesgo y se agrega a las salidas. Finalmente, si la activación no es Ninguna, también se aplica a las salidas.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733013-FCBD-2F87-A7BA-FCB57D7B9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en-001" dirty="0">
                <a:solidFill>
                  <a:schemeClr val="accent1"/>
                </a:solidFill>
              </a:rPr>
              <a:t>Dense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933E8D-B0A8-F8FF-2DE9-3727DB25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D</a:t>
            </a:r>
            <a:r>
              <a:rPr lang="en-001" dirty="0">
                <a:solidFill>
                  <a:schemeClr val="tx1"/>
                </a:solidFill>
              </a:rPr>
              <a:t>e </a:t>
            </a:r>
            <a:r>
              <a:rPr lang="en-001" dirty="0" err="1">
                <a:solidFill>
                  <a:schemeClr val="tx1"/>
                </a:solidFill>
              </a:rPr>
              <a:t>keras</a:t>
            </a:r>
            <a:r>
              <a:rPr lang="en-001" dirty="0">
                <a:solidFill>
                  <a:schemeClr val="tx1"/>
                </a:solidFill>
              </a:rPr>
              <a:t>, </a:t>
            </a:r>
            <a:r>
              <a:rPr lang="es-US" dirty="0">
                <a:solidFill>
                  <a:schemeClr val="tx1"/>
                </a:solidFill>
              </a:rPr>
              <a:t>Dense implementa la operación: salida = activación (punto (entrada, núcleo) + sesgo) donde la activación es la función de activación por elementos que se pasa como argumento de activación, el núcleo es una matriz de pesos creada por la capa y el sesgo es un vector de sesgo creado por la capa (solo aplicable si </a:t>
            </a:r>
            <a:r>
              <a:rPr lang="es-US" dirty="0" err="1">
                <a:solidFill>
                  <a:schemeClr val="tx1"/>
                </a:solidFill>
              </a:rPr>
              <a:t>use_bias</a:t>
            </a:r>
            <a:r>
              <a:rPr lang="es-US" dirty="0">
                <a:solidFill>
                  <a:schemeClr val="tx1"/>
                </a:solidFill>
              </a:rPr>
              <a:t> es True)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316" y="188640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DATASET</a:t>
            </a:r>
          </a:p>
        </p:txBody>
      </p:sp>
      <p:pic>
        <p:nvPicPr>
          <p:cNvPr id="5" name="Imagen 4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45F3C9C-27E5-922E-6389-B2E94F08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3356992"/>
            <a:ext cx="3456384" cy="864096"/>
          </a:xfrm>
          <a:prstGeom prst="rect">
            <a:avLst/>
          </a:prstGeom>
        </p:spPr>
      </p:pic>
      <p:pic>
        <p:nvPicPr>
          <p:cNvPr id="7" name="Imagen 6" descr="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F0E120D-9BBD-834E-6765-16E461B0C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18" y="3356992"/>
            <a:ext cx="3456384" cy="864096"/>
          </a:xfrm>
          <a:prstGeom prst="rect">
            <a:avLst/>
          </a:prstGeom>
        </p:spPr>
      </p:pic>
      <p:pic>
        <p:nvPicPr>
          <p:cNvPr id="9" name="Imagen 8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876B79A-873D-8291-9A0D-B76B97713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16" y="4653136"/>
            <a:ext cx="3511788" cy="877947"/>
          </a:xfrm>
          <a:prstGeom prst="rect">
            <a:avLst/>
          </a:prstGeom>
        </p:spPr>
      </p:pic>
      <p:pic>
        <p:nvPicPr>
          <p:cNvPr id="12" name="Imagen 1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A209BF4-74F9-6A6F-4693-D012BBD0F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9" y="4653136"/>
            <a:ext cx="3456384" cy="864096"/>
          </a:xfrm>
          <a:prstGeom prst="rect">
            <a:avLst/>
          </a:prstGeom>
        </p:spPr>
      </p:pic>
      <p:sp>
        <p:nvSpPr>
          <p:cNvPr id="17" name="Marcador de contenido 9">
            <a:extLst>
              <a:ext uri="{FF2B5EF4-FFF2-40B4-BE49-F238E27FC236}">
                <a16:creationId xmlns:a16="http://schemas.microsoft.com/office/drawing/2014/main" id="{371E077D-DB7E-75B6-56E3-DDCAF28A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4052" y="1534604"/>
            <a:ext cx="5400600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Conjunto de datos para entrenar y evaluar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1070 archivos PNG de la página KAGGLE</a:t>
            </a:r>
          </a:p>
        </p:txBody>
      </p:sp>
    </p:spTree>
    <p:extLst>
      <p:ext uri="{BB962C8B-B14F-4D97-AF65-F5344CB8AC3E}">
        <p14:creationId xmlns:p14="http://schemas.microsoft.com/office/powerpoint/2010/main" val="20044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0196" y="314629"/>
            <a:ext cx="4062942" cy="650637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Preprocesamiento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CEE788-194D-45D4-23E6-8E6DE45A0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9" t="16463" r="6227" b="12195"/>
          <a:stretch/>
        </p:blipFill>
        <p:spPr bwMode="auto">
          <a:xfrm>
            <a:off x="1924504" y="1500551"/>
            <a:ext cx="3456384" cy="912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60F0A1-1326-C92F-2412-2DA418B00332}"/>
              </a:ext>
            </a:extLst>
          </p:cNvPr>
          <p:cNvSpPr txBox="1"/>
          <p:nvPr/>
        </p:nvSpPr>
        <p:spPr>
          <a:xfrm>
            <a:off x="1996511" y="1068503"/>
            <a:ext cx="3296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Se lee la imagen en escala de grises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58186F-DD1E-958E-E8C1-762B19B54F6D}"/>
              </a:ext>
            </a:extLst>
          </p:cNvPr>
          <p:cNvSpPr txBox="1"/>
          <p:nvPr/>
        </p:nvSpPr>
        <p:spPr>
          <a:xfrm>
            <a:off x="6949622" y="1063632"/>
            <a:ext cx="2031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Se reduce el ruido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8CC600-5F57-A99F-F46C-1F80372C8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7"/>
          <a:stretch/>
        </p:blipFill>
        <p:spPr bwMode="auto">
          <a:xfrm>
            <a:off x="6955253" y="1500552"/>
            <a:ext cx="3898242" cy="941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6F94CA34-DC7F-3968-C96C-DA60EE711B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90"/>
          <a:stretch/>
        </p:blipFill>
        <p:spPr bwMode="auto">
          <a:xfrm>
            <a:off x="2061964" y="3068960"/>
            <a:ext cx="3312368" cy="97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9898FE5-F369-7EB3-A9B0-0948EB9B96FC}"/>
              </a:ext>
            </a:extLst>
          </p:cNvPr>
          <p:cNvSpPr txBox="1"/>
          <p:nvPr/>
        </p:nvSpPr>
        <p:spPr>
          <a:xfrm>
            <a:off x="2307152" y="2651313"/>
            <a:ext cx="3168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Elimina pequeñas </a:t>
            </a:r>
            <a:r>
              <a:rPr lang="es-MX" sz="1600" dirty="0" err="1"/>
              <a:t>descontinuidades</a:t>
            </a:r>
            <a:endParaRPr lang="es-MX" sz="1600" dirty="0"/>
          </a:p>
        </p:txBody>
      </p:sp>
      <p:pic>
        <p:nvPicPr>
          <p:cNvPr id="12" name="Imagen 11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0FE5A4B5-362C-77B1-120C-59B8B05785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5"/>
          <a:stretch/>
        </p:blipFill>
        <p:spPr bwMode="auto">
          <a:xfrm>
            <a:off x="6949622" y="3131134"/>
            <a:ext cx="3275965" cy="981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1A24C19-4885-0DAC-DD9D-1153D708FEE0}"/>
              </a:ext>
            </a:extLst>
          </p:cNvPr>
          <p:cNvSpPr txBox="1"/>
          <p:nvPr/>
        </p:nvSpPr>
        <p:spPr>
          <a:xfrm>
            <a:off x="7623973" y="2713201"/>
            <a:ext cx="2225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Dilata la imagen </a:t>
            </a:r>
          </a:p>
        </p:txBody>
      </p:sp>
      <p:pic>
        <p:nvPicPr>
          <p:cNvPr id="14" name="Imagen 13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14E61479-7084-9EDA-477B-F0B82A240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282" y="4951884"/>
            <a:ext cx="3067050" cy="952500"/>
          </a:xfrm>
          <a:prstGeom prst="rect">
            <a:avLst/>
          </a:prstGeom>
        </p:spPr>
      </p:pic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3863D6D-DBDA-1C53-BAEA-317ED15870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420" b="5752"/>
          <a:stretch/>
        </p:blipFill>
        <p:spPr bwMode="auto">
          <a:xfrm>
            <a:off x="6893055" y="4924583"/>
            <a:ext cx="3112770" cy="111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E587DFE-E80D-9C70-E9E5-649752ED08E5}"/>
              </a:ext>
            </a:extLst>
          </p:cNvPr>
          <p:cNvCxnSpPr/>
          <p:nvPr/>
        </p:nvCxnSpPr>
        <p:spPr>
          <a:xfrm>
            <a:off x="5538626" y="1957035"/>
            <a:ext cx="1152128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FDD0EAA-B8D4-B587-4160-88837AF1A0F0}"/>
              </a:ext>
            </a:extLst>
          </p:cNvPr>
          <p:cNvCxnSpPr>
            <a:cxnSpLocks/>
          </p:cNvCxnSpPr>
          <p:nvPr/>
        </p:nvCxnSpPr>
        <p:spPr>
          <a:xfrm flipH="1">
            <a:off x="5538626" y="2232719"/>
            <a:ext cx="1304528" cy="836241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B66E2B4-00D3-72D6-24F1-EC94928E28A1}"/>
              </a:ext>
            </a:extLst>
          </p:cNvPr>
          <p:cNvCxnSpPr>
            <a:cxnSpLocks/>
          </p:cNvCxnSpPr>
          <p:nvPr/>
        </p:nvCxnSpPr>
        <p:spPr>
          <a:xfrm flipH="1">
            <a:off x="5525222" y="4039200"/>
            <a:ext cx="1317932" cy="80629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ECD9F06-5329-9524-1E05-7B8D0A52E52B}"/>
              </a:ext>
            </a:extLst>
          </p:cNvPr>
          <p:cNvCxnSpPr/>
          <p:nvPr/>
        </p:nvCxnSpPr>
        <p:spPr>
          <a:xfrm>
            <a:off x="5538626" y="5428134"/>
            <a:ext cx="1152128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01AEC44-D2B5-0439-63EA-AA836D7774DF}"/>
              </a:ext>
            </a:extLst>
          </p:cNvPr>
          <p:cNvCxnSpPr>
            <a:cxnSpLocks/>
          </p:cNvCxnSpPr>
          <p:nvPr/>
        </p:nvCxnSpPr>
        <p:spPr>
          <a:xfrm>
            <a:off x="5475504" y="3507820"/>
            <a:ext cx="1215250" cy="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65084B-A316-0964-7AC6-33DFAC373B37}"/>
              </a:ext>
            </a:extLst>
          </p:cNvPr>
          <p:cNvSpPr txBox="1"/>
          <p:nvPr/>
        </p:nvSpPr>
        <p:spPr>
          <a:xfrm>
            <a:off x="2307282" y="4606659"/>
            <a:ext cx="295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Aplica un suavizado de </a:t>
            </a:r>
            <a:r>
              <a:rPr lang="es-MX" sz="1600" dirty="0" err="1"/>
              <a:t>imagenes</a:t>
            </a:r>
            <a:r>
              <a:rPr lang="es-MX" sz="1600" dirty="0"/>
              <a:t>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FC259DA-4053-3291-01BD-E626ED633576}"/>
              </a:ext>
            </a:extLst>
          </p:cNvPr>
          <p:cNvSpPr txBox="1"/>
          <p:nvPr/>
        </p:nvSpPr>
        <p:spPr>
          <a:xfrm>
            <a:off x="6681477" y="4506936"/>
            <a:ext cx="38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Particiona los </a:t>
            </a:r>
            <a:r>
              <a:rPr lang="es-MX" sz="1600" dirty="0" err="1"/>
              <a:t>batches</a:t>
            </a:r>
            <a:r>
              <a:rPr lang="es-MX" sz="1600" dirty="0"/>
              <a:t> para su </a:t>
            </a:r>
            <a:r>
              <a:rPr lang="es-MX" sz="1600" dirty="0" err="1"/>
              <a:t>normalizacion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5571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Técnicas de regularización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  <a:effectLst/>
              </a:rPr>
              <a:t>La regularización es una técnica que reduce el error de un modelo evitando el sobreajuste y entrenando al modelo para que funcione correctamente.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Dropout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9"/>
            <a:ext cx="4503127" cy="1930400"/>
          </a:xfrm>
        </p:spPr>
        <p:txBody>
          <a:bodyPr>
            <a:norm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desactivará aleatoriamente un porcentaje de las neuronas en cada capa oculta, acorde a una 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 de descarte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que puede ser igual para toda la red, o distinta en cada capa.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A8079D-BD17-E9BD-614F-38CC0DCA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21" y="1528289"/>
            <a:ext cx="6006713" cy="3124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3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¿Qué son las redes neuronales?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r>
              <a:rPr lang="es-US" b="0" i="0" dirty="0">
                <a:effectLst/>
              </a:rPr>
              <a:t>Modelos computacionales </a:t>
            </a:r>
            <a:r>
              <a:rPr lang="es-US" dirty="0"/>
              <a:t>inspirados en el funcionamiento </a:t>
            </a:r>
            <a:r>
              <a:rPr lang="es-US" b="0" i="0" dirty="0">
                <a:effectLst/>
              </a:rPr>
              <a:t> cerebro </a:t>
            </a:r>
            <a:r>
              <a:rPr lang="es-US" dirty="0"/>
              <a:t>humano</a:t>
            </a:r>
            <a:endParaRPr lang="es-US" b="0" i="0" dirty="0">
              <a:effectLst/>
            </a:endParaRPr>
          </a:p>
          <a:p>
            <a:pPr rtl="0"/>
            <a:r>
              <a:rPr lang="es-US" b="0" i="0" dirty="0">
                <a:effectLst/>
              </a:rPr>
              <a:t>Están compuestas por unidades de procesamiento llamadas neuronas interconectadas.</a:t>
            </a:r>
            <a:endParaRPr lang="es-ES" dirty="0"/>
          </a:p>
        </p:txBody>
      </p:sp>
      <p:pic>
        <p:nvPicPr>
          <p:cNvPr id="1028" name="Picture 4" descr="Neurona biológica versus artificial. Una neurona artificial es una... |  Download Scientific Diagram">
            <a:extLst>
              <a:ext uri="{FF2B5EF4-FFF2-40B4-BE49-F238E27FC236}">
                <a16:creationId xmlns:a16="http://schemas.microsoft.com/office/drawing/2014/main" id="{097E7BA4-3260-1AD2-E627-6E2C403C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4372" y="2196022"/>
            <a:ext cx="6143259" cy="246595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s-ES" dirty="0"/>
              <a:t>Aumento de los datos (Data </a:t>
            </a:r>
            <a:r>
              <a:rPr lang="es-ES" dirty="0" err="1"/>
              <a:t>augmentation</a:t>
            </a:r>
            <a:r>
              <a:rPr lang="es-ES" dirty="0"/>
              <a:t>)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8"/>
            <a:ext cx="4503127" cy="20961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 en aumentar artificialmente el conjunto de entrenamiento mediante la creación de copias modificadas de un conjunto de datos.</a:t>
            </a:r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7451C86E-192D-35EB-E4D0-04DBF2F52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 b="40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4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3892" y="764704"/>
            <a:ext cx="10081120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Normalización por lotes (</a:t>
            </a: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normalization</a:t>
            </a:r>
            <a:r>
              <a:rPr lang="es-ES" dirty="0"/>
              <a:t>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8028" y="2276872"/>
            <a:ext cx="6912768" cy="1872208"/>
          </a:xfrm>
        </p:spPr>
        <p:txBody>
          <a:bodyPr>
            <a:normAutofit/>
          </a:bodyPr>
          <a:lstStyle/>
          <a:p>
            <a:r>
              <a:rPr lang="es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justa y estandarizar los valores de las activaciones de una capa antes de pasarlos a la siguiente capa. Esto se logra calculando la media y la desviación estándar de los valores de activación en un lote.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3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5D4B8-D79D-DE16-085F-2A1D5F55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416" y="980728"/>
            <a:ext cx="6269991" cy="576064"/>
          </a:xfrm>
        </p:spPr>
        <p:txBody>
          <a:bodyPr>
            <a:normAutofit fontScale="90000"/>
          </a:bodyPr>
          <a:lstStyle/>
          <a:p>
            <a:r>
              <a:rPr lang="es-MX" dirty="0"/>
              <a:t>Función de perdida </a:t>
            </a:r>
            <a:r>
              <a:rPr lang="es-MX" dirty="0" err="1"/>
              <a:t>cross</a:t>
            </a:r>
            <a:r>
              <a:rPr lang="es-MX" dirty="0"/>
              <a:t> </a:t>
            </a:r>
            <a:r>
              <a:rPr lang="es-MX" dirty="0" err="1"/>
              <a:t>entropy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D752A9-AB25-3133-8468-D36B90D2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2004" y="1894135"/>
            <a:ext cx="7992887" cy="19304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discrepancia entre la distribución de probabilidad predicha por un modelo y la distribución de probabilidad real de los datos de entrenamiento.</a:t>
            </a:r>
            <a:endParaRPr lang="es-MX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utiliza principalmente en problemas de clasificación, donde se busca asignar una clase a un conjunto de datos de entrada.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calculo utiliza un vector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21B62E5F-830D-18D7-CE62-41C7397A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0"/>
          <a:stretch/>
        </p:blipFill>
        <p:spPr bwMode="auto">
          <a:xfrm>
            <a:off x="4027454" y="4077072"/>
            <a:ext cx="4133913" cy="1355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48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8F83-807A-4536-B27B-1A2113C6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41" y="1052736"/>
            <a:ext cx="4062942" cy="567184"/>
          </a:xfrm>
        </p:spPr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Encoding</a:t>
            </a:r>
            <a:r>
              <a:rPr lang="es-MX" dirty="0"/>
              <a:t> 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4115F-FECB-5ADA-9D9C-10998ACC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6427" y="1844824"/>
            <a:ext cx="8835970" cy="127543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una columna binaria para cada valor único que exista en la variable categórica que estamos codificando.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con un 1 la columna correspondiente al valor presente en cada registro, dejando las demás columnas con un valor de 0. </a:t>
            </a:r>
            <a:endParaRPr lang="es-ES" dirty="0"/>
          </a:p>
        </p:txBody>
      </p:sp>
      <p:pic>
        <p:nvPicPr>
          <p:cNvPr id="12290" name="Picture 2" descr="Vector Representations of Text for Machine Learning | by Athif Shaffy |  Medium">
            <a:extLst>
              <a:ext uri="{FF2B5EF4-FFF2-40B4-BE49-F238E27FC236}">
                <a16:creationId xmlns:a16="http://schemas.microsoft.com/office/drawing/2014/main" id="{0407532D-79D3-EA56-D89F-793DF7C2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3593729"/>
            <a:ext cx="4938117" cy="27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AA4B6-F356-4F00-C20E-98C0524B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844824"/>
            <a:ext cx="5078677" cy="4465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US" b="0" i="0" dirty="0">
                <a:effectLst/>
              </a:rPr>
              <a:t>Entradas: Valores numéricos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b="0" i="0" dirty="0">
                <a:effectLst/>
              </a:rPr>
              <a:t>Pesos: Asignados a las entradas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b="0" i="0" dirty="0">
                <a:effectLst/>
              </a:rPr>
              <a:t>Función de activación: Determina la salida de la neurona</a:t>
            </a:r>
            <a:endParaRPr lang="es-ES" dirty="0"/>
          </a:p>
        </p:txBody>
      </p:sp>
      <p:pic>
        <p:nvPicPr>
          <p:cNvPr id="3074" name="Picture 2" descr="Introducción a las Redes Neuronales Pt. 2 | Future Lab">
            <a:extLst>
              <a:ext uri="{FF2B5EF4-FFF2-40B4-BE49-F238E27FC236}">
                <a16:creationId xmlns:a16="http://schemas.microsoft.com/office/drawing/2014/main" id="{D1964837-6DCA-2BA4-7B36-A9CCE4C40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6337"/>
          <a:stretch/>
        </p:blipFill>
        <p:spPr bwMode="auto">
          <a:xfrm>
            <a:off x="6500707" y="2132856"/>
            <a:ext cx="5078677" cy="319297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7574" y="612411"/>
            <a:ext cx="2659971" cy="8372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Arquitectura</a:t>
            </a:r>
          </a:p>
        </p:txBody>
      </p:sp>
      <p:pic>
        <p:nvPicPr>
          <p:cNvPr id="2050" name="Picture 2" descr="Red Neuronal en Python con Numpy – Parte 1 | Art From Code">
            <a:extLst>
              <a:ext uri="{FF2B5EF4-FFF2-40B4-BE49-F238E27FC236}">
                <a16:creationId xmlns:a16="http://schemas.microsoft.com/office/drawing/2014/main" id="{27BE0B3C-FB93-62A1-24D3-FDF0B9EAA8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998068" y="1628800"/>
            <a:ext cx="714319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Red Neuronal Convolucional</a:t>
            </a:r>
          </a:p>
        </p:txBody>
      </p:sp>
      <p:pic>
        <p:nvPicPr>
          <p:cNvPr id="4098" name="Picture 2" descr="CNN con un automóvil como entrada a métodos de aprendizaje de características, representados por cubos conectados de tamaño decreciente, y clasificación.">
            <a:extLst>
              <a:ext uri="{FF2B5EF4-FFF2-40B4-BE49-F238E27FC236}">
                <a16:creationId xmlns:a16="http://schemas.microsoft.com/office/drawing/2014/main" id="{5A956768-FE27-94FA-8BB7-FA6A0F84448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012" y="3068960"/>
            <a:ext cx="635364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76DBA4DC-FADC-FBEA-7ACF-7667937B7758}"/>
              </a:ext>
            </a:extLst>
          </p:cNvPr>
          <p:cNvSpPr txBox="1">
            <a:spLocks/>
          </p:cNvSpPr>
          <p:nvPr/>
        </p:nvSpPr>
        <p:spPr>
          <a:xfrm>
            <a:off x="6598468" y="1498600"/>
            <a:ext cx="4320480" cy="345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Extrae las características más significativas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5881" y="1556792"/>
            <a:ext cx="5078677" cy="3454400"/>
          </a:xfrm>
        </p:spPr>
        <p:txBody>
          <a:bodyPr/>
          <a:lstStyle/>
          <a:p>
            <a:r>
              <a:rPr lang="es-MX" dirty="0"/>
              <a:t>Especializada en el procesamiento de datos con estructura cuadriculada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993165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Convolución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382" y="2412999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Hace uso de un </a:t>
            </a:r>
            <a:r>
              <a:rPr lang="es-MX" dirty="0" err="1"/>
              <a:t>Kernel</a:t>
            </a:r>
            <a:r>
              <a:rPr lang="es-MX" dirty="0"/>
              <a:t> = Filtro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Utiliza operaciones de productos y sumas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Extrae características o patrones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21B127-6A1D-4B2F-3858-7F27C3CA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09" y="1528289"/>
            <a:ext cx="5997126" cy="32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876" y="713300"/>
            <a:ext cx="6264696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Función de activación </a:t>
            </a:r>
            <a:r>
              <a:rPr lang="es-ES" dirty="0" err="1"/>
              <a:t>Relu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876" y="1916832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D1D5DB"/>
                </a:solidFill>
                <a:effectLst/>
                <a:latin typeface="Söhne"/>
              </a:rPr>
              <a:t>Introduce la no linealidad en la red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05F0444-0488-AA44-AB93-BD879458B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" t="2867" r="1341"/>
          <a:stretch/>
        </p:blipFill>
        <p:spPr>
          <a:xfrm>
            <a:off x="1629917" y="3140968"/>
            <a:ext cx="3024336" cy="3081324"/>
          </a:xfrm>
          <a:prstGeom prst="rect">
            <a:avLst/>
          </a:prstGeom>
        </p:spPr>
      </p:pic>
      <p:sp>
        <p:nvSpPr>
          <p:cNvPr id="19" name="Marcador de contenido 9">
            <a:extLst>
              <a:ext uri="{FF2B5EF4-FFF2-40B4-BE49-F238E27FC236}">
                <a16:creationId xmlns:a16="http://schemas.microsoft.com/office/drawing/2014/main" id="{0D031457-564F-5B3C-5F0B-27C603255766}"/>
              </a:ext>
            </a:extLst>
          </p:cNvPr>
          <p:cNvSpPr txBox="1">
            <a:spLocks/>
          </p:cNvSpPr>
          <p:nvPr/>
        </p:nvSpPr>
        <p:spPr>
          <a:xfrm>
            <a:off x="5518348" y="1916832"/>
            <a:ext cx="4503127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s-US" dirty="0">
                <a:solidFill>
                  <a:srgbClr val="D1D5DB"/>
                </a:solidFill>
                <a:latin typeface="Söhne"/>
              </a:rPr>
              <a:t>Permite aprender y modelar relaciones más complejas</a:t>
            </a:r>
            <a:endParaRPr lang="es-E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42BC96F-816E-AB83-B85F-70AA202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3140968"/>
            <a:ext cx="3115110" cy="3086531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329AF98-B008-E03B-0234-487DD882B907}"/>
              </a:ext>
            </a:extLst>
          </p:cNvPr>
          <p:cNvSpPr/>
          <p:nvPr/>
        </p:nvSpPr>
        <p:spPr>
          <a:xfrm>
            <a:off x="5141620" y="4293096"/>
            <a:ext cx="1672872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4770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4DF2C8-93A5-0A99-1F7A-8A1F182E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1550" y="1597543"/>
            <a:ext cx="4062942" cy="19304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continua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lineal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Eficiencia computacional</a:t>
            </a:r>
            <a:endParaRPr lang="es-E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9" name="Imagen 8" descr="Redes neuronales. Programa de Visión… | by Bootcamp AI | Medium">
            <a:extLst>
              <a:ext uri="{FF2B5EF4-FFF2-40B4-BE49-F238E27FC236}">
                <a16:creationId xmlns:a16="http://schemas.microsoft.com/office/drawing/2014/main" id="{6F5C597A-041A-F718-A188-C3C05B8C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140968"/>
            <a:ext cx="4464496" cy="34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AE94FEA9-8A47-53C5-EB70-8DF7F8D61395}"/>
              </a:ext>
            </a:extLst>
          </p:cNvPr>
          <p:cNvSpPr txBox="1">
            <a:spLocks/>
          </p:cNvSpPr>
          <p:nvPr/>
        </p:nvSpPr>
        <p:spPr>
          <a:xfrm>
            <a:off x="6829739" y="1463896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derivable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 de 0 a ∞ Evitando la saturación en valores muy positivos o muy negativos</a:t>
            </a:r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DA4B69-AFFC-218D-7DC6-80384BA6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20" y="506731"/>
            <a:ext cx="6264696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Propiedades</a:t>
            </a:r>
          </a:p>
        </p:txBody>
      </p:sp>
    </p:spTree>
    <p:extLst>
      <p:ext uri="{BB962C8B-B14F-4D97-AF65-F5344CB8AC3E}">
        <p14:creationId xmlns:p14="http://schemas.microsoft.com/office/powerpoint/2010/main" val="30708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6260" y="548680"/>
            <a:ext cx="4062942" cy="107024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Pooling</a:t>
            </a:r>
            <a:r>
              <a:rPr lang="es-ES" dirty="0"/>
              <a:t>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5DF7A1-6B2F-6A02-1F8A-19C4DA98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7638" y="1631310"/>
            <a:ext cx="4503127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 las c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aracterísticas más comunes</a:t>
            </a:r>
          </a:p>
        </p:txBody>
      </p:sp>
      <p:pic>
        <p:nvPicPr>
          <p:cNvPr id="8194" name="Picture 2" descr="Max Pooling Explained | Papers With Code">
            <a:extLst>
              <a:ext uri="{FF2B5EF4-FFF2-40B4-BE49-F238E27FC236}">
                <a16:creationId xmlns:a16="http://schemas.microsoft.com/office/drawing/2014/main" id="{33F10692-3218-1C32-D723-86640270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3212976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9">
            <a:extLst>
              <a:ext uri="{FF2B5EF4-FFF2-40B4-BE49-F238E27FC236}">
                <a16:creationId xmlns:a16="http://schemas.microsoft.com/office/drawing/2014/main" id="{88A8C455-C468-0DB6-5623-3745F2A9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5681" y="1631310"/>
            <a:ext cx="3798731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la dimensión de los mapas de características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5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469</TotalTime>
  <Words>691</Words>
  <Application>Microsoft Office PowerPoint</Application>
  <PresentationFormat>Personalizado</PresentationFormat>
  <Paragraphs>89</Paragraphs>
  <Slides>23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Söhne</vt:lpstr>
      <vt:lpstr>Symbol</vt:lpstr>
      <vt:lpstr>Tecnología 16x9</vt:lpstr>
      <vt:lpstr>Redes Neuronales </vt:lpstr>
      <vt:lpstr>¿Qué son las redes neuronales?</vt:lpstr>
      <vt:lpstr>Estructura</vt:lpstr>
      <vt:lpstr>Arquitectura</vt:lpstr>
      <vt:lpstr>Red Neuronal Convolucional</vt:lpstr>
      <vt:lpstr>Convolución</vt:lpstr>
      <vt:lpstr>Función de activación Relu</vt:lpstr>
      <vt:lpstr>Propiedades</vt:lpstr>
      <vt:lpstr>Pooling </vt:lpstr>
      <vt:lpstr>Clasificador</vt:lpstr>
      <vt:lpstr>Función de activación softmax</vt:lpstr>
      <vt:lpstr>ARQUITECTURA USADA</vt:lpstr>
      <vt:lpstr>CAPAS utilizadas</vt:lpstr>
      <vt:lpstr>Conv2d </vt:lpstr>
      <vt:lpstr>Dense</vt:lpstr>
      <vt:lpstr>DATASET</vt:lpstr>
      <vt:lpstr>Preprocesamiento </vt:lpstr>
      <vt:lpstr>Técnicas de regularización </vt:lpstr>
      <vt:lpstr>Dropout</vt:lpstr>
      <vt:lpstr>Aumento de los datos (Data augmentation) </vt:lpstr>
      <vt:lpstr>Normalización por lotes (batch normalization)</vt:lpstr>
      <vt:lpstr>Función de perdida cross entropy</vt:lpstr>
      <vt:lpstr>One hot Encoding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</dc:title>
  <dc:creator>Jesús Abraham Flores Guzmán</dc:creator>
  <cp:lastModifiedBy>Jesús Abraham Flores Guzmán</cp:lastModifiedBy>
  <cp:revision>14</cp:revision>
  <dcterms:created xsi:type="dcterms:W3CDTF">2023-05-23T19:54:14Z</dcterms:created>
  <dcterms:modified xsi:type="dcterms:W3CDTF">2023-05-24T05:33:57Z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