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83" r:id="rId2"/>
    <p:sldId id="257" r:id="rId3"/>
    <p:sldId id="285" r:id="rId4"/>
    <p:sldId id="293" r:id="rId5"/>
    <p:sldId id="287" r:id="rId6"/>
    <p:sldId id="288" r:id="rId7"/>
    <p:sldId id="286" r:id="rId8"/>
    <p:sldId id="290" r:id="rId9"/>
    <p:sldId id="289" r:id="rId10"/>
    <p:sldId id="292" r:id="rId11"/>
    <p:sldId id="291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1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45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527BAA-F1BA-4759-A0DB-7C114FC7CDA5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71AFD6C-F76D-4D04-813D-A008B8C89E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5271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FD6C-F76D-4D04-813D-A008B8C89E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394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Overfitting-model learns the training data too well but fails to generalize new unseen data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FD6C-F76D-4D04-813D-A008B8C89EB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86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FD6C-F76D-4D04-813D-A008B8C89EB7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27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AFD6C-F76D-4D04-813D-A008B8C89EB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13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60A324-BA85-28EC-C228-A624E8A79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49B3C1-571E-23A5-E7C2-E11CC880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CA4813-1977-A46C-6BE8-CA3057D5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6106BF-45CF-2DA0-2447-499FE84D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FF6D0-79C4-FDB6-EB1A-ECF9894A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06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1CCBFB-4807-CB71-C83D-370D890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970236E-D5F8-0DC7-0844-8C201AC5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806439-03DA-3AB7-C452-00A879E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24CA9B-7CDC-8BF8-AA8B-DAFEF69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0F8A38-8AB8-46DD-A637-60C35172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36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917C868-0D1C-4481-37D2-ECD34A17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B1860B-C215-B3E9-77DA-8A4F6A93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4ADB8A-69E2-4917-223D-851165C8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91B17F-44A1-9E4E-2B7D-D5EF7AA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5D0669-892D-C2FC-5C3F-CD4E0B6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0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95BE-5107-788C-31FF-4D13006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54FE57-55D5-D73F-4C54-54D04CE6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181B29-A1B1-F569-44CD-48160856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082CD3-9EB7-3B3F-4D75-DFA597CA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A720B4-8CEF-42C3-C058-DCF1C01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3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85B4FB-009B-70B8-253B-4110D60B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2BD7FC-680C-04A6-48B6-0109A4B9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35A617-9002-C562-7151-BBC78BF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4E3CC-264A-0875-D861-5C0F185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C04D18-F95B-5CB6-E99A-AEEFF79C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933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42CA0-90D1-79B5-82B6-C597EE7C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09679D-27EF-1ED2-AD14-14134D09D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BCD454F-1483-8868-4BA7-4567F373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8A31BEA-77E4-7FB6-CB87-06237E6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18805D-1BBA-91F6-6AB0-22393EF5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843463-EBB3-8A8C-B4AB-8E49DA7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5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B67A4-5266-D7E1-2916-37C3246D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AF9E67-65E2-327E-31BB-60D93EE8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4AE101-49AF-CCED-4CE6-EA1E68B8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730489B-7E8C-3EE1-944E-29B9A6637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A002FD6-51BD-64E7-29A5-85C90E92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7FE0030-B191-87C1-957A-F3F05494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8FA58D1-3722-ED21-A51F-7DC7140C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96426AC-22DC-E939-8426-DA451C0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0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881ED0-AC65-AFE7-0D97-E49656E9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D457D5-5DD3-32C6-7741-5B0AE927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613E60-C706-2D66-E58B-5BCEB6E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69E76E5-E548-9F11-871D-05BA2E3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7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B9F64D1-D024-52A6-38EA-7FECD48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DD5DBB8-13AF-038D-757E-37133A59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9D57854-ADDD-331E-23EC-8AF889CB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10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D6E77-79AC-690A-DF05-2217BFD2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D3639E-7098-0520-E692-D6F6B66C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537317F-11F7-8B58-0D1C-A5508E94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C50AFA-2AAA-9691-F9F3-E36DB47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1EAB1F-4183-8248-8CC0-74C080C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8A2751-1F5D-A03F-936C-DA82BE2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2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9E5D71-2B61-94D5-4BAB-B389B5B7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5D2991-E3EF-8F22-328D-5384E1B14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877379-2909-D3A7-E35D-D93A9793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90979-50BA-E3DE-8573-6343990A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C09F48-10BE-9093-9C3B-CC922D9B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491870-7CE1-5499-BA63-374E034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6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8D15E6E-5710-F63F-BC56-E5CB59C5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F38ED0-4EC6-5286-726B-36DEC0C4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74DC32-B9A3-1D0F-34EF-D3CFC3BF9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8FBE3-8D91-469C-9C4C-8241C52BAB6E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218586-F793-C907-7956-8CFFD198F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169131-B3BD-7133-BE83-4BE9A5C8B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70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E262CE7D-E7FE-DE47-B91A-3263A0165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287" y="805611"/>
            <a:ext cx="5749062" cy="5243209"/>
          </a:xfrm>
        </p:spPr>
        <p:txBody>
          <a:bodyPr anchor="t">
            <a:normAutofit fontScale="25000" lnSpcReduction="20000"/>
          </a:bodyPr>
          <a:lstStyle/>
          <a:p>
            <a:pPr>
              <a:spcAft>
                <a:spcPts val="400"/>
              </a:spcAft>
            </a:pPr>
            <a:r>
              <a:rPr lang="en-US" sz="6400" kern="1400" spc="-5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Capstone Project Phase A</a:t>
            </a:r>
            <a:endParaRPr lang="en-US" sz="288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algn="ctr"/>
            <a:r>
              <a:rPr lang="en-US" sz="11200" kern="1400" spc="-5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Idiopathic pulmonary fibrosis</a:t>
            </a:r>
          </a:p>
          <a:p>
            <a:pPr algn="ctr"/>
            <a:r>
              <a:rPr lang="en-US" sz="11200" kern="1400" spc="-5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classification using optimized</a:t>
            </a:r>
          </a:p>
          <a:p>
            <a:pPr algn="ctr"/>
            <a:r>
              <a:rPr lang="en-US" sz="11200" kern="1400" spc="-5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Convolutional Neural Network</a:t>
            </a:r>
            <a:endParaRPr lang="he-IL" sz="11200" kern="1400" spc="-50" dirty="0">
              <a:effectLst/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ctr"/>
            <a:endParaRPr lang="en-US" sz="11200" kern="1400" spc="-50" dirty="0">
              <a:effectLst/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ctr"/>
            <a:endParaRPr lang="en-US" sz="11200" kern="1400" spc="-50" dirty="0">
              <a:effectLst/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algn="ctr"/>
            <a:r>
              <a:rPr lang="en-US" sz="1100" kern="1400" spc="-50" dirty="0">
                <a:effectLst/>
                <a:latin typeface="Noticia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kern="1400" spc="-5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Alex Baboshin 310926415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Asaf Shnaider 316468636</a:t>
            </a:r>
          </a:p>
          <a:p>
            <a:pPr algn="ctr">
              <a:spcAft>
                <a:spcPts val="400"/>
              </a:spcAft>
            </a:pPr>
            <a:r>
              <a:rPr lang="en-US" sz="9600" kern="1400" spc="-5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(24-2-R-9)</a:t>
            </a:r>
            <a:endParaRPr lang="en-US" sz="9600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Supervisor: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96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Prof. Miri Weiss Cohen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64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6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endParaRPr lang="he-IL" sz="2000" dirty="0"/>
          </a:p>
        </p:txBody>
      </p:sp>
      <p:pic>
        <p:nvPicPr>
          <p:cNvPr id="4" name="Picture 3" descr="המכללה האקדמית להנדסה בראודה בכרמיאל">
            <a:extLst>
              <a:ext uri="{FF2B5EF4-FFF2-40B4-BE49-F238E27FC236}">
                <a16:creationId xmlns:a16="http://schemas.microsoft.com/office/drawing/2014/main" id="{E5A2C912-4A25-3138-7610-7A7284EC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724831"/>
            <a:ext cx="5559777" cy="1863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894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CAE7AA2-78F0-A362-39B1-F64278A4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0320" cy="96075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4000" u="sng" dirty="0">
                <a:latin typeface="David" panose="020E0502060401010101" pitchFamily="34" charset="-79"/>
                <a:cs typeface="David" panose="020E0502060401010101" pitchFamily="34" charset="-79"/>
              </a:rPr>
              <a:t>Measures of Model Performance</a:t>
            </a:r>
            <a:b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659B7A8A-9875-8895-5709-858967FA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80" y="1295082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How We Measure Performance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Accuracy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: The ratio of correct predictions (both positive and negative) to total predictions.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Precision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: The percentage of positive identifications that were correct.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Recall (Sensitivity)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: The ability of the model to correctly identify positive cases.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David" panose="020E0502060401010101" pitchFamily="34" charset="-79"/>
                <a:cs typeface="David" panose="020E0502060401010101" pitchFamily="34" charset="-79"/>
              </a:rPr>
              <a:t>F1 Score</a:t>
            </a:r>
            <a:r>
              <a:rPr lang="en-US" sz="2200" dirty="0">
                <a:latin typeface="David" panose="020E0502060401010101" pitchFamily="34" charset="-79"/>
                <a:cs typeface="David" panose="020E0502060401010101" pitchFamily="34" charset="-79"/>
              </a:rPr>
              <a:t>: The harmonic mean of precision and recall, providing a balance between the two, especially important for imbalanced datasets.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sz="22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9ED8533-C2ED-32FB-CFDE-89EFEC66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8" y="3794138"/>
            <a:ext cx="10383142" cy="20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70BA66E-4F4C-03BE-EF4F-4BF861C2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617369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GUI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4415871-95C9-85ED-9632-2AE1043E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1" y="1299038"/>
            <a:ext cx="1103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B69D8AE6-6976-CA30-A024-CF18033F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199755"/>
            <a:ext cx="1362198" cy="1012735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flow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" name="מציין מיקום תוכן 3">
            <a:extLst>
              <a:ext uri="{FF2B5EF4-FFF2-40B4-BE49-F238E27FC236}">
                <a16:creationId xmlns:a16="http://schemas.microsoft.com/office/drawing/2014/main" id="{79C5ACA1-EC45-1747-E7B9-BB9FA18EE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3" y="1108953"/>
            <a:ext cx="9341747" cy="475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18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6A8CDA2-9665-5A2D-21B7-511A3B4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226985"/>
            <a:ext cx="5903068" cy="1055113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Evaluation / Verification plan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מציין מיקום תוכן 8">
            <a:extLst>
              <a:ext uri="{FF2B5EF4-FFF2-40B4-BE49-F238E27FC236}">
                <a16:creationId xmlns:a16="http://schemas.microsoft.com/office/drawing/2014/main" id="{09CBC7C3-AA63-20A0-88AE-63858FB9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0" y="1463522"/>
            <a:ext cx="9390106" cy="4730916"/>
          </a:xfrm>
        </p:spPr>
      </p:pic>
    </p:spTree>
    <p:extLst>
      <p:ext uri="{BB962C8B-B14F-4D97-AF65-F5344CB8AC3E}">
        <p14:creationId xmlns:p14="http://schemas.microsoft.com/office/powerpoint/2010/main" val="412411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81F9F5F2-A230-4EA1-DD95-6FFC57AD18E6}"/>
              </a:ext>
            </a:extLst>
          </p:cNvPr>
          <p:cNvSpPr txBox="1">
            <a:spLocks/>
          </p:cNvSpPr>
          <p:nvPr/>
        </p:nvSpPr>
        <p:spPr>
          <a:xfrm>
            <a:off x="853440" y="106045"/>
            <a:ext cx="4076700" cy="76797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Conclusion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E386795D-EEEA-8B4E-12E5-58738AF0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761171"/>
            <a:ext cx="10515600" cy="5578932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lnSpc>
                <a:spcPct val="120000"/>
              </a:lnSpc>
              <a:buNone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Key Takeaways</a:t>
            </a: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Idiopathic Pulmonary Fibrosis (IPF)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is a serious, terminal disease that requires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early detection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for effective treatment.</a:t>
            </a: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8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Our system, based on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deep neural networks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, aims to detect IPF in its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early stages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, helping doctors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diagnose more accurately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faster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than traditional methods.</a:t>
            </a: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8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DenseNet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Transfer Learning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provide a powerful framework for improving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medical imaging diagnostics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8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Looking Forward</a:t>
            </a:r>
          </a:p>
          <a:p>
            <a:pPr algn="l" rt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Through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hyperparameter optimization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and continuous training, our model aims to achieve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high accuracy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with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low error rates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 algn="l" rtl="0">
              <a:lnSpc>
                <a:spcPct val="120000"/>
              </a:lnSpc>
              <a:buNone/>
            </a:pPr>
            <a:endParaRPr lang="en-US" sz="8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2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537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81F9F5F2-A230-4EA1-DD95-6FFC57AD18E6}"/>
              </a:ext>
            </a:extLst>
          </p:cNvPr>
          <p:cNvSpPr txBox="1">
            <a:spLocks/>
          </p:cNvSpPr>
          <p:nvPr/>
        </p:nvSpPr>
        <p:spPr>
          <a:xfrm>
            <a:off x="491834" y="481017"/>
            <a:ext cx="11003280" cy="767971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u="sng" dirty="0">
                <a:latin typeface="David" panose="020E0502060401010101" pitchFamily="34" charset="-79"/>
                <a:cs typeface="David" panose="020E0502060401010101" pitchFamily="34" charset="-79"/>
              </a:rPr>
              <a:t>Questions &amp; Answers</a:t>
            </a:r>
            <a:endParaRPr lang="he-IL" sz="72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0261823-A010-E0FE-186E-B7A525D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07" y="1377796"/>
            <a:ext cx="7069842" cy="494403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5DBD610-3986-4087-BDE6-D33359ACE222}"/>
              </a:ext>
            </a:extLst>
          </p:cNvPr>
          <p:cNvSpPr txBox="1"/>
          <p:nvPr/>
        </p:nvSpPr>
        <p:spPr>
          <a:xfrm>
            <a:off x="7190593" y="56053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Thanks for listening!</a:t>
            </a:r>
          </a:p>
          <a:p>
            <a:pPr algn="ctr"/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Alex &amp; Asaf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85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F9D5885-7B51-15FD-6824-FA38AAB3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145522"/>
            <a:ext cx="5040285" cy="673229"/>
          </a:xfrm>
        </p:spPr>
        <p:txBody>
          <a:bodyPr anchor="b">
            <a:normAutofit/>
          </a:bodyPr>
          <a:lstStyle/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Introduction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ציין מיקום תוכן 7">
            <a:extLst>
              <a:ext uri="{FF2B5EF4-FFF2-40B4-BE49-F238E27FC236}">
                <a16:creationId xmlns:a16="http://schemas.microsoft.com/office/drawing/2014/main" id="{191A236D-A752-C916-A818-D7027BF0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4" y="1018256"/>
            <a:ext cx="7689452" cy="5321847"/>
          </a:xfrm>
        </p:spPr>
        <p:txBody>
          <a:bodyPr anchor="ctr">
            <a:normAutofit fontScale="92500" lnSpcReduction="20000"/>
          </a:bodyPr>
          <a:lstStyle/>
          <a:p>
            <a:pPr marL="0" indent="0" algn="just" rtl="0">
              <a:buNone/>
            </a:pP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Idiopathic Pulmonary Fibrosis (IPF)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IPF is a terminal disease that progressively causes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scarring of the lungs, impairs the ability to breathe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chronic coughing 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and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severe discomfort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in daily life. </a:t>
            </a:r>
          </a:p>
          <a:p>
            <a:pPr algn="just" rtl="0"/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There is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no cure 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for pulmonary fibrosis, by the time IPF reaches a critical stage, it is often too late for effective treatment.</a:t>
            </a:r>
          </a:p>
          <a:p>
            <a:pPr marL="0" indent="0" algn="just" rtl="0">
              <a:buNone/>
            </a:pP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Honeycombing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: Clustered cysts in the lungs that make it difficult to breathe.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Reticular Patterns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: Mesh-like structures that appear in lung scans, indicating scarring.</a:t>
            </a:r>
          </a:p>
          <a:p>
            <a:pPr marL="0" indent="0" algn="just" rtl="0">
              <a:buNone/>
            </a:pP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just" rtl="0"/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Our system will use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convolutional neural networks (CNNs)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to detect early signs of IPF more accurately than human assessment.</a:t>
            </a:r>
          </a:p>
          <a:p>
            <a:endParaRPr lang="he-IL" sz="11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2B38AFE-B00A-9A9A-1BD5-728066DF05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9"/>
          <a:stretch/>
        </p:blipFill>
        <p:spPr bwMode="auto">
          <a:xfrm>
            <a:off x="9494240" y="378981"/>
            <a:ext cx="1965420" cy="2581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74DF36D4-ECC4-E6C2-DFED-4A42A313F8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18"/>
          <a:stretch/>
        </p:blipFill>
        <p:spPr bwMode="auto">
          <a:xfrm>
            <a:off x="8947439" y="3299601"/>
            <a:ext cx="2445269" cy="2581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25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ציין מיקום תוכן 7">
            <a:extLst>
              <a:ext uri="{FF2B5EF4-FFF2-40B4-BE49-F238E27FC236}">
                <a16:creationId xmlns:a16="http://schemas.microsoft.com/office/drawing/2014/main" id="{191A236D-A752-C916-A818-D7027BF0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92" y="683837"/>
            <a:ext cx="10515600" cy="4241350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Our goal is to reduce patient suffering by developing an AI system that supports doctors in diagnosing Idiopathic Pulmonary Fibrosis (IPF) quickly and accurately, enabling earlier treatment and improving outcomes. </a:t>
            </a:r>
          </a:p>
          <a:p>
            <a:pPr algn="l" rtl="0"/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By streamlining diagnostics, we reduce delays, enhance efficiency in healthcare, and allow doctors to focus more on treatment decisions.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1100" dirty="0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E372BE5-3223-440C-164B-DE66C197D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88" y="-76575"/>
            <a:ext cx="10515600" cy="1325563"/>
          </a:xfrm>
        </p:spPr>
        <p:txBody>
          <a:bodyPr/>
          <a:lstStyle/>
          <a:p>
            <a:pPr algn="l"/>
            <a:r>
              <a:rPr lang="en-US" sz="4400" u="sng" dirty="0">
                <a:latin typeface="David" panose="020E0502060401010101" pitchFamily="34" charset="-79"/>
                <a:cs typeface="David" panose="020E0502060401010101" pitchFamily="34" charset="-79"/>
              </a:rPr>
              <a:t>Motivation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894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ציין מיקום תוכן 7">
            <a:extLst>
              <a:ext uri="{FF2B5EF4-FFF2-40B4-BE49-F238E27FC236}">
                <a16:creationId xmlns:a16="http://schemas.microsoft.com/office/drawing/2014/main" id="{191A236D-A752-C916-A818-D7027BF0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91" y="942779"/>
            <a:ext cx="8547093" cy="4666233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We propose a deep neural network systems that identifies patterns in lung CT scans, often undetectable by the human eye. </a:t>
            </a:r>
          </a:p>
          <a:p>
            <a:pPr algn="l" rtl="0"/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Trained on a large dataset, the system continuously improves in diagnosing IPF and detecting early signs of fibrosis.</a:t>
            </a:r>
          </a:p>
          <a:p>
            <a:pPr algn="l" rtl="0"/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By providing a second opinion, it supports doctors in making faster, more accurate diagnoses, ensuring no subtle signs are missed.</a:t>
            </a:r>
          </a:p>
          <a:p>
            <a:endParaRPr lang="he-IL" sz="110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EAD7E6F8-1934-99FE-7CBB-9F521CC49927}"/>
              </a:ext>
            </a:extLst>
          </p:cNvPr>
          <p:cNvSpPr txBox="1">
            <a:spLocks/>
          </p:cNvSpPr>
          <p:nvPr/>
        </p:nvSpPr>
        <p:spPr>
          <a:xfrm>
            <a:off x="1055714" y="25396"/>
            <a:ext cx="6058386" cy="871761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Proposal for Partial Solution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56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ציין מיקום תוכן 7">
            <a:extLst>
              <a:ext uri="{FF2B5EF4-FFF2-40B4-BE49-F238E27FC236}">
                <a16:creationId xmlns:a16="http://schemas.microsoft.com/office/drawing/2014/main" id="{191A236D-A752-C916-A818-D7027BF0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848" y="715028"/>
            <a:ext cx="9325307" cy="5305980"/>
          </a:xfrm>
        </p:spPr>
        <p:txBody>
          <a:bodyPr anchor="ctr"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Data Source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Dataset used from kaggle OSIC Pulmonary Fibrosis Progression - Predict lung function decline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data originally used to predict a patient’s severity of decline in lung function based on a CT scan of their lungs. 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 rtl="0">
              <a:buNone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Dataset Details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Total number of files: 34,290.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Training set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: We used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X files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to train the deep learning model.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Test set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: The model was evaluated using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X files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to assess its performance.</a:t>
            </a:r>
          </a:p>
          <a:p>
            <a:pPr marL="0" indent="0" algn="l" rtl="0">
              <a:buNone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Data Format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The lung scans were converted from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DICOM format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to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PNG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for easier processing and analysis.</a:t>
            </a:r>
            <a:endParaRPr lang="en-US" sz="24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The dataset includes baseline CT scans as well as follow-up scans taken over a period of 1–2 years to monitor lung function.</a:t>
            </a:r>
          </a:p>
          <a:p>
            <a:endParaRPr lang="he-IL" sz="8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1A01A1-B1BA-CFEC-CC53-92592896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54" y="333139"/>
            <a:ext cx="2743200" cy="763779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Data Set</a:t>
            </a:r>
            <a:br>
              <a:rPr lang="en-US" b="1" dirty="0"/>
            </a:br>
            <a:endParaRPr lang="he-IL" dirty="0"/>
          </a:p>
        </p:txBody>
      </p:sp>
      <p:pic>
        <p:nvPicPr>
          <p:cNvPr id="3" name="תמונה 2" descr="תמונה שמכילה שחור ולבן&#10;&#10;התיאור נוצר באופן אוטומטי">
            <a:extLst>
              <a:ext uri="{FF2B5EF4-FFF2-40B4-BE49-F238E27FC236}">
                <a16:creationId xmlns:a16="http://schemas.microsoft.com/office/drawing/2014/main" id="{105FF2C0-38AF-2A59-F77E-05671638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945" y="1904703"/>
            <a:ext cx="1799617" cy="1799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4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ציין מיקום תוכן 7">
            <a:extLst>
              <a:ext uri="{FF2B5EF4-FFF2-40B4-BE49-F238E27FC236}">
                <a16:creationId xmlns:a16="http://schemas.microsoft.com/office/drawing/2014/main" id="{191A236D-A752-C916-A818-D7027BF0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52" y="1333504"/>
            <a:ext cx="10006243" cy="4666233"/>
          </a:xfrm>
        </p:spPr>
        <p:txBody>
          <a:bodyPr anchor="ctr">
            <a:normAutofit lnSpcReduction="10000"/>
          </a:bodyPr>
          <a:lstStyle/>
          <a:p>
            <a:pPr marL="0" indent="0" algn="l" rtl="0">
              <a:buNone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What is a CNN?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 </a:t>
            </a:r>
            <a:r>
              <a:rPr lang="en-US" sz="2400" b="1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Convolutional Neural Network (CNN)</a:t>
            </a: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is a type of deep learning algorithm primarily used for tasks involving visual data, such as image and pattern recognition, classification, and segmentation.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 rtl="0">
              <a:buNone/>
            </a:pPr>
            <a:r>
              <a:rPr lang="en-US" sz="2400" b="1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key components of a CNN: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Convolutional Layers- </a:t>
            </a: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It applies filters to the input data to extract essential features. For images, the filters could detect patterns like edges or colors.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Pooling Layers- </a:t>
            </a: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Pooling layers reduce the spatial dimensions of the feature maps (result of convolution operation).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Activation Functions- </a:t>
            </a: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After the convolution and pooling layers, an activation function is applied introduces non-linearity to the model enabling it to learn more complex patterns.</a:t>
            </a:r>
          </a:p>
          <a:p>
            <a:endParaRPr lang="he-IL" sz="900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73D0AC-4615-78F8-CE35-A4B352E6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8992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>
                <a:latin typeface="David" panose="020E0502060401010101" pitchFamily="34" charset="-79"/>
                <a:cs typeface="David" panose="020E0502060401010101" pitchFamily="34" charset="-79"/>
              </a:rPr>
              <a:t>Convolutional Neural Networks (CNN)</a:t>
            </a:r>
            <a:br>
              <a:rPr lang="en-US" b="1" dirty="0"/>
            </a:br>
            <a:endParaRPr lang="he-IL" dirty="0"/>
          </a:p>
        </p:txBody>
      </p:sp>
      <p:pic>
        <p:nvPicPr>
          <p:cNvPr id="3" name="תמונה 2" descr="תמונה שמכילה עיגול, צבעוני&#10;&#10;התיאור נוצר באופן אוטומטי">
            <a:extLst>
              <a:ext uri="{FF2B5EF4-FFF2-40B4-BE49-F238E27FC236}">
                <a16:creationId xmlns:a16="http://schemas.microsoft.com/office/drawing/2014/main" id="{CCFEDAF0-B0CB-E99E-C46E-E36B78AC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59" y="2277081"/>
            <a:ext cx="2324953" cy="1234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850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ציין מיקום תוכן 7">
            <a:extLst>
              <a:ext uri="{FF2B5EF4-FFF2-40B4-BE49-F238E27FC236}">
                <a16:creationId xmlns:a16="http://schemas.microsoft.com/office/drawing/2014/main" id="{191A236D-A752-C916-A818-D7027BF0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92" y="1438890"/>
            <a:ext cx="9490677" cy="5088370"/>
          </a:xfrm>
        </p:spPr>
        <p:txBody>
          <a:bodyPr anchor="ctr"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DenseNet: Densely connected Convolutional Networks.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David" panose="020E0502060401010101" pitchFamily="34" charset="-79"/>
                <a:cs typeface="David" panose="020E0502060401010101" pitchFamily="34" charset="-79"/>
              </a:rPr>
              <a:t>DenseNet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is a deep network known for its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high performance in image classification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tasks.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David" panose="020E0502060401010101" pitchFamily="34" charset="-79"/>
                <a:cs typeface="David" panose="020E0502060401010101" pitchFamily="34" charset="-79"/>
              </a:rPr>
              <a:t>DenseNet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connects each layer to every other layer, ensuring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efficient feature reuse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improving accuracy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DenseNet alleviates the vanishing gradient problem, which often plagues deep networks by allowing gradients to travel more directly between layers.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 rtl="0">
              <a:buNone/>
            </a:pP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Why DenseNet for IPF Detection?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DenseNet is known for its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high accuracy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in medical image classification.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In our project, we aim to </a:t>
            </a:r>
            <a:r>
              <a:rPr lang="en-US" sz="2600" b="1" dirty="0">
                <a:latin typeface="David" panose="020E0502060401010101" pitchFamily="34" charset="-79"/>
                <a:cs typeface="David" panose="020E0502060401010101" pitchFamily="34" charset="-79"/>
              </a:rPr>
              <a:t>further improve DenseNet</a:t>
            </a:r>
            <a:r>
              <a:rPr 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by building a system that not only achieves high accuracy but also detects IPF at earlier stages than current models.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900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 algn="l" rtl="0">
              <a:buNone/>
            </a:pPr>
            <a:r>
              <a:rPr lang="en-US" sz="1200" dirty="0">
                <a:effectLst/>
                <a:latin typeface="Segoe UI" panose="020B0502040204020203" pitchFamily="34" charset="0"/>
              </a:rPr>
              <a:t> </a:t>
            </a:r>
            <a:endParaRPr lang="en-US" sz="1200" dirty="0"/>
          </a:p>
          <a:p>
            <a:endParaRPr lang="he-IL" sz="1200" dirty="0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8238F217-3A9D-A686-F23E-42588765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92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DenseNet Architecture</a:t>
            </a: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A1969A7-411C-4F4C-0658-45415736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60" y="51572"/>
            <a:ext cx="4417497" cy="123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4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C2D8B08F-28DD-06BE-62C8-306C2451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96" y="36395"/>
            <a:ext cx="7543800" cy="1120775"/>
          </a:xfrm>
        </p:spPr>
        <p:txBody>
          <a:bodyPr>
            <a:normAutofit/>
          </a:bodyPr>
          <a:lstStyle/>
          <a:p>
            <a:pPr algn="l" rtl="0"/>
            <a: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  <a:t>Process: Hyperparameter Optimization</a:t>
            </a:r>
            <a:br>
              <a:rPr lang="en-US" sz="3600" u="sng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sz="3600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8693EFC2-1F62-1AAB-EF0A-B597B100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4" y="756992"/>
            <a:ext cx="10515600" cy="5379776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To train our CNN, we need to optimize several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hyperparameters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marL="0" indent="0" algn="l" rtl="0">
              <a:buNone/>
            </a:pPr>
            <a:endParaRPr lang="en-US" sz="8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Learning Rate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: How quickly the model updates its weights.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Batch Size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: The number of training examples in each batch.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Dropout Rate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: The proportion of neurons ignored during training to prevent overfitting.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Epochs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: The number of complete passes through the entire training dataset during the training process</a:t>
            </a:r>
          </a:p>
          <a:p>
            <a:pPr marL="457200" lvl="1" indent="0" algn="l" rtl="0">
              <a:buNone/>
            </a:pPr>
            <a:endParaRPr lang="en-US" sz="8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 algn="l" rtl="0">
              <a:buNone/>
            </a:pP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The learning rate, batch size, dropout rate, and number of epochs are crucial in model training, as each parameter affects the model’s performance based on the dataset and specific architecture.</a:t>
            </a:r>
          </a:p>
          <a:p>
            <a:pPr marL="457200" lvl="1" indent="0" algn="l" rtl="0">
              <a:buNone/>
            </a:pPr>
            <a:endParaRPr lang="en-US" sz="88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 algn="l">
              <a:buNone/>
            </a:pP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Using Transfer Learning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Transfer learning is the improvement of learning in a new task through the transfer of knowledge from a related task that has already been learned.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This allows us to </a:t>
            </a:r>
            <a:r>
              <a:rPr lang="en-US" sz="8800" b="1" dirty="0">
                <a:latin typeface="David" panose="020E0502060401010101" pitchFamily="34" charset="-79"/>
                <a:cs typeface="David" panose="020E0502060401010101" pitchFamily="34" charset="-79"/>
              </a:rPr>
              <a:t>start from a stronger baseline</a:t>
            </a:r>
            <a:r>
              <a:rPr lang="en-US" sz="8800" dirty="0">
                <a:latin typeface="David" panose="020E0502060401010101" pitchFamily="34" charset="-79"/>
                <a:cs typeface="David" panose="020E0502060401010101" pitchFamily="34" charset="-79"/>
              </a:rPr>
              <a:t> and improves our model’s ability to classify IPF accurately.</a:t>
            </a:r>
          </a:p>
          <a:p>
            <a:pPr marL="457200" lvl="1" indent="0" algn="l" rtl="0">
              <a:buNone/>
            </a:pPr>
            <a:endParaRPr lang="en-US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lvl="1" indent="0" algn="l" rtl="0">
              <a:buNone/>
            </a:pPr>
            <a:endParaRPr lang="en-US" sz="30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endParaRPr lang="en-US" sz="3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353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2EF596C-02D8-5D5C-8B94-F3C36620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72400" cy="97729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u="sng" dirty="0">
                <a:latin typeface="David" panose="020E0502060401010101" pitchFamily="34" charset="-79"/>
                <a:cs typeface="David" panose="020E0502060401010101" pitchFamily="34" charset="-79"/>
              </a:rPr>
              <a:t>Process: Hyperparameter Optimization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9B8BE3-A977-0B30-25AF-F0AF3D09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96"/>
            <a:ext cx="10515600" cy="4728638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Finding the Optimal Combination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Learning rate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is good in determining the model's convergence. A too-high learning rate may cause the model to miss optimal points, while a too-low rate may result in slow training.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The goal is to find an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optimal combination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of hyperparameters that results in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minimal error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We will experiment with different combinations of: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Learning rates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: 5e-4, 5e-5, 5e-6.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Batch sizes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: 32 vs 64.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Dropout rates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: 0.2 to 0.5.</a:t>
            </a:r>
          </a:p>
          <a:p>
            <a:pPr marL="742950" lvl="1" indent="-285750" algn="l" rtl="0"/>
            <a:r>
              <a:rPr lang="en-US" b="1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Epoch sizes: </a:t>
            </a:r>
            <a:r>
              <a:rPr lang="en-US" dirty="0">
                <a:solidFill>
                  <a:srgbClr val="000000"/>
                </a:solidFill>
                <a:effectLst/>
                <a:latin typeface="David" panose="020E0502060401010101" pitchFamily="34" charset="-79"/>
                <a:ea typeface="Aptos" panose="020B0004020202020204" pitchFamily="34" charset="0"/>
                <a:cs typeface="David" panose="020E0502060401010101" pitchFamily="34" charset="-79"/>
              </a:rPr>
              <a:t>range from 50 to 150.</a:t>
            </a:r>
            <a:endParaRPr lang="en-US" dirty="0">
              <a:effectLst/>
              <a:latin typeface="David" panose="020E0502060401010101" pitchFamily="34" charset="-79"/>
              <a:ea typeface="Aptos" panose="020B0004020202020204" pitchFamily="34" charset="0"/>
              <a:cs typeface="David" panose="020E0502060401010101" pitchFamily="34" charset="-79"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Through experimentation, we aim to achieve a model with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low error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high accuracy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29436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1096</Words>
  <Application>Microsoft Office PowerPoint</Application>
  <PresentationFormat>מסך רחב</PresentationFormat>
  <Paragraphs>119</Paragraphs>
  <Slides>15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David</vt:lpstr>
      <vt:lpstr>Noticia</vt:lpstr>
      <vt:lpstr>Segoe UI</vt:lpstr>
      <vt:lpstr>ערכת נושא Office</vt:lpstr>
      <vt:lpstr>מצגת של PowerPoint‏</vt:lpstr>
      <vt:lpstr>Introduction</vt:lpstr>
      <vt:lpstr>Motivation</vt:lpstr>
      <vt:lpstr>מצגת של PowerPoint‏</vt:lpstr>
      <vt:lpstr>Data Set </vt:lpstr>
      <vt:lpstr>Convolutional Neural Networks (CNN) </vt:lpstr>
      <vt:lpstr>DenseNet Architecture</vt:lpstr>
      <vt:lpstr>Process: Hyperparameter Optimization </vt:lpstr>
      <vt:lpstr>Process: Hyperparameter Optimization </vt:lpstr>
      <vt:lpstr> Measures of Model Performance </vt:lpstr>
      <vt:lpstr>GUI</vt:lpstr>
      <vt:lpstr>flow</vt:lpstr>
      <vt:lpstr>Evaluation / Verification plan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user1187 msol365.info</dc:creator>
  <cp:lastModifiedBy>user1187 msol365.info</cp:lastModifiedBy>
  <cp:revision>62</cp:revision>
  <dcterms:created xsi:type="dcterms:W3CDTF">2024-09-12T14:10:01Z</dcterms:created>
  <dcterms:modified xsi:type="dcterms:W3CDTF">2024-09-21T13:24:14Z</dcterms:modified>
</cp:coreProperties>
</file>