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100" d="100"/>
          <a:sy n="100" d="100"/>
        </p:scale>
        <p:origin x="95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60A324-BA85-28EC-C228-A624E8A79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449B3C1-571E-23A5-E7C2-E11CC880B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CA4813-1977-A46C-6BE8-CA3057D5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ט"ז/אלול/תשפ"ד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D6106BF-45CF-2DA0-2447-499FE84D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3FF6D0-79C4-FDB6-EB1A-ECF9894A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206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1CCBFB-4807-CB71-C83D-370D8901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970236E-D5F8-0DC7-0844-8C201AC57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F806439-03DA-3AB7-C452-00A879E1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ט"ז/אלול/תשפ"ד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24CA9B-7CDC-8BF8-AA8B-DAFEF692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80F8A38-8AB8-46DD-A637-60C35172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36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1917C868-0D1C-4481-37D2-ECD34A171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EB1860B-C215-B3E9-77DA-8A4F6A93C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84ADB8A-69E2-4917-223D-851165C8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ט"ז/אלול/תשפ"ד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C91B17F-44A1-9E4E-2B7D-D5EF7AA2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35D0669-892D-C2FC-5C3F-CD4E0B6F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507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3195BE-5107-788C-31FF-4D13006E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54FE57-55D5-D73F-4C54-54D04CE6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181B29-A1B1-F569-44CD-48160856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ט"ז/אלול/תשפ"ד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082CD3-9EB7-3B3F-4D75-DFA597CA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A720B4-8CEF-42C3-C058-DCF1C013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930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85B4FB-009B-70B8-253B-4110D60B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2BD7FC-680C-04A6-48B6-0109A4B93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335A617-9002-C562-7151-BBC78BFE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ט"ז/אלול/תשפ"ד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B4E3CC-264A-0875-D861-5C0F185A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C04D18-F95B-5CB6-E99A-AEEFF79C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933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242CA0-90D1-79B5-82B6-C597EE7C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09679D-27EF-1ED2-AD14-14134D09D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BCD454F-1483-8868-4BA7-4567F3731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8A31BEA-77E4-7FB6-CB87-06237E6B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ט"ז/אלול/תשפ"ד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518805D-1BBA-91F6-6AB0-22393EF5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9843463-EBB3-8A8C-B4AB-8E49DA72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058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0B67A4-5266-D7E1-2916-37C3246D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EAF9E67-65E2-327E-31BB-60D93EE8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94AE101-49AF-CCED-4CE6-EA1E68B8A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730489B-7E8C-3EE1-944E-29B9A6637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A002FD6-51BD-64E7-29A5-85C90E927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7FE0030-B191-87C1-957A-F3F05494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ט"ז/אלול/תשפ"ד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8FA58D1-3722-ED21-A51F-7DC7140C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96426AC-22DC-E939-8426-DA451C04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907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881ED0-AC65-AFE7-0D97-E49656E9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BD457D5-5DD3-32C6-7741-5B0AE927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ט"ז/אלול/תשפ"ד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D613E60-C706-2D66-E58B-5BCEB6EA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69E76E5-E548-9F11-871D-05BA2E3E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474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B9F64D1-D024-52A6-38EA-7FECD485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ט"ז/אלול/תשפ"ד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DD5DBB8-13AF-038D-757E-37133A59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9D57854-ADDD-331E-23EC-8AF889CB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410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3D6E77-79AC-690A-DF05-2217BFD2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D3639E-7098-0520-E692-D6F6B66CB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537317F-11F7-8B58-0D1C-A5508E949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4C50AFA-2AAA-9691-F9F3-E36DB47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ט"ז/אלול/תשפ"ד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E1EAB1F-4183-8248-8CC0-74C080C2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B8A2751-1F5D-A03F-936C-DA82BE24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624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9E5D71-2B61-94D5-4BAB-B389B5B7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A5D2991-E3EF-8F22-328D-5384E1B14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C877379-2909-D3A7-E35D-D93A97930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290979-50BA-E3DE-8573-6343990A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8FBE3-8D91-469C-9C4C-8241C52BAB6E}" type="datetimeFigureOut">
              <a:rPr lang="he-IL" smtClean="0"/>
              <a:t>ט"ז/אלול/תשפ"ד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C09F48-10BE-9093-9C3B-CC922D9BC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C491870-7CE1-5499-BA63-374E0347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866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8D15E6E-5710-F63F-BC56-E5CB59C5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2F38ED0-4EC6-5286-726B-36DEC0C4B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874DC32-B9A3-1D0F-34EF-D3CFC3BF9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8FBE3-8D91-469C-9C4C-8241C52BAB6E}" type="datetimeFigureOut">
              <a:rPr lang="he-IL" smtClean="0"/>
              <a:t>ט"ז/אלול/תשפ"ד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218586-F793-C907-7956-8CFFD198F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D169131-B3BD-7133-BE83-4BE9A5C8B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AD26E-ACE7-43AF-9140-92AEF0CFCC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704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3FE72D-1A0E-F13A-519A-47051AE2B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178" y="2444446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l">
              <a:spcAft>
                <a:spcPts val="400"/>
              </a:spcAft>
            </a:pPr>
            <a:r>
              <a:rPr lang="en-US" sz="4800" kern="1400" spc="-50" dirty="0">
                <a:effectLst/>
                <a:latin typeface="Noticia"/>
                <a:ea typeface="Times New Roman" panose="02020603050405020304" pitchFamily="18" charset="0"/>
                <a:cs typeface="Arial" panose="020B0604020202020204" pitchFamily="34" charset="0"/>
              </a:rPr>
              <a:t>Capstone Project Phase A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400" kern="1400" spc="-50" dirty="0">
                <a:effectLst/>
                <a:latin typeface="Noticia"/>
                <a:ea typeface="Times New Roman" panose="02020603050405020304" pitchFamily="18" charset="0"/>
                <a:cs typeface="Arial" panose="020B0604020202020204" pitchFamily="34" charset="0"/>
              </a:rPr>
              <a:t>Idiopathic pulmonary fibrosis classification using optimized Convolutional Neural Network</a:t>
            </a:r>
            <a:endParaRPr lang="en-US" sz="14400" kern="1400" spc="-50" dirty="0"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800" kern="1400" spc="-50" dirty="0">
                <a:effectLst/>
                <a:latin typeface="Noticia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8000" kern="1400" spc="-50" dirty="0"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0" dirty="0">
                <a:effectLst/>
                <a:latin typeface="Noticia"/>
                <a:ea typeface="Aptos" panose="020B0004020202020204" pitchFamily="34" charset="0"/>
                <a:cs typeface="Arial" panose="020B0604020202020204" pitchFamily="34" charset="0"/>
              </a:rPr>
              <a:t>Alex </a:t>
            </a:r>
            <a:r>
              <a:rPr lang="en-US" sz="8000" dirty="0" err="1">
                <a:effectLst/>
                <a:latin typeface="Noticia"/>
                <a:ea typeface="Aptos" panose="020B0004020202020204" pitchFamily="34" charset="0"/>
                <a:cs typeface="Arial" panose="020B0604020202020204" pitchFamily="34" charset="0"/>
              </a:rPr>
              <a:t>Baboshin</a:t>
            </a:r>
            <a:r>
              <a:rPr lang="en-US" sz="8000" dirty="0">
                <a:effectLst/>
                <a:latin typeface="Noticia"/>
                <a:ea typeface="Aptos" panose="020B0004020202020204" pitchFamily="34" charset="0"/>
                <a:cs typeface="Arial" panose="020B0604020202020204" pitchFamily="34" charset="0"/>
              </a:rPr>
              <a:t> 310926415</a:t>
            </a:r>
            <a:endParaRPr lang="en-US" sz="80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0" dirty="0">
                <a:effectLst/>
                <a:latin typeface="Noticia"/>
                <a:ea typeface="Aptos" panose="020B0004020202020204" pitchFamily="34" charset="0"/>
                <a:cs typeface="Arial" panose="020B0604020202020204" pitchFamily="34" charset="0"/>
              </a:rPr>
              <a:t>Asaf Shnaider 316468636</a:t>
            </a:r>
            <a:endParaRPr lang="en-US" sz="80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400"/>
              </a:spcAft>
            </a:pPr>
            <a:r>
              <a:rPr lang="en-US" sz="8000" kern="1400" spc="-50" dirty="0">
                <a:effectLst/>
                <a:latin typeface="Noticia"/>
                <a:ea typeface="Times New Roman" panose="02020603050405020304" pitchFamily="18" charset="0"/>
                <a:cs typeface="Times New Roman" panose="02020603050405020304" pitchFamily="18" charset="0"/>
              </a:rPr>
              <a:t>(24-2-R-9)</a:t>
            </a:r>
            <a:endParaRPr lang="en-US" sz="80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0" dirty="0">
                <a:effectLst/>
                <a:latin typeface="Noticia"/>
                <a:ea typeface="Aptos" panose="020B0004020202020204" pitchFamily="34" charset="0"/>
                <a:cs typeface="Arial" panose="020B0604020202020204" pitchFamily="34" charset="0"/>
              </a:rPr>
              <a:t>Supervisor:</a:t>
            </a:r>
            <a:endParaRPr lang="en-US" sz="80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0" dirty="0">
                <a:effectLst/>
                <a:latin typeface="Noticia"/>
                <a:ea typeface="Aptos" panose="020B0004020202020204" pitchFamily="34" charset="0"/>
                <a:cs typeface="Arial" panose="020B0604020202020204" pitchFamily="34" charset="0"/>
              </a:rPr>
              <a:t>Prof. Miri Weiss Cohen</a:t>
            </a:r>
            <a:endParaRPr lang="en-US" sz="80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Noticia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pic>
        <p:nvPicPr>
          <p:cNvPr id="4" name="Picture 3" descr="המכללה האקדמית להנדסה בראודה בכרמיאל">
            <a:extLst>
              <a:ext uri="{FF2B5EF4-FFF2-40B4-BE49-F238E27FC236}">
                <a16:creationId xmlns:a16="http://schemas.microsoft.com/office/drawing/2014/main" id="{E5A2C912-4A25-3138-7610-7A7284EC7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797" y="176624"/>
            <a:ext cx="6471920" cy="2144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218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FBECFF-CDD1-C6CC-A265-41EB514BC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GUI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4C8A9E52-0924-8D83-16D1-B4BD9AE26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15" y="1800225"/>
            <a:ext cx="3074830" cy="209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תמונה 4" descr="A screenshot of a upload test set&#10;&#10;Description automatically generated">
            <a:extLst>
              <a:ext uri="{FF2B5EF4-FFF2-40B4-BE49-F238E27FC236}">
                <a16:creationId xmlns:a16="http://schemas.microsoft.com/office/drawing/2014/main" id="{424497C4-7620-52B2-A570-7432EA024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515" y="1800225"/>
            <a:ext cx="3065802" cy="209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DD7E383-B9B9-DB8B-5846-E67076B980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776" y="1800225"/>
            <a:ext cx="3145640" cy="214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D80B64D-AE5D-2E1E-2C1A-3B2500BE3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31" y="4000402"/>
            <a:ext cx="3452412" cy="2325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EFCA355-5AAD-1A84-5C84-A7975B336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00401"/>
            <a:ext cx="3452412" cy="2402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04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382092-2DA0-4789-51B8-EE2D595D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flow</a:t>
            </a:r>
            <a:endParaRPr lang="he-IL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2FE31245-EEF4-4BBC-21E1-2DA8D58F3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398" y="1825625"/>
            <a:ext cx="7791204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53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FD48419-A6AB-20D2-A56F-4605D01C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1400" i="1" dirty="0"/>
              <a:t>Evaluation / Verification plan</a:t>
            </a:r>
            <a:endParaRPr lang="he-IL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6765E3FD-4057-6E98-9FF8-036A779F6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100" y="2177002"/>
            <a:ext cx="7525800" cy="3648584"/>
          </a:xfrm>
        </p:spPr>
      </p:pic>
    </p:spTree>
    <p:extLst>
      <p:ext uri="{BB962C8B-B14F-4D97-AF65-F5344CB8AC3E}">
        <p14:creationId xmlns:p14="http://schemas.microsoft.com/office/powerpoint/2010/main" val="1419843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EC3AA1-498F-DBA4-8308-DAB4C0B8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0EC788-1537-74B1-8DE9-6B0E64217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Key Takeaways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Idiopathic Pulmonary Fibrosis (IPF)</a:t>
            </a:r>
            <a:r>
              <a:rPr lang="en-US" dirty="0"/>
              <a:t> is a serious, terminal disease that requires </a:t>
            </a:r>
            <a:r>
              <a:rPr lang="en-US" b="1" dirty="0"/>
              <a:t>early detection</a:t>
            </a:r>
            <a:r>
              <a:rPr lang="en-US" dirty="0"/>
              <a:t> for effective treatment.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Our system, based on </a:t>
            </a:r>
            <a:r>
              <a:rPr lang="en-US" b="1" dirty="0"/>
              <a:t>deep neural networks</a:t>
            </a:r>
            <a:r>
              <a:rPr lang="en-US" dirty="0"/>
              <a:t>, aims to detect IPF in its </a:t>
            </a:r>
            <a:r>
              <a:rPr lang="en-US" b="1" dirty="0"/>
              <a:t>early stages</a:t>
            </a:r>
            <a:r>
              <a:rPr lang="en-US" dirty="0"/>
              <a:t>, helping doctors </a:t>
            </a:r>
            <a:r>
              <a:rPr lang="en-US" b="1" dirty="0"/>
              <a:t>diagnose more accurately</a:t>
            </a:r>
            <a:r>
              <a:rPr lang="en-US" dirty="0"/>
              <a:t> and </a:t>
            </a:r>
            <a:r>
              <a:rPr lang="en-US" b="1" dirty="0"/>
              <a:t>faster</a:t>
            </a:r>
            <a:r>
              <a:rPr lang="en-US" dirty="0"/>
              <a:t> than traditional methods.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Advanced techniques</a:t>
            </a:r>
            <a:r>
              <a:rPr lang="en-US" dirty="0"/>
              <a:t> like </a:t>
            </a:r>
            <a:r>
              <a:rPr lang="en-US" b="1" dirty="0" err="1"/>
              <a:t>DenseNet</a:t>
            </a:r>
            <a:r>
              <a:rPr lang="en-US" dirty="0"/>
              <a:t> and </a:t>
            </a:r>
            <a:r>
              <a:rPr lang="en-US" b="1" dirty="0"/>
              <a:t>Transfer Learning</a:t>
            </a:r>
            <a:r>
              <a:rPr lang="en-US" dirty="0"/>
              <a:t> provide a powerful framework for improving </a:t>
            </a:r>
            <a:r>
              <a:rPr lang="en-US" b="1" dirty="0"/>
              <a:t>medical imaging diagnostics</a:t>
            </a:r>
            <a:r>
              <a:rPr lang="en-US" dirty="0"/>
              <a:t>.</a:t>
            </a:r>
          </a:p>
          <a:p>
            <a:pPr marL="0" indent="0" algn="l" rtl="0">
              <a:buNone/>
            </a:pPr>
            <a:r>
              <a:rPr lang="en-US" b="1" dirty="0"/>
              <a:t>Looking Forward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Through </a:t>
            </a:r>
            <a:r>
              <a:rPr lang="en-US" b="1" dirty="0"/>
              <a:t>hyperparameter optimization</a:t>
            </a:r>
            <a:r>
              <a:rPr lang="en-US" dirty="0"/>
              <a:t> and </a:t>
            </a:r>
            <a:r>
              <a:rPr lang="en-US" b="1" dirty="0"/>
              <a:t>continuous training</a:t>
            </a:r>
            <a:r>
              <a:rPr lang="en-US" dirty="0"/>
              <a:t>, our model aims to achieve </a:t>
            </a:r>
            <a:r>
              <a:rPr lang="en-US" b="1" dirty="0"/>
              <a:t>high accuracy</a:t>
            </a:r>
            <a:r>
              <a:rPr lang="en-US" dirty="0"/>
              <a:t> with </a:t>
            </a:r>
            <a:r>
              <a:rPr lang="en-US" b="1" dirty="0"/>
              <a:t>low error rates</a:t>
            </a:r>
            <a:r>
              <a:rPr lang="en-US" dirty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By leveraging </a:t>
            </a:r>
            <a:r>
              <a:rPr lang="en-US" b="1" dirty="0"/>
              <a:t>AI-assisted diagnosis</a:t>
            </a:r>
            <a:r>
              <a:rPr lang="en-US" dirty="0"/>
              <a:t>, we are taking a step towards improving patient outcomes and </a:t>
            </a:r>
            <a:r>
              <a:rPr lang="en-US" b="1" dirty="0"/>
              <a:t>reducing suffering</a:t>
            </a:r>
            <a:r>
              <a:rPr lang="en-US" dirty="0"/>
              <a:t> caused by IPF.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8086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9D5885-7B51-15FD-6824-FA38AAB3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4B6DD13-3E41-51D1-312B-51540643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Idiopathic Pulmonary Fibrosis (IPF)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IPF is a </a:t>
            </a:r>
            <a:r>
              <a:rPr lang="en-US" b="1" dirty="0"/>
              <a:t>terminal disease</a:t>
            </a:r>
            <a:r>
              <a:rPr lang="en-US" dirty="0"/>
              <a:t> that progressively causes </a:t>
            </a:r>
            <a:r>
              <a:rPr lang="en-US" b="1" dirty="0"/>
              <a:t>scarring of the lungs impairs the ability to breathe</a:t>
            </a:r>
            <a:r>
              <a:rPr lang="en-US" dirty="0"/>
              <a:t>, leading to severe respiratory distress.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By the time IPF reaches a </a:t>
            </a:r>
            <a:r>
              <a:rPr lang="en-US" b="1" dirty="0"/>
              <a:t>critical stage</a:t>
            </a:r>
            <a:r>
              <a:rPr lang="en-US" dirty="0"/>
              <a:t>, it is often </a:t>
            </a:r>
            <a:r>
              <a:rPr lang="en-US" b="1" dirty="0"/>
              <a:t>too late for effective treatment</a:t>
            </a:r>
            <a:r>
              <a:rPr lang="en-US" dirty="0"/>
              <a:t>.</a:t>
            </a:r>
          </a:p>
          <a:p>
            <a:pPr marL="0" indent="0" algn="l" rtl="0">
              <a:buNone/>
            </a:pPr>
            <a:r>
              <a:rPr lang="en-US" b="1" dirty="0"/>
              <a:t>Early Detection is Key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There is </a:t>
            </a:r>
            <a:r>
              <a:rPr lang="en-US" b="1" dirty="0"/>
              <a:t>no cure </a:t>
            </a:r>
            <a:r>
              <a:rPr lang="en-US" dirty="0"/>
              <a:t>for pulmonary fibrosis. Current treatments are aimed at preventing more lung scarring</a:t>
            </a:r>
          </a:p>
          <a:p>
            <a:pPr algn="l" rtl="0"/>
            <a:r>
              <a:rPr lang="en-US" dirty="0"/>
              <a:t>We aim to create a system that detects IPF in its early stages before it reaches a critical point.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Early detection could lead to </a:t>
            </a:r>
            <a:r>
              <a:rPr lang="en-US" b="1" dirty="0"/>
              <a:t>better treatment outcomes</a:t>
            </a:r>
            <a:r>
              <a:rPr lang="en-US" dirty="0"/>
              <a:t> and </a:t>
            </a:r>
            <a:r>
              <a:rPr lang="en-US" b="1" dirty="0"/>
              <a:t>improved quality of life</a:t>
            </a:r>
            <a:r>
              <a:rPr lang="en-US" dirty="0"/>
              <a:t> for patients.</a:t>
            </a:r>
          </a:p>
          <a:p>
            <a:pPr marL="0" indent="0" algn="l" rtl="0">
              <a:buNone/>
            </a:pPr>
            <a:r>
              <a:rPr lang="en-US" b="1" dirty="0"/>
              <a:t>Why is This System Important?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Traditional diagnosis relies heavily on the </a:t>
            </a:r>
            <a:r>
              <a:rPr lang="en-US" b="1" dirty="0"/>
              <a:t>human eye</a:t>
            </a:r>
            <a:r>
              <a:rPr lang="en-US" dirty="0"/>
              <a:t>, which can sometimes miss subtle early signs.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Our system will use </a:t>
            </a:r>
            <a:r>
              <a:rPr lang="en-US" b="1" dirty="0"/>
              <a:t>advanced AI and convolutional neural networks (CNNs)</a:t>
            </a:r>
            <a:r>
              <a:rPr lang="en-US" dirty="0"/>
              <a:t> to detect early signs of IPF more accurately than human assessment.</a:t>
            </a:r>
          </a:p>
          <a:p>
            <a:pPr marL="0" indent="0" algn="l" rtl="0">
              <a:buNone/>
            </a:pPr>
            <a:r>
              <a:rPr lang="en-US" b="1" dirty="0"/>
              <a:t>Visual Markers of IPF</a:t>
            </a: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Honeycombing</a:t>
            </a:r>
            <a:r>
              <a:rPr lang="en-US" dirty="0"/>
              <a:t>: Clustered cysts in the lungs that make it difficult to breathe.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Reticular Patterns</a:t>
            </a:r>
            <a:r>
              <a:rPr lang="en-US" dirty="0"/>
              <a:t>: Mesh-like structures that appear in lung scans, indicating scarring.</a:t>
            </a:r>
          </a:p>
          <a:p>
            <a:pPr marL="0" indent="0" algn="l" rtl="0">
              <a:buNone/>
            </a:pPr>
            <a:r>
              <a:rPr lang="en-US" b="1" dirty="0"/>
              <a:t>Impact on Patients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Patients with IPF experience </a:t>
            </a:r>
            <a:r>
              <a:rPr lang="en-US" b="1" dirty="0"/>
              <a:t>chronic coughing</a:t>
            </a:r>
            <a:r>
              <a:rPr lang="en-US" dirty="0"/>
              <a:t>, </a:t>
            </a:r>
            <a:r>
              <a:rPr lang="en-US" b="1" dirty="0"/>
              <a:t>shortness of breath</a:t>
            </a:r>
            <a:r>
              <a:rPr lang="en-US" dirty="0"/>
              <a:t>, and </a:t>
            </a:r>
            <a:r>
              <a:rPr lang="en-US" b="1" dirty="0"/>
              <a:t>severe discomfort</a:t>
            </a:r>
            <a:r>
              <a:rPr lang="en-US" dirty="0"/>
              <a:t> in daily life.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Our goal is to reduce patient suffering through </a:t>
            </a:r>
            <a:r>
              <a:rPr lang="en-US" b="1" dirty="0"/>
              <a:t>improved diagnostics and early intervention</a:t>
            </a:r>
            <a:r>
              <a:rPr lang="en-US" dirty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he-IL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4DF36D4-ECC4-E6C2-DFED-4A42A313F8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18"/>
          <a:stretch/>
        </p:blipFill>
        <p:spPr bwMode="auto">
          <a:xfrm>
            <a:off x="8514799" y="4311774"/>
            <a:ext cx="1482732" cy="1145129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D2B38AFE-B00A-9A9A-1BD5-728066DF05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99"/>
          <a:stretch/>
        </p:blipFill>
        <p:spPr bwMode="auto">
          <a:xfrm>
            <a:off x="10546954" y="4311774"/>
            <a:ext cx="871728" cy="114512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0259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00AC09-93C2-2F5D-F5B1-4A1437AB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Motivation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BE30DC-9C43-B779-1BF6-F2A0BE58C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Building a System for Better Diagnosis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Our goal is to develop a system that </a:t>
            </a:r>
            <a:r>
              <a:rPr lang="en-US" b="1" dirty="0"/>
              <a:t>supports doctors</a:t>
            </a:r>
            <a:r>
              <a:rPr lang="en-US" dirty="0"/>
              <a:t> in diagnosing </a:t>
            </a:r>
            <a:r>
              <a:rPr lang="en-US" b="1" dirty="0"/>
              <a:t>Idiopathic Pulmonary Fibrosis (IPF)</a:t>
            </a:r>
            <a:r>
              <a:rPr lang="en-US" dirty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system will </a:t>
            </a:r>
            <a:r>
              <a:rPr lang="en-US" b="1" dirty="0"/>
              <a:t>save time</a:t>
            </a:r>
            <a:r>
              <a:rPr lang="en-US" dirty="0"/>
              <a:t> by providing </a:t>
            </a:r>
            <a:r>
              <a:rPr lang="en-US" b="1" dirty="0"/>
              <a:t>quick and accurate results</a:t>
            </a:r>
            <a:r>
              <a:rPr lang="en-US" dirty="0"/>
              <a:t>, reducing delays in treatment.</a:t>
            </a:r>
          </a:p>
          <a:p>
            <a:pPr marL="0" indent="0" algn="l" rtl="0">
              <a:buNone/>
            </a:pPr>
            <a:r>
              <a:rPr lang="en-US" b="1" dirty="0"/>
              <a:t>Saving Lives Through Early Detection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Early diagnosis of IPF can </a:t>
            </a:r>
            <a:r>
              <a:rPr lang="en-US" b="1" dirty="0"/>
              <a:t>improve treatment outcomes</a:t>
            </a:r>
            <a:r>
              <a:rPr lang="en-US" dirty="0"/>
              <a:t> and </a:t>
            </a:r>
            <a:r>
              <a:rPr lang="en-US" b="1" dirty="0"/>
              <a:t>save lives</a:t>
            </a:r>
            <a:r>
              <a:rPr lang="en-US" dirty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By using AI to detect early signs, we can help </a:t>
            </a:r>
            <a:r>
              <a:rPr lang="en-US" b="1" dirty="0"/>
              <a:t>patients receive care sooner</a:t>
            </a:r>
            <a:r>
              <a:rPr lang="en-US" dirty="0"/>
              <a:t>, when it’s most effective.</a:t>
            </a:r>
          </a:p>
          <a:p>
            <a:pPr marL="0" indent="0" algn="l" rtl="0">
              <a:buNone/>
            </a:pPr>
            <a:r>
              <a:rPr lang="en-US" b="1" dirty="0"/>
              <a:t>Enhancing Efficiency in Healthcare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Our system aims to </a:t>
            </a:r>
            <a:r>
              <a:rPr lang="en-US" b="1" dirty="0"/>
              <a:t>reduce the workload</a:t>
            </a:r>
            <a:r>
              <a:rPr lang="en-US" dirty="0"/>
              <a:t> for doctors, allowing them to focus on treatment decisions rather than time-consuming diagnostic tasks.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078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C3763D-9B49-1A8D-E050-88EBE2F3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Proposal for Partial Solution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B03CF91-1CD1-8BE0-9AE4-20804E14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Deep Learning-Based System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We propose a system that utilizes </a:t>
            </a:r>
            <a:r>
              <a:rPr lang="en-US" b="1" dirty="0"/>
              <a:t>deep neural networks</a:t>
            </a:r>
            <a:r>
              <a:rPr lang="en-US" dirty="0"/>
              <a:t> to </a:t>
            </a:r>
            <a:r>
              <a:rPr lang="en-US" b="1" dirty="0"/>
              <a:t>learn directly from lung images</a:t>
            </a:r>
            <a:r>
              <a:rPr lang="en-US" dirty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This approach enables the system to </a:t>
            </a:r>
            <a:r>
              <a:rPr lang="en-US" b="1" dirty="0"/>
              <a:t>identify patterns</a:t>
            </a:r>
            <a:r>
              <a:rPr lang="en-US" dirty="0"/>
              <a:t> in CT scans that are difficult for the human eye to detect.</a:t>
            </a:r>
          </a:p>
          <a:p>
            <a:pPr marL="0" indent="0" algn="l" rtl="0">
              <a:buNone/>
            </a:pPr>
            <a:r>
              <a:rPr lang="en-US" b="1" dirty="0"/>
              <a:t>Learning from Data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By training on a large dataset of lung images, the system will </a:t>
            </a:r>
            <a:r>
              <a:rPr lang="en-US" b="1" dirty="0"/>
              <a:t>continuously improve</a:t>
            </a:r>
            <a:r>
              <a:rPr lang="en-US" dirty="0"/>
              <a:t> its accuracy in diagnosing IPF.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system will learn to </a:t>
            </a:r>
            <a:r>
              <a:rPr lang="en-US" b="1" dirty="0"/>
              <a:t>detect early signs of fibrosis</a:t>
            </a:r>
            <a:r>
              <a:rPr lang="en-US" dirty="0"/>
              <a:t>, helping doctors make faster, more accurate diagnoses.</a:t>
            </a:r>
          </a:p>
          <a:p>
            <a:pPr marL="0" indent="0" algn="l" rtl="0">
              <a:buNone/>
            </a:pPr>
            <a:r>
              <a:rPr lang="en-US" b="1" dirty="0"/>
              <a:t>AI-Assisted Diagnosis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deep learning model will assist doctors by </a:t>
            </a:r>
            <a:r>
              <a:rPr lang="en-US" b="1" dirty="0"/>
              <a:t>providing a second opinion</a:t>
            </a:r>
            <a:r>
              <a:rPr lang="en-US" dirty="0"/>
              <a:t>, ensuring that subtle signs of disease are not missed.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This approach helps bridge the gap between </a:t>
            </a:r>
            <a:r>
              <a:rPr lang="en-US" b="1" dirty="0"/>
              <a:t>early detection</a:t>
            </a:r>
            <a:r>
              <a:rPr lang="en-US" dirty="0"/>
              <a:t> and </a:t>
            </a:r>
            <a:r>
              <a:rPr lang="en-US" b="1" dirty="0"/>
              <a:t>effective treatment</a:t>
            </a:r>
            <a:r>
              <a:rPr lang="en-US" dirty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674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5AF594-B08D-D9D3-80D5-961C0A29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Data Set</a:t>
            </a:r>
            <a:br>
              <a:rPr lang="en-US" b="1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F495CAA-9CA8-9B37-2F6C-9E38697B6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Data Source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Dataset used from </a:t>
            </a:r>
            <a:r>
              <a:rPr lang="en-US" dirty="0" err="1">
                <a:effectLst/>
                <a:latin typeface="Segoe UI" panose="020B0502040204020203" pitchFamily="34" charset="0"/>
              </a:rPr>
              <a:t>kaggle</a:t>
            </a:r>
            <a:r>
              <a:rPr lang="en-US" dirty="0">
                <a:effectLst/>
                <a:latin typeface="Segoe UI" panose="020B0502040204020203" pitchFamily="34" charset="0"/>
              </a:rPr>
              <a:t> OSIC Pulmonary Fibrosis Progression - Predict lung function decline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The data originally used to predict a patient’s severity of decline in lung function based on a CT scan of their lungs. </a:t>
            </a:r>
          </a:p>
          <a:p>
            <a:pPr marL="0" indent="0" algn="l" rtl="0">
              <a:buNone/>
            </a:pPr>
            <a:r>
              <a:rPr lang="en-US" b="1" dirty="0"/>
              <a:t>Dataset Details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Total number of files: 34,290.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Training set</a:t>
            </a:r>
            <a:r>
              <a:rPr lang="en-US" dirty="0"/>
              <a:t>: We used </a:t>
            </a:r>
            <a:r>
              <a:rPr lang="en-US" b="1" dirty="0"/>
              <a:t>X files</a:t>
            </a:r>
            <a:r>
              <a:rPr lang="en-US" dirty="0"/>
              <a:t> to train the deep learning model.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Test set</a:t>
            </a:r>
            <a:r>
              <a:rPr lang="en-US" dirty="0"/>
              <a:t>: The model was evaluated using </a:t>
            </a:r>
            <a:r>
              <a:rPr lang="en-US" b="1" dirty="0"/>
              <a:t>X files</a:t>
            </a:r>
            <a:r>
              <a:rPr lang="en-US" dirty="0"/>
              <a:t> to assess its performance.</a:t>
            </a:r>
          </a:p>
          <a:p>
            <a:pPr marL="0" indent="0" algn="l" rtl="0">
              <a:buNone/>
            </a:pPr>
            <a:r>
              <a:rPr lang="en-US" b="1" dirty="0"/>
              <a:t>Data Format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lung scans were converted from </a:t>
            </a:r>
            <a:r>
              <a:rPr lang="en-US" b="1" dirty="0"/>
              <a:t>DICOM format</a:t>
            </a:r>
            <a:r>
              <a:rPr lang="en-US" dirty="0"/>
              <a:t> to </a:t>
            </a:r>
            <a:r>
              <a:rPr lang="en-US" b="1" dirty="0"/>
              <a:t>PNG</a:t>
            </a:r>
            <a:r>
              <a:rPr lang="en-US" dirty="0"/>
              <a:t> for easier processing and analysis.</a:t>
            </a:r>
            <a:endParaRPr lang="en-US" b="1" dirty="0"/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dataset includes </a:t>
            </a:r>
            <a:r>
              <a:rPr lang="en-US" b="1" dirty="0"/>
              <a:t>baseline CT scans</a:t>
            </a:r>
            <a:r>
              <a:rPr lang="en-US" dirty="0"/>
              <a:t> as well as </a:t>
            </a:r>
            <a:r>
              <a:rPr lang="en-US" b="1" dirty="0"/>
              <a:t>follow-up scans</a:t>
            </a:r>
            <a:r>
              <a:rPr lang="en-US" dirty="0"/>
              <a:t> taken over a period of 1–2 years to monitor lung function.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2171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D8092B-06D4-A005-192A-1E305901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Convolutional Neural Networks (CNN)</a:t>
            </a:r>
            <a:br>
              <a:rPr lang="en-US" b="1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F5686A-9127-41EA-9D2E-086831D1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What is a CNN?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Segoe UI" panose="020B0502040204020203" pitchFamily="34" charset="0"/>
              </a:rPr>
              <a:t>A </a:t>
            </a:r>
            <a:r>
              <a:rPr lang="en-US" b="1" dirty="0">
                <a:effectLst/>
                <a:latin typeface="Segoe UI" panose="020B0502040204020203" pitchFamily="34" charset="0"/>
              </a:rPr>
              <a:t>Convolutional Neural Network (CNN)</a:t>
            </a:r>
            <a:r>
              <a:rPr lang="en-US" dirty="0">
                <a:effectLst/>
                <a:latin typeface="Segoe UI" panose="020B0502040204020203" pitchFamily="34" charset="0"/>
              </a:rPr>
              <a:t> is a type of deep learning algorithm primarily used for tasks involving visual data, such as image and pattern recognition, classification, and segmentation.</a:t>
            </a:r>
          </a:p>
          <a:p>
            <a:pPr marL="0" indent="0" algn="l" rtl="0">
              <a:buNone/>
            </a:pPr>
            <a:r>
              <a:rPr lang="en-US" dirty="0">
                <a:effectLst/>
                <a:latin typeface="Segoe UI" panose="020B0502040204020203" pitchFamily="34" charset="0"/>
              </a:rPr>
              <a:t> </a:t>
            </a:r>
            <a:r>
              <a:rPr lang="en-US" b="1" dirty="0">
                <a:effectLst/>
                <a:latin typeface="Segoe UI" panose="020B0502040204020203" pitchFamily="34" charset="0"/>
              </a:rPr>
              <a:t>key components of a CNN: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egoe UI" panose="020B0502040204020203" pitchFamily="34" charset="0"/>
              </a:rPr>
              <a:t>Convolutional Layers- </a:t>
            </a:r>
            <a:r>
              <a:rPr lang="en-US" dirty="0">
                <a:effectLst/>
                <a:latin typeface="Segoe UI" panose="020B0502040204020203" pitchFamily="34" charset="0"/>
              </a:rPr>
              <a:t>It applies filters to the input data to extract essential features. For images, the filters could detect patterns like edges or colors.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egoe UI" panose="020B0502040204020203" pitchFamily="34" charset="0"/>
              </a:rPr>
              <a:t>Pooling Layers- </a:t>
            </a:r>
            <a:r>
              <a:rPr lang="en-US" dirty="0">
                <a:effectLst/>
                <a:latin typeface="Segoe UI" panose="020B0502040204020203" pitchFamily="34" charset="0"/>
              </a:rPr>
              <a:t>Pooling layers reduce the spatial dimensions of the feature maps (result of convolution operation).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egoe UI" panose="020B0502040204020203" pitchFamily="34" charset="0"/>
              </a:rPr>
              <a:t>Activation Functions- </a:t>
            </a:r>
            <a:r>
              <a:rPr lang="en-US" dirty="0">
                <a:effectLst/>
                <a:latin typeface="Segoe UI" panose="020B0502040204020203" pitchFamily="34" charset="0"/>
              </a:rPr>
              <a:t>After the convolution and pooling layers, an activation function is applied introduces non-linearity to the model enabling it to learn more complex patterns.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>
              <a:effectLst/>
              <a:latin typeface="Segoe UI" panose="020B0502040204020203" pitchFamily="34" charset="0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860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4A71BA-123D-284F-55AF-A3BFA510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DenseNet</a:t>
            </a:r>
            <a:r>
              <a:rPr lang="en-US" dirty="0"/>
              <a:t> Architecture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1CC4A9-DCA6-7C29-D9EE-E9CF05F2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US" b="1" dirty="0" err="1"/>
              <a:t>DenseNet</a:t>
            </a:r>
            <a:r>
              <a:rPr lang="en-US" b="1" dirty="0"/>
              <a:t>: A Powerful CNN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 err="1"/>
              <a:t>DenseNet</a:t>
            </a:r>
            <a:r>
              <a:rPr lang="en-US" dirty="0"/>
              <a:t> is a deep network known for its </a:t>
            </a:r>
            <a:r>
              <a:rPr lang="en-US" b="1" dirty="0"/>
              <a:t>high performance in image classification</a:t>
            </a:r>
            <a:r>
              <a:rPr lang="en-US" dirty="0"/>
              <a:t> tasks.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err="1"/>
              <a:t>DenseNet</a:t>
            </a:r>
            <a:r>
              <a:rPr lang="en-US" dirty="0"/>
              <a:t> connects each layer to every other layer, ensuring </a:t>
            </a:r>
            <a:r>
              <a:rPr lang="en-US" b="1" dirty="0"/>
              <a:t>efficient feature reuse</a:t>
            </a:r>
            <a:r>
              <a:rPr lang="en-US" dirty="0"/>
              <a:t> and </a:t>
            </a:r>
            <a:r>
              <a:rPr lang="en-US" b="1" dirty="0"/>
              <a:t>improving accuracy</a:t>
            </a:r>
            <a:r>
              <a:rPr lang="en-US" dirty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Segoe UI" panose="020B0502040204020203" pitchFamily="34" charset="0"/>
              </a:rPr>
              <a:t>DenseNet</a:t>
            </a:r>
            <a:r>
              <a:rPr lang="en-US" dirty="0">
                <a:effectLst/>
                <a:latin typeface="Segoe UI" panose="020B0502040204020203" pitchFamily="34" charset="0"/>
              </a:rPr>
              <a:t> alleviates the vanishing gradient problem, which often plagues deep networks by allowing gradients to travel more directly between layers.</a:t>
            </a:r>
          </a:p>
          <a:p>
            <a:pPr marL="0" indent="0" algn="l" rtl="0">
              <a:buNone/>
            </a:pPr>
            <a:r>
              <a:rPr lang="en-US" dirty="0">
                <a:effectLst/>
                <a:latin typeface="Segoe UI" panose="020B0502040204020203" pitchFamily="34" charset="0"/>
              </a:rPr>
              <a:t> </a:t>
            </a:r>
            <a:r>
              <a:rPr lang="en-US" b="1" dirty="0"/>
              <a:t>Why </a:t>
            </a:r>
            <a:r>
              <a:rPr lang="en-US" b="1" dirty="0" err="1"/>
              <a:t>DenseNet</a:t>
            </a:r>
            <a:r>
              <a:rPr lang="en-US" b="1" dirty="0"/>
              <a:t> for IPF Detection?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 err="1"/>
              <a:t>DenseNet</a:t>
            </a:r>
            <a:r>
              <a:rPr lang="en-US" dirty="0"/>
              <a:t> is known for its </a:t>
            </a:r>
            <a:r>
              <a:rPr lang="en-US" b="1" dirty="0"/>
              <a:t>high accuracy</a:t>
            </a:r>
            <a:r>
              <a:rPr lang="en-US" dirty="0"/>
              <a:t> in medical image classification.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In our project, we aim to </a:t>
            </a:r>
            <a:r>
              <a:rPr lang="en-US" b="1" dirty="0"/>
              <a:t>further improve </a:t>
            </a:r>
            <a:r>
              <a:rPr lang="en-US" b="1" dirty="0" err="1"/>
              <a:t>DenseNet</a:t>
            </a:r>
            <a:r>
              <a:rPr lang="en-US" dirty="0"/>
              <a:t> by building a system that not only achieves high accuracy but also detects IPF at </a:t>
            </a:r>
            <a:r>
              <a:rPr lang="en-US" b="1" dirty="0"/>
              <a:t>earlier stages</a:t>
            </a:r>
            <a:r>
              <a:rPr lang="en-US" dirty="0"/>
              <a:t> than current models.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93B0846-40A4-58E5-500B-E18503215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29" y="123348"/>
            <a:ext cx="5868670" cy="180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0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DE8E2B-F739-E36D-301F-B237B2CB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Process: Hyperparameter Optimization</a:t>
            </a:r>
            <a:br>
              <a:rPr lang="en-US" b="1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82A2307-5E17-B386-3BF2-069F0847B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Hyperparameters in Our Network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To train our CNN, we need to optimize several </a:t>
            </a:r>
            <a:r>
              <a:rPr lang="en-US" b="1" dirty="0"/>
              <a:t>hyperparameters</a:t>
            </a:r>
            <a:r>
              <a:rPr lang="en-US" dirty="0"/>
              <a:t>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Learning Rate</a:t>
            </a:r>
            <a:r>
              <a:rPr lang="en-US" dirty="0"/>
              <a:t>: How quickly the model updates its weights.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Batch Size</a:t>
            </a:r>
            <a:r>
              <a:rPr lang="en-US" dirty="0"/>
              <a:t>: The number of training examples in each batch.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Dropout Rate</a:t>
            </a:r>
            <a:r>
              <a:rPr lang="en-US" dirty="0"/>
              <a:t>: The proportion of neurons ignored during training to prevent overfitting.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Epochs</a:t>
            </a:r>
            <a:r>
              <a:rPr lang="en-US" dirty="0"/>
              <a:t>: The number of times the model sees the entire training set.</a:t>
            </a:r>
          </a:p>
          <a:p>
            <a:pPr marL="457200" lvl="1" indent="0" algn="l" rtl="0">
              <a:buNone/>
            </a:pPr>
            <a:r>
              <a:rPr lang="en-US" dirty="0">
                <a:effectLst/>
                <a:latin typeface="Segoe UI" panose="020B0502040204020203" pitchFamily="34" charset="0"/>
              </a:rPr>
              <a:t>The importance of </a:t>
            </a:r>
            <a:r>
              <a:rPr lang="en-US" b="1" dirty="0">
                <a:effectLst/>
                <a:latin typeface="Segoe UI" panose="020B0502040204020203" pitchFamily="34" charset="0"/>
              </a:rPr>
              <a:t>learning rate</a:t>
            </a:r>
            <a:r>
              <a:rPr lang="en-US" dirty="0">
                <a:effectLst/>
                <a:latin typeface="Segoe UI" panose="020B0502040204020203" pitchFamily="34" charset="0"/>
              </a:rPr>
              <a:t>, </a:t>
            </a:r>
            <a:r>
              <a:rPr lang="en-US" b="1" dirty="0">
                <a:effectLst/>
                <a:latin typeface="Segoe UI" panose="020B0502040204020203" pitchFamily="34" charset="0"/>
              </a:rPr>
              <a:t>batch size</a:t>
            </a:r>
            <a:r>
              <a:rPr lang="en-US" dirty="0">
                <a:effectLst/>
                <a:latin typeface="Segoe UI" panose="020B0502040204020203" pitchFamily="34" charset="0"/>
              </a:rPr>
              <a:t>, </a:t>
            </a:r>
            <a:r>
              <a:rPr lang="en-US" b="1" dirty="0">
                <a:effectLst/>
                <a:latin typeface="Segoe UI" panose="020B0502040204020203" pitchFamily="34" charset="0"/>
              </a:rPr>
              <a:t>dropout rate</a:t>
            </a:r>
            <a:r>
              <a:rPr lang="en-US" dirty="0">
                <a:effectLst/>
                <a:latin typeface="Segoe UI" panose="020B0502040204020203" pitchFamily="34" charset="0"/>
              </a:rPr>
              <a:t>, and </a:t>
            </a:r>
            <a:r>
              <a:rPr lang="en-US" b="1" dirty="0">
                <a:effectLst/>
                <a:latin typeface="Segoe UI" panose="020B0502040204020203" pitchFamily="34" charset="0"/>
              </a:rPr>
              <a:t>epochs</a:t>
            </a:r>
            <a:r>
              <a:rPr lang="en-US" dirty="0">
                <a:effectLst/>
                <a:latin typeface="Segoe UI" panose="020B0502040204020203" pitchFamily="34" charset="0"/>
              </a:rPr>
              <a:t> depends on the specific model and dataset, but generally speaking, each one plays a distinct role in how well a model trains. </a:t>
            </a:r>
          </a:p>
          <a:p>
            <a:pPr marL="457200" lvl="1" indent="0" algn="l" rtl="0">
              <a:buNone/>
            </a:pPr>
            <a:endParaRPr lang="en-US" b="1" dirty="0">
              <a:latin typeface="Segoe UI" panose="020B0502040204020203" pitchFamily="34" charset="0"/>
            </a:endParaRPr>
          </a:p>
          <a:p>
            <a:pPr marL="457200" lvl="1" indent="0" algn="l" rtl="0">
              <a:buNone/>
            </a:pPr>
            <a:r>
              <a:rPr lang="en-US" b="1" dirty="0"/>
              <a:t>Using Transfer Learning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We also employ </a:t>
            </a:r>
            <a:r>
              <a:rPr lang="en-US" b="1" dirty="0"/>
              <a:t>transfer learning</a:t>
            </a:r>
            <a:r>
              <a:rPr lang="en-US" dirty="0"/>
              <a:t> by using a pre-trained model to </a:t>
            </a:r>
            <a:r>
              <a:rPr lang="en-US" b="1" dirty="0"/>
              <a:t>leverage knowledge</a:t>
            </a:r>
            <a:r>
              <a:rPr lang="en-US" dirty="0"/>
              <a:t> from previous tasks.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This allows us to </a:t>
            </a:r>
            <a:r>
              <a:rPr lang="en-US" b="1" dirty="0"/>
              <a:t>start from a stronger baseline</a:t>
            </a:r>
            <a:r>
              <a:rPr lang="en-US" dirty="0"/>
              <a:t> and improves our model’s ability to classify IPF accurately.</a:t>
            </a:r>
          </a:p>
          <a:p>
            <a:pPr marL="0" indent="0" algn="l" rtl="0">
              <a:buNone/>
            </a:pPr>
            <a:r>
              <a:rPr lang="en-US" b="1" dirty="0"/>
              <a:t>Finding the Optimal Combination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dirty="0"/>
              <a:t>Learning rate</a:t>
            </a:r>
            <a:r>
              <a:rPr lang="en-US" dirty="0"/>
              <a:t> is particularly influential in determining the model's convergence. A too-high learning rate may cause the model to miss optimal points, while a too-low rate may result in slow training.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goal is to find an </a:t>
            </a:r>
            <a:r>
              <a:rPr lang="en-US" b="1" dirty="0"/>
              <a:t>optimal combination</a:t>
            </a:r>
            <a:r>
              <a:rPr lang="en-US" dirty="0"/>
              <a:t> of hyperparameters that results in </a:t>
            </a:r>
            <a:r>
              <a:rPr lang="en-US" b="1" dirty="0"/>
              <a:t>minimal error</a:t>
            </a:r>
            <a:r>
              <a:rPr lang="en-US" dirty="0"/>
              <a:t>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We experiment with different combinations of: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Learning rates</a:t>
            </a:r>
            <a:r>
              <a:rPr lang="en-US" dirty="0"/>
              <a:t>: 5e-4, 5e-5, 5e-6.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Batch sizes</a:t>
            </a:r>
            <a:r>
              <a:rPr lang="en-US" dirty="0"/>
              <a:t>: 32, 64.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Dropout rates</a:t>
            </a:r>
            <a:r>
              <a:rPr lang="en-US" dirty="0"/>
              <a:t>: 0.2 to 0.5.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Through experimentation, we aim to achieve a model with </a:t>
            </a:r>
            <a:r>
              <a:rPr lang="en-US" b="1" dirty="0"/>
              <a:t>low error</a:t>
            </a:r>
            <a:r>
              <a:rPr lang="en-US" dirty="0"/>
              <a:t> and </a:t>
            </a:r>
            <a:r>
              <a:rPr lang="en-US" b="1" dirty="0"/>
              <a:t>high accuracy</a:t>
            </a:r>
            <a:r>
              <a:rPr lang="en-US" dirty="0"/>
              <a:t>.</a:t>
            </a:r>
          </a:p>
          <a:p>
            <a:pPr algn="l" rtl="0"/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598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D958EF-1E23-CB49-202D-D275EF50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 Measures of Model Performance</a:t>
            </a:r>
            <a:br>
              <a:rPr lang="en-US" b="1" dirty="0"/>
            </a:b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93EBEF0-CC9B-4311-2069-C5FA6C1F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b="1" dirty="0"/>
              <a:t>How We Measure Performance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Instead of relying on the outdated </a:t>
            </a:r>
            <a:r>
              <a:rPr lang="en-US" b="1" dirty="0"/>
              <a:t>Confusion Matrix</a:t>
            </a:r>
            <a:r>
              <a:rPr lang="en-US" dirty="0"/>
              <a:t>, we focus on more robust performance metrics: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The ratio of correct predictions (both positive and negative) to total predictions.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Precision</a:t>
            </a:r>
            <a:r>
              <a:rPr lang="en-US" dirty="0"/>
              <a:t>: The percentage of positive identifications that were correct.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Recall (Sensitivity)</a:t>
            </a:r>
            <a:r>
              <a:rPr lang="en-US" dirty="0"/>
              <a:t>: The ability of the model to correctly identify positive cases.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b="1" dirty="0"/>
              <a:t>F1 Score</a:t>
            </a:r>
            <a:r>
              <a:rPr lang="en-US" dirty="0"/>
              <a:t>: The harmonic mean of precision and recall, providing a balance between the two, especially important for imbalanced datasets.</a:t>
            </a:r>
          </a:p>
          <a:p>
            <a:pPr marL="457200" lvl="1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b="1" dirty="0"/>
              <a:t>Why Not Use Confusion Matrix?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Confusion Matrix</a:t>
            </a:r>
            <a:r>
              <a:rPr lang="en-US" dirty="0"/>
              <a:t> is limited and does not provide a nuanced understanding of model performance, particularly for imbalanced datasets like IPF detection.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Instead, we rely on </a:t>
            </a:r>
            <a:r>
              <a:rPr lang="en-US" b="1" dirty="0"/>
              <a:t>Precision, Recall, and F1 Score</a:t>
            </a:r>
            <a:r>
              <a:rPr lang="en-US" dirty="0"/>
              <a:t> to give a clearer picture of how well the model performs in identifying true positives and minimizing false negatives.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3341765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1365</Words>
  <Application>Microsoft Office PowerPoint</Application>
  <PresentationFormat>מסך רחב</PresentationFormat>
  <Paragraphs>122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Noticia</vt:lpstr>
      <vt:lpstr>Segoe UI</vt:lpstr>
      <vt:lpstr>ערכת נושא Office</vt:lpstr>
      <vt:lpstr>מצגת של PowerPoint‏</vt:lpstr>
      <vt:lpstr>Introduction</vt:lpstr>
      <vt:lpstr>Motivation</vt:lpstr>
      <vt:lpstr>Proposal for Partial Solution</vt:lpstr>
      <vt:lpstr>Data Set </vt:lpstr>
      <vt:lpstr>Convolutional Neural Networks (CNN) </vt:lpstr>
      <vt:lpstr>DenseNet Architecture</vt:lpstr>
      <vt:lpstr>Process: Hyperparameter Optimization </vt:lpstr>
      <vt:lpstr> Measures of Model Performance </vt:lpstr>
      <vt:lpstr>GUI</vt:lpstr>
      <vt:lpstr>flow</vt:lpstr>
      <vt:lpstr>Evaluation / Verification plan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user1187 msol365.info</dc:creator>
  <cp:lastModifiedBy>user1187 msol365.info</cp:lastModifiedBy>
  <cp:revision>3</cp:revision>
  <dcterms:created xsi:type="dcterms:W3CDTF">2024-09-12T14:10:01Z</dcterms:created>
  <dcterms:modified xsi:type="dcterms:W3CDTF">2024-09-19T11:19:50Z</dcterms:modified>
</cp:coreProperties>
</file>