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1e70cbb1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1e70cbb1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1e70cbb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1e70cbb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1e70cbb1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1e70cbb1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1e70cbb1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1e70cbb1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1e70cbb1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1e70cbb1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1e70cbb1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1e70cbb1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1e70cbb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1e70cbb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1e70cbb1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1e70cbb1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3050" y="160900"/>
            <a:ext cx="8520600" cy="116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Big Mountain Ski Resort</a:t>
            </a:r>
            <a:endParaRPr/>
          </a:p>
        </p:txBody>
      </p:sp>
      <p:sp>
        <p:nvSpPr>
          <p:cNvPr id="55" name="Google Shape;55;p13"/>
          <p:cNvSpPr txBox="1"/>
          <p:nvPr>
            <p:ph idx="1" type="subTitle"/>
          </p:nvPr>
        </p:nvSpPr>
        <p:spPr>
          <a:xfrm>
            <a:off x="190100" y="42810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Presentation by Anthony Medina</a:t>
            </a:r>
            <a:endParaRPr/>
          </a:p>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53675" y="1477900"/>
            <a:ext cx="4298553" cy="2650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06425" y="243200"/>
            <a:ext cx="4004400" cy="457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800"/>
              <a:t>How much should Big Mountain Resort raise their ticket prices?</a:t>
            </a:r>
            <a:endParaRPr/>
          </a:p>
        </p:txBody>
      </p:sp>
      <p:sp>
        <p:nvSpPr>
          <p:cNvPr id="62" name="Google Shape;62;p14"/>
          <p:cNvSpPr txBox="1"/>
          <p:nvPr/>
        </p:nvSpPr>
        <p:spPr>
          <a:xfrm>
            <a:off x="4732500" y="182400"/>
            <a:ext cx="420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00FFFF"/>
                </a:solidFill>
              </a:rPr>
              <a:t>Things to keep in mind</a:t>
            </a:r>
            <a:r>
              <a:rPr lang="en" sz="2200">
                <a:solidFill>
                  <a:srgbClr val="00FFFF"/>
                </a:solidFill>
              </a:rPr>
              <a:t>. . .</a:t>
            </a:r>
            <a:endParaRPr sz="2200">
              <a:solidFill>
                <a:srgbClr val="00FFFF"/>
              </a:solidFill>
            </a:endParaRPr>
          </a:p>
        </p:txBody>
      </p:sp>
      <p:sp>
        <p:nvSpPr>
          <p:cNvPr id="63" name="Google Shape;63;p14"/>
          <p:cNvSpPr txBox="1"/>
          <p:nvPr/>
        </p:nvSpPr>
        <p:spPr>
          <a:xfrm>
            <a:off x="4781150" y="826850"/>
            <a:ext cx="41586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FF00"/>
              </a:buClr>
              <a:buSzPts val="1600"/>
              <a:buChar char="●"/>
            </a:pPr>
            <a:r>
              <a:rPr lang="en" sz="1600">
                <a:solidFill>
                  <a:srgbClr val="00FF00"/>
                </a:solidFill>
              </a:rPr>
              <a:t>We need to recoup the 1.5 million  dollar </a:t>
            </a:r>
            <a:r>
              <a:rPr lang="en" sz="1600">
                <a:solidFill>
                  <a:srgbClr val="00FF00"/>
                </a:solidFill>
              </a:rPr>
              <a:t>expense</a:t>
            </a:r>
            <a:r>
              <a:rPr lang="en" sz="1600">
                <a:solidFill>
                  <a:srgbClr val="00FF00"/>
                </a:solidFill>
              </a:rPr>
              <a:t> of our new chair lift</a:t>
            </a:r>
            <a:endParaRPr sz="1600">
              <a:solidFill>
                <a:srgbClr val="00FF00"/>
              </a:solidFill>
            </a:endParaRPr>
          </a:p>
          <a:p>
            <a:pPr indent="-330200" lvl="0" marL="457200" rtl="0" algn="l">
              <a:spcBef>
                <a:spcPts val="0"/>
              </a:spcBef>
              <a:spcAft>
                <a:spcPts val="0"/>
              </a:spcAft>
              <a:buClr>
                <a:srgbClr val="00FF00"/>
              </a:buClr>
              <a:buSzPts val="1600"/>
              <a:buChar char="●"/>
            </a:pPr>
            <a:r>
              <a:rPr lang="en" sz="1600">
                <a:solidFill>
                  <a:srgbClr val="00FF00"/>
                </a:solidFill>
              </a:rPr>
              <a:t>We need to keep profit margins within 8%</a:t>
            </a:r>
            <a:endParaRPr sz="1600">
              <a:solidFill>
                <a:srgbClr val="00FF00"/>
              </a:solidFill>
            </a:endParaRPr>
          </a:p>
          <a:p>
            <a:pPr indent="-330200" lvl="0" marL="457200" rtl="0" algn="l">
              <a:spcBef>
                <a:spcPts val="0"/>
              </a:spcBef>
              <a:spcAft>
                <a:spcPts val="0"/>
              </a:spcAft>
              <a:buClr>
                <a:srgbClr val="00FF00"/>
              </a:buClr>
              <a:buSzPts val="1600"/>
              <a:buChar char="●"/>
            </a:pPr>
            <a:r>
              <a:rPr lang="en" sz="1600">
                <a:solidFill>
                  <a:srgbClr val="00FF00"/>
                </a:solidFill>
              </a:rPr>
              <a:t>The new ticket price needs to be competitive</a:t>
            </a:r>
            <a:endParaRPr sz="1600">
              <a:solidFill>
                <a:srgbClr val="00FF00"/>
              </a:solidFill>
            </a:endParaRPr>
          </a:p>
          <a:p>
            <a:pPr indent="-330200" lvl="0" marL="457200" rtl="0" algn="l">
              <a:spcBef>
                <a:spcPts val="0"/>
              </a:spcBef>
              <a:spcAft>
                <a:spcPts val="0"/>
              </a:spcAft>
              <a:buClr>
                <a:srgbClr val="00FF00"/>
              </a:buClr>
              <a:buSzPts val="1600"/>
              <a:buChar char="●"/>
            </a:pPr>
            <a:r>
              <a:rPr lang="en" sz="1600">
                <a:solidFill>
                  <a:srgbClr val="00FF00"/>
                </a:solidFill>
              </a:rPr>
              <a:t>We need to explore </a:t>
            </a:r>
            <a:r>
              <a:rPr lang="en" sz="1600">
                <a:solidFill>
                  <a:srgbClr val="00FF00"/>
                </a:solidFill>
              </a:rPr>
              <a:t>additional</a:t>
            </a:r>
            <a:r>
              <a:rPr lang="en" sz="1600">
                <a:solidFill>
                  <a:srgbClr val="00FF00"/>
                </a:solidFill>
              </a:rPr>
              <a:t> cost saving </a:t>
            </a:r>
            <a:r>
              <a:rPr lang="en" sz="1600">
                <a:solidFill>
                  <a:srgbClr val="00FF00"/>
                </a:solidFill>
              </a:rPr>
              <a:t>strategies</a:t>
            </a:r>
            <a:r>
              <a:rPr lang="en" sz="1600">
                <a:solidFill>
                  <a:srgbClr val="00FF00"/>
                </a:solidFill>
              </a:rPr>
              <a:t> and pick the best one</a:t>
            </a:r>
            <a:endParaRPr sz="1600">
              <a:solidFill>
                <a:srgbClr val="00FF00"/>
              </a:solidFill>
            </a:endParaRPr>
          </a:p>
          <a:p>
            <a:pPr indent="-330200" lvl="0" marL="457200" rtl="0" algn="l">
              <a:spcBef>
                <a:spcPts val="0"/>
              </a:spcBef>
              <a:spcAft>
                <a:spcPts val="0"/>
              </a:spcAft>
              <a:buClr>
                <a:srgbClr val="00FF00"/>
              </a:buClr>
              <a:buSzPts val="1600"/>
              <a:buChar char="●"/>
            </a:pPr>
            <a:r>
              <a:rPr lang="en" sz="1600">
                <a:solidFill>
                  <a:srgbClr val="00FF00"/>
                </a:solidFill>
              </a:rPr>
              <a:t>This needs to be finished before the opening of the next season</a:t>
            </a:r>
            <a:endParaRPr sz="1600">
              <a:solidFill>
                <a:srgbClr val="00FF00"/>
              </a:solidFill>
            </a:endParaRPr>
          </a:p>
        </p:txBody>
      </p:sp>
      <p:sp>
        <p:nvSpPr>
          <p:cNvPr id="64" name="Google Shape;64;p14"/>
          <p:cNvSpPr txBox="1"/>
          <p:nvPr/>
        </p:nvSpPr>
        <p:spPr>
          <a:xfrm>
            <a:off x="4310825" y="3927550"/>
            <a:ext cx="471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FF0000"/>
                </a:solidFill>
              </a:rPr>
              <a:t>We’ll do it with DATA!</a:t>
            </a:r>
            <a:endParaRPr sz="32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434100" y="3677050"/>
            <a:ext cx="83982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The data also recommends that we close 5 of the currently open runs without compromising the longest, and without losing any vertical drop.</a:t>
            </a:r>
            <a:endParaRPr sz="2100">
              <a:solidFill>
                <a:schemeClr val="dk1"/>
              </a:solidFill>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a:t>
            </a:r>
            <a:r>
              <a:rPr lang="en"/>
              <a:t>recommends</a:t>
            </a:r>
            <a:r>
              <a:rPr lang="en"/>
              <a:t> that the new ticket price is</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2653225" y="1017725"/>
            <a:ext cx="3769500" cy="139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8300">
                <a:solidFill>
                  <a:srgbClr val="00FF00"/>
                </a:solidFill>
              </a:rPr>
              <a:t>$95.87</a:t>
            </a:r>
            <a:endParaRPr sz="8300">
              <a:solidFill>
                <a:srgbClr val="00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55600"/>
            <a:ext cx="59652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Initial look at the distribution of features</a:t>
            </a:r>
            <a:endParaRPr/>
          </a:p>
        </p:txBody>
      </p:sp>
      <p:sp>
        <p:nvSpPr>
          <p:cNvPr id="77" name="Google Shape;77;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After removing some bad data and rows that had some missing data, this is what the distribution of figures looked like.</a:t>
            </a:r>
            <a:endParaRPr>
              <a:solidFill>
                <a:schemeClr val="dk1"/>
              </a:solidFill>
            </a:endParaRPr>
          </a:p>
        </p:txBody>
      </p:sp>
      <p:pic>
        <p:nvPicPr>
          <p:cNvPr id="78" name="Google Shape;78;p16"/>
          <p:cNvPicPr preferRelativeResize="0"/>
          <p:nvPr/>
        </p:nvPicPr>
        <p:blipFill>
          <a:blip r:embed="rId3">
            <a:alphaModFix/>
          </a:blip>
          <a:stretch>
            <a:fillRect/>
          </a:stretch>
        </p:blipFill>
        <p:spPr>
          <a:xfrm>
            <a:off x="3272100" y="1463700"/>
            <a:ext cx="5175594" cy="3527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Heatmap of feature influence on ticket price</a:t>
            </a:r>
            <a:endParaRPr/>
          </a:p>
        </p:txBody>
      </p:sp>
      <p:sp>
        <p:nvSpPr>
          <p:cNvPr id="84" name="Google Shape;84;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3272100" y="152400"/>
            <a:ext cx="5394715"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Scatterplot of ticket prices vs features.</a:t>
            </a:r>
            <a:endParaRPr/>
          </a:p>
        </p:txBody>
      </p:sp>
      <p:sp>
        <p:nvSpPr>
          <p:cNvPr id="91" name="Google Shape;91;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3272100" y="152400"/>
            <a:ext cx="5140850"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Optimizing for the number of features to model</a:t>
            </a:r>
            <a:endParaRPr/>
          </a:p>
        </p:txBody>
      </p:sp>
      <p:sp>
        <p:nvSpPr>
          <p:cNvPr id="98" name="Google Shape;9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3259950" y="1096225"/>
            <a:ext cx="5719501" cy="295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a:t>
            </a:r>
            <a:endParaRPr/>
          </a:p>
        </p:txBody>
      </p:sp>
      <p:sp>
        <p:nvSpPr>
          <p:cNvPr id="105" name="Google Shape;105;p20"/>
          <p:cNvSpPr txBox="1"/>
          <p:nvPr>
            <p:ph idx="1" type="body"/>
          </p:nvPr>
        </p:nvSpPr>
        <p:spPr>
          <a:xfrm>
            <a:off x="311700" y="1495625"/>
            <a:ext cx="8520600" cy="300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3F3F3"/>
                </a:solidFill>
              </a:rPr>
              <a:t>We were tasked with finding a more reasonable price for the Big Mountain Ski Lodge to stay competitive with the addition of their new ski lift. We were able to adjust the price of the ticket, and find some additional cost savings by making some </a:t>
            </a:r>
            <a:r>
              <a:rPr lang="en" sz="1900">
                <a:solidFill>
                  <a:srgbClr val="F3F3F3"/>
                </a:solidFill>
              </a:rPr>
              <a:t>recommendations</a:t>
            </a:r>
            <a:r>
              <a:rPr lang="en" sz="1900">
                <a:solidFill>
                  <a:srgbClr val="F3F3F3"/>
                </a:solidFill>
              </a:rPr>
              <a:t> about shutting down additional ski runs.</a:t>
            </a:r>
            <a:endParaRPr sz="1900">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Problem identification (1-2 slides)  (DONE)</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Recommendation and key findings (1 slide) (DONE)</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Modeling results and analysis (3-4 slides)</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Summary and conclusion (1 slide)  (Done) </a:t>
            </a:r>
            <a:endParaRPr>
              <a:solidFill>
                <a:schemeClr val="dk1"/>
              </a:solidFill>
              <a:latin typeface="Roboto"/>
              <a:ea typeface="Roboto"/>
              <a:cs typeface="Roboto"/>
              <a:sym typeface="Roboto"/>
            </a:endParaRPr>
          </a:p>
          <a:p>
            <a:pPr indent="0" lvl="0" marL="0" rtl="0" algn="l">
              <a:spcBef>
                <a:spcPts val="800"/>
              </a:spcBef>
              <a:spcAft>
                <a:spcPts val="0"/>
              </a:spcAft>
              <a:buNone/>
            </a:pPr>
            <a:r>
              <a:t/>
            </a:r>
            <a:endParaRPr sz="11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