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err="1" smtClean="0"/>
              <a:t>discoSnp</a:t>
            </a:r>
            <a:r>
              <a:rPr lang="fr-FR" dirty="0" smtClean="0"/>
              <a:t>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Mars 2015 Montpellier</a:t>
            </a:r>
          </a:p>
          <a:p>
            <a:r>
              <a:rPr lang="fr-FR" dirty="0"/>
              <a:t>Bioinformatique pour le traitement de données de séquençage (NGS) </a:t>
            </a:r>
            <a:endParaRPr lang="fr-FR" dirty="0" smtClean="0"/>
          </a:p>
          <a:p>
            <a:r>
              <a:rPr lang="fr-FR" dirty="0" smtClean="0"/>
              <a:t>Pierre Peterlongo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31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Q15</a:t>
            </a:r>
            <a:endParaRPr lang="fr-FR" dirty="0"/>
          </a:p>
        </p:txBody>
      </p:sp>
      <p:pic>
        <p:nvPicPr>
          <p:cNvPr id="5" name="Image 4" descr="discoRes_k_31_c_4_D_10_P_2_b_0_withlow_coherent_st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194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Q17-19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 = 2, 4, 10:</a:t>
            </a:r>
          </a:p>
          <a:p>
            <a:pPr lvl="1"/>
            <a:r>
              <a:rPr lang="fr-FR" dirty="0" err="1" smtClean="0"/>
              <a:t>Prec</a:t>
            </a:r>
            <a:r>
              <a:rPr lang="fr-FR" dirty="0" smtClean="0"/>
              <a:t> = 39%, 92%, 80%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 = 36%, 65%, 22%</a:t>
            </a:r>
          </a:p>
          <a:p>
            <a:pPr lvl="1"/>
            <a:endParaRPr lang="fr-FR" dirty="0"/>
          </a:p>
          <a:p>
            <a:r>
              <a:rPr lang="fr-FR" dirty="0"/>
              <a:t>k</a:t>
            </a:r>
            <a:r>
              <a:rPr lang="fr-FR" dirty="0" smtClean="0"/>
              <a:t> = 11, 31, 61</a:t>
            </a:r>
          </a:p>
          <a:p>
            <a:pPr lvl="1"/>
            <a:r>
              <a:rPr lang="fr-FR" dirty="0" err="1" smtClean="0"/>
              <a:t>Prec</a:t>
            </a:r>
            <a:r>
              <a:rPr lang="fr-FR" dirty="0" smtClean="0"/>
              <a:t> = ---, 92%, 73%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 = 0%, 65%, 9% 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94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Q17</a:t>
            </a:r>
            <a:endParaRPr lang="fr-FR" dirty="0"/>
          </a:p>
        </p:txBody>
      </p:sp>
      <p:pic>
        <p:nvPicPr>
          <p:cNvPr id="5" name="Image 4" descr="roc_huma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59" y="381552"/>
            <a:ext cx="7315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Q19</a:t>
            </a:r>
            <a:endParaRPr lang="fr-FR" dirty="0"/>
          </a:p>
        </p:txBody>
      </p:sp>
      <p:pic>
        <p:nvPicPr>
          <p:cNvPr id="5" name="Image 4" descr="roc_human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00" y="533400"/>
            <a:ext cx="7315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1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Q20 &amp; 21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-C </a:t>
            </a:r>
            <a:r>
              <a:rPr lang="fr-FR" i="1" dirty="0" smtClean="0"/>
              <a:t>n</a:t>
            </a:r>
            <a:r>
              <a:rPr lang="fr-FR" dirty="0" smtClean="0"/>
              <a:t>: élimine les </a:t>
            </a:r>
            <a:r>
              <a:rPr lang="fr-FR" i="1" dirty="0" err="1" smtClean="0"/>
              <a:t>k</a:t>
            </a:r>
            <a:r>
              <a:rPr lang="fr-FR" dirty="0" err="1" smtClean="0"/>
              <a:t>mers</a:t>
            </a:r>
            <a:r>
              <a:rPr lang="fr-FR" dirty="0" smtClean="0"/>
              <a:t> vus plus de </a:t>
            </a:r>
            <a:r>
              <a:rPr lang="fr-FR" i="1" dirty="0" smtClean="0"/>
              <a:t>n </a:t>
            </a:r>
            <a:r>
              <a:rPr lang="fr-FR" dirty="0" smtClean="0"/>
              <a:t>fois</a:t>
            </a:r>
          </a:p>
          <a:p>
            <a:r>
              <a:rPr lang="fr-FR" dirty="0" smtClean="0"/>
              <a:t>Sans –C 100:</a:t>
            </a:r>
          </a:p>
          <a:p>
            <a:pPr lvl="1"/>
            <a:r>
              <a:rPr lang="fr-FR" dirty="0" smtClean="0"/>
              <a:t>Précision: </a:t>
            </a:r>
            <a:r>
              <a:rPr lang="fr-FR" dirty="0"/>
              <a:t>92.61</a:t>
            </a:r>
            <a:r>
              <a:rPr lang="fr-FR" dirty="0" smtClean="0"/>
              <a:t>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: </a:t>
            </a:r>
            <a:r>
              <a:rPr lang="fr-FR" dirty="0"/>
              <a:t>65.73</a:t>
            </a:r>
            <a:r>
              <a:rPr lang="fr-FR" dirty="0" smtClean="0"/>
              <a:t>%</a:t>
            </a:r>
            <a:endParaRPr lang="fr-FR" dirty="0"/>
          </a:p>
          <a:p>
            <a:r>
              <a:rPr lang="fr-FR" dirty="0" smtClean="0"/>
              <a:t>Avec –C 100</a:t>
            </a:r>
            <a:endParaRPr lang="fr-FR" dirty="0"/>
          </a:p>
          <a:p>
            <a:pPr lvl="1"/>
            <a:r>
              <a:rPr lang="fr-FR" dirty="0"/>
              <a:t>Précision: </a:t>
            </a:r>
            <a:r>
              <a:rPr lang="fr-FR" dirty="0"/>
              <a:t>92.79</a:t>
            </a:r>
            <a:r>
              <a:rPr lang="fr-FR" dirty="0" smtClean="0"/>
              <a:t>%</a:t>
            </a:r>
            <a:endParaRPr lang="fr-FR" dirty="0"/>
          </a:p>
          <a:p>
            <a:pPr lvl="1"/>
            <a:r>
              <a:rPr lang="fr-FR" dirty="0" err="1"/>
              <a:t>Recall</a:t>
            </a:r>
            <a:r>
              <a:rPr lang="fr-FR" dirty="0"/>
              <a:t>: </a:t>
            </a:r>
            <a:r>
              <a:rPr lang="fr-FR" dirty="0"/>
              <a:t>65.73</a:t>
            </a:r>
            <a:r>
              <a:rPr lang="fr-FR" dirty="0" smtClean="0"/>
              <a:t>%</a:t>
            </a:r>
            <a:endParaRPr lang="fr-FR" dirty="0"/>
          </a:p>
          <a:p>
            <a:r>
              <a:rPr lang="fr-FR" dirty="0" smtClean="0"/>
              <a:t>+ meilleurs résultats car moins perturbés par les répétitions</a:t>
            </a:r>
          </a:p>
          <a:p>
            <a:r>
              <a:rPr lang="fr-FR" dirty="0" smtClean="0"/>
              <a:t>- ne trouve plus les variants dans les répétitions.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42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Q22 – Limitation nb SNPS proches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recherchant 40 </a:t>
            </a:r>
            <a:r>
              <a:rPr lang="fr-FR" dirty="0" err="1" smtClean="0"/>
              <a:t>SNPs</a:t>
            </a:r>
            <a:r>
              <a:rPr lang="fr-FR" dirty="0" smtClean="0"/>
              <a:t> proches par </a:t>
            </a:r>
            <a:r>
              <a:rPr lang="fr-FR" dirty="0" err="1" smtClean="0"/>
              <a:t>bubble</a:t>
            </a:r>
            <a:r>
              <a:rPr lang="fr-FR" dirty="0" smtClean="0"/>
              <a:t>, </a:t>
            </a:r>
            <a:r>
              <a:rPr lang="fr-FR" dirty="0" err="1" smtClean="0"/>
              <a:t>discoSnp</a:t>
            </a:r>
            <a:r>
              <a:rPr lang="fr-FR" dirty="0" smtClean="0"/>
              <a:t>++ plante (bus </a:t>
            </a:r>
            <a:r>
              <a:rPr lang="fr-FR" dirty="0" err="1" smtClean="0"/>
              <a:t>error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D</a:t>
            </a:r>
            <a:r>
              <a:rPr lang="fr-FR" dirty="0" smtClean="0"/>
              <a:t>û à une « pile de </a:t>
            </a:r>
            <a:r>
              <a:rPr lang="fr-FR" dirty="0" err="1" smtClean="0"/>
              <a:t>récursion</a:t>
            </a:r>
            <a:r>
              <a:rPr lang="fr-FR" dirty="0" smtClean="0"/>
              <a:t> » trop grosse. C’est une des limitations pratiques actuelles de </a:t>
            </a:r>
            <a:r>
              <a:rPr lang="fr-FR" dirty="0" err="1" smtClean="0"/>
              <a:t>discoSnp</a:t>
            </a:r>
            <a:r>
              <a:rPr lang="fr-FR" dirty="0" smtClean="0"/>
              <a:t>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15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Q23 –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Uploader ses propres données:</a:t>
            </a:r>
          </a:p>
          <a:p>
            <a:endParaRPr lang="fr-FR" dirty="0"/>
          </a:p>
        </p:txBody>
      </p:sp>
      <p:pic>
        <p:nvPicPr>
          <p:cNvPr id="4" name="Image 3" descr="Screen Shot 2015-03-22 at 21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25" y="2744107"/>
            <a:ext cx="3429000" cy="23495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804139" y="2529895"/>
            <a:ext cx="2083538" cy="71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2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Q23 –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des bibliothèques</a:t>
            </a:r>
          </a:p>
          <a:p>
            <a:endParaRPr lang="fr-FR" dirty="0"/>
          </a:p>
        </p:txBody>
      </p:sp>
      <p:pic>
        <p:nvPicPr>
          <p:cNvPr id="5" name="Image 4" descr="Screen Shot 2015-03-22 at 21.3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6" y="2421853"/>
            <a:ext cx="5486400" cy="27559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382347" y="2281866"/>
            <a:ext cx="2083538" cy="71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9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Q28 – limitation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L’ordre des fichiers pris en entrée n’est pas respectée. </a:t>
            </a:r>
          </a:p>
          <a:p>
            <a:r>
              <a:rPr lang="fr-FR" dirty="0" smtClean="0"/>
              <a:t>Ceci est limitant en cas:</a:t>
            </a:r>
          </a:p>
          <a:p>
            <a:pPr lvl="1"/>
            <a:r>
              <a:rPr lang="fr-FR" dirty="0" smtClean="0"/>
              <a:t>1/ d’</a:t>
            </a:r>
            <a:r>
              <a:rPr lang="fr-FR" dirty="0" err="1" smtClean="0"/>
              <a:t>utitlisation</a:t>
            </a:r>
            <a:r>
              <a:rPr lang="fr-FR" dirty="0" smtClean="0"/>
              <a:t> de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r>
              <a:rPr lang="fr-FR" dirty="0" err="1" smtClean="0"/>
              <a:t>pairés</a:t>
            </a:r>
            <a:endParaRPr lang="fr-FR" dirty="0" smtClean="0"/>
          </a:p>
          <a:p>
            <a:pPr lvl="2"/>
            <a:r>
              <a:rPr lang="fr-FR" dirty="0" smtClean="0"/>
              <a:t>Pas de solution à court terme.</a:t>
            </a:r>
          </a:p>
          <a:p>
            <a:pPr lvl="1"/>
            <a:r>
              <a:rPr lang="fr-FR" dirty="0" smtClean="0"/>
              <a:t>2/ pour retrouver les couvertures associées à chaque jeux de </a:t>
            </a:r>
            <a:r>
              <a:rPr lang="fr-FR" dirty="0" err="1" smtClean="0"/>
              <a:t>reads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Solution en cours de développement.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2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 – Fichiers crées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300" dirty="0" err="1" smtClean="0"/>
              <a:t>Prefix</a:t>
            </a:r>
            <a:r>
              <a:rPr lang="fr-FR" sz="2300" dirty="0" smtClean="0"/>
              <a:t> = « </a:t>
            </a:r>
            <a:r>
              <a:rPr lang="fr-FR" sz="2300" dirty="0" err="1" smtClean="0"/>
              <a:t>discoRes</a:t>
            </a:r>
            <a:r>
              <a:rPr lang="fr-FR" sz="2300" dirty="0" smtClean="0"/>
              <a:t> » (changeable avec -p)</a:t>
            </a:r>
          </a:p>
          <a:p>
            <a:pPr marL="0" indent="0">
              <a:buNone/>
            </a:pPr>
            <a:r>
              <a:rPr lang="fr-FR" sz="2300" b="1" dirty="0" smtClean="0"/>
              <a:t>Résultats:</a:t>
            </a:r>
          </a:p>
          <a:p>
            <a:r>
              <a:rPr lang="fr-FR" sz="2300" dirty="0" smtClean="0">
                <a:solidFill>
                  <a:srgbClr val="FF0000"/>
                </a:solidFill>
              </a:rPr>
              <a:t>discoRes_k_31_c_4_D_0_P_1_b_0_withlow_coherent.fa</a:t>
            </a:r>
          </a:p>
          <a:p>
            <a:pPr lvl="1"/>
            <a:r>
              <a:rPr lang="fr-FR" sz="2300" dirty="0" smtClean="0"/>
              <a:t>Séquences </a:t>
            </a:r>
            <a:r>
              <a:rPr lang="fr-FR" sz="2300" dirty="0" err="1" smtClean="0"/>
              <a:t>fasta</a:t>
            </a:r>
            <a:r>
              <a:rPr lang="fr-FR" sz="2300" dirty="0" smtClean="0"/>
              <a:t> des « </a:t>
            </a:r>
            <a:r>
              <a:rPr lang="fr-FR" sz="2300" dirty="0" err="1" smtClean="0"/>
              <a:t>bubbles</a:t>
            </a:r>
            <a:r>
              <a:rPr lang="fr-FR" sz="2300" dirty="0" smtClean="0"/>
              <a:t> » avec information dans headers</a:t>
            </a:r>
          </a:p>
          <a:p>
            <a:r>
              <a:rPr lang="fr-FR" sz="2300" dirty="0" smtClean="0">
                <a:solidFill>
                  <a:srgbClr val="FF0000"/>
                </a:solidFill>
              </a:rPr>
              <a:t>discoRes_k_31_c_4_D_0_P_1_b_0_withlow_coherent.vcf</a:t>
            </a:r>
          </a:p>
          <a:p>
            <a:pPr lvl="1"/>
            <a:r>
              <a:rPr lang="fr-FR" sz="1900" dirty="0" smtClean="0"/>
              <a:t>Séquences VCF des variants détectés</a:t>
            </a:r>
          </a:p>
          <a:p>
            <a:r>
              <a:rPr lang="fr-FR" sz="2000" dirty="0" smtClean="0"/>
              <a:t>discoRes_k_31_c_4_D_0_P_1_b_0_withlow_uncoherent.fa</a:t>
            </a:r>
          </a:p>
          <a:p>
            <a:pPr lvl="1"/>
            <a:r>
              <a:rPr lang="fr-FR" sz="1900" dirty="0" smtClean="0"/>
              <a:t>À oublier pour le moment</a:t>
            </a:r>
          </a:p>
          <a:p>
            <a:pPr marL="0" indent="0">
              <a:buNone/>
            </a:pPr>
            <a:r>
              <a:rPr lang="fr-FR" sz="2300" b="1" dirty="0" smtClean="0"/>
              <a:t>Fichiers Annexe:</a:t>
            </a:r>
          </a:p>
          <a:p>
            <a:r>
              <a:rPr lang="fr-FR" sz="2000" dirty="0"/>
              <a:t>discoRes_k_31_c_4.</a:t>
            </a:r>
            <a:r>
              <a:rPr lang="fr-FR" sz="2000" dirty="0" smtClean="0"/>
              <a:t>h5</a:t>
            </a:r>
          </a:p>
          <a:p>
            <a:pPr lvl="1"/>
            <a:r>
              <a:rPr lang="fr-FR" sz="1900" dirty="0" smtClean="0"/>
              <a:t>Graphe de de </a:t>
            </a:r>
            <a:r>
              <a:rPr lang="fr-FR" sz="1900" dirty="0" err="1" smtClean="0"/>
              <a:t>Bruijn</a:t>
            </a:r>
            <a:r>
              <a:rPr lang="fr-FR" sz="1900" dirty="0" smtClean="0"/>
              <a:t> des séquences.</a:t>
            </a:r>
          </a:p>
          <a:p>
            <a:pPr lvl="1"/>
            <a:r>
              <a:rPr lang="fr-FR" sz="1900" dirty="0" smtClean="0"/>
              <a:t>Réutilisables</a:t>
            </a:r>
          </a:p>
          <a:p>
            <a:endParaRPr lang="fr-FR" sz="2300" dirty="0" smtClean="0"/>
          </a:p>
        </p:txBody>
      </p:sp>
    </p:spTree>
    <p:extLst>
      <p:ext uri="{BB962C8B-B14F-4D97-AF65-F5344CB8AC3E}">
        <p14:creationId xmlns:p14="http://schemas.microsoft.com/office/powerpoint/2010/main" val="174646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Q3 – </a:t>
            </a:r>
            <a:r>
              <a:rPr lang="fr-FR" dirty="0" err="1" smtClean="0"/>
              <a:t>mapping</a:t>
            </a:r>
            <a:r>
              <a:rPr lang="fr-FR" dirty="0" smtClean="0"/>
              <a:t> sur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Option -G: </a:t>
            </a:r>
          </a:p>
          <a:p>
            <a:pPr lvl="1"/>
            <a:r>
              <a:rPr lang="fr-FR" dirty="0" smtClean="0"/>
              <a:t>Demande le </a:t>
            </a:r>
            <a:r>
              <a:rPr lang="fr-FR" dirty="0" err="1" smtClean="0"/>
              <a:t>mapping</a:t>
            </a:r>
            <a:r>
              <a:rPr lang="fr-FR" dirty="0" smtClean="0"/>
              <a:t> des séquences prédites sur un génome de référence.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smtClean="0"/>
              <a:t>VCF sans -G :</a:t>
            </a:r>
          </a:p>
          <a:p>
            <a:pPr marL="0" indent="0">
              <a:buNone/>
            </a:pPr>
            <a:r>
              <a:rPr lang="pt-BR" sz="1200" dirty="0"/>
              <a:t>#CHROM  POS     ID      REF     ALT     QUAL    FILTER  INFO    FORMAT  G1      G2</a:t>
            </a:r>
          </a:p>
          <a:p>
            <a:pPr marL="0" indent="0">
              <a:buNone/>
            </a:pPr>
            <a:r>
              <a:rPr lang="pt-BR" sz="1200" dirty="0"/>
              <a:t>.       .       3       C       </a:t>
            </a:r>
            <a:r>
              <a:rPr lang="pt-BR" sz="1200" dirty="0" err="1"/>
              <a:t>G</a:t>
            </a:r>
            <a:r>
              <a:rPr lang="pt-BR" sz="1200" dirty="0"/>
              <a:t>       .       .       </a:t>
            </a:r>
            <a:r>
              <a:rPr lang="pt-BR" sz="1200" dirty="0" err="1"/>
              <a:t>Ty</a:t>
            </a:r>
            <a:r>
              <a:rPr lang="pt-BR" sz="1200" dirty="0"/>
              <a:t>=</a:t>
            </a:r>
            <a:r>
              <a:rPr lang="pt-BR" sz="1200" dirty="0" err="1"/>
              <a:t>SNP;Rk</a:t>
            </a:r>
            <a:r>
              <a:rPr lang="pt-BR" sz="1200" dirty="0"/>
              <a:t>=1.00000;UL=86;UR=261;CL=168;CR=764;C1=124,0;C2=0,134  GT:DP:PL        0/0:124:10,378,2484     1/1:134:</a:t>
            </a:r>
            <a:r>
              <a:rPr lang="pt-BR" sz="1200" dirty="0" smtClean="0"/>
              <a:t>2684,408,10</a:t>
            </a:r>
          </a:p>
          <a:p>
            <a:pPr lvl="0">
              <a:buClr>
                <a:srgbClr val="93A299"/>
              </a:buClr>
            </a:pPr>
            <a:r>
              <a:rPr lang="fr-FR" dirty="0">
                <a:solidFill>
                  <a:srgbClr val="292934"/>
                </a:solidFill>
              </a:rPr>
              <a:t>VCF </a:t>
            </a:r>
            <a:r>
              <a:rPr lang="fr-FR" dirty="0" smtClean="0">
                <a:solidFill>
                  <a:srgbClr val="292934"/>
                </a:solidFill>
              </a:rPr>
              <a:t>avec -G et un génome de référence :</a:t>
            </a:r>
          </a:p>
          <a:p>
            <a:pPr marL="0" indent="0">
              <a:buNone/>
            </a:pPr>
            <a:r>
              <a:rPr lang="pt-BR" sz="1300" dirty="0"/>
              <a:t>#CHROM  POS     ID      REF     ALT     QUAL    FILTER  INFO    FORMAT  G1      G2</a:t>
            </a:r>
          </a:p>
          <a:p>
            <a:pPr marL="0" indent="0">
              <a:buNone/>
            </a:pPr>
            <a:r>
              <a:rPr lang="pt-BR" sz="1300" b="1" dirty="0" err="1">
                <a:solidFill>
                  <a:srgbClr val="FF0000"/>
                </a:solidFill>
              </a:rPr>
              <a:t>toy</a:t>
            </a:r>
            <a:r>
              <a:rPr lang="pt-BR" sz="1300" b="1" dirty="0">
                <a:solidFill>
                  <a:srgbClr val="FF0000"/>
                </a:solidFill>
              </a:rPr>
              <a:t>     118     </a:t>
            </a:r>
            <a:r>
              <a:rPr lang="pt-BR" sz="1300" dirty="0"/>
              <a:t>3       C       </a:t>
            </a:r>
            <a:r>
              <a:rPr lang="pt-BR" sz="1300" dirty="0" err="1"/>
              <a:t>G</a:t>
            </a:r>
            <a:r>
              <a:rPr lang="pt-BR" sz="1300" dirty="0"/>
              <a:t>       .       PASS    </a:t>
            </a:r>
            <a:r>
              <a:rPr lang="pt-BR" sz="1300" dirty="0" err="1"/>
              <a:t>Ty</a:t>
            </a:r>
            <a:r>
              <a:rPr lang="pt-BR" sz="1300" dirty="0"/>
              <a:t>=</a:t>
            </a:r>
            <a:r>
              <a:rPr lang="pt-BR" sz="1300" dirty="0" err="1"/>
              <a:t>SNP;Rk</a:t>
            </a:r>
            <a:r>
              <a:rPr lang="pt-BR" sz="1300" dirty="0"/>
              <a:t>=1.00000;MULTI=.;DT=0;UL=86;UR=261;CL=168;CR=764;C1=124,0;C2=0,134;Genome=</a:t>
            </a:r>
            <a:r>
              <a:rPr lang="pt-BR" sz="1300" dirty="0" err="1"/>
              <a:t>C;Sd</a:t>
            </a:r>
            <a:r>
              <a:rPr lang="pt-BR" sz="1300" dirty="0"/>
              <a:t>=1       GT:DP:PL        0/0:124:10,378,2484     1/1:134:2684,408,10</a:t>
            </a:r>
            <a:endParaRPr lang="fr-FR" sz="1300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fr-FR" dirty="0">
              <a:solidFill>
                <a:srgbClr val="292934"/>
              </a:solidFill>
            </a:endParaRPr>
          </a:p>
          <a:p>
            <a:endParaRPr lang="pt-B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6052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Q4 à Q7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Q4: SNP isolé = SNP distant d’au moins </a:t>
            </a:r>
            <a:r>
              <a:rPr lang="fr-FR" i="1" dirty="0" smtClean="0"/>
              <a:t>k</a:t>
            </a:r>
            <a:r>
              <a:rPr lang="fr-FR" dirty="0" smtClean="0"/>
              <a:t> nucléotides à gauche et à droite de tout autre variant</a:t>
            </a:r>
          </a:p>
          <a:p>
            <a:r>
              <a:rPr lang="fr-FR" dirty="0"/>
              <a:t>Q5: </a:t>
            </a:r>
            <a:r>
              <a:rPr lang="fr-FR" dirty="0" smtClean="0"/>
              <a:t>-P permet d’autoriser 2, 3, 4… SNP proches dans une m</a:t>
            </a:r>
            <a:r>
              <a:rPr lang="fr-FR" dirty="0" smtClean="0"/>
              <a:t>ême </a:t>
            </a:r>
            <a:r>
              <a:rPr lang="fr-FR" dirty="0" err="1" smtClean="0"/>
              <a:t>bubble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-P 1: détection de SNP isolés uniquement</a:t>
            </a:r>
          </a:p>
          <a:p>
            <a:pPr lvl="1"/>
            <a:r>
              <a:rPr lang="fr-FR" dirty="0" smtClean="0"/>
              <a:t>-P </a:t>
            </a:r>
            <a:r>
              <a:rPr lang="fr-FR" i="1" dirty="0" smtClean="0"/>
              <a:t>n</a:t>
            </a:r>
            <a:r>
              <a:rPr lang="fr-FR" dirty="0" smtClean="0"/>
              <a:t>: détection d’au plus </a:t>
            </a:r>
            <a:r>
              <a:rPr lang="fr-FR" i="1" dirty="0" smtClean="0"/>
              <a:t>n</a:t>
            </a:r>
            <a:r>
              <a:rPr lang="fr-FR" dirty="0"/>
              <a:t> </a:t>
            </a:r>
            <a:r>
              <a:rPr lang="fr-FR" dirty="0" err="1" smtClean="0"/>
              <a:t>SNPs</a:t>
            </a:r>
            <a:r>
              <a:rPr lang="fr-FR" dirty="0" smtClean="0"/>
              <a:t> dans une même </a:t>
            </a:r>
            <a:r>
              <a:rPr lang="fr-FR" dirty="0" err="1" smtClean="0"/>
              <a:t>bubble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Q6:</a:t>
            </a:r>
          </a:p>
          <a:p>
            <a:pPr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</a:t>
            </a:r>
            <a:r>
              <a:rPr lang="fr-FR" dirty="0"/>
              <a:t>"</a:t>
            </a:r>
            <a:endParaRPr lang="fr-FR" dirty="0" smtClean="0"/>
          </a:p>
          <a:p>
            <a:r>
              <a:rPr lang="fr-FR" dirty="0" smtClean="0"/>
              <a:t>Q7:</a:t>
            </a:r>
          </a:p>
          <a:p>
            <a:pPr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humch1_00100_reads.fasta.gz" -P 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01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Q8 – Réutilisation du 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Certaines options (en particulier -D et -P)  ne modifie pas le graphe de de </a:t>
            </a:r>
            <a:r>
              <a:rPr lang="fr-FR" dirty="0" err="1" smtClean="0"/>
              <a:t>Bruijn</a:t>
            </a:r>
            <a:r>
              <a:rPr lang="fr-FR" dirty="0" smtClean="0"/>
              <a:t>. Il n’est donc pas nécessaire de le recalculer si ces options sont modifiées. </a:t>
            </a:r>
          </a:p>
          <a:p>
            <a:r>
              <a:rPr lang="fr-FR" dirty="0" smtClean="0"/>
              <a:t>L’option -g indique à </a:t>
            </a:r>
            <a:r>
              <a:rPr lang="fr-FR" dirty="0" err="1" smtClean="0"/>
              <a:t>discoSnp</a:t>
            </a:r>
            <a:r>
              <a:rPr lang="fr-FR" dirty="0" smtClean="0"/>
              <a:t>++ que si un graphe de de </a:t>
            </a:r>
            <a:r>
              <a:rPr lang="fr-FR" dirty="0" err="1" smtClean="0"/>
              <a:t>Bruijn</a:t>
            </a:r>
            <a:r>
              <a:rPr lang="fr-FR" dirty="0" smtClean="0"/>
              <a:t> a déjà été crée avec le m</a:t>
            </a:r>
            <a:r>
              <a:rPr lang="fr-FR" dirty="0" smtClean="0"/>
              <a:t>ême </a:t>
            </a:r>
            <a:r>
              <a:rPr lang="fr-FR" dirty="0" err="1" smtClean="0"/>
              <a:t>prefix</a:t>
            </a:r>
            <a:r>
              <a:rPr lang="fr-FR" dirty="0" smtClean="0"/>
              <a:t> (-p) le même c et C (-c et –C) et le même k (-k) alors celui-ci n’est pas reconstruit.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1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Q9 – Insertions / Délétions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</a:t>
            </a:r>
            <a:r>
              <a:rPr lang="fr-FR" dirty="0" err="1" smtClean="0"/>
              <a:t>discoSnp</a:t>
            </a:r>
            <a:r>
              <a:rPr lang="fr-FR" dirty="0" smtClean="0"/>
              <a:t>++ ne détecte pas d’</a:t>
            </a:r>
            <a:r>
              <a:rPr lang="fr-FR" dirty="0" err="1" smtClean="0"/>
              <a:t>indels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Utiliser l’option -D </a:t>
            </a:r>
            <a:r>
              <a:rPr lang="fr-FR" i="1" dirty="0" smtClean="0"/>
              <a:t>n</a:t>
            </a:r>
            <a:r>
              <a:rPr lang="fr-FR" dirty="0" smtClean="0"/>
              <a:t> pour détecter des </a:t>
            </a:r>
            <a:r>
              <a:rPr lang="fr-FR" dirty="0" err="1" smtClean="0"/>
              <a:t>indels</a:t>
            </a:r>
            <a:r>
              <a:rPr lang="fr-FR" dirty="0" smtClean="0"/>
              <a:t> de taille au plus </a:t>
            </a:r>
            <a:r>
              <a:rPr lang="fr-FR" i="1" dirty="0" smtClean="0"/>
              <a:t>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182880"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humch1_00100_reads.fasta.gz" -D 10 -g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88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Q10 – extensions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l’option -</a:t>
            </a:r>
            <a:r>
              <a:rPr lang="fr-FR" dirty="0" err="1" smtClean="0"/>
              <a:t>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95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Q11 – cumul d’options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humch1_00100_reads.fasta.gz" -D </a:t>
            </a:r>
            <a:r>
              <a:rPr lang="fr-FR" dirty="0" smtClean="0"/>
              <a:t>10 -P 2 -</a:t>
            </a:r>
            <a:r>
              <a:rPr lang="fr-FR" dirty="0" err="1" smtClean="0"/>
              <a:t>T</a:t>
            </a:r>
            <a:r>
              <a:rPr lang="fr-FR" dirty="0" smtClean="0"/>
              <a:t> -</a:t>
            </a:r>
            <a:r>
              <a:rPr lang="fr-FR" dirty="0"/>
              <a:t>g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88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Q12 – Noms des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</a:t>
            </a:r>
            <a:r>
              <a:rPr lang="fr-FR" dirty="0" err="1" smtClean="0"/>
              <a:t>iscoSnp</a:t>
            </a:r>
            <a:r>
              <a:rPr lang="fr-FR" dirty="0" smtClean="0"/>
              <a:t>++ crée des fichiers débutant par le </a:t>
            </a:r>
            <a:r>
              <a:rPr lang="fr-FR" dirty="0" err="1" smtClean="0"/>
              <a:t>prefix</a:t>
            </a:r>
            <a:r>
              <a:rPr lang="fr-FR" dirty="0" smtClean="0"/>
              <a:t> (-p) et terminant par un rappel des options. Ceci permet de retrouver vos résultats.</a:t>
            </a:r>
          </a:p>
          <a:p>
            <a:r>
              <a:rPr lang="fr-FR" dirty="0" smtClean="0"/>
              <a:t>discoRes_k_31_c_4_D_10_P_2_b_0_withlow_coherent.fa</a:t>
            </a:r>
          </a:p>
          <a:p>
            <a:pPr lvl="1"/>
            <a:r>
              <a:rPr lang="fr-FR" i="1" dirty="0"/>
              <a:t>k</a:t>
            </a:r>
            <a:r>
              <a:rPr lang="fr-FR" dirty="0" smtClean="0"/>
              <a:t> mers de taille 31 (k)</a:t>
            </a:r>
          </a:p>
          <a:p>
            <a:pPr lvl="1"/>
            <a:r>
              <a:rPr lang="fr-FR" dirty="0" smtClean="0"/>
              <a:t>Seuil minimum d’abondance: 4 (c)</a:t>
            </a:r>
          </a:p>
          <a:p>
            <a:pPr lvl="1"/>
            <a:r>
              <a:rPr lang="fr-FR" dirty="0" smtClean="0"/>
              <a:t>Détection d’</a:t>
            </a:r>
            <a:r>
              <a:rPr lang="fr-FR" dirty="0" err="1" smtClean="0"/>
              <a:t>indels</a:t>
            </a:r>
            <a:r>
              <a:rPr lang="fr-FR" dirty="0" smtClean="0"/>
              <a:t> de taille au plus 10 (D)</a:t>
            </a:r>
          </a:p>
          <a:p>
            <a:pPr lvl="1"/>
            <a:r>
              <a:rPr lang="fr-FR" dirty="0" smtClean="0"/>
              <a:t>Détection de 1 ou 2 </a:t>
            </a:r>
            <a:r>
              <a:rPr lang="fr-FR" dirty="0" err="1" smtClean="0"/>
              <a:t>SNPs</a:t>
            </a:r>
            <a:r>
              <a:rPr lang="fr-FR" dirty="0" smtClean="0"/>
              <a:t> par </a:t>
            </a:r>
            <a:r>
              <a:rPr lang="fr-FR" dirty="0" err="1" smtClean="0"/>
              <a:t>bubble</a:t>
            </a:r>
            <a:r>
              <a:rPr lang="fr-FR" dirty="0" smtClean="0"/>
              <a:t> (P)</a:t>
            </a:r>
          </a:p>
          <a:p>
            <a:pPr lvl="1"/>
            <a:r>
              <a:rPr lang="fr-FR" dirty="0" smtClean="0"/>
              <a:t>Pas de branchement dans les </a:t>
            </a:r>
            <a:r>
              <a:rPr lang="fr-FR" dirty="0" err="1" smtClean="0"/>
              <a:t>bubbles</a:t>
            </a:r>
            <a:r>
              <a:rPr lang="fr-FR" dirty="0" smtClean="0"/>
              <a:t> (b)</a:t>
            </a:r>
          </a:p>
          <a:p>
            <a:pPr lvl="1"/>
            <a:r>
              <a:rPr lang="fr-FR" dirty="0" smtClean="0"/>
              <a:t>Inclue les </a:t>
            </a:r>
            <a:r>
              <a:rPr lang="fr-FR" dirty="0" err="1" smtClean="0"/>
              <a:t>bubbles</a:t>
            </a:r>
            <a:r>
              <a:rPr lang="fr-FR" dirty="0" smtClean="0"/>
              <a:t> de faible complexité </a:t>
            </a:r>
          </a:p>
          <a:p>
            <a:pPr lvl="2"/>
            <a:r>
              <a:rPr lang="fr-FR" dirty="0" smtClean="0"/>
              <a:t>i.e.  TATATATATATATATA…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50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3115</TotalTime>
  <Words>787</Words>
  <Application>Microsoft Macintosh PowerPoint</Application>
  <PresentationFormat>Présentation à l'écran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Clarté</vt:lpstr>
      <vt:lpstr>Formation   discoSnp++</vt:lpstr>
      <vt:lpstr>Q2 – Fichiers crées</vt:lpstr>
      <vt:lpstr>Q3 – mapping sur référence</vt:lpstr>
      <vt:lpstr>Q4 à Q7</vt:lpstr>
      <vt:lpstr>Q8 – Réutilisation du graphe</vt:lpstr>
      <vt:lpstr>Q9 – Insertions / Délétions</vt:lpstr>
      <vt:lpstr>Q10 – extensions </vt:lpstr>
      <vt:lpstr>Q11 – cumul d’options</vt:lpstr>
      <vt:lpstr>Q12 – Noms des fichiers</vt:lpstr>
      <vt:lpstr>Q15</vt:lpstr>
      <vt:lpstr>Q17-19</vt:lpstr>
      <vt:lpstr>Q17</vt:lpstr>
      <vt:lpstr>Q19</vt:lpstr>
      <vt:lpstr>Q20 &amp; 21</vt:lpstr>
      <vt:lpstr>Q22 – Limitation nb SNPS proches</vt:lpstr>
      <vt:lpstr>Q23 – upload galaxy</vt:lpstr>
      <vt:lpstr>Q23 – upload galaxy</vt:lpstr>
      <vt:lpstr>Q28 – limitation Galaxy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Peterlongo</dc:creator>
  <cp:lastModifiedBy>Pierre Peterlongo</cp:lastModifiedBy>
  <cp:revision>35</cp:revision>
  <dcterms:created xsi:type="dcterms:W3CDTF">2015-03-20T17:19:23Z</dcterms:created>
  <dcterms:modified xsi:type="dcterms:W3CDTF">2015-03-22T21:15:19Z</dcterms:modified>
</cp:coreProperties>
</file>