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4" r:id="rId11"/>
    <p:sldId id="257" r:id="rId12"/>
    <p:sldId id="258" r:id="rId13"/>
    <p:sldId id="273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4" d="100"/>
          <a:sy n="44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25/03/15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25/03/15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25/03/15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25/03/15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25/03/15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25/03/15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25/03/15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25/03/15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25/03/15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25/03/15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25/03/15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A9DA1CA-5599-4D4C-83BA-09CC98C653EA}" type="datetimeFigureOut">
              <a:rPr lang="fr-FR" smtClean="0"/>
              <a:t>25/03/15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Formation 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err="1" smtClean="0"/>
              <a:t>discoSnp</a:t>
            </a:r>
            <a:r>
              <a:rPr lang="fr-FR" dirty="0" smtClean="0"/>
              <a:t>++     TP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Mars 2015 Montpellier</a:t>
            </a:r>
          </a:p>
          <a:p>
            <a:r>
              <a:rPr lang="fr-FR" dirty="0"/>
              <a:t>Bioinformatique pour le traitement de données de séquençage (NGS) </a:t>
            </a:r>
            <a:endParaRPr lang="fr-FR" dirty="0" smtClean="0"/>
          </a:p>
          <a:p>
            <a:r>
              <a:rPr lang="fr-FR" dirty="0" smtClean="0"/>
              <a:t>Pierre Peterlongo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31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Q16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77805" y="1524000"/>
            <a:ext cx="8552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-------------------------------</a:t>
            </a:r>
          </a:p>
          <a:p>
            <a:r>
              <a:rPr lang="en-US" sz="1200" dirty="0"/>
              <a:t>              SNP</a:t>
            </a:r>
          </a:p>
          <a:p>
            <a:r>
              <a:rPr lang="en-US" sz="1200" dirty="0"/>
              <a:t>7372 SNP in the reference.       Among them 5420 are correctly predicted</a:t>
            </a:r>
          </a:p>
          <a:p>
            <a:r>
              <a:rPr lang="en-US" sz="1200" dirty="0"/>
              <a:t>6441 SNP were predicted.         Among them 5420 are correctly mapped</a:t>
            </a:r>
          </a:p>
          <a:p>
            <a:r>
              <a:rPr lang="en-US" sz="1200" dirty="0"/>
              <a:t>SNP precision    84.15</a:t>
            </a:r>
          </a:p>
          <a:p>
            <a:r>
              <a:rPr lang="en-US" sz="1200" dirty="0"/>
              <a:t>SNP recall       73.52</a:t>
            </a:r>
          </a:p>
          <a:p>
            <a:r>
              <a:rPr lang="en-US" sz="1200" dirty="0"/>
              <a:t>-------------------------------</a:t>
            </a:r>
          </a:p>
          <a:p>
            <a:r>
              <a:rPr lang="en-US" sz="1200" dirty="0"/>
              <a:t>-------------------------------</a:t>
            </a:r>
          </a:p>
          <a:p>
            <a:r>
              <a:rPr lang="en-US" sz="1200" dirty="0"/>
              <a:t>              INDEL</a:t>
            </a:r>
          </a:p>
          <a:p>
            <a:r>
              <a:rPr lang="en-US" sz="1200" dirty="0"/>
              <a:t>550 INDEL in the reference.      Among them 344 are correctly predicted</a:t>
            </a:r>
          </a:p>
          <a:p>
            <a:r>
              <a:rPr lang="en-US" sz="1200" dirty="0"/>
              <a:t>430 INDEL were predicted.        Among them 344 are correctly mapped</a:t>
            </a:r>
          </a:p>
          <a:p>
            <a:r>
              <a:rPr lang="en-US" sz="1200" dirty="0"/>
              <a:t>INDEL precision  80.00</a:t>
            </a:r>
          </a:p>
          <a:p>
            <a:r>
              <a:rPr lang="en-US" sz="1200" dirty="0"/>
              <a:t>INDEL recall     62.55</a:t>
            </a:r>
          </a:p>
          <a:p>
            <a:r>
              <a:rPr lang="en-US" sz="1200" dirty="0"/>
              <a:t>-------------------------------</a:t>
            </a:r>
            <a:endParaRPr lang="en-US" sz="1200" dirty="0"/>
          </a:p>
        </p:txBody>
      </p:sp>
      <p:pic>
        <p:nvPicPr>
          <p:cNvPr id="5" name="Image 4" descr="discoRes_k_31_c_4_D_10_P_2_b_0_withlow_cohe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07" y="1021879"/>
            <a:ext cx="6489121" cy="527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0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Q17</a:t>
            </a:r>
            <a:endParaRPr lang="fr-FR" dirty="0"/>
          </a:p>
        </p:txBody>
      </p:sp>
      <p:pic>
        <p:nvPicPr>
          <p:cNvPr id="5" name="Image 4" descr="discoRes_k_31_c_4_D_10_P_2_b_0_withlow_coherent_st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194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39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Q19-21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 = 2, 4, 10:</a:t>
            </a:r>
          </a:p>
          <a:p>
            <a:pPr lvl="1"/>
            <a:r>
              <a:rPr lang="fr-FR" dirty="0" err="1" smtClean="0"/>
              <a:t>Prec</a:t>
            </a:r>
            <a:r>
              <a:rPr lang="fr-FR" dirty="0" smtClean="0"/>
              <a:t> = 39%, 92%, 80%</a:t>
            </a:r>
          </a:p>
          <a:p>
            <a:pPr lvl="1"/>
            <a:r>
              <a:rPr lang="fr-FR" dirty="0" err="1" smtClean="0"/>
              <a:t>Recall</a:t>
            </a:r>
            <a:r>
              <a:rPr lang="fr-FR" dirty="0" smtClean="0"/>
              <a:t> = 36%, 65%, 22%</a:t>
            </a:r>
          </a:p>
          <a:p>
            <a:pPr lvl="1"/>
            <a:endParaRPr lang="fr-FR" dirty="0"/>
          </a:p>
          <a:p>
            <a:r>
              <a:rPr lang="fr-FR" dirty="0"/>
              <a:t>k</a:t>
            </a:r>
            <a:r>
              <a:rPr lang="fr-FR" dirty="0" smtClean="0"/>
              <a:t> = 11, 31, 61</a:t>
            </a:r>
          </a:p>
          <a:p>
            <a:pPr lvl="1"/>
            <a:r>
              <a:rPr lang="fr-FR" dirty="0" err="1" smtClean="0"/>
              <a:t>Prec</a:t>
            </a:r>
            <a:r>
              <a:rPr lang="fr-FR" dirty="0" smtClean="0"/>
              <a:t> = ---, 92%, 73%</a:t>
            </a:r>
          </a:p>
          <a:p>
            <a:pPr lvl="1"/>
            <a:r>
              <a:rPr lang="fr-FR" dirty="0" err="1" smtClean="0"/>
              <a:t>Recall</a:t>
            </a:r>
            <a:r>
              <a:rPr lang="fr-FR" dirty="0" smtClean="0"/>
              <a:t> = 0%, 65%, 9% </a:t>
            </a:r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94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Q19</a:t>
            </a:r>
            <a:endParaRPr lang="fr-FR" dirty="0"/>
          </a:p>
        </p:txBody>
      </p:sp>
      <p:pic>
        <p:nvPicPr>
          <p:cNvPr id="6" name="Image 5" descr="roc_human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33400"/>
            <a:ext cx="7315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2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Q21</a:t>
            </a:r>
            <a:endParaRPr lang="fr-FR" dirty="0"/>
          </a:p>
        </p:txBody>
      </p:sp>
      <p:pic>
        <p:nvPicPr>
          <p:cNvPr id="6" name="Image 5" descr="roc_human_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18" y="619659"/>
            <a:ext cx="7315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11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Q22 </a:t>
            </a:r>
            <a:r>
              <a:rPr lang="fr-FR" dirty="0" smtClean="0"/>
              <a:t>&amp; </a:t>
            </a:r>
            <a:r>
              <a:rPr lang="fr-FR" dirty="0" smtClean="0"/>
              <a:t>24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-C </a:t>
            </a:r>
            <a:r>
              <a:rPr lang="fr-FR" i="1" dirty="0" smtClean="0"/>
              <a:t>n</a:t>
            </a:r>
            <a:r>
              <a:rPr lang="fr-FR" dirty="0" smtClean="0"/>
              <a:t>: élimine les </a:t>
            </a:r>
            <a:r>
              <a:rPr lang="fr-FR" i="1" dirty="0" err="1" smtClean="0"/>
              <a:t>k</a:t>
            </a:r>
            <a:r>
              <a:rPr lang="fr-FR" dirty="0" err="1" smtClean="0"/>
              <a:t>mers</a:t>
            </a:r>
            <a:r>
              <a:rPr lang="fr-FR" dirty="0" smtClean="0"/>
              <a:t> vus plus de </a:t>
            </a:r>
            <a:r>
              <a:rPr lang="fr-FR" i="1" dirty="0" smtClean="0"/>
              <a:t>n </a:t>
            </a:r>
            <a:r>
              <a:rPr lang="fr-FR" dirty="0" smtClean="0"/>
              <a:t>fois</a:t>
            </a:r>
          </a:p>
          <a:p>
            <a:r>
              <a:rPr lang="fr-FR" dirty="0" smtClean="0"/>
              <a:t>Sans –C 100:</a:t>
            </a:r>
          </a:p>
          <a:p>
            <a:pPr lvl="1"/>
            <a:r>
              <a:rPr lang="fr-FR" dirty="0" smtClean="0"/>
              <a:t>Précision: </a:t>
            </a:r>
            <a:r>
              <a:rPr lang="fr-FR" dirty="0"/>
              <a:t>92.61</a:t>
            </a:r>
            <a:r>
              <a:rPr lang="fr-FR" dirty="0" smtClean="0"/>
              <a:t>%</a:t>
            </a:r>
          </a:p>
          <a:p>
            <a:pPr lvl="1"/>
            <a:r>
              <a:rPr lang="fr-FR" dirty="0" err="1" smtClean="0"/>
              <a:t>Recall</a:t>
            </a:r>
            <a:r>
              <a:rPr lang="fr-FR" dirty="0" smtClean="0"/>
              <a:t>: </a:t>
            </a:r>
            <a:r>
              <a:rPr lang="fr-FR" dirty="0"/>
              <a:t>65.73</a:t>
            </a:r>
            <a:r>
              <a:rPr lang="fr-FR" dirty="0" smtClean="0"/>
              <a:t>%</a:t>
            </a:r>
            <a:endParaRPr lang="fr-FR" dirty="0"/>
          </a:p>
          <a:p>
            <a:r>
              <a:rPr lang="fr-FR" dirty="0" smtClean="0"/>
              <a:t>Avec –C 100</a:t>
            </a:r>
            <a:endParaRPr lang="fr-FR" dirty="0"/>
          </a:p>
          <a:p>
            <a:pPr lvl="1"/>
            <a:r>
              <a:rPr lang="fr-FR" dirty="0"/>
              <a:t>Précision: 92.79</a:t>
            </a:r>
            <a:r>
              <a:rPr lang="fr-FR" dirty="0" smtClean="0"/>
              <a:t>%</a:t>
            </a:r>
            <a:endParaRPr lang="fr-FR" dirty="0"/>
          </a:p>
          <a:p>
            <a:pPr lvl="1"/>
            <a:r>
              <a:rPr lang="fr-FR" dirty="0" err="1"/>
              <a:t>Recall</a:t>
            </a:r>
            <a:r>
              <a:rPr lang="fr-FR" dirty="0"/>
              <a:t>: 65.73</a:t>
            </a:r>
            <a:r>
              <a:rPr lang="fr-FR" dirty="0" smtClean="0"/>
              <a:t>%</a:t>
            </a:r>
            <a:endParaRPr lang="fr-FR" dirty="0"/>
          </a:p>
          <a:p>
            <a:r>
              <a:rPr lang="fr-FR" dirty="0" smtClean="0"/>
              <a:t>+ meilleurs résultats car moins perturbés par les répétitions</a:t>
            </a:r>
          </a:p>
          <a:p>
            <a:r>
              <a:rPr lang="fr-FR" dirty="0" smtClean="0"/>
              <a:t>- ne trouve plus les variants dans les répétitions.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242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Q25 </a:t>
            </a:r>
            <a:r>
              <a:rPr lang="fr-FR" dirty="0" smtClean="0"/>
              <a:t>– Limitation nb SNPS proches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recherchant 40 </a:t>
            </a:r>
            <a:r>
              <a:rPr lang="fr-FR" dirty="0" err="1" smtClean="0"/>
              <a:t>SNPs</a:t>
            </a:r>
            <a:r>
              <a:rPr lang="fr-FR" dirty="0" smtClean="0"/>
              <a:t> proches par </a:t>
            </a:r>
            <a:r>
              <a:rPr lang="fr-FR" dirty="0" err="1" smtClean="0"/>
              <a:t>bubble</a:t>
            </a:r>
            <a:r>
              <a:rPr lang="fr-FR" dirty="0" smtClean="0"/>
              <a:t>, </a:t>
            </a:r>
            <a:r>
              <a:rPr lang="fr-FR" dirty="0" err="1" smtClean="0"/>
              <a:t>discoSnp</a:t>
            </a:r>
            <a:r>
              <a:rPr lang="fr-FR" dirty="0" smtClean="0"/>
              <a:t>++ plante (bus </a:t>
            </a:r>
            <a:r>
              <a:rPr lang="fr-FR" dirty="0" err="1" smtClean="0"/>
              <a:t>error</a:t>
            </a:r>
            <a:r>
              <a:rPr lang="fr-FR" dirty="0" smtClean="0"/>
              <a:t>). </a:t>
            </a:r>
          </a:p>
          <a:p>
            <a:r>
              <a:rPr lang="fr-FR" dirty="0" smtClean="0"/>
              <a:t>Dû à une « pile de </a:t>
            </a:r>
            <a:r>
              <a:rPr lang="fr-FR" dirty="0" err="1" smtClean="0"/>
              <a:t>récursion</a:t>
            </a:r>
            <a:r>
              <a:rPr lang="fr-FR" dirty="0" smtClean="0"/>
              <a:t> » trop grosse. C’est une des limitations pratiques actuelles de </a:t>
            </a:r>
            <a:r>
              <a:rPr lang="fr-FR" dirty="0" err="1" smtClean="0"/>
              <a:t>discoSnp</a:t>
            </a:r>
            <a:r>
              <a:rPr lang="fr-FR" dirty="0" smtClean="0"/>
              <a:t>++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15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Q26 </a:t>
            </a:r>
            <a:r>
              <a:rPr lang="fr-FR" dirty="0" smtClean="0"/>
              <a:t>– </a:t>
            </a:r>
            <a:r>
              <a:rPr lang="fr-FR" dirty="0" err="1" smtClean="0"/>
              <a:t>upload</a:t>
            </a:r>
            <a:r>
              <a:rPr lang="fr-FR" dirty="0" smtClean="0"/>
              <a:t> </a:t>
            </a:r>
            <a:r>
              <a:rPr lang="fr-FR" dirty="0" err="1" smtClean="0"/>
              <a:t>galaxy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Uploader ses propres données:</a:t>
            </a:r>
          </a:p>
          <a:p>
            <a:endParaRPr lang="fr-FR" dirty="0"/>
          </a:p>
        </p:txBody>
      </p:sp>
      <p:pic>
        <p:nvPicPr>
          <p:cNvPr id="4" name="Image 3" descr="Screen Shot 2015-03-22 at 21.3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125" y="2744107"/>
            <a:ext cx="3429000" cy="2349500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H="1">
            <a:off x="5804139" y="2529895"/>
            <a:ext cx="2083538" cy="7143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02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Q26 </a:t>
            </a:r>
            <a:r>
              <a:rPr lang="fr-FR" dirty="0" smtClean="0"/>
              <a:t>– </a:t>
            </a:r>
            <a:r>
              <a:rPr lang="fr-FR" dirty="0" err="1" smtClean="0"/>
              <a:t>upload</a:t>
            </a:r>
            <a:r>
              <a:rPr lang="fr-FR" dirty="0" smtClean="0"/>
              <a:t> </a:t>
            </a:r>
            <a:r>
              <a:rPr lang="fr-FR" dirty="0" err="1" smtClean="0"/>
              <a:t>galaxy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des bibliothèques</a:t>
            </a:r>
          </a:p>
          <a:p>
            <a:endParaRPr lang="fr-FR" dirty="0"/>
          </a:p>
        </p:txBody>
      </p:sp>
      <p:pic>
        <p:nvPicPr>
          <p:cNvPr id="5" name="Image 4" descr="Screen Shot 2015-03-22 at 21.3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16" y="2421853"/>
            <a:ext cx="5486400" cy="2755900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H="1">
            <a:off x="5382347" y="2281866"/>
            <a:ext cx="2083538" cy="7143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9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Q31 </a:t>
            </a:r>
            <a:r>
              <a:rPr lang="fr-FR" dirty="0" smtClean="0"/>
              <a:t>– limitation </a:t>
            </a:r>
            <a:r>
              <a:rPr lang="fr-FR" dirty="0" err="1" smtClean="0"/>
              <a:t>Galaxy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L’ordre des fichiers pris en entrée n’est pas respectée. </a:t>
            </a:r>
          </a:p>
          <a:p>
            <a:r>
              <a:rPr lang="fr-FR" dirty="0" smtClean="0"/>
              <a:t>Ceci est limitant en cas:</a:t>
            </a:r>
          </a:p>
          <a:p>
            <a:pPr lvl="1"/>
            <a:r>
              <a:rPr lang="fr-FR" dirty="0" smtClean="0"/>
              <a:t>1/ d’</a:t>
            </a:r>
            <a:r>
              <a:rPr lang="fr-FR" dirty="0" err="1" smtClean="0"/>
              <a:t>utitlisation</a:t>
            </a:r>
            <a:r>
              <a:rPr lang="fr-FR" dirty="0" smtClean="0"/>
              <a:t> de </a:t>
            </a:r>
            <a:r>
              <a:rPr lang="fr-FR" dirty="0" err="1" smtClean="0"/>
              <a:t>reads</a:t>
            </a:r>
            <a:r>
              <a:rPr lang="fr-FR" dirty="0" smtClean="0"/>
              <a:t> </a:t>
            </a:r>
            <a:r>
              <a:rPr lang="fr-FR" dirty="0" err="1" smtClean="0"/>
              <a:t>pairés</a:t>
            </a:r>
            <a:endParaRPr lang="fr-FR" dirty="0" smtClean="0"/>
          </a:p>
          <a:p>
            <a:pPr lvl="2"/>
            <a:r>
              <a:rPr lang="fr-FR" dirty="0" smtClean="0"/>
              <a:t>Pas de solution à court terme.</a:t>
            </a:r>
          </a:p>
          <a:p>
            <a:pPr lvl="1"/>
            <a:r>
              <a:rPr lang="fr-FR" dirty="0" smtClean="0"/>
              <a:t>2/ pour retrouver les couvertures associées à chaque jeux de </a:t>
            </a:r>
            <a:r>
              <a:rPr lang="fr-FR" dirty="0" err="1" smtClean="0"/>
              <a:t>reads</a:t>
            </a:r>
            <a:r>
              <a:rPr lang="fr-FR" dirty="0" smtClean="0"/>
              <a:t>.</a:t>
            </a:r>
          </a:p>
          <a:p>
            <a:pPr lvl="2"/>
            <a:r>
              <a:rPr lang="fr-FR" dirty="0" smtClean="0"/>
              <a:t>Solution en cours de développement.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027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 – Fichiers crées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300" dirty="0" err="1" smtClean="0"/>
              <a:t>Prefix</a:t>
            </a:r>
            <a:r>
              <a:rPr lang="fr-FR" sz="2300" dirty="0" smtClean="0"/>
              <a:t> = « </a:t>
            </a:r>
            <a:r>
              <a:rPr lang="fr-FR" sz="2300" dirty="0" err="1" smtClean="0"/>
              <a:t>discoRes</a:t>
            </a:r>
            <a:r>
              <a:rPr lang="fr-FR" sz="2300" dirty="0" smtClean="0"/>
              <a:t> » (changeable avec -p)</a:t>
            </a:r>
          </a:p>
          <a:p>
            <a:pPr marL="0" indent="0">
              <a:buNone/>
            </a:pPr>
            <a:r>
              <a:rPr lang="fr-FR" sz="2300" b="1" dirty="0" smtClean="0"/>
              <a:t>Résultats:</a:t>
            </a:r>
          </a:p>
          <a:p>
            <a:r>
              <a:rPr lang="fr-FR" sz="2300" dirty="0" smtClean="0">
                <a:solidFill>
                  <a:srgbClr val="FF0000"/>
                </a:solidFill>
              </a:rPr>
              <a:t>discoRes_k_31_c_4_D_0_P_1_b_0_withlow_coherent.fa</a:t>
            </a:r>
          </a:p>
          <a:p>
            <a:pPr lvl="1"/>
            <a:r>
              <a:rPr lang="fr-FR" sz="2300" dirty="0" smtClean="0"/>
              <a:t>Séquences </a:t>
            </a:r>
            <a:r>
              <a:rPr lang="fr-FR" sz="2300" dirty="0" err="1" smtClean="0"/>
              <a:t>fasta</a:t>
            </a:r>
            <a:r>
              <a:rPr lang="fr-FR" sz="2300" dirty="0" smtClean="0"/>
              <a:t> des « </a:t>
            </a:r>
            <a:r>
              <a:rPr lang="fr-FR" sz="2300" dirty="0" err="1" smtClean="0"/>
              <a:t>bubbles</a:t>
            </a:r>
            <a:r>
              <a:rPr lang="fr-FR" sz="2300" dirty="0" smtClean="0"/>
              <a:t> » avec information dans headers</a:t>
            </a:r>
          </a:p>
          <a:p>
            <a:r>
              <a:rPr lang="fr-FR" sz="2300" dirty="0" smtClean="0">
                <a:solidFill>
                  <a:srgbClr val="FF0000"/>
                </a:solidFill>
              </a:rPr>
              <a:t>discoRes_k_31_c_4_D_0_P_1_b_0_withlow_coherent.vcf</a:t>
            </a:r>
          </a:p>
          <a:p>
            <a:pPr lvl="1"/>
            <a:r>
              <a:rPr lang="fr-FR" sz="1900" dirty="0" smtClean="0"/>
              <a:t>Séquences VCF des variants détectés</a:t>
            </a:r>
          </a:p>
          <a:p>
            <a:r>
              <a:rPr lang="fr-FR" sz="2000" dirty="0" smtClean="0"/>
              <a:t>discoRes_k_31_c_4_D_0_P_1_b_0_withlow_uncoherent.fa</a:t>
            </a:r>
          </a:p>
          <a:p>
            <a:pPr lvl="1"/>
            <a:r>
              <a:rPr lang="fr-FR" sz="1900" dirty="0" smtClean="0"/>
              <a:t>À oublier pour le moment</a:t>
            </a:r>
          </a:p>
          <a:p>
            <a:pPr marL="0" indent="0">
              <a:buNone/>
            </a:pPr>
            <a:r>
              <a:rPr lang="fr-FR" sz="2300" b="1" dirty="0" smtClean="0"/>
              <a:t>Fichiers Annexe:</a:t>
            </a:r>
          </a:p>
          <a:p>
            <a:r>
              <a:rPr lang="fr-FR" sz="2000" dirty="0"/>
              <a:t>discoRes_k_31_c_4.</a:t>
            </a:r>
            <a:r>
              <a:rPr lang="fr-FR" sz="2000" dirty="0" smtClean="0"/>
              <a:t>h5</a:t>
            </a:r>
          </a:p>
          <a:p>
            <a:pPr lvl="1"/>
            <a:r>
              <a:rPr lang="fr-FR" sz="1900" dirty="0" smtClean="0"/>
              <a:t>Graphe de de </a:t>
            </a:r>
            <a:r>
              <a:rPr lang="fr-FR" sz="1900" dirty="0" err="1" smtClean="0"/>
              <a:t>Bruijn</a:t>
            </a:r>
            <a:r>
              <a:rPr lang="fr-FR" sz="1900" dirty="0" smtClean="0"/>
              <a:t> des séquences.</a:t>
            </a:r>
          </a:p>
          <a:p>
            <a:pPr lvl="1"/>
            <a:r>
              <a:rPr lang="fr-FR" sz="1900" dirty="0" smtClean="0"/>
              <a:t>Réutilisable</a:t>
            </a:r>
            <a:endParaRPr lang="fr-FR" sz="1900" dirty="0" smtClean="0"/>
          </a:p>
          <a:p>
            <a:endParaRPr lang="fr-FR" sz="2300" dirty="0" smtClean="0"/>
          </a:p>
        </p:txBody>
      </p:sp>
    </p:spTree>
    <p:extLst>
      <p:ext uri="{BB962C8B-B14F-4D97-AF65-F5344CB8AC3E}">
        <p14:creationId xmlns:p14="http://schemas.microsoft.com/office/powerpoint/2010/main" val="174646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Q3 – </a:t>
            </a:r>
            <a:r>
              <a:rPr lang="fr-FR" dirty="0" err="1" smtClean="0"/>
              <a:t>mapping</a:t>
            </a:r>
            <a:r>
              <a:rPr lang="fr-FR" dirty="0" smtClean="0"/>
              <a:t> sur référence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Option -G: </a:t>
            </a:r>
          </a:p>
          <a:p>
            <a:pPr lvl="1"/>
            <a:r>
              <a:rPr lang="fr-FR" dirty="0" smtClean="0"/>
              <a:t>Demande le </a:t>
            </a:r>
            <a:r>
              <a:rPr lang="fr-FR" dirty="0" err="1" smtClean="0"/>
              <a:t>mapping</a:t>
            </a:r>
            <a:r>
              <a:rPr lang="fr-FR" dirty="0" smtClean="0"/>
              <a:t> des séquences prédites sur un génome de référence.</a:t>
            </a:r>
          </a:p>
          <a:p>
            <a:pPr marL="274320" lvl="1" indent="0">
              <a:buNone/>
            </a:pPr>
            <a:endParaRPr lang="fr-FR" dirty="0" smtClean="0"/>
          </a:p>
          <a:p>
            <a:r>
              <a:rPr lang="fr-FR" dirty="0" smtClean="0"/>
              <a:t>VCF sans -G :</a:t>
            </a:r>
          </a:p>
          <a:p>
            <a:pPr marL="0" indent="0">
              <a:buNone/>
            </a:pPr>
            <a:r>
              <a:rPr lang="pt-BR" sz="1200" dirty="0"/>
              <a:t>#CHROM  POS     ID      REF     ALT     QUAL    FILTER  INFO    FORMAT  G1      G2</a:t>
            </a:r>
          </a:p>
          <a:p>
            <a:pPr marL="0" indent="0">
              <a:buNone/>
            </a:pPr>
            <a:r>
              <a:rPr lang="pt-BR" sz="1200" dirty="0"/>
              <a:t>.       .       3       C       </a:t>
            </a:r>
            <a:r>
              <a:rPr lang="pt-BR" sz="1200" dirty="0" err="1"/>
              <a:t>G</a:t>
            </a:r>
            <a:r>
              <a:rPr lang="pt-BR" sz="1200" dirty="0"/>
              <a:t>       .       .       </a:t>
            </a:r>
            <a:r>
              <a:rPr lang="pt-BR" sz="1200" dirty="0" err="1"/>
              <a:t>Ty</a:t>
            </a:r>
            <a:r>
              <a:rPr lang="pt-BR" sz="1200" dirty="0"/>
              <a:t>=</a:t>
            </a:r>
            <a:r>
              <a:rPr lang="pt-BR" sz="1200" dirty="0" err="1"/>
              <a:t>SNP;Rk</a:t>
            </a:r>
            <a:r>
              <a:rPr lang="pt-BR" sz="1200" dirty="0"/>
              <a:t>=1.00000;UL=86;UR=261;CL=168;CR=764;C1=124,0;C2=0,134  GT:DP:PL        0/0:124:10,378,2484     1/1:134:</a:t>
            </a:r>
            <a:r>
              <a:rPr lang="pt-BR" sz="1200" dirty="0" smtClean="0"/>
              <a:t>2684,408,10</a:t>
            </a:r>
          </a:p>
          <a:p>
            <a:pPr lvl="0">
              <a:buClr>
                <a:srgbClr val="93A299"/>
              </a:buClr>
            </a:pPr>
            <a:r>
              <a:rPr lang="fr-FR" dirty="0">
                <a:solidFill>
                  <a:srgbClr val="292934"/>
                </a:solidFill>
              </a:rPr>
              <a:t>VCF </a:t>
            </a:r>
            <a:r>
              <a:rPr lang="fr-FR" dirty="0" smtClean="0">
                <a:solidFill>
                  <a:srgbClr val="292934"/>
                </a:solidFill>
              </a:rPr>
              <a:t>avec -G et un génome de référence :</a:t>
            </a:r>
          </a:p>
          <a:p>
            <a:pPr marL="0" indent="0">
              <a:buNone/>
            </a:pPr>
            <a:r>
              <a:rPr lang="pt-BR" sz="1300" dirty="0"/>
              <a:t>#CHROM  POS     ID      REF     ALT     QUAL    FILTER  INFO    FORMAT  G1      G2</a:t>
            </a:r>
          </a:p>
          <a:p>
            <a:pPr marL="0" indent="0">
              <a:buNone/>
            </a:pPr>
            <a:r>
              <a:rPr lang="pt-BR" sz="1300" b="1" dirty="0" err="1">
                <a:solidFill>
                  <a:srgbClr val="FF0000"/>
                </a:solidFill>
              </a:rPr>
              <a:t>toy</a:t>
            </a:r>
            <a:r>
              <a:rPr lang="pt-BR" sz="1300" b="1" dirty="0">
                <a:solidFill>
                  <a:srgbClr val="FF0000"/>
                </a:solidFill>
              </a:rPr>
              <a:t>     118     </a:t>
            </a:r>
            <a:r>
              <a:rPr lang="pt-BR" sz="1300" dirty="0"/>
              <a:t>3       C       </a:t>
            </a:r>
            <a:r>
              <a:rPr lang="pt-BR" sz="1300" dirty="0" err="1"/>
              <a:t>G</a:t>
            </a:r>
            <a:r>
              <a:rPr lang="pt-BR" sz="1300" dirty="0"/>
              <a:t>       .       PASS    </a:t>
            </a:r>
            <a:r>
              <a:rPr lang="pt-BR" sz="1300" dirty="0" err="1"/>
              <a:t>Ty</a:t>
            </a:r>
            <a:r>
              <a:rPr lang="pt-BR" sz="1300" dirty="0"/>
              <a:t>=</a:t>
            </a:r>
            <a:r>
              <a:rPr lang="pt-BR" sz="1300" dirty="0" err="1"/>
              <a:t>SNP;Rk</a:t>
            </a:r>
            <a:r>
              <a:rPr lang="pt-BR" sz="1300" dirty="0"/>
              <a:t>=1.00000;MULTI=.;DT=0;UL=86;UR=261;CL=168;CR=764;C1=124,0;C2=0,134;Genome=</a:t>
            </a:r>
            <a:r>
              <a:rPr lang="pt-BR" sz="1300" dirty="0" err="1"/>
              <a:t>C;Sd</a:t>
            </a:r>
            <a:r>
              <a:rPr lang="pt-BR" sz="1300" dirty="0"/>
              <a:t>=1       GT:DP:PL        0/0:124:10,378,2484     1/1:134:2684,408,10</a:t>
            </a:r>
            <a:endParaRPr lang="fr-FR" sz="1300" dirty="0" smtClean="0">
              <a:solidFill>
                <a:srgbClr val="292934"/>
              </a:solidFill>
            </a:endParaRPr>
          </a:p>
          <a:p>
            <a:pPr lvl="0">
              <a:buClr>
                <a:srgbClr val="93A299"/>
              </a:buClr>
            </a:pPr>
            <a:endParaRPr lang="fr-FR" dirty="0">
              <a:solidFill>
                <a:srgbClr val="292934"/>
              </a:solidFill>
            </a:endParaRPr>
          </a:p>
          <a:p>
            <a:endParaRPr lang="pt-BR" sz="1200" dirty="0" smtClean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6052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Q5 </a:t>
            </a:r>
            <a:r>
              <a:rPr lang="fr-FR" dirty="0" smtClean="0"/>
              <a:t>à </a:t>
            </a:r>
            <a:r>
              <a:rPr lang="fr-FR" dirty="0" smtClean="0"/>
              <a:t>Q8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Q5: </a:t>
            </a:r>
            <a:r>
              <a:rPr lang="fr-FR" dirty="0" smtClean="0"/>
              <a:t>SNP isolé = SNP distant d’au moins </a:t>
            </a:r>
            <a:r>
              <a:rPr lang="fr-FR" i="1" dirty="0" smtClean="0"/>
              <a:t>k</a:t>
            </a:r>
            <a:r>
              <a:rPr lang="fr-FR" dirty="0" smtClean="0"/>
              <a:t> nucléotides à gauche et à droite de tout autre variant</a:t>
            </a:r>
          </a:p>
          <a:p>
            <a:r>
              <a:rPr lang="fr-FR" dirty="0" smtClean="0"/>
              <a:t>Q6: </a:t>
            </a:r>
            <a:r>
              <a:rPr lang="fr-FR" dirty="0" smtClean="0"/>
              <a:t>-P permet d’autoriser 2, 3, 4… SNP proches dans une même </a:t>
            </a:r>
            <a:r>
              <a:rPr lang="fr-FR" dirty="0" err="1" smtClean="0"/>
              <a:t>bubble</a:t>
            </a:r>
            <a:r>
              <a:rPr lang="fr-FR" dirty="0" smtClean="0"/>
              <a:t>. </a:t>
            </a:r>
          </a:p>
          <a:p>
            <a:pPr lvl="1"/>
            <a:r>
              <a:rPr lang="fr-FR" dirty="0" smtClean="0"/>
              <a:t>-P 1: détection de SNP isolés uniquement</a:t>
            </a:r>
          </a:p>
          <a:p>
            <a:pPr lvl="1"/>
            <a:r>
              <a:rPr lang="fr-FR" dirty="0" smtClean="0"/>
              <a:t>-P </a:t>
            </a:r>
            <a:r>
              <a:rPr lang="fr-FR" i="1" dirty="0" smtClean="0"/>
              <a:t>n</a:t>
            </a:r>
            <a:r>
              <a:rPr lang="fr-FR" dirty="0" smtClean="0"/>
              <a:t>: détection d’au plus </a:t>
            </a:r>
            <a:r>
              <a:rPr lang="fr-FR" i="1" dirty="0" smtClean="0"/>
              <a:t>n</a:t>
            </a:r>
            <a:r>
              <a:rPr lang="fr-FR" dirty="0"/>
              <a:t> </a:t>
            </a:r>
            <a:r>
              <a:rPr lang="fr-FR" dirty="0" err="1" smtClean="0"/>
              <a:t>SNPs</a:t>
            </a:r>
            <a:r>
              <a:rPr lang="fr-FR" dirty="0" smtClean="0"/>
              <a:t> dans une même </a:t>
            </a:r>
            <a:r>
              <a:rPr lang="fr-FR" dirty="0" err="1" smtClean="0"/>
              <a:t>bubble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Q7:</a:t>
            </a:r>
            <a:endParaRPr lang="fr-FR" dirty="0" smtClean="0"/>
          </a:p>
          <a:p>
            <a:pPr lvl="1"/>
            <a:r>
              <a:rPr lang="fr-FR" dirty="0"/>
              <a:t>./</a:t>
            </a:r>
            <a:r>
              <a:rPr lang="fr-FR" dirty="0" err="1"/>
              <a:t>run_discoSnp</a:t>
            </a:r>
            <a:r>
              <a:rPr lang="fr-FR" dirty="0"/>
              <a:t>++.sh -r "humch1_00096_reads.fasta.gz </a:t>
            </a:r>
            <a:r>
              <a:rPr lang="fr-FR" dirty="0" smtClean="0"/>
              <a:t>humch1_00100_reads.fasta.gz</a:t>
            </a:r>
            <a:r>
              <a:rPr lang="fr-FR" dirty="0"/>
              <a:t>"</a:t>
            </a:r>
            <a:endParaRPr lang="fr-FR" dirty="0" smtClean="0"/>
          </a:p>
          <a:p>
            <a:r>
              <a:rPr lang="fr-FR" dirty="0" smtClean="0"/>
              <a:t>Q8:</a:t>
            </a:r>
            <a:endParaRPr lang="fr-FR" dirty="0" smtClean="0"/>
          </a:p>
          <a:p>
            <a:pPr lvl="1"/>
            <a:r>
              <a:rPr lang="fr-FR" dirty="0"/>
              <a:t>./</a:t>
            </a:r>
            <a:r>
              <a:rPr lang="fr-FR" dirty="0" err="1"/>
              <a:t>run_discoSnp</a:t>
            </a:r>
            <a:r>
              <a:rPr lang="fr-FR" dirty="0"/>
              <a:t>++.sh -r "humch1_00096_reads.fasta.gz </a:t>
            </a:r>
            <a:r>
              <a:rPr lang="fr-FR" dirty="0" smtClean="0"/>
              <a:t>humch1_00100_reads.fasta.gz" -P 2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015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Q10 </a:t>
            </a:r>
            <a:r>
              <a:rPr lang="fr-FR" dirty="0" smtClean="0"/>
              <a:t>– Réutilisation du graphe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Certaines options (en particulier -D et -P)  ne </a:t>
            </a:r>
            <a:r>
              <a:rPr lang="fr-FR" dirty="0" smtClean="0"/>
              <a:t>modifient </a:t>
            </a:r>
            <a:r>
              <a:rPr lang="fr-FR" dirty="0" smtClean="0"/>
              <a:t>pas le graphe de de </a:t>
            </a:r>
            <a:r>
              <a:rPr lang="fr-FR" dirty="0" err="1" smtClean="0"/>
              <a:t>Bruijn</a:t>
            </a:r>
            <a:r>
              <a:rPr lang="fr-FR" dirty="0" smtClean="0"/>
              <a:t>. Il n’est donc pas nécessaire de le recalculer </a:t>
            </a:r>
            <a:r>
              <a:rPr lang="fr-FR" dirty="0" smtClean="0"/>
              <a:t>si seulement ces options </a:t>
            </a:r>
            <a:r>
              <a:rPr lang="fr-FR" dirty="0" smtClean="0"/>
              <a:t>sont modifiées. </a:t>
            </a:r>
          </a:p>
          <a:p>
            <a:r>
              <a:rPr lang="fr-FR" dirty="0" smtClean="0"/>
              <a:t>L’option -g indique à </a:t>
            </a:r>
            <a:r>
              <a:rPr lang="fr-FR" dirty="0" err="1" smtClean="0"/>
              <a:t>discoSnp</a:t>
            </a:r>
            <a:r>
              <a:rPr lang="fr-FR" dirty="0" smtClean="0"/>
              <a:t>++ que si un graphe de de </a:t>
            </a:r>
            <a:r>
              <a:rPr lang="fr-FR" dirty="0" err="1" smtClean="0"/>
              <a:t>Bruijn</a:t>
            </a:r>
            <a:r>
              <a:rPr lang="fr-FR" dirty="0" smtClean="0"/>
              <a:t> a déjà été crée avec le même </a:t>
            </a:r>
            <a:r>
              <a:rPr lang="fr-FR" dirty="0" err="1" smtClean="0"/>
              <a:t>prefix</a:t>
            </a:r>
            <a:r>
              <a:rPr lang="fr-FR" dirty="0" smtClean="0"/>
              <a:t> (-p) le même c et C (-c et –C) et le même k (-k) alors celui-ci n’est pas reconstruit.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510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Q11 </a:t>
            </a:r>
            <a:r>
              <a:rPr lang="fr-FR" dirty="0" smtClean="0"/>
              <a:t>– Insertions / Délétions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défaut </a:t>
            </a:r>
            <a:r>
              <a:rPr lang="fr-FR" dirty="0" err="1" smtClean="0"/>
              <a:t>discoSnp</a:t>
            </a:r>
            <a:r>
              <a:rPr lang="fr-FR" dirty="0" smtClean="0"/>
              <a:t>++ ne détecte pas d’</a:t>
            </a:r>
            <a:r>
              <a:rPr lang="fr-FR" dirty="0" err="1" smtClean="0"/>
              <a:t>indels</a:t>
            </a:r>
            <a:r>
              <a:rPr lang="fr-FR" dirty="0" smtClean="0"/>
              <a:t>. </a:t>
            </a:r>
          </a:p>
          <a:p>
            <a:r>
              <a:rPr lang="fr-FR" dirty="0" smtClean="0"/>
              <a:t>Utiliser l’option -D </a:t>
            </a:r>
            <a:r>
              <a:rPr lang="fr-FR" i="1" dirty="0" smtClean="0"/>
              <a:t>n</a:t>
            </a:r>
            <a:r>
              <a:rPr lang="fr-FR" dirty="0" smtClean="0"/>
              <a:t> pour détecter des </a:t>
            </a:r>
            <a:r>
              <a:rPr lang="fr-FR" dirty="0" err="1" smtClean="0"/>
              <a:t>indels</a:t>
            </a:r>
            <a:r>
              <a:rPr lang="fr-FR" dirty="0" smtClean="0"/>
              <a:t> de taille au plus </a:t>
            </a:r>
            <a:r>
              <a:rPr lang="fr-FR" i="1" dirty="0" smtClean="0"/>
              <a:t>n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pPr marL="182880" lvl="1"/>
            <a:r>
              <a:rPr lang="fr-FR" dirty="0"/>
              <a:t>./</a:t>
            </a:r>
            <a:r>
              <a:rPr lang="fr-FR" dirty="0" err="1"/>
              <a:t>run_discoSnp</a:t>
            </a:r>
            <a:r>
              <a:rPr lang="fr-FR" dirty="0"/>
              <a:t>++.sh -r "humch1_00096_reads.fasta.gz </a:t>
            </a:r>
            <a:r>
              <a:rPr lang="fr-FR" dirty="0" smtClean="0"/>
              <a:t>humch1_00100_reads.fasta.gz" -D 10 -g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7885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Q12 </a:t>
            </a:r>
            <a:r>
              <a:rPr lang="fr-FR" dirty="0" smtClean="0"/>
              <a:t>– extensions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l’option </a:t>
            </a:r>
            <a:r>
              <a:rPr lang="fr-FR" dirty="0" smtClean="0"/>
              <a:t>–</a:t>
            </a:r>
            <a:r>
              <a:rPr lang="fr-FR" dirty="0" err="1" smtClean="0"/>
              <a:t>T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Voyez l’influence sur le temps d’exécution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9954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Q13 </a:t>
            </a:r>
            <a:r>
              <a:rPr lang="fr-FR" dirty="0" smtClean="0"/>
              <a:t>– cumul d’options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/>
            <a:r>
              <a:rPr lang="fr-FR" dirty="0"/>
              <a:t>./</a:t>
            </a:r>
            <a:r>
              <a:rPr lang="fr-FR" dirty="0" err="1"/>
              <a:t>run_discoSnp</a:t>
            </a:r>
            <a:r>
              <a:rPr lang="fr-FR" dirty="0"/>
              <a:t>++.sh -r "humch1_00096_reads.fasta.gz humch1_00100_reads.fasta.gz" -D </a:t>
            </a:r>
            <a:r>
              <a:rPr lang="fr-FR" dirty="0" smtClean="0"/>
              <a:t>10 -P 2 -</a:t>
            </a:r>
            <a:r>
              <a:rPr lang="fr-FR" dirty="0" err="1" smtClean="0"/>
              <a:t>T</a:t>
            </a:r>
            <a:r>
              <a:rPr lang="fr-FR" dirty="0" smtClean="0"/>
              <a:t> -</a:t>
            </a:r>
            <a:r>
              <a:rPr lang="fr-FR" dirty="0"/>
              <a:t>g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888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Q14 </a:t>
            </a:r>
            <a:r>
              <a:rPr lang="fr-FR" dirty="0" smtClean="0"/>
              <a:t>– Noms des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</a:t>
            </a:r>
            <a:r>
              <a:rPr lang="fr-FR" dirty="0" err="1" smtClean="0"/>
              <a:t>iscoSnp</a:t>
            </a:r>
            <a:r>
              <a:rPr lang="fr-FR" dirty="0" smtClean="0"/>
              <a:t>++ crée des fichiers débutant par le </a:t>
            </a:r>
            <a:r>
              <a:rPr lang="fr-FR" dirty="0" err="1" smtClean="0"/>
              <a:t>prefix</a:t>
            </a:r>
            <a:r>
              <a:rPr lang="fr-FR" dirty="0" smtClean="0"/>
              <a:t> (-p) et terminant par un rappel des options. Ceci permet de retrouver vos résultats.</a:t>
            </a:r>
          </a:p>
          <a:p>
            <a:r>
              <a:rPr lang="fr-FR" dirty="0" smtClean="0"/>
              <a:t>discoRes_k_31_c_4_D_10_P_2_b_0_withlow_coherent.fa</a:t>
            </a:r>
          </a:p>
          <a:p>
            <a:pPr lvl="1"/>
            <a:r>
              <a:rPr lang="fr-FR" i="1" dirty="0"/>
              <a:t>k</a:t>
            </a:r>
            <a:r>
              <a:rPr lang="fr-FR" dirty="0" smtClean="0"/>
              <a:t> mers de taille 31 (k)</a:t>
            </a:r>
          </a:p>
          <a:p>
            <a:pPr lvl="1"/>
            <a:r>
              <a:rPr lang="fr-FR" dirty="0" smtClean="0"/>
              <a:t>Seuil minimum d’abondance: 4 (c)</a:t>
            </a:r>
          </a:p>
          <a:p>
            <a:pPr lvl="1"/>
            <a:r>
              <a:rPr lang="fr-FR" dirty="0" smtClean="0"/>
              <a:t>Détection d’</a:t>
            </a:r>
            <a:r>
              <a:rPr lang="fr-FR" dirty="0" err="1" smtClean="0"/>
              <a:t>indels</a:t>
            </a:r>
            <a:r>
              <a:rPr lang="fr-FR" dirty="0" smtClean="0"/>
              <a:t> de taille au plus 10 (D)</a:t>
            </a:r>
          </a:p>
          <a:p>
            <a:pPr lvl="1"/>
            <a:r>
              <a:rPr lang="fr-FR" dirty="0" smtClean="0"/>
              <a:t>Détection de 1 ou 2 </a:t>
            </a:r>
            <a:r>
              <a:rPr lang="fr-FR" dirty="0" err="1" smtClean="0"/>
              <a:t>SNPs</a:t>
            </a:r>
            <a:r>
              <a:rPr lang="fr-FR" dirty="0" smtClean="0"/>
              <a:t> par </a:t>
            </a:r>
            <a:r>
              <a:rPr lang="fr-FR" dirty="0" err="1" smtClean="0"/>
              <a:t>bubble</a:t>
            </a:r>
            <a:r>
              <a:rPr lang="fr-FR" dirty="0" smtClean="0"/>
              <a:t> (P)</a:t>
            </a:r>
          </a:p>
          <a:p>
            <a:pPr lvl="1"/>
            <a:r>
              <a:rPr lang="fr-FR" dirty="0" smtClean="0"/>
              <a:t>Pas de branchement dans les </a:t>
            </a:r>
            <a:r>
              <a:rPr lang="fr-FR" dirty="0" err="1" smtClean="0"/>
              <a:t>bubbles</a:t>
            </a:r>
            <a:r>
              <a:rPr lang="fr-FR" dirty="0" smtClean="0"/>
              <a:t> (b)</a:t>
            </a:r>
          </a:p>
          <a:p>
            <a:pPr lvl="1"/>
            <a:r>
              <a:rPr lang="fr-FR" dirty="0" err="1" smtClean="0"/>
              <a:t>Withlow</a:t>
            </a:r>
            <a:r>
              <a:rPr lang="fr-FR" dirty="0" smtClean="0"/>
              <a:t>: Inclue </a:t>
            </a:r>
            <a:r>
              <a:rPr lang="fr-FR" dirty="0" smtClean="0"/>
              <a:t>les </a:t>
            </a:r>
            <a:r>
              <a:rPr lang="fr-FR" dirty="0" err="1" smtClean="0"/>
              <a:t>bubbles</a:t>
            </a:r>
            <a:r>
              <a:rPr lang="fr-FR" dirty="0" smtClean="0"/>
              <a:t> de faible complexité </a:t>
            </a:r>
          </a:p>
          <a:p>
            <a:pPr lvl="2"/>
            <a:r>
              <a:rPr lang="fr-FR" dirty="0" smtClean="0"/>
              <a:t>i.e.  TATATATATATATATA…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45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5401</TotalTime>
  <Words>983</Words>
  <Application>Microsoft Macintosh PowerPoint</Application>
  <PresentationFormat>Présentation à l'écran (4:3)</PresentationFormat>
  <Paragraphs>111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Clarté</vt:lpstr>
      <vt:lpstr>Formation   discoSnp++     TP</vt:lpstr>
      <vt:lpstr>Q2 – Fichiers crées</vt:lpstr>
      <vt:lpstr>Q3 – mapping sur référence</vt:lpstr>
      <vt:lpstr>Q5 à Q8</vt:lpstr>
      <vt:lpstr>Q10 – Réutilisation du graphe</vt:lpstr>
      <vt:lpstr>Q11 – Insertions / Délétions</vt:lpstr>
      <vt:lpstr>Q12 – extensions </vt:lpstr>
      <vt:lpstr>Q13 – cumul d’options</vt:lpstr>
      <vt:lpstr>Q14 – Noms des fichiers</vt:lpstr>
      <vt:lpstr>Q16</vt:lpstr>
      <vt:lpstr>Q17</vt:lpstr>
      <vt:lpstr>Q19-21</vt:lpstr>
      <vt:lpstr>Q19</vt:lpstr>
      <vt:lpstr>Q21</vt:lpstr>
      <vt:lpstr>Q22 &amp; 24</vt:lpstr>
      <vt:lpstr>Q25 – Limitation nb SNPS proches</vt:lpstr>
      <vt:lpstr>Q26 – upload galaxy</vt:lpstr>
      <vt:lpstr>Q26 – upload galaxy</vt:lpstr>
      <vt:lpstr>Q31 – limitation Galaxy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Peterlongo</dc:creator>
  <cp:lastModifiedBy>Pierre Peterlongo</cp:lastModifiedBy>
  <cp:revision>56</cp:revision>
  <dcterms:created xsi:type="dcterms:W3CDTF">2015-03-20T17:19:23Z</dcterms:created>
  <dcterms:modified xsi:type="dcterms:W3CDTF">2015-03-26T15:31:52Z</dcterms:modified>
</cp:coreProperties>
</file>