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681" r:id="rId5"/>
    <p:sldId id="895" r:id="rId6"/>
    <p:sldId id="892" r:id="rId7"/>
    <p:sldId id="891" r:id="rId8"/>
    <p:sldId id="893" r:id="rId9"/>
    <p:sldId id="894" r:id="rId10"/>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681"/>
            <p14:sldId id="895"/>
            <p14:sldId id="892"/>
            <p14:sldId id="891"/>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C45"/>
    <a:srgbClr val="7EBEFF"/>
    <a:srgbClr val="000000"/>
    <a:srgbClr val="122D46"/>
    <a:srgbClr val="08174D"/>
    <a:srgbClr val="5A6489"/>
    <a:srgbClr val="FF5960"/>
    <a:srgbClr val="003F7F"/>
    <a:srgbClr val="548235"/>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824" autoAdjust="0"/>
    <p:restoredTop sz="96323" autoAdjust="0"/>
  </p:normalViewPr>
  <p:slideViewPr>
    <p:cSldViewPr snapToGrid="0">
      <p:cViewPr varScale="1">
        <p:scale>
          <a:sx n="110" d="100"/>
          <a:sy n="110" d="100"/>
        </p:scale>
        <p:origin x="126" y="168"/>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21/06/2024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21/06/2024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What is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MLOps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This is all things that will help and support the fact of bringing artificial intelligence algorithms into production, it is not about tools or technologies; it is mainly a question of culture and good practice.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Hi, my name is Guillaume Chervet, I'm an ML engineer at AXA France. Basically, I define my role as helping data scientists to bring AI algorithms into production.</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I‘m part of a team that works on real-time automatic document understanding projects. Generally, this kind of projects implements one or more Deep Learning algorithms.</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Today, almost 80% of projects fail at the production stage. This does not surprise me because, this kind of projects are on the top complexities in all areas, all factors are met to make them fail.</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fr-FR" dirty="0"/>
          </a:p>
        </p:txBody>
      </p:sp>
      <p:sp>
        <p:nvSpPr>
          <p:cNvPr id="4" name="Espace réservé du numéro de diapositive 3"/>
          <p:cNvSpPr>
            <a:spLocks noGrp="1"/>
          </p:cNvSpPr>
          <p:nvPr>
            <p:ph type="sldNum" sz="quarter" idx="5"/>
          </p:nvPr>
        </p:nvSpPr>
        <p:spPr/>
        <p:txBody>
          <a:bodyPr/>
          <a:lstStyle/>
          <a:p>
            <a:fld id="{41D9B09E-5FFF-4CF4-B58E-AF0ABC0A1F2F}" type="slidenum">
              <a:rPr lang="fr-FR" smtClean="0"/>
              <a:t>1</a:t>
            </a:fld>
            <a:endParaRPr lang="fr-FR"/>
          </a:p>
        </p:txBody>
      </p:sp>
    </p:spTree>
    <p:extLst>
      <p:ext uri="{BB962C8B-B14F-4D97-AF65-F5344CB8AC3E}">
        <p14:creationId xmlns:p14="http://schemas.microsoft.com/office/powerpoint/2010/main" val="240578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3</a:t>
            </a:fld>
            <a:endParaRPr lang="es-ES_tradnl"/>
          </a:p>
        </p:txBody>
      </p:sp>
    </p:spTree>
    <p:extLst>
      <p:ext uri="{BB962C8B-B14F-4D97-AF65-F5344CB8AC3E}">
        <p14:creationId xmlns:p14="http://schemas.microsoft.com/office/powerpoint/2010/main" val="2599060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4</a:t>
            </a:fld>
            <a:endParaRPr lang="es-ES_tradnl"/>
          </a:p>
        </p:txBody>
      </p:sp>
    </p:spTree>
    <p:extLst>
      <p:ext uri="{BB962C8B-B14F-4D97-AF65-F5344CB8AC3E}">
        <p14:creationId xmlns:p14="http://schemas.microsoft.com/office/powerpoint/2010/main" val="80276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21/06/2024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21/06/2024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fibonacci/hello/guillaume" TargetMode="External"/><Relationship Id="rId4" Type="http://schemas.openxmlformats.org/officeDocument/2006/relationships/hyperlink" Target="http://slimfaas/async-function/fibonacci/hello/guillaum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fibonacci/path"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Bande diagonale 14">
            <a:extLst>
              <a:ext uri="{FF2B5EF4-FFF2-40B4-BE49-F238E27FC236}">
                <a16:creationId xmlns:a16="http://schemas.microsoft.com/office/drawing/2014/main" id="{3ABE3782-318A-3449-ADA0-25CC72099B70}"/>
              </a:ext>
            </a:extLst>
          </p:cNvPr>
          <p:cNvSpPr/>
          <p:nvPr/>
        </p:nvSpPr>
        <p:spPr>
          <a:xfrm>
            <a:off x="0" y="0"/>
            <a:ext cx="3175000" cy="3175000"/>
          </a:xfrm>
          <a:custGeom>
            <a:avLst/>
            <a:gdLst>
              <a:gd name="connsiteX0" fmla="*/ 0 w 3175000"/>
              <a:gd name="connsiteY0" fmla="*/ 1587500 h 3175000"/>
              <a:gd name="connsiteX1" fmla="*/ 1587500 w 3175000"/>
              <a:gd name="connsiteY1" fmla="*/ 0 h 3175000"/>
              <a:gd name="connsiteX2" fmla="*/ 3175000 w 3175000"/>
              <a:gd name="connsiteY2" fmla="*/ 0 h 3175000"/>
              <a:gd name="connsiteX3" fmla="*/ 0 w 3175000"/>
              <a:gd name="connsiteY3" fmla="*/ 3175000 h 3175000"/>
              <a:gd name="connsiteX4" fmla="*/ 0 w 3175000"/>
              <a:gd name="connsiteY4" fmla="*/ 1587500 h 3175000"/>
              <a:gd name="connsiteX0" fmla="*/ 0 w 3175000"/>
              <a:gd name="connsiteY0" fmla="*/ 2374900 h 3175000"/>
              <a:gd name="connsiteX1" fmla="*/ 1587500 w 3175000"/>
              <a:gd name="connsiteY1" fmla="*/ 0 h 3175000"/>
              <a:gd name="connsiteX2" fmla="*/ 3175000 w 3175000"/>
              <a:gd name="connsiteY2" fmla="*/ 0 h 3175000"/>
              <a:gd name="connsiteX3" fmla="*/ 0 w 3175000"/>
              <a:gd name="connsiteY3" fmla="*/ 3175000 h 3175000"/>
              <a:gd name="connsiteX4" fmla="*/ 0 w 3175000"/>
              <a:gd name="connsiteY4" fmla="*/ 2374900 h 3175000"/>
              <a:gd name="connsiteX0" fmla="*/ 0 w 3175000"/>
              <a:gd name="connsiteY0" fmla="*/ 2374900 h 3175000"/>
              <a:gd name="connsiteX1" fmla="*/ 2400300 w 3175000"/>
              <a:gd name="connsiteY1" fmla="*/ 0 h 3175000"/>
              <a:gd name="connsiteX2" fmla="*/ 3175000 w 3175000"/>
              <a:gd name="connsiteY2" fmla="*/ 0 h 3175000"/>
              <a:gd name="connsiteX3" fmla="*/ 0 w 3175000"/>
              <a:gd name="connsiteY3" fmla="*/ 3175000 h 3175000"/>
              <a:gd name="connsiteX4" fmla="*/ 0 w 3175000"/>
              <a:gd name="connsiteY4" fmla="*/ 2374900 h 3175000"/>
              <a:gd name="connsiteX0" fmla="*/ 0 w 3175000"/>
              <a:gd name="connsiteY0" fmla="*/ 2374900 h 3175000"/>
              <a:gd name="connsiteX1" fmla="*/ 2336800 w 3175000"/>
              <a:gd name="connsiteY1" fmla="*/ 12700 h 3175000"/>
              <a:gd name="connsiteX2" fmla="*/ 3175000 w 3175000"/>
              <a:gd name="connsiteY2" fmla="*/ 0 h 3175000"/>
              <a:gd name="connsiteX3" fmla="*/ 0 w 3175000"/>
              <a:gd name="connsiteY3" fmla="*/ 3175000 h 3175000"/>
              <a:gd name="connsiteX4" fmla="*/ 0 w 3175000"/>
              <a:gd name="connsiteY4" fmla="*/ 2374900 h 3175000"/>
              <a:gd name="connsiteX0" fmla="*/ 0 w 3175000"/>
              <a:gd name="connsiteY0" fmla="*/ 2400300 h 3200400"/>
              <a:gd name="connsiteX1" fmla="*/ 2374900 w 3175000"/>
              <a:gd name="connsiteY1" fmla="*/ 0 h 3200400"/>
              <a:gd name="connsiteX2" fmla="*/ 3175000 w 3175000"/>
              <a:gd name="connsiteY2" fmla="*/ 25400 h 3200400"/>
              <a:gd name="connsiteX3" fmla="*/ 0 w 3175000"/>
              <a:gd name="connsiteY3" fmla="*/ 3200400 h 3200400"/>
              <a:gd name="connsiteX4" fmla="*/ 0 w 3175000"/>
              <a:gd name="connsiteY4" fmla="*/ 2400300 h 3200400"/>
              <a:gd name="connsiteX0" fmla="*/ 0 w 3175000"/>
              <a:gd name="connsiteY0" fmla="*/ 2374900 h 3175000"/>
              <a:gd name="connsiteX1" fmla="*/ 2349500 w 3175000"/>
              <a:gd name="connsiteY1" fmla="*/ 25400 h 3175000"/>
              <a:gd name="connsiteX2" fmla="*/ 3175000 w 3175000"/>
              <a:gd name="connsiteY2" fmla="*/ 0 h 3175000"/>
              <a:gd name="connsiteX3" fmla="*/ 0 w 3175000"/>
              <a:gd name="connsiteY3" fmla="*/ 3175000 h 3175000"/>
              <a:gd name="connsiteX4" fmla="*/ 0 w 3175000"/>
              <a:gd name="connsiteY4" fmla="*/ 2374900 h 3175000"/>
              <a:gd name="connsiteX0" fmla="*/ 0 w 3175000"/>
              <a:gd name="connsiteY0" fmla="*/ 2374900 h 3175000"/>
              <a:gd name="connsiteX1" fmla="*/ 2425700 w 3175000"/>
              <a:gd name="connsiteY1" fmla="*/ 0 h 3175000"/>
              <a:gd name="connsiteX2" fmla="*/ 3175000 w 3175000"/>
              <a:gd name="connsiteY2" fmla="*/ 0 h 3175000"/>
              <a:gd name="connsiteX3" fmla="*/ 0 w 3175000"/>
              <a:gd name="connsiteY3" fmla="*/ 3175000 h 3175000"/>
              <a:gd name="connsiteX4" fmla="*/ 0 w 3175000"/>
              <a:gd name="connsiteY4" fmla="*/ 2374900 h 3175000"/>
              <a:gd name="connsiteX0" fmla="*/ 0 w 3175000"/>
              <a:gd name="connsiteY0" fmla="*/ 2374900 h 3175000"/>
              <a:gd name="connsiteX1" fmla="*/ 2362200 w 3175000"/>
              <a:gd name="connsiteY1" fmla="*/ 12700 h 3175000"/>
              <a:gd name="connsiteX2" fmla="*/ 3175000 w 3175000"/>
              <a:gd name="connsiteY2" fmla="*/ 0 h 3175000"/>
              <a:gd name="connsiteX3" fmla="*/ 0 w 3175000"/>
              <a:gd name="connsiteY3" fmla="*/ 3175000 h 3175000"/>
              <a:gd name="connsiteX4" fmla="*/ 0 w 3175000"/>
              <a:gd name="connsiteY4" fmla="*/ 2374900 h 317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000" h="3175000">
                <a:moveTo>
                  <a:pt x="0" y="2374900"/>
                </a:moveTo>
                <a:lnTo>
                  <a:pt x="2362200" y="12700"/>
                </a:lnTo>
                <a:lnTo>
                  <a:pt x="3175000" y="0"/>
                </a:lnTo>
                <a:lnTo>
                  <a:pt x="0" y="3175000"/>
                </a:lnTo>
                <a:lnTo>
                  <a:pt x="0" y="2374900"/>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8" name="Graphique 27">
            <a:extLst>
              <a:ext uri="{FF2B5EF4-FFF2-40B4-BE49-F238E27FC236}">
                <a16:creationId xmlns:a16="http://schemas.microsoft.com/office/drawing/2014/main" id="{F944C26F-4E09-1C4E-97BC-B9649F1019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850" y="6088895"/>
            <a:ext cx="520700" cy="520700"/>
          </a:xfrm>
          <a:prstGeom prst="rect">
            <a:avLst/>
          </a:prstGeom>
        </p:spPr>
      </p:pic>
      <p:sp>
        <p:nvSpPr>
          <p:cNvPr id="10" name="Rectangle 9">
            <a:extLst>
              <a:ext uri="{FF2B5EF4-FFF2-40B4-BE49-F238E27FC236}">
                <a16:creationId xmlns:a16="http://schemas.microsoft.com/office/drawing/2014/main" id="{C23CE6D7-5DA9-45E3-9E09-970E33FD8F6C}"/>
              </a:ext>
            </a:extLst>
          </p:cNvPr>
          <p:cNvSpPr/>
          <p:nvPr/>
        </p:nvSpPr>
        <p:spPr>
          <a:xfrm>
            <a:off x="196850" y="6609595"/>
            <a:ext cx="6305550" cy="248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ZoneTexte 16">
            <a:extLst>
              <a:ext uri="{FF2B5EF4-FFF2-40B4-BE49-F238E27FC236}">
                <a16:creationId xmlns:a16="http://schemas.microsoft.com/office/drawing/2014/main" id="{6DAE9DAD-D16D-48D3-BF2B-F99CA2E4B284}"/>
              </a:ext>
            </a:extLst>
          </p:cNvPr>
          <p:cNvSpPr txBox="1"/>
          <p:nvPr/>
        </p:nvSpPr>
        <p:spPr>
          <a:xfrm>
            <a:off x="1488299" y="4557496"/>
            <a:ext cx="4925795" cy="584775"/>
          </a:xfrm>
          <a:prstGeom prst="rect">
            <a:avLst/>
          </a:prstGeom>
          <a:noFill/>
        </p:spPr>
        <p:txBody>
          <a:bodyPr wrap="square" rtlCol="0">
            <a:spAutoFit/>
          </a:bodyPr>
          <a:lstStyle/>
          <a:p>
            <a:r>
              <a:rPr lang="en-US" sz="3200" spc="-150" dirty="0">
                <a:latin typeface="Century Gothic" panose="020B0502020202020204" pitchFamily="34" charset="0"/>
              </a:rPr>
              <a:t>Guillaume</a:t>
            </a:r>
            <a:r>
              <a:rPr lang="en-US" sz="3200" b="1" spc="-150" dirty="0">
                <a:latin typeface="Century Gothic" panose="020B0502020202020204" pitchFamily="34" charset="0"/>
              </a:rPr>
              <a:t> </a:t>
            </a:r>
            <a:r>
              <a:rPr lang="en-US" sz="3200" b="1" spc="-150" dirty="0" err="1">
                <a:latin typeface="Century Gothic" panose="020B0502020202020204" pitchFamily="34" charset="0"/>
              </a:rPr>
              <a:t>Chervet</a:t>
            </a:r>
            <a:endParaRPr lang="en-US" sz="3200" b="1" spc="-150" dirty="0">
              <a:latin typeface="Century Gothic" panose="020B0502020202020204" pitchFamily="34" charset="0"/>
            </a:endParaRPr>
          </a:p>
        </p:txBody>
      </p:sp>
      <p:sp>
        <p:nvSpPr>
          <p:cNvPr id="18" name="Ellipse 17">
            <a:extLst>
              <a:ext uri="{FF2B5EF4-FFF2-40B4-BE49-F238E27FC236}">
                <a16:creationId xmlns:a16="http://schemas.microsoft.com/office/drawing/2014/main" id="{90CFA5B6-1A9E-40F7-BAC2-1D7AC046AAAA}"/>
              </a:ext>
            </a:extLst>
          </p:cNvPr>
          <p:cNvSpPr>
            <a:spLocks noChangeAspect="1"/>
          </p:cNvSpPr>
          <p:nvPr/>
        </p:nvSpPr>
        <p:spPr>
          <a:xfrm>
            <a:off x="1534246" y="1998070"/>
            <a:ext cx="2520318" cy="2531342"/>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35">
            <a:extLst>
              <a:ext uri="{FF2B5EF4-FFF2-40B4-BE49-F238E27FC236}">
                <a16:creationId xmlns:a16="http://schemas.microsoft.com/office/drawing/2014/main" id="{F4F68D29-F545-488F-89E9-0E44D06FE839}"/>
              </a:ext>
            </a:extLst>
          </p:cNvPr>
          <p:cNvSpPr txBox="1"/>
          <p:nvPr/>
        </p:nvSpPr>
        <p:spPr>
          <a:xfrm>
            <a:off x="1488299" y="5128244"/>
            <a:ext cx="5835341" cy="861774"/>
          </a:xfrm>
          <a:prstGeom prst="rect">
            <a:avLst/>
          </a:prstGeom>
          <a:noFill/>
        </p:spPr>
        <p:txBody>
          <a:bodyPr wrap="square" rtlCol="0">
            <a:spAutoFit/>
          </a:bodyPr>
          <a:lstStyle/>
          <a:p>
            <a:pPr lvl="0">
              <a:defRPr/>
            </a:pPr>
            <a:r>
              <a:rPr lang="en-US" sz="1600" dirty="0"/>
              <a:t>TechLead – ML Engineer</a:t>
            </a:r>
          </a:p>
          <a:p>
            <a:pPr lvl="0">
              <a:defRPr/>
            </a:pPr>
            <a:r>
              <a:rPr lang="en-US" sz="1600" dirty="0"/>
              <a:t>Direction </a:t>
            </a:r>
            <a:r>
              <a:rPr lang="en-US" sz="1600" dirty="0" err="1"/>
              <a:t>Transfo</a:t>
            </a:r>
            <a:r>
              <a:rPr lang="en-US" sz="1600" dirty="0"/>
              <a:t> et Tech - AXA France </a:t>
            </a:r>
          </a:p>
          <a:p>
            <a:pPr lvl="0">
              <a:defRPr/>
            </a:pPr>
            <a:r>
              <a:rPr lang="en-US" sz="1600" dirty="0"/>
              <a:t>@guiChervet</a:t>
            </a:r>
          </a:p>
        </p:txBody>
      </p:sp>
      <p:pic>
        <p:nvPicPr>
          <p:cNvPr id="20" name="Image 19">
            <a:extLst>
              <a:ext uri="{FF2B5EF4-FFF2-40B4-BE49-F238E27FC236}">
                <a16:creationId xmlns:a16="http://schemas.microsoft.com/office/drawing/2014/main" id="{5B85F743-CDC1-4ACE-8746-D25C0D73A08E}"/>
              </a:ext>
            </a:extLst>
          </p:cNvPr>
          <p:cNvPicPr>
            <a:picLocks noChangeAspect="1"/>
          </p:cNvPicPr>
          <p:nvPr/>
        </p:nvPicPr>
        <p:blipFill>
          <a:blip r:embed="rId6"/>
          <a:stretch>
            <a:fillRect/>
          </a:stretch>
        </p:blipFill>
        <p:spPr>
          <a:xfrm>
            <a:off x="2703762" y="5673042"/>
            <a:ext cx="370591" cy="276721"/>
          </a:xfrm>
          <a:prstGeom prst="rect">
            <a:avLst/>
          </a:prstGeom>
        </p:spPr>
      </p:pic>
      <p:pic>
        <p:nvPicPr>
          <p:cNvPr id="21" name="Picture 4" descr="Afficher l’image source">
            <a:extLst>
              <a:ext uri="{FF2B5EF4-FFF2-40B4-BE49-F238E27FC236}">
                <a16:creationId xmlns:a16="http://schemas.microsoft.com/office/drawing/2014/main" id="{7039AC54-DB8E-4FE9-B705-E9D370BC50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4246" y="5996736"/>
            <a:ext cx="1540107" cy="62220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35">
            <a:extLst>
              <a:ext uri="{FF2B5EF4-FFF2-40B4-BE49-F238E27FC236}">
                <a16:creationId xmlns:a16="http://schemas.microsoft.com/office/drawing/2014/main" id="{39C9B144-FEA9-4594-80D4-1E15D5769FEF}"/>
              </a:ext>
            </a:extLst>
          </p:cNvPr>
          <p:cNvSpPr txBox="1"/>
          <p:nvPr/>
        </p:nvSpPr>
        <p:spPr>
          <a:xfrm>
            <a:off x="7647564" y="6274514"/>
            <a:ext cx="4425963" cy="523220"/>
          </a:xfrm>
          <a:prstGeom prst="rect">
            <a:avLst/>
          </a:prstGeom>
          <a:noFill/>
        </p:spPr>
        <p:txBody>
          <a:bodyPr wrap="square" rtlCol="0">
            <a:spAutoFit/>
          </a:bodyPr>
          <a:lstStyle/>
          <a:p>
            <a:pPr lvl="0" algn="r">
              <a:defRPr/>
            </a:pPr>
            <a:r>
              <a:rPr lang="en-US" sz="2800" dirty="0">
                <a:solidFill>
                  <a:schemeClr val="bg1">
                    <a:lumMod val="65000"/>
                  </a:schemeClr>
                </a:solidFill>
              </a:rPr>
              <a:t>2024</a:t>
            </a:r>
          </a:p>
        </p:txBody>
      </p:sp>
      <p:pic>
        <p:nvPicPr>
          <p:cNvPr id="1026" name="Picture 2">
            <a:extLst>
              <a:ext uri="{FF2B5EF4-FFF2-40B4-BE49-F238E27FC236}">
                <a16:creationId xmlns:a16="http://schemas.microsoft.com/office/drawing/2014/main" id="{5CF30A8E-9612-6FF2-C126-849DD9DDD56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446" r="16874"/>
          <a:stretch/>
        </p:blipFill>
        <p:spPr bwMode="auto">
          <a:xfrm>
            <a:off x="5588810" y="-113647"/>
            <a:ext cx="6676305" cy="5639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415885"/>
      </p:ext>
    </p:extLst>
  </p:cSld>
  <p:clrMapOvr>
    <a:masterClrMapping/>
  </p:clrMapOvr>
  <mc:AlternateContent xmlns:mc="http://schemas.openxmlformats.org/markup-compatibility/2006" xmlns:p14="http://schemas.microsoft.com/office/powerpoint/2010/main">
    <mc:Choice Requires="p14">
      <p:transition spd="slow" p14:dur="2000" advTm="8410"/>
    </mc:Choice>
    <mc:Fallback xmlns="">
      <p:transition spd="slow" advTm="841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8F1DBD-1173-B257-55AB-0F07AFADBAFE}"/>
              </a:ext>
            </a:extLst>
          </p:cNvPr>
          <p:cNvSpPr>
            <a:spLocks noGrp="1"/>
          </p:cNvSpPr>
          <p:nvPr>
            <p:ph type="ctrTitle"/>
          </p:nvPr>
        </p:nvSpPr>
        <p:spPr/>
        <p:txBody>
          <a:bodyPr/>
          <a:lstStyle/>
          <a:p>
            <a:endParaRPr lang="fr-FR" dirty="0"/>
          </a:p>
        </p:txBody>
      </p:sp>
      <p:sp>
        <p:nvSpPr>
          <p:cNvPr id="3" name="Sous-titre 2">
            <a:extLst>
              <a:ext uri="{FF2B5EF4-FFF2-40B4-BE49-F238E27FC236}">
                <a16:creationId xmlns:a16="http://schemas.microsoft.com/office/drawing/2014/main" id="{9BCB40CA-C3F6-CBD6-37EF-7E8B66F07F7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421230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009" y="1908836"/>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2" idx="2"/>
            <a:endCxn id="5" idx="1"/>
          </p:cNvCxnSpPr>
          <p:nvPr/>
        </p:nvCxnSpPr>
        <p:spPr>
          <a:xfrm>
            <a:off x="3635557" y="1606148"/>
            <a:ext cx="1043927" cy="17416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86948BFE-3A92-09B5-773B-172DD8AA2DEA}"/>
              </a:ext>
            </a:extLst>
          </p:cNvPr>
          <p:cNvSpPr/>
          <p:nvPr/>
        </p:nvSpPr>
        <p:spPr>
          <a:xfrm>
            <a:off x="8653554" y="3756681"/>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0312" y="3441547"/>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a:off x="6537521" y="3347842"/>
            <a:ext cx="2116033" cy="153271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3D360B9F-683E-C474-0972-4C7E01410CD7}"/>
              </a:ext>
            </a:extLst>
          </p:cNvPr>
          <p:cNvSpPr txBox="1"/>
          <p:nvPr/>
        </p:nvSpPr>
        <p:spPr>
          <a:xfrm>
            <a:off x="95250" y="405819"/>
            <a:ext cx="7080613" cy="1200329"/>
          </a:xfrm>
          <a:prstGeom prst="rect">
            <a:avLst/>
          </a:prstGeom>
          <a:noFill/>
        </p:spPr>
        <p:txBody>
          <a:bodyPr wrap="square" rtlCol="0">
            <a:spAutoFit/>
          </a:bodyPr>
          <a:lstStyle/>
          <a:p>
            <a:r>
              <a:rPr lang="fr-FR" sz="2400" dirty="0"/>
              <a:t>HTTP POST</a:t>
            </a:r>
          </a:p>
          <a:p>
            <a:r>
              <a:rPr lang="fr-FR" sz="2400" dirty="0">
                <a:hlinkClick r:id="rId4"/>
              </a:rPr>
              <a:t>http://slimfaas/</a:t>
            </a:r>
            <a:r>
              <a:rPr lang="fr-FR" sz="2400" dirty="0">
                <a:highlight>
                  <a:srgbClr val="FFFF00"/>
                </a:highlight>
                <a:hlinkClick r:id="rId4"/>
              </a:rPr>
              <a:t>function</a:t>
            </a:r>
            <a:r>
              <a:rPr lang="fr-FR" sz="2400" dirty="0">
                <a:hlinkClick r:id="rId4"/>
              </a:rPr>
              <a:t>/</a:t>
            </a:r>
            <a:r>
              <a:rPr lang="fr-FR" sz="2400" dirty="0">
                <a:highlight>
                  <a:srgbClr val="00FF00"/>
                </a:highlight>
                <a:hlinkClick r:id="rId4"/>
              </a:rPr>
              <a:t>fibonacci</a:t>
            </a:r>
            <a:r>
              <a:rPr lang="fr-FR" sz="2400" dirty="0">
                <a:hlinkClick r:id="rId4"/>
              </a:rPr>
              <a:t>/</a:t>
            </a:r>
            <a:r>
              <a:rPr lang="fr-FR" sz="2400" dirty="0">
                <a:highlight>
                  <a:srgbClr val="FF6C45"/>
                </a:highlight>
                <a:hlinkClick r:id="rId4"/>
              </a:rPr>
              <a:t>hello/guillaume</a:t>
            </a:r>
            <a:endParaRPr lang="fr-FR" sz="2400" dirty="0">
              <a:highlight>
                <a:srgbClr val="FF6C45"/>
              </a:highlight>
            </a:endParaRPr>
          </a:p>
          <a:p>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
        <p:nvSpPr>
          <p:cNvPr id="6" name="ZoneTexte 5">
            <a:extLst>
              <a:ext uri="{FF2B5EF4-FFF2-40B4-BE49-F238E27FC236}">
                <a16:creationId xmlns:a16="http://schemas.microsoft.com/office/drawing/2014/main" id="{43E3B7B0-10A9-2A13-B906-B992930A68C1}"/>
              </a:ext>
            </a:extLst>
          </p:cNvPr>
          <p:cNvSpPr txBox="1"/>
          <p:nvPr/>
        </p:nvSpPr>
        <p:spPr>
          <a:xfrm>
            <a:off x="7558644" y="2137261"/>
            <a:ext cx="4438754"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spTree>
    <p:extLst>
      <p:ext uri="{BB962C8B-B14F-4D97-AF65-F5344CB8AC3E}">
        <p14:creationId xmlns:p14="http://schemas.microsoft.com/office/powerpoint/2010/main" val="129032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5788599" y="248280"/>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47" y="4031598"/>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6031056" y="1199622"/>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4995157" y="1657406"/>
            <a:ext cx="1035899" cy="388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48143" y="1288074"/>
            <a:ext cx="4947014" cy="738664"/>
          </a:xfrm>
          <a:prstGeom prst="rect">
            <a:avLst/>
          </a:prstGeom>
          <a:noFill/>
        </p:spPr>
        <p:txBody>
          <a:bodyPr wrap="square" rtlCol="0">
            <a:spAutoFit/>
          </a:bodyPr>
          <a:lstStyle/>
          <a:p>
            <a:r>
              <a:rPr lang="fr-FR" sz="1400" dirty="0"/>
              <a:t>HTTP POST</a:t>
            </a:r>
          </a:p>
          <a:p>
            <a:r>
              <a:rPr lang="fr-FR" sz="1400" dirty="0">
                <a:hlinkClick r:id="rId4"/>
              </a:rPr>
              <a:t>http://slimfaas/</a:t>
            </a:r>
            <a:r>
              <a:rPr lang="fr-FR" sz="1400" dirty="0">
                <a:highlight>
                  <a:srgbClr val="FFFF00"/>
                </a:highlight>
                <a:hlinkClick r:id="rId4"/>
              </a:rPr>
              <a:t>async-function</a:t>
            </a:r>
            <a:r>
              <a:rPr lang="fr-FR" sz="1400" dirty="0">
                <a:hlinkClick r:id="rId4"/>
              </a:rPr>
              <a:t>/</a:t>
            </a:r>
            <a:r>
              <a:rPr lang="fr-FR" sz="1400" dirty="0">
                <a:highlight>
                  <a:srgbClr val="00FF00"/>
                </a:highlight>
                <a:hlinkClick r:id="rId4"/>
              </a:rPr>
              <a:t>fibonacci</a:t>
            </a:r>
            <a:r>
              <a:rPr lang="fr-FR" sz="1400" dirty="0">
                <a:hlinkClick r:id="rId4"/>
              </a:rPr>
              <a:t>/</a:t>
            </a:r>
            <a:r>
              <a:rPr lang="fr-FR" sz="1400" dirty="0">
                <a:highlight>
                  <a:srgbClr val="FF6C45"/>
                </a:highlight>
                <a:hlinkClick r:id="rId4"/>
              </a:rPr>
              <a:t>hello/guillaume</a:t>
            </a:r>
            <a:endParaRPr lang="fr-FR" sz="1400" dirty="0">
              <a:highlight>
                <a:srgbClr val="FF6C45"/>
              </a:highlight>
            </a:endParaRPr>
          </a:p>
          <a:p>
            <a:r>
              <a:rPr lang="fr-FR" sz="1400" dirty="0"/>
              <a:t>{</a:t>
            </a:r>
            <a:r>
              <a:rPr lang="fr-FR" sz="1400" b="0" i="0" dirty="0">
                <a:effectLst/>
                <a:latin typeface="-apple-system"/>
              </a:rPr>
              <a:t>"</a:t>
            </a:r>
            <a:r>
              <a:rPr lang="fr-FR" sz="1400" dirty="0"/>
              <a:t>input</a:t>
            </a:r>
            <a:r>
              <a:rPr lang="fr-FR" sz="1400" b="0" i="0" dirty="0">
                <a:effectLst/>
                <a:latin typeface="-apple-system"/>
              </a:rPr>
              <a:t>"</a:t>
            </a:r>
            <a:r>
              <a:rPr lang="fr-FR" sz="14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096000" y="3302938"/>
            <a:ext cx="4920343" cy="1200329"/>
          </a:xfrm>
          <a:prstGeom prst="rect">
            <a:avLst/>
          </a:prstGeom>
          <a:noFill/>
        </p:spPr>
        <p:txBody>
          <a:bodyPr wrap="square" rtlCol="0">
            <a:spAutoFit/>
          </a:bodyPr>
          <a:lstStyle/>
          <a:p>
            <a:r>
              <a:rPr lang="fr-FR" sz="2400" dirty="0"/>
              <a:t>HTTP POST</a:t>
            </a:r>
          </a:p>
          <a:p>
            <a:r>
              <a:rPr lang="fr-FR" sz="2400" dirty="0">
                <a:hlinkClick r:id="rId5"/>
              </a:rPr>
              <a:t>http://</a:t>
            </a:r>
            <a:r>
              <a:rPr lang="fr-FR" sz="2400" dirty="0">
                <a:highlight>
                  <a:srgbClr val="00FF00"/>
                </a:highlight>
                <a:hlinkClick r:id="rId5"/>
              </a:rPr>
              <a:t>fibonacci</a:t>
            </a:r>
            <a:r>
              <a:rPr lang="fr-FR" sz="2400" dirty="0">
                <a:hlinkClick r:id="rId5"/>
              </a:rPr>
              <a:t>/</a:t>
            </a:r>
            <a:r>
              <a:rPr lang="fr-FR" sz="2400" dirty="0">
                <a:highlight>
                  <a:srgbClr val="FF6C45"/>
                </a:highlight>
                <a:hlinkClick r:id="rId5"/>
              </a:rPr>
              <a:t>hello/guillaume</a:t>
            </a:r>
            <a:br>
              <a:rPr lang="fr-FR" sz="2400" dirty="0"/>
            </a:br>
            <a:r>
              <a:rPr lang="fr-FR" sz="2400" dirty="0"/>
              <a:t>{</a:t>
            </a:r>
            <a:r>
              <a:rPr lang="fr-FR" sz="2400" b="0" i="0" dirty="0">
                <a:effectLst/>
                <a:latin typeface="-apple-system"/>
              </a:rPr>
              <a:t>"</a:t>
            </a:r>
            <a:r>
              <a:rPr lang="fr-FR" sz="2400" dirty="0"/>
              <a:t>input</a:t>
            </a:r>
            <a:r>
              <a:rPr lang="fr-FR" sz="2400" b="0" i="0" dirty="0">
                <a:effectLst/>
                <a:latin typeface="-apple-system"/>
              </a:rPr>
              <a:t>"</a:t>
            </a:r>
            <a:r>
              <a:rPr lang="fr-FR" sz="24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006" y="5488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8769523" y="386605"/>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9925747" y="434393"/>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8166230" y="1661287"/>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179398" y="4170279"/>
            <a:ext cx="1659171" cy="5433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219449" y="4441930"/>
            <a:ext cx="959949" cy="390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72470" y="4122666"/>
            <a:ext cx="3146979" cy="646331"/>
          </a:xfrm>
          <a:prstGeom prst="rect">
            <a:avLst/>
          </a:prstGeom>
          <a:noFill/>
        </p:spPr>
        <p:txBody>
          <a:bodyPr wrap="square" rtlCol="0">
            <a:spAutoFit/>
          </a:bodyPr>
          <a:lstStyle/>
          <a:p>
            <a:r>
              <a:rPr lang="fr-FR" sz="1200" dirty="0"/>
              <a:t>HTTP POST</a:t>
            </a:r>
          </a:p>
          <a:p>
            <a:r>
              <a:rPr lang="fr-FR" sz="1200" dirty="0">
                <a:hlinkClick r:id="rId2"/>
              </a:rPr>
              <a:t>http://slimfaas/</a:t>
            </a:r>
            <a:r>
              <a:rPr lang="fr-FR" sz="1200" dirty="0">
                <a:highlight>
                  <a:srgbClr val="FFFF00"/>
                </a:highlight>
                <a:hlinkClick r:id="rId2"/>
              </a:rPr>
              <a:t>publish-event</a:t>
            </a:r>
            <a:r>
              <a:rPr lang="fr-FR" sz="1200" dirty="0">
                <a:hlinkClick r:id="rId2"/>
              </a:rPr>
              <a:t>/</a:t>
            </a:r>
            <a:r>
              <a:rPr lang="fr-FR" sz="1200" dirty="0">
                <a:highlight>
                  <a:srgbClr val="00FF00"/>
                </a:highlight>
                <a:hlinkClick r:id="rId2"/>
              </a:rPr>
              <a:t>fib-event</a:t>
            </a:r>
            <a:r>
              <a:rPr lang="fr-FR" sz="1200" dirty="0"/>
              <a:t>/</a:t>
            </a:r>
            <a:r>
              <a:rPr lang="fr-FR" sz="1200" dirty="0">
                <a:highlight>
                  <a:srgbClr val="FF6C45"/>
                </a:highlight>
              </a:rPr>
              <a:t>path</a:t>
            </a:r>
          </a:p>
          <a:p>
            <a:r>
              <a:rPr lang="fr-FR" sz="1200" dirty="0"/>
              <a:t>{</a:t>
            </a:r>
            <a:r>
              <a:rPr lang="fr-FR" sz="1200" b="0" i="0" dirty="0">
                <a:effectLst/>
                <a:latin typeface="-apple-system"/>
              </a:rPr>
              <a:t>"</a:t>
            </a:r>
            <a:r>
              <a:rPr lang="fr-FR" sz="1200" dirty="0"/>
              <a:t>input</a:t>
            </a:r>
            <a:r>
              <a:rPr lang="fr-FR" sz="1200" b="0" i="0" dirty="0">
                <a:effectLst/>
                <a:latin typeface="-apple-system"/>
              </a:rPr>
              <a:t>"</a:t>
            </a:r>
            <a:r>
              <a:rPr lang="fr-FR" sz="12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8812332" y="2979399"/>
            <a:ext cx="3144316"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highlight>
                  <a:srgbClr val="FF6C45"/>
                </a:highlight>
                <a:hlinkClick r:id="rId3"/>
              </a:rPr>
              <a:t>path</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5838569" y="937506"/>
            <a:ext cx="2973764" cy="350442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5838569" y="2360768"/>
            <a:ext cx="2973764" cy="2081162"/>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819054" y="522900"/>
            <a:ext cx="4922420" cy="122731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5838569" y="4441930"/>
            <a:ext cx="2973764" cy="15999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5838569" y="4441930"/>
            <a:ext cx="2973764" cy="1588093"/>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819054" y="1999049"/>
            <a:ext cx="4922420" cy="1227314"/>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Tree>
    <p:extLst>
      <p:ext uri="{BB962C8B-B14F-4D97-AF65-F5344CB8AC3E}">
        <p14:creationId xmlns:p14="http://schemas.microsoft.com/office/powerpoint/2010/main" val="2176232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27689</TotalTime>
  <Words>728</Words>
  <Application>Microsoft Office PowerPoint</Application>
  <PresentationFormat>Grand écran</PresentationFormat>
  <Paragraphs>68</Paragraphs>
  <Slides>6</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6</vt:i4>
      </vt:variant>
    </vt:vector>
  </HeadingPairs>
  <TitlesOfParts>
    <vt:vector size="13" baseType="lpstr">
      <vt:lpstr>-apple-system</vt:lpstr>
      <vt:lpstr>Arial</vt:lpstr>
      <vt:lpstr>Calibri</vt:lpstr>
      <vt:lpstr>Century Gothic</vt:lpstr>
      <vt:lpstr>Franklin Gothic Book</vt:lpstr>
      <vt:lpstr>Franklin Gothic Medium</vt:lpstr>
      <vt:lpstr>Office Theme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1077</cp:revision>
  <dcterms:created xsi:type="dcterms:W3CDTF">2020-11-18T10:41:47Z</dcterms:created>
  <dcterms:modified xsi:type="dcterms:W3CDTF">2024-06-21T20:09:51Z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