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892" r:id="rId5"/>
    <p:sldId id="891" r:id="rId6"/>
    <p:sldId id="893" r:id="rId7"/>
    <p:sldId id="894" r:id="rId8"/>
    <p:sldId id="898" r:id="rId9"/>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892"/>
            <p14:sldId id="891"/>
            <p14:sldId id="893"/>
            <p14:sldId id="894"/>
            <p14:sldId id="8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5B0"/>
    <a:srgbClr val="548235"/>
    <a:srgbClr val="FF6C45"/>
    <a:srgbClr val="7EBEFF"/>
    <a:srgbClr val="000000"/>
    <a:srgbClr val="122D46"/>
    <a:srgbClr val="08174D"/>
    <a:srgbClr val="5A6489"/>
    <a:srgbClr val="FF5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6323" autoAdjust="0"/>
  </p:normalViewPr>
  <p:slideViewPr>
    <p:cSldViewPr snapToGrid="0">
      <p:cViewPr varScale="1">
        <p:scale>
          <a:sx n="109" d="100"/>
          <a:sy n="109" d="100"/>
        </p:scale>
        <p:origin x="168" y="78"/>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24/06/2024</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24/06/2024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1</a:t>
            </a:fld>
            <a:endParaRPr lang="es-ES_tradnl"/>
          </a:p>
        </p:txBody>
      </p:sp>
    </p:spTree>
    <p:extLst>
      <p:ext uri="{BB962C8B-B14F-4D97-AF65-F5344CB8AC3E}">
        <p14:creationId xmlns:p14="http://schemas.microsoft.com/office/powerpoint/2010/main" val="2599060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2</a:t>
            </a:fld>
            <a:endParaRPr lang="es-ES_tradnl"/>
          </a:p>
        </p:txBody>
      </p:sp>
    </p:spTree>
    <p:extLst>
      <p:ext uri="{BB962C8B-B14F-4D97-AF65-F5344CB8AC3E}">
        <p14:creationId xmlns:p14="http://schemas.microsoft.com/office/powerpoint/2010/main" val="80276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24/06/2024</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24/06/2024</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24/06/2024</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24/06/2024</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24/06/2024</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24/06/2024</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24/06/2024</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24/06/2024</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24/06/2024</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24/06/2024</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24/06/2024</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24/06/2024</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bonacci/hello/guillaume" TargetMode="External"/><Relationship Id="rId4" Type="http://schemas.openxmlformats.org/officeDocument/2006/relationships/hyperlink" Target="http://slimfaas/async-function/fibonacci/hello/guillaum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hello/guillaume" TargetMode="External"/><Relationship Id="rId4" Type="http://schemas.openxmlformats.org/officeDocument/2006/relationships/hyperlink" Target="http://slimfaas/async-function/fibonacci/hello/guillaum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ibonacci/path" TargetMode="External"/><Relationship Id="rId2" Type="http://schemas.openxmlformats.org/officeDocument/2006/relationships/hyperlink" Target="http://slimfaas/publish-event/fib-even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publish/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limfaas/async-function/fibonacci/hello/guillau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3926528" y="2223970"/>
            <a:ext cx="3341145" cy="3514653"/>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009" y="1908836"/>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679484" y="2886177"/>
            <a:ext cx="1858037"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2" idx="2"/>
            <a:endCxn id="5" idx="1"/>
          </p:cNvCxnSpPr>
          <p:nvPr/>
        </p:nvCxnSpPr>
        <p:spPr>
          <a:xfrm>
            <a:off x="3635557" y="1606148"/>
            <a:ext cx="1043927" cy="174169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86948BFE-3A92-09B5-773B-172DD8AA2DEA}"/>
              </a:ext>
            </a:extLst>
          </p:cNvPr>
          <p:cNvSpPr/>
          <p:nvPr/>
        </p:nvSpPr>
        <p:spPr>
          <a:xfrm>
            <a:off x="8653554" y="3756681"/>
            <a:ext cx="3145551" cy="224774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0312" y="3441547"/>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a:off x="6537521" y="3347842"/>
            <a:ext cx="2116033" cy="153271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5004417" y="4325969"/>
            <a:ext cx="1208169" cy="1258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000" dirty="0"/>
              <a:t>SlimData</a:t>
            </a:r>
            <a:endParaRPr lang="fr-FR" sz="1400" dirty="0"/>
          </a:p>
        </p:txBody>
      </p:sp>
      <p:cxnSp>
        <p:nvCxnSpPr>
          <p:cNvPr id="1034" name="Connecteur droit avec flèche 1033">
            <a:extLst>
              <a:ext uri="{FF2B5EF4-FFF2-40B4-BE49-F238E27FC236}">
                <a16:creationId xmlns:a16="http://schemas.microsoft.com/office/drawing/2014/main" id="{C97FA525-2FE2-BE58-B3CE-7494FA2825DA}"/>
              </a:ext>
            </a:extLst>
          </p:cNvPr>
          <p:cNvCxnSpPr>
            <a:cxnSpLocks/>
            <a:stCxn id="5" idx="2"/>
            <a:endCxn id="20" idx="1"/>
          </p:cNvCxnSpPr>
          <p:nvPr/>
        </p:nvCxnSpPr>
        <p:spPr>
          <a:xfrm flipH="1">
            <a:off x="5608502" y="3809507"/>
            <a:ext cx="1" cy="516462"/>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3D360B9F-683E-C474-0972-4C7E01410CD7}"/>
              </a:ext>
            </a:extLst>
          </p:cNvPr>
          <p:cNvSpPr txBox="1"/>
          <p:nvPr/>
        </p:nvSpPr>
        <p:spPr>
          <a:xfrm>
            <a:off x="95250" y="405819"/>
            <a:ext cx="7080613" cy="1200329"/>
          </a:xfrm>
          <a:prstGeom prst="rect">
            <a:avLst/>
          </a:prstGeom>
          <a:noFill/>
        </p:spPr>
        <p:txBody>
          <a:bodyPr wrap="square" rtlCol="0">
            <a:spAutoFit/>
          </a:bodyPr>
          <a:lstStyle/>
          <a:p>
            <a:r>
              <a:rPr lang="fr-FR" sz="2400" dirty="0"/>
              <a:t>HTTP POST</a:t>
            </a:r>
          </a:p>
          <a:p>
            <a:r>
              <a:rPr lang="fr-FR" sz="2400" dirty="0">
                <a:hlinkClick r:id="rId4"/>
              </a:rPr>
              <a:t>http://slimfaas/</a:t>
            </a:r>
            <a:r>
              <a:rPr lang="fr-FR" sz="2400" dirty="0">
                <a:highlight>
                  <a:srgbClr val="FFFF00"/>
                </a:highlight>
                <a:hlinkClick r:id="rId4"/>
              </a:rPr>
              <a:t>function</a:t>
            </a:r>
            <a:r>
              <a:rPr lang="fr-FR" sz="2400" dirty="0">
                <a:hlinkClick r:id="rId4"/>
              </a:rPr>
              <a:t>/</a:t>
            </a:r>
            <a:r>
              <a:rPr lang="fr-FR" sz="2400" dirty="0">
                <a:highlight>
                  <a:srgbClr val="00FF00"/>
                </a:highlight>
                <a:hlinkClick r:id="rId4"/>
              </a:rPr>
              <a:t>fibonacci</a:t>
            </a:r>
            <a:r>
              <a:rPr lang="fr-FR" sz="2400" dirty="0">
                <a:hlinkClick r:id="rId4"/>
              </a:rPr>
              <a:t>/</a:t>
            </a:r>
            <a:r>
              <a:rPr lang="fr-FR" sz="2400" dirty="0">
                <a:highlight>
                  <a:srgbClr val="FF6C45"/>
                </a:highlight>
                <a:hlinkClick r:id="rId4"/>
              </a:rPr>
              <a:t>hello/guillaume</a:t>
            </a:r>
            <a:endParaRPr lang="fr-FR" sz="2400" dirty="0">
              <a:highlight>
                <a:srgbClr val="FF6C45"/>
              </a:highlight>
            </a:endParaRPr>
          </a:p>
          <a:p>
            <a:r>
              <a:rPr lang="fr-FR" sz="2400" dirty="0"/>
              <a:t>{</a:t>
            </a:r>
            <a:r>
              <a:rPr lang="fr-FR" sz="2400" b="0" i="0" dirty="0">
                <a:effectLst/>
                <a:latin typeface="-apple-system"/>
              </a:rPr>
              <a:t>"</a:t>
            </a:r>
            <a:r>
              <a:rPr lang="fr-FR" sz="2400" dirty="0"/>
              <a:t>input</a:t>
            </a:r>
            <a:r>
              <a:rPr lang="fr-FR" sz="2400" b="0" i="0" dirty="0">
                <a:effectLst/>
                <a:latin typeface="-apple-system"/>
              </a:rPr>
              <a:t>"</a:t>
            </a:r>
            <a:r>
              <a:rPr lang="fr-FR" sz="2400" dirty="0"/>
              <a:t>:42}</a:t>
            </a:r>
          </a:p>
        </p:txBody>
      </p:sp>
      <p:sp>
        <p:nvSpPr>
          <p:cNvPr id="6" name="ZoneTexte 5">
            <a:extLst>
              <a:ext uri="{FF2B5EF4-FFF2-40B4-BE49-F238E27FC236}">
                <a16:creationId xmlns:a16="http://schemas.microsoft.com/office/drawing/2014/main" id="{43E3B7B0-10A9-2A13-B906-B992930A68C1}"/>
              </a:ext>
            </a:extLst>
          </p:cNvPr>
          <p:cNvSpPr txBox="1"/>
          <p:nvPr/>
        </p:nvSpPr>
        <p:spPr>
          <a:xfrm>
            <a:off x="7558644" y="2137261"/>
            <a:ext cx="4438754" cy="1200329"/>
          </a:xfrm>
          <a:prstGeom prst="rect">
            <a:avLst/>
          </a:prstGeom>
          <a:noFill/>
        </p:spPr>
        <p:txBody>
          <a:bodyPr wrap="square" rtlCol="0">
            <a:spAutoFit/>
          </a:bodyPr>
          <a:lstStyle/>
          <a:p>
            <a:r>
              <a:rPr lang="fr-FR" sz="2400" dirty="0"/>
              <a:t>HTTP POST</a:t>
            </a:r>
          </a:p>
          <a:p>
            <a:r>
              <a:rPr lang="fr-FR" sz="2400" dirty="0">
                <a:hlinkClick r:id="rId5"/>
              </a:rPr>
              <a:t>http://</a:t>
            </a:r>
            <a:r>
              <a:rPr lang="fr-FR" sz="2400" dirty="0">
                <a:highlight>
                  <a:srgbClr val="00FF00"/>
                </a:highlight>
                <a:hlinkClick r:id="rId5"/>
              </a:rPr>
              <a:t>fibonacci</a:t>
            </a:r>
            <a:r>
              <a:rPr lang="fr-FR" sz="2400" dirty="0">
                <a:hlinkClick r:id="rId5"/>
              </a:rPr>
              <a:t>/</a:t>
            </a:r>
            <a:r>
              <a:rPr lang="fr-FR" sz="2400" dirty="0">
                <a:highlight>
                  <a:srgbClr val="FF6C45"/>
                </a:highlight>
                <a:hlinkClick r:id="rId5"/>
              </a:rPr>
              <a:t>hello/guillaume</a:t>
            </a:r>
            <a:br>
              <a:rPr lang="fr-FR" sz="2400" dirty="0"/>
            </a:br>
            <a:r>
              <a:rPr lang="fr-FR" sz="2400" dirty="0"/>
              <a:t>{</a:t>
            </a:r>
            <a:r>
              <a:rPr lang="fr-FR" sz="2400" b="0" i="0" dirty="0">
                <a:effectLst/>
                <a:latin typeface="-apple-system"/>
              </a:rPr>
              <a:t>"</a:t>
            </a:r>
            <a:r>
              <a:rPr lang="fr-FR" sz="2400" dirty="0"/>
              <a:t>input</a:t>
            </a:r>
            <a:r>
              <a:rPr lang="fr-FR" sz="2400" b="0" i="0" dirty="0">
                <a:effectLst/>
                <a:latin typeface="-apple-system"/>
              </a:rPr>
              <a:t>"</a:t>
            </a:r>
            <a:r>
              <a:rPr lang="fr-FR" sz="2400" dirty="0"/>
              <a:t>:42}</a:t>
            </a:r>
          </a:p>
        </p:txBody>
      </p:sp>
    </p:spTree>
    <p:extLst>
      <p:ext uri="{BB962C8B-B14F-4D97-AF65-F5344CB8AC3E}">
        <p14:creationId xmlns:p14="http://schemas.microsoft.com/office/powerpoint/2010/main" val="12903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5788599" y="248280"/>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47" y="4031598"/>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6031056" y="1199622"/>
            <a:ext cx="2135174"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4995157" y="1657406"/>
            <a:ext cx="1035899" cy="388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48143" y="1288074"/>
            <a:ext cx="4947014" cy="738664"/>
          </a:xfrm>
          <a:prstGeom prst="rect">
            <a:avLst/>
          </a:prstGeom>
          <a:noFill/>
        </p:spPr>
        <p:txBody>
          <a:bodyPr wrap="square" rtlCol="0">
            <a:spAutoFit/>
          </a:bodyPr>
          <a:lstStyle/>
          <a:p>
            <a:r>
              <a:rPr lang="fr-FR" sz="1400" dirty="0"/>
              <a:t>HTTP POST</a:t>
            </a:r>
          </a:p>
          <a:p>
            <a:r>
              <a:rPr lang="fr-FR" sz="1400" dirty="0">
                <a:hlinkClick r:id="rId4"/>
              </a:rPr>
              <a:t>http://slimfaas/</a:t>
            </a:r>
            <a:r>
              <a:rPr lang="fr-FR" sz="1400" dirty="0">
                <a:highlight>
                  <a:srgbClr val="FFFF00"/>
                </a:highlight>
                <a:hlinkClick r:id="rId4"/>
              </a:rPr>
              <a:t>async-function</a:t>
            </a:r>
            <a:r>
              <a:rPr lang="fr-FR" sz="1400" dirty="0">
                <a:hlinkClick r:id="rId4"/>
              </a:rPr>
              <a:t>/</a:t>
            </a:r>
            <a:r>
              <a:rPr lang="fr-FR" sz="1400" dirty="0">
                <a:highlight>
                  <a:srgbClr val="00FF00"/>
                </a:highlight>
                <a:hlinkClick r:id="rId4"/>
              </a:rPr>
              <a:t>fibonacci</a:t>
            </a:r>
            <a:r>
              <a:rPr lang="fr-FR" sz="1400" dirty="0">
                <a:hlinkClick r:id="rId4"/>
              </a:rPr>
              <a:t>/</a:t>
            </a:r>
            <a:r>
              <a:rPr lang="fr-FR" sz="1400" dirty="0">
                <a:highlight>
                  <a:srgbClr val="FF6C45"/>
                </a:highlight>
                <a:hlinkClick r:id="rId4"/>
              </a:rPr>
              <a:t>hello/guillaume</a:t>
            </a:r>
            <a:endParaRPr lang="fr-FR" sz="1400" dirty="0">
              <a:highlight>
                <a:srgbClr val="FF6C45"/>
              </a:highlight>
            </a:endParaRPr>
          </a:p>
          <a:p>
            <a:r>
              <a:rPr lang="fr-FR" sz="1400" dirty="0"/>
              <a:t>{</a:t>
            </a:r>
            <a:r>
              <a:rPr lang="fr-FR" sz="1400" b="0" i="0" dirty="0">
                <a:effectLst/>
                <a:latin typeface="-apple-system"/>
              </a:rPr>
              <a:t>"</a:t>
            </a:r>
            <a:r>
              <a:rPr lang="fr-FR" sz="1400" dirty="0"/>
              <a:t>input</a:t>
            </a:r>
            <a:r>
              <a:rPr lang="fr-FR" sz="1400" b="0" i="0" dirty="0">
                <a:effectLst/>
                <a:latin typeface="-apple-system"/>
              </a:rPr>
              <a:t>"</a:t>
            </a:r>
            <a:r>
              <a:rPr lang="fr-FR" sz="14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096000" y="3302938"/>
            <a:ext cx="4920343" cy="1200329"/>
          </a:xfrm>
          <a:prstGeom prst="rect">
            <a:avLst/>
          </a:prstGeom>
          <a:noFill/>
        </p:spPr>
        <p:txBody>
          <a:bodyPr wrap="square" rtlCol="0">
            <a:spAutoFit/>
          </a:bodyPr>
          <a:lstStyle/>
          <a:p>
            <a:r>
              <a:rPr lang="fr-FR" sz="2400" dirty="0"/>
              <a:t>HTTP POST</a:t>
            </a:r>
          </a:p>
          <a:p>
            <a:r>
              <a:rPr lang="fr-FR" sz="2400" dirty="0">
                <a:hlinkClick r:id="rId5"/>
              </a:rPr>
              <a:t>http://</a:t>
            </a:r>
            <a:r>
              <a:rPr lang="fr-FR" sz="2400" dirty="0">
                <a:highlight>
                  <a:srgbClr val="00FF00"/>
                </a:highlight>
                <a:hlinkClick r:id="rId5"/>
              </a:rPr>
              <a:t>fibonacci</a:t>
            </a:r>
            <a:r>
              <a:rPr lang="fr-FR" sz="2400" dirty="0">
                <a:hlinkClick r:id="rId5"/>
              </a:rPr>
              <a:t>/</a:t>
            </a:r>
            <a:r>
              <a:rPr lang="fr-FR" sz="2400" dirty="0">
                <a:highlight>
                  <a:srgbClr val="FF6C45"/>
                </a:highlight>
                <a:hlinkClick r:id="rId5"/>
              </a:rPr>
              <a:t>hello/guillaume</a:t>
            </a:r>
            <a:br>
              <a:rPr lang="fr-FR" sz="2400" dirty="0"/>
            </a:br>
            <a:r>
              <a:rPr lang="fr-FR" sz="2400" dirty="0"/>
              <a:t>{</a:t>
            </a:r>
            <a:r>
              <a:rPr lang="fr-FR" sz="2400" b="0" i="0" dirty="0">
                <a:effectLst/>
                <a:latin typeface="-apple-system"/>
              </a:rPr>
              <a:t>"</a:t>
            </a:r>
            <a:r>
              <a:rPr lang="fr-FR" sz="2400" dirty="0"/>
              <a:t>input</a:t>
            </a:r>
            <a:r>
              <a:rPr lang="fr-FR" sz="2400" b="0" i="0" dirty="0">
                <a:effectLst/>
                <a:latin typeface="-apple-system"/>
              </a:rPr>
              <a:t>"</a:t>
            </a:r>
            <a:r>
              <a:rPr lang="fr-FR" sz="24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006" y="5488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8769523" y="386605"/>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9925747" y="434393"/>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8166230" y="1661287"/>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1695" y="6578508"/>
            <a:ext cx="12192000" cy="279492"/>
          </a:xfrm>
        </p:spPr>
        <p:txBody>
          <a:bodyPr>
            <a:normAutofit fontScale="55000" lnSpcReduction="2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179398" y="4170279"/>
            <a:ext cx="1659171" cy="5433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219449" y="4441930"/>
            <a:ext cx="959949" cy="3902"/>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72470" y="4122666"/>
            <a:ext cx="3146979" cy="646331"/>
          </a:xfrm>
          <a:prstGeom prst="rect">
            <a:avLst/>
          </a:prstGeom>
          <a:noFill/>
        </p:spPr>
        <p:txBody>
          <a:bodyPr wrap="square" rtlCol="0">
            <a:spAutoFit/>
          </a:bodyPr>
          <a:lstStyle/>
          <a:p>
            <a:r>
              <a:rPr lang="fr-FR" sz="1200" dirty="0"/>
              <a:t>HTTP POST</a:t>
            </a:r>
          </a:p>
          <a:p>
            <a:r>
              <a:rPr lang="fr-FR" sz="1200" dirty="0">
                <a:hlinkClick r:id="rId2"/>
              </a:rPr>
              <a:t>http://slimfaas/</a:t>
            </a:r>
            <a:r>
              <a:rPr lang="fr-FR" sz="1200" dirty="0">
                <a:highlight>
                  <a:srgbClr val="FFFF00"/>
                </a:highlight>
                <a:hlinkClick r:id="rId2"/>
              </a:rPr>
              <a:t>publish-event</a:t>
            </a:r>
            <a:r>
              <a:rPr lang="fr-FR" sz="1200" dirty="0">
                <a:hlinkClick r:id="rId2"/>
              </a:rPr>
              <a:t>/</a:t>
            </a:r>
            <a:r>
              <a:rPr lang="fr-FR" sz="1200" dirty="0">
                <a:highlight>
                  <a:srgbClr val="00FF00"/>
                </a:highlight>
                <a:hlinkClick r:id="rId2"/>
              </a:rPr>
              <a:t>fib-event</a:t>
            </a:r>
            <a:r>
              <a:rPr lang="fr-FR" sz="1200" dirty="0"/>
              <a:t>/</a:t>
            </a:r>
            <a:r>
              <a:rPr lang="fr-FR" sz="1200" dirty="0">
                <a:highlight>
                  <a:srgbClr val="FF6C45"/>
                </a:highlight>
              </a:rPr>
              <a:t>path</a:t>
            </a:r>
          </a:p>
          <a:p>
            <a:r>
              <a:rPr lang="fr-FR" sz="1200" dirty="0"/>
              <a:t>{</a:t>
            </a:r>
            <a:r>
              <a:rPr lang="fr-FR" sz="1200" b="0" i="0" dirty="0">
                <a:effectLst/>
                <a:latin typeface="-apple-system"/>
              </a:rPr>
              <a:t>"</a:t>
            </a:r>
            <a:r>
              <a:rPr lang="fr-FR" sz="1200" dirty="0"/>
              <a:t>input</a:t>
            </a:r>
            <a:r>
              <a:rPr lang="fr-FR" sz="1200" b="0" i="0" dirty="0">
                <a:effectLst/>
                <a:latin typeface="-apple-system"/>
              </a:rPr>
              <a:t>"</a:t>
            </a:r>
            <a:r>
              <a:rPr lang="fr-FR" sz="12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8812332" y="2979399"/>
            <a:ext cx="3144316"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highlight>
                  <a:srgbClr val="FF6C45"/>
                </a:highlight>
                <a:hlinkClick r:id="rId3"/>
              </a:rPr>
              <a:t>path</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3"/>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10" idx="1"/>
          </p:cNvCxnSpPr>
          <p:nvPr/>
        </p:nvCxnSpPr>
        <p:spPr>
          <a:xfrm flipV="1">
            <a:off x="5838569" y="937506"/>
            <a:ext cx="2973764" cy="350442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58" idx="1"/>
          </p:cNvCxnSpPr>
          <p:nvPr/>
        </p:nvCxnSpPr>
        <p:spPr>
          <a:xfrm flipV="1">
            <a:off x="5838569" y="2360768"/>
            <a:ext cx="2973764" cy="2081162"/>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4">
            <a:extLst>
              <a:ext uri="{FF2B5EF4-FFF2-40B4-BE49-F238E27FC236}">
                <a16:creationId xmlns:a16="http://schemas.microsoft.com/office/drawing/2014/main" id="{EC278673-044B-4B67-CC8B-460677466C2D}"/>
              </a:ext>
            </a:extLst>
          </p:cNvPr>
          <p:cNvSpPr/>
          <p:nvPr/>
        </p:nvSpPr>
        <p:spPr>
          <a:xfrm>
            <a:off x="819054" y="522900"/>
            <a:ext cx="4922420" cy="1227315"/>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
        <p:nvSpPr>
          <p:cNvPr id="58" name="Rounded Rectangle 45">
            <a:extLst>
              <a:ext uri="{FF2B5EF4-FFF2-40B4-BE49-F238E27FC236}">
                <a16:creationId xmlns:a16="http://schemas.microsoft.com/office/drawing/2014/main" id="{B3D6B054-351A-AB9F-D7F3-32674286B965}"/>
              </a:ext>
            </a:extLst>
          </p:cNvPr>
          <p:cNvSpPr/>
          <p:nvPr/>
        </p:nvSpPr>
        <p:spPr>
          <a:xfrm>
            <a:off x="8812333" y="1932445"/>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2</a:t>
            </a:r>
            <a:endParaRPr lang="en-FR" sz="2400" dirty="0">
              <a:solidFill>
                <a:schemeClr val="bg1"/>
              </a:solidFill>
            </a:endParaRPr>
          </a:p>
        </p:txBody>
      </p:sp>
      <p:pic>
        <p:nvPicPr>
          <p:cNvPr id="59" name="Picture 2" descr="Afficher l’image source">
            <a:extLst>
              <a:ext uri="{FF2B5EF4-FFF2-40B4-BE49-F238E27FC236}">
                <a16:creationId xmlns:a16="http://schemas.microsoft.com/office/drawing/2014/main" id="{47F04D32-578D-6B6C-2A28-059763E81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1629321"/>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45">
            <a:extLst>
              <a:ext uri="{FF2B5EF4-FFF2-40B4-BE49-F238E27FC236}">
                <a16:creationId xmlns:a16="http://schemas.microsoft.com/office/drawing/2014/main" id="{16DB633F-AB44-B4DC-3548-26B85071E24C}"/>
              </a:ext>
            </a:extLst>
          </p:cNvPr>
          <p:cNvSpPr/>
          <p:nvPr/>
        </p:nvSpPr>
        <p:spPr>
          <a:xfrm>
            <a:off x="8812333" y="4173601"/>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1</a:t>
            </a:r>
            <a:endParaRPr lang="en-FR" sz="2400" dirty="0">
              <a:solidFill>
                <a:schemeClr val="bg1"/>
              </a:solidFill>
            </a:endParaRPr>
          </a:p>
        </p:txBody>
      </p:sp>
      <p:pic>
        <p:nvPicPr>
          <p:cNvPr id="61" name="Picture 2" descr="Afficher l’image source">
            <a:extLst>
              <a:ext uri="{FF2B5EF4-FFF2-40B4-BE49-F238E27FC236}">
                <a16:creationId xmlns:a16="http://schemas.microsoft.com/office/drawing/2014/main" id="{B596EC77-9AE7-9E46-04A6-90E9C956D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387047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45">
            <a:extLst>
              <a:ext uri="{FF2B5EF4-FFF2-40B4-BE49-F238E27FC236}">
                <a16:creationId xmlns:a16="http://schemas.microsoft.com/office/drawing/2014/main" id="{41E26270-5F17-40B5-E026-D7BB7ED7B4A6}"/>
              </a:ext>
            </a:extLst>
          </p:cNvPr>
          <p:cNvSpPr/>
          <p:nvPr/>
        </p:nvSpPr>
        <p:spPr>
          <a:xfrm>
            <a:off x="8812333" y="5601700"/>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2</a:t>
            </a:r>
            <a:endParaRPr lang="en-FR" sz="2400" dirty="0">
              <a:solidFill>
                <a:schemeClr val="bg1"/>
              </a:solidFill>
            </a:endParaRPr>
          </a:p>
        </p:txBody>
      </p:sp>
      <p:pic>
        <p:nvPicPr>
          <p:cNvPr id="63" name="Picture 2" descr="Afficher l’image source">
            <a:extLst>
              <a:ext uri="{FF2B5EF4-FFF2-40B4-BE49-F238E27FC236}">
                <a16:creationId xmlns:a16="http://schemas.microsoft.com/office/drawing/2014/main" id="{F2DEFC11-D557-79E0-2E61-06A08755F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529857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Connecteur droit avec flèche 70">
            <a:extLst>
              <a:ext uri="{FF2B5EF4-FFF2-40B4-BE49-F238E27FC236}">
                <a16:creationId xmlns:a16="http://schemas.microsoft.com/office/drawing/2014/main" id="{221856EB-F24D-AE01-6253-E5B3BEF1DDDD}"/>
              </a:ext>
            </a:extLst>
          </p:cNvPr>
          <p:cNvCxnSpPr>
            <a:cxnSpLocks/>
            <a:stCxn id="6" idx="3"/>
            <a:endCxn id="60" idx="1"/>
          </p:cNvCxnSpPr>
          <p:nvPr/>
        </p:nvCxnSpPr>
        <p:spPr>
          <a:xfrm>
            <a:off x="5838569" y="4441930"/>
            <a:ext cx="2973764" cy="15999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a:extLst>
              <a:ext uri="{FF2B5EF4-FFF2-40B4-BE49-F238E27FC236}">
                <a16:creationId xmlns:a16="http://schemas.microsoft.com/office/drawing/2014/main" id="{F5E291B3-5B31-6DB2-EF1C-980547F78F0B}"/>
              </a:ext>
            </a:extLst>
          </p:cNvPr>
          <p:cNvCxnSpPr>
            <a:cxnSpLocks/>
            <a:stCxn id="6" idx="3"/>
            <a:endCxn id="62" idx="1"/>
          </p:cNvCxnSpPr>
          <p:nvPr/>
        </p:nvCxnSpPr>
        <p:spPr>
          <a:xfrm>
            <a:off x="5838569" y="4441930"/>
            <a:ext cx="2973764" cy="1588093"/>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44">
            <a:extLst>
              <a:ext uri="{FF2B5EF4-FFF2-40B4-BE49-F238E27FC236}">
                <a16:creationId xmlns:a16="http://schemas.microsoft.com/office/drawing/2014/main" id="{EE55AAF1-171C-F780-90D3-7A2304D74CF3}"/>
              </a:ext>
            </a:extLst>
          </p:cNvPr>
          <p:cNvSpPr/>
          <p:nvPr/>
        </p:nvSpPr>
        <p:spPr>
          <a:xfrm>
            <a:off x="819054" y="1999049"/>
            <a:ext cx="4922420" cy="122731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Tree>
    <p:extLst>
      <p:ext uri="{BB962C8B-B14F-4D97-AF65-F5344CB8AC3E}">
        <p14:creationId xmlns:p14="http://schemas.microsoft.com/office/powerpoint/2010/main" val="21762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391656"/>
            <a:ext cx="12192000" cy="466343"/>
          </a:xfrm>
        </p:spPr>
        <p:txBody>
          <a:bodyPr>
            <a:normAutofit lnSpcReduction="1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699119" y="3347841"/>
            <a:ext cx="576063" cy="421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61124" y="2936557"/>
            <a:ext cx="3637995"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async-publish</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1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808C092-CC0D-57C7-0901-F8EB72559CF1}"/>
              </a:ext>
            </a:extLst>
          </p:cNvPr>
          <p:cNvSpPr>
            <a:spLocks noGrp="1"/>
          </p:cNvSpPr>
          <p:nvPr>
            <p:ph idx="1"/>
          </p:nvPr>
        </p:nvSpPr>
        <p:spPr>
          <a:xfrm>
            <a:off x="0" y="6301962"/>
            <a:ext cx="12192000" cy="556038"/>
          </a:xfrm>
        </p:spPr>
        <p:txBody>
          <a:bodyPr/>
          <a:lstStyle/>
          <a:p>
            <a:endParaRPr lang="fr-FR"/>
          </a:p>
        </p:txBody>
      </p:sp>
      <p:sp>
        <p:nvSpPr>
          <p:cNvPr id="4" name="Rectangle : coins arrondis 3">
            <a:extLst>
              <a:ext uri="{FF2B5EF4-FFF2-40B4-BE49-F238E27FC236}">
                <a16:creationId xmlns:a16="http://schemas.microsoft.com/office/drawing/2014/main" id="{F9FDB491-B3FC-051D-11E0-E5F1546F9A17}"/>
              </a:ext>
            </a:extLst>
          </p:cNvPr>
          <p:cNvSpPr/>
          <p:nvPr/>
        </p:nvSpPr>
        <p:spPr>
          <a:xfrm>
            <a:off x="6487884" y="4781006"/>
            <a:ext cx="2621281" cy="11375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5" name="Rounded Rectangle 44">
            <a:extLst>
              <a:ext uri="{FF2B5EF4-FFF2-40B4-BE49-F238E27FC236}">
                <a16:creationId xmlns:a16="http://schemas.microsoft.com/office/drawing/2014/main" id="{1CA3DB76-45FF-F2C4-05A6-2001F38BCAFA}"/>
              </a:ext>
            </a:extLst>
          </p:cNvPr>
          <p:cNvSpPr/>
          <p:nvPr/>
        </p:nvSpPr>
        <p:spPr>
          <a:xfrm>
            <a:off x="6751655" y="5250742"/>
            <a:ext cx="1103476" cy="344358"/>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SlimFaas</a:t>
            </a:r>
          </a:p>
        </p:txBody>
      </p:sp>
      <p:pic>
        <p:nvPicPr>
          <p:cNvPr id="6" name="Picture 2" descr="Afficher l’image source">
            <a:extLst>
              <a:ext uri="{FF2B5EF4-FFF2-40B4-BE49-F238E27FC236}">
                <a16:creationId xmlns:a16="http://schemas.microsoft.com/office/drawing/2014/main" id="{86FC0B2B-0EA9-9828-9A73-E62E8C8C1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7789" y="4620991"/>
            <a:ext cx="421692" cy="410161"/>
          </a:xfrm>
          <a:prstGeom prst="rect">
            <a:avLst/>
          </a:prstGeom>
          <a:noFill/>
          <a:extLst>
            <a:ext uri="{909E8E84-426E-40DD-AFC4-6F175D3DCCD1}">
              <a14:hiddenFill xmlns:a14="http://schemas.microsoft.com/office/drawing/2010/main">
                <a:solidFill>
                  <a:srgbClr val="FFFFFF"/>
                </a:solidFill>
              </a14:hiddenFill>
            </a:ext>
          </a:extLst>
        </p:spPr>
      </p:pic>
      <p:sp>
        <p:nvSpPr>
          <p:cNvPr id="7" name="Cylindre 6">
            <a:extLst>
              <a:ext uri="{FF2B5EF4-FFF2-40B4-BE49-F238E27FC236}">
                <a16:creationId xmlns:a16="http://schemas.microsoft.com/office/drawing/2014/main" id="{9734965A-C108-A6DD-1AA6-E711131D6227}"/>
              </a:ext>
            </a:extLst>
          </p:cNvPr>
          <p:cNvSpPr/>
          <p:nvPr/>
        </p:nvSpPr>
        <p:spPr>
          <a:xfrm>
            <a:off x="7953437" y="5111992"/>
            <a:ext cx="884352" cy="621858"/>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1400" dirty="0"/>
              <a:t>SlimData</a:t>
            </a:r>
            <a:endParaRPr lang="fr-FR" sz="1050" dirty="0"/>
          </a:p>
        </p:txBody>
      </p:sp>
      <p:sp>
        <p:nvSpPr>
          <p:cNvPr id="13" name="Rectangle : coins arrondis 12">
            <a:extLst>
              <a:ext uri="{FF2B5EF4-FFF2-40B4-BE49-F238E27FC236}">
                <a16:creationId xmlns:a16="http://schemas.microsoft.com/office/drawing/2014/main" id="{286E557E-9D2D-E39E-7BAA-470B8AA24E84}"/>
              </a:ext>
            </a:extLst>
          </p:cNvPr>
          <p:cNvSpPr/>
          <p:nvPr/>
        </p:nvSpPr>
        <p:spPr>
          <a:xfrm>
            <a:off x="9030787" y="2914738"/>
            <a:ext cx="2621281" cy="11375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4" name="Rounded Rectangle 44">
            <a:extLst>
              <a:ext uri="{FF2B5EF4-FFF2-40B4-BE49-F238E27FC236}">
                <a16:creationId xmlns:a16="http://schemas.microsoft.com/office/drawing/2014/main" id="{6E477DDA-1E6D-9A03-7191-54FABBE60642}"/>
              </a:ext>
            </a:extLst>
          </p:cNvPr>
          <p:cNvSpPr/>
          <p:nvPr/>
        </p:nvSpPr>
        <p:spPr>
          <a:xfrm>
            <a:off x="9294558" y="3384474"/>
            <a:ext cx="1103476" cy="344358"/>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SlimFaas</a:t>
            </a:r>
          </a:p>
        </p:txBody>
      </p:sp>
      <p:pic>
        <p:nvPicPr>
          <p:cNvPr id="15" name="Picture 2" descr="Afficher l’image source">
            <a:extLst>
              <a:ext uri="{FF2B5EF4-FFF2-40B4-BE49-F238E27FC236}">
                <a16:creationId xmlns:a16="http://schemas.microsoft.com/office/drawing/2014/main" id="{88ED471D-D11B-63C5-CD2D-4DECE1E35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0692" y="2754723"/>
            <a:ext cx="421692" cy="410161"/>
          </a:xfrm>
          <a:prstGeom prst="rect">
            <a:avLst/>
          </a:prstGeom>
          <a:noFill/>
          <a:extLst>
            <a:ext uri="{909E8E84-426E-40DD-AFC4-6F175D3DCCD1}">
              <a14:hiddenFill xmlns:a14="http://schemas.microsoft.com/office/drawing/2010/main">
                <a:solidFill>
                  <a:srgbClr val="FFFFFF"/>
                </a:solidFill>
              </a14:hiddenFill>
            </a:ext>
          </a:extLst>
        </p:spPr>
      </p:pic>
      <p:sp>
        <p:nvSpPr>
          <p:cNvPr id="16" name="Cylindre 15">
            <a:extLst>
              <a:ext uri="{FF2B5EF4-FFF2-40B4-BE49-F238E27FC236}">
                <a16:creationId xmlns:a16="http://schemas.microsoft.com/office/drawing/2014/main" id="{36C1722F-F481-386A-71BC-DA17893D6A1E}"/>
              </a:ext>
            </a:extLst>
          </p:cNvPr>
          <p:cNvSpPr/>
          <p:nvPr/>
        </p:nvSpPr>
        <p:spPr>
          <a:xfrm>
            <a:off x="10496340" y="3245724"/>
            <a:ext cx="884352" cy="621858"/>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1400" dirty="0"/>
              <a:t>SlimData</a:t>
            </a:r>
            <a:endParaRPr lang="fr-FR" sz="1050" dirty="0"/>
          </a:p>
        </p:txBody>
      </p:sp>
      <p:sp>
        <p:nvSpPr>
          <p:cNvPr id="17" name="Rectangle : coins arrondis 16">
            <a:extLst>
              <a:ext uri="{FF2B5EF4-FFF2-40B4-BE49-F238E27FC236}">
                <a16:creationId xmlns:a16="http://schemas.microsoft.com/office/drawing/2014/main" id="{FA892C96-9746-CAD2-5A8F-2877A3233167}"/>
              </a:ext>
            </a:extLst>
          </p:cNvPr>
          <p:cNvSpPr/>
          <p:nvPr/>
        </p:nvSpPr>
        <p:spPr>
          <a:xfrm>
            <a:off x="6337568" y="1231306"/>
            <a:ext cx="2621281" cy="11375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8" name="Rounded Rectangle 44">
            <a:extLst>
              <a:ext uri="{FF2B5EF4-FFF2-40B4-BE49-F238E27FC236}">
                <a16:creationId xmlns:a16="http://schemas.microsoft.com/office/drawing/2014/main" id="{2AD36C36-BFA5-B972-A126-EDA1BAD396E0}"/>
              </a:ext>
            </a:extLst>
          </p:cNvPr>
          <p:cNvSpPr/>
          <p:nvPr/>
        </p:nvSpPr>
        <p:spPr>
          <a:xfrm>
            <a:off x="6601339" y="1701042"/>
            <a:ext cx="1103476" cy="344358"/>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SlimFaas</a:t>
            </a:r>
          </a:p>
        </p:txBody>
      </p:sp>
      <p:pic>
        <p:nvPicPr>
          <p:cNvPr id="19" name="Picture 2" descr="Afficher l’image source">
            <a:extLst>
              <a:ext uri="{FF2B5EF4-FFF2-40B4-BE49-F238E27FC236}">
                <a16:creationId xmlns:a16="http://schemas.microsoft.com/office/drawing/2014/main" id="{A69EEC02-815C-3D73-8D5E-E235B608C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7473" y="1071291"/>
            <a:ext cx="421692" cy="410161"/>
          </a:xfrm>
          <a:prstGeom prst="rect">
            <a:avLst/>
          </a:prstGeom>
          <a:noFill/>
          <a:extLst>
            <a:ext uri="{909E8E84-426E-40DD-AFC4-6F175D3DCCD1}">
              <a14:hiddenFill xmlns:a14="http://schemas.microsoft.com/office/drawing/2010/main">
                <a:solidFill>
                  <a:srgbClr val="FFFFFF"/>
                </a:solidFill>
              </a14:hiddenFill>
            </a:ext>
          </a:extLst>
        </p:spPr>
      </p:pic>
      <p:sp>
        <p:nvSpPr>
          <p:cNvPr id="20" name="Cylindre 19">
            <a:extLst>
              <a:ext uri="{FF2B5EF4-FFF2-40B4-BE49-F238E27FC236}">
                <a16:creationId xmlns:a16="http://schemas.microsoft.com/office/drawing/2014/main" id="{9AA8AB1F-9667-FC25-A1EA-CE17557BDC77}"/>
              </a:ext>
            </a:extLst>
          </p:cNvPr>
          <p:cNvSpPr/>
          <p:nvPr/>
        </p:nvSpPr>
        <p:spPr>
          <a:xfrm>
            <a:off x="7803121" y="1562292"/>
            <a:ext cx="884352" cy="621858"/>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1400" dirty="0"/>
              <a:t>SlimData</a:t>
            </a:r>
            <a:endParaRPr lang="fr-FR" sz="1050" dirty="0"/>
          </a:p>
        </p:txBody>
      </p:sp>
      <p:sp>
        <p:nvSpPr>
          <p:cNvPr id="21" name="Ellipse 20">
            <a:extLst>
              <a:ext uri="{FF2B5EF4-FFF2-40B4-BE49-F238E27FC236}">
                <a16:creationId xmlns:a16="http://schemas.microsoft.com/office/drawing/2014/main" id="{6B8CA824-F2D6-C941-56C6-57EFEC5F0498}"/>
              </a:ext>
            </a:extLst>
          </p:cNvPr>
          <p:cNvSpPr/>
          <p:nvPr/>
        </p:nvSpPr>
        <p:spPr>
          <a:xfrm>
            <a:off x="7497892" y="2277056"/>
            <a:ext cx="150316" cy="162476"/>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F0452D9E-ED2D-134D-ABD3-73C73C90D978}"/>
              </a:ext>
            </a:extLst>
          </p:cNvPr>
          <p:cNvSpPr/>
          <p:nvPr/>
        </p:nvSpPr>
        <p:spPr>
          <a:xfrm>
            <a:off x="8937527" y="3673488"/>
            <a:ext cx="150316" cy="162476"/>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0D957D03-E9F0-CC29-FF3E-98F0C04AC7E4}"/>
              </a:ext>
            </a:extLst>
          </p:cNvPr>
          <p:cNvSpPr/>
          <p:nvPr/>
        </p:nvSpPr>
        <p:spPr>
          <a:xfrm>
            <a:off x="7554497" y="4689254"/>
            <a:ext cx="150316" cy="162476"/>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1">
            <a:extLst>
              <a:ext uri="{FF2B5EF4-FFF2-40B4-BE49-F238E27FC236}">
                <a16:creationId xmlns:a16="http://schemas.microsoft.com/office/drawing/2014/main" id="{B3FD976E-91E9-0851-5AA0-07B3FA0FA124}"/>
              </a:ext>
            </a:extLst>
          </p:cNvPr>
          <p:cNvSpPr>
            <a:spLocks noChangeArrowheads="1"/>
          </p:cNvSpPr>
          <p:nvPr/>
        </p:nvSpPr>
        <p:spPr bwMode="auto">
          <a:xfrm>
            <a:off x="8050138" y="2485340"/>
            <a:ext cx="2488839" cy="246221"/>
          </a:xfrm>
          <a:prstGeom prst="rect">
            <a:avLst/>
          </a:prstGeom>
          <a:solidFill>
            <a:schemeClr val="bg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FF6C45"/>
                </a:solidFill>
                <a:effectLst/>
                <a:latin typeface="var(--fontStack-monospace, ui-monospace, SFMono-Regular, SF Mono, Menlo, Consolas, Liberation Mono, monospace)"/>
              </a:rPr>
              <a:t>Internal</a:t>
            </a:r>
            <a:r>
              <a:rPr kumimoji="0" lang="fr-FR" altLang="fr-FR" sz="1600" b="0" i="0" u="none" strike="noStrike" cap="none" normalizeH="0" baseline="0" dirty="0">
                <a:ln>
                  <a:noFill/>
                </a:ln>
                <a:solidFill>
                  <a:srgbClr val="FF6C45"/>
                </a:solidFill>
                <a:effectLst/>
                <a:latin typeface="var(--fontStack-monospace, ui-monospace, SFMono-Regular, SF Mono, Menlo, Consolas, Liberation Mono, monospace)"/>
              </a:rPr>
              <a:t> </a:t>
            </a:r>
            <a:r>
              <a:rPr kumimoji="0" lang="fr-FR" altLang="fr-FR" sz="1600" b="0" i="0" u="none" strike="noStrike" cap="none" normalizeH="0" baseline="0" dirty="0" err="1">
                <a:ln>
                  <a:noFill/>
                </a:ln>
                <a:solidFill>
                  <a:srgbClr val="FF6C45"/>
                </a:solidFill>
                <a:effectLst/>
                <a:latin typeface="var(--fontStack-monospace, ui-monospace, SFMono-Regular, SF Mono, Menlo, Consolas, Liberation Mono, monospace)"/>
              </a:rPr>
              <a:t>SimData</a:t>
            </a:r>
            <a:r>
              <a:rPr kumimoji="0" lang="fr-FR" altLang="fr-FR" sz="1600" b="0" i="0" u="none" strike="noStrike" cap="none" normalizeH="0" baseline="0" dirty="0">
                <a:ln>
                  <a:noFill/>
                </a:ln>
                <a:solidFill>
                  <a:srgbClr val="FF6C45"/>
                </a:solidFill>
                <a:effectLst/>
                <a:latin typeface="var(--fontStack-monospace, ui-monospace, SFMono-Regular, SF Mono, Menlo, Consolas, Liberation Mono, monospace)"/>
              </a:rPr>
              <a:t> Port: 3262</a:t>
            </a:r>
            <a:r>
              <a:rPr kumimoji="0" lang="fr-FR" altLang="fr-FR" sz="1400" b="0" i="0" u="none" strike="noStrike" cap="none" normalizeH="0" baseline="0" dirty="0">
                <a:ln>
                  <a:noFill/>
                </a:ln>
                <a:solidFill>
                  <a:srgbClr val="FF6C45"/>
                </a:solidFill>
                <a:effectLst/>
              </a:rPr>
              <a:t> </a:t>
            </a:r>
            <a:endParaRPr kumimoji="0" lang="fr-FR" altLang="fr-FR" sz="4000" b="0" i="0" u="none" strike="noStrike" cap="none" normalizeH="0" baseline="0" dirty="0">
              <a:ln>
                <a:noFill/>
              </a:ln>
              <a:solidFill>
                <a:srgbClr val="FF6C45"/>
              </a:solidFill>
              <a:effectLst/>
              <a:latin typeface="Arial" panose="020B0604020202020204" pitchFamily="34" charset="0"/>
            </a:endParaRPr>
          </a:p>
        </p:txBody>
      </p:sp>
      <p:cxnSp>
        <p:nvCxnSpPr>
          <p:cNvPr id="26" name="Connecteur droit avec flèche 25">
            <a:extLst>
              <a:ext uri="{FF2B5EF4-FFF2-40B4-BE49-F238E27FC236}">
                <a16:creationId xmlns:a16="http://schemas.microsoft.com/office/drawing/2014/main" id="{D204E2D4-980D-D09E-2A14-1E01520550A3}"/>
              </a:ext>
            </a:extLst>
          </p:cNvPr>
          <p:cNvCxnSpPr>
            <a:cxnSpLocks/>
            <a:stCxn id="21" idx="5"/>
            <a:endCxn id="22" idx="1"/>
          </p:cNvCxnSpPr>
          <p:nvPr/>
        </p:nvCxnSpPr>
        <p:spPr>
          <a:xfrm>
            <a:off x="7626195" y="2415738"/>
            <a:ext cx="1333345" cy="128154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F34D6D17-6ED9-0C70-9D7E-AE21F121E093}"/>
              </a:ext>
            </a:extLst>
          </p:cNvPr>
          <p:cNvCxnSpPr>
            <a:cxnSpLocks/>
            <a:stCxn id="23" idx="6"/>
            <a:endCxn id="22" idx="3"/>
          </p:cNvCxnSpPr>
          <p:nvPr/>
        </p:nvCxnSpPr>
        <p:spPr>
          <a:xfrm flipV="1">
            <a:off x="7704813" y="3812170"/>
            <a:ext cx="1254727" cy="958322"/>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52449EB5-6793-E334-6CB9-CFB0DB03EC77}"/>
              </a:ext>
            </a:extLst>
          </p:cNvPr>
          <p:cNvCxnSpPr>
            <a:cxnSpLocks/>
            <a:stCxn id="23" idx="0"/>
            <a:endCxn id="21" idx="4"/>
          </p:cNvCxnSpPr>
          <p:nvPr/>
        </p:nvCxnSpPr>
        <p:spPr>
          <a:xfrm flipH="1" flipV="1">
            <a:off x="7573050" y="2439532"/>
            <a:ext cx="56605" cy="2249722"/>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51123BC5-7864-73B9-596B-21DE65460DE3}"/>
              </a:ext>
            </a:extLst>
          </p:cNvPr>
          <p:cNvSpPr txBox="1"/>
          <p:nvPr/>
        </p:nvSpPr>
        <p:spPr>
          <a:xfrm>
            <a:off x="165248" y="3204084"/>
            <a:ext cx="4782639" cy="738664"/>
          </a:xfrm>
          <a:prstGeom prst="rect">
            <a:avLst/>
          </a:prstGeom>
          <a:noFill/>
        </p:spPr>
        <p:txBody>
          <a:bodyPr wrap="square" rtlCol="0">
            <a:spAutoFit/>
          </a:bodyPr>
          <a:lstStyle/>
          <a:p>
            <a:r>
              <a:rPr lang="fr-FR" sz="1400" dirty="0"/>
              <a:t>HTTP POST</a:t>
            </a:r>
          </a:p>
          <a:p>
            <a:r>
              <a:rPr lang="fr-FR" sz="1400" dirty="0">
                <a:hlinkClick r:id="rId3"/>
              </a:rPr>
              <a:t>http://slimfaas/async-function/fibonacci/hello/guillaume</a:t>
            </a:r>
            <a:endParaRPr lang="fr-FR" sz="1400" dirty="0"/>
          </a:p>
          <a:p>
            <a:r>
              <a:rPr lang="fr-FR" sz="1400" dirty="0"/>
              <a:t>{</a:t>
            </a:r>
            <a:r>
              <a:rPr lang="fr-FR" sz="1400" b="0" i="0" dirty="0">
                <a:effectLst/>
                <a:latin typeface="-apple-system"/>
              </a:rPr>
              <a:t>"</a:t>
            </a:r>
            <a:r>
              <a:rPr lang="fr-FR" sz="1400" dirty="0"/>
              <a:t>input</a:t>
            </a:r>
            <a:r>
              <a:rPr lang="fr-FR" sz="1400" b="0" i="0" dirty="0">
                <a:effectLst/>
                <a:latin typeface="-apple-system"/>
              </a:rPr>
              <a:t>"</a:t>
            </a:r>
            <a:r>
              <a:rPr lang="fr-FR" sz="1400" dirty="0"/>
              <a:t>:42}</a:t>
            </a:r>
          </a:p>
        </p:txBody>
      </p:sp>
      <p:cxnSp>
        <p:nvCxnSpPr>
          <p:cNvPr id="44" name="Connecteur droit avec flèche 43">
            <a:extLst>
              <a:ext uri="{FF2B5EF4-FFF2-40B4-BE49-F238E27FC236}">
                <a16:creationId xmlns:a16="http://schemas.microsoft.com/office/drawing/2014/main" id="{9FE5D1DE-F1C1-2170-ADB1-5E2ECFF39882}"/>
              </a:ext>
            </a:extLst>
          </p:cNvPr>
          <p:cNvCxnSpPr>
            <a:cxnSpLocks/>
            <a:stCxn id="43" idx="3"/>
            <a:endCxn id="50" idx="2"/>
          </p:cNvCxnSpPr>
          <p:nvPr/>
        </p:nvCxnSpPr>
        <p:spPr>
          <a:xfrm>
            <a:off x="4947887" y="3573416"/>
            <a:ext cx="1784118" cy="1171417"/>
          </a:xfrm>
          <a:prstGeom prst="straightConnector1">
            <a:avLst/>
          </a:prstGeom>
          <a:ln w="412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AB7340EF-BFC8-1492-ACB3-2B0D636ACBE5}"/>
              </a:ext>
            </a:extLst>
          </p:cNvPr>
          <p:cNvSpPr/>
          <p:nvPr/>
        </p:nvSpPr>
        <p:spPr>
          <a:xfrm>
            <a:off x="6732005" y="4663595"/>
            <a:ext cx="150316" cy="162476"/>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3F6D3BC2-8D90-0C98-D000-85E9E1C9A537}"/>
              </a:ext>
            </a:extLst>
          </p:cNvPr>
          <p:cNvSpPr/>
          <p:nvPr/>
        </p:nvSpPr>
        <p:spPr>
          <a:xfrm>
            <a:off x="6673963" y="2307595"/>
            <a:ext cx="150316" cy="162476"/>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A5592046-EFC4-3631-5FF1-CDA00F19082F}"/>
              </a:ext>
            </a:extLst>
          </p:cNvPr>
          <p:cNvSpPr/>
          <p:nvPr/>
        </p:nvSpPr>
        <p:spPr>
          <a:xfrm>
            <a:off x="8937527" y="3338623"/>
            <a:ext cx="150316" cy="162476"/>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1">
            <a:extLst>
              <a:ext uri="{FF2B5EF4-FFF2-40B4-BE49-F238E27FC236}">
                <a16:creationId xmlns:a16="http://schemas.microsoft.com/office/drawing/2014/main" id="{2EBBAE0F-2B30-2674-1904-BEDE427482DA}"/>
              </a:ext>
            </a:extLst>
          </p:cNvPr>
          <p:cNvSpPr>
            <a:spLocks noChangeArrowheads="1"/>
          </p:cNvSpPr>
          <p:nvPr/>
        </p:nvSpPr>
        <p:spPr bwMode="auto">
          <a:xfrm>
            <a:off x="6208595" y="4045110"/>
            <a:ext cx="1260230" cy="246221"/>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548235"/>
                </a:solidFill>
                <a:effectLst/>
                <a:latin typeface="var(--fontStack-monospace, ui-monospace, SFMono-Regular, SF Mono, Menlo, Consolas, Liberation Mono, monospace)"/>
              </a:rPr>
              <a:t>Port: 5000</a:t>
            </a:r>
            <a:r>
              <a:rPr kumimoji="0" lang="fr-FR" altLang="fr-FR" sz="1400" b="0" i="0" u="none" strike="noStrike" cap="none" normalizeH="0" baseline="0" dirty="0">
                <a:ln>
                  <a:noFill/>
                </a:ln>
                <a:solidFill>
                  <a:srgbClr val="548235"/>
                </a:solidFill>
                <a:effectLst/>
              </a:rPr>
              <a:t> </a:t>
            </a:r>
            <a:endParaRPr kumimoji="0" lang="fr-FR" altLang="fr-FR" sz="4000" b="0" i="0" u="none" strike="noStrike" cap="none" normalizeH="0" baseline="0" dirty="0">
              <a:ln>
                <a:noFill/>
              </a:ln>
              <a:solidFill>
                <a:srgbClr val="548235"/>
              </a:solidFill>
              <a:effectLst/>
              <a:latin typeface="Arial" panose="020B0604020202020204" pitchFamily="34" charset="0"/>
            </a:endParaRPr>
          </a:p>
        </p:txBody>
      </p:sp>
    </p:spTree>
    <p:extLst>
      <p:ext uri="{BB962C8B-B14F-4D97-AF65-F5344CB8AC3E}">
        <p14:creationId xmlns:p14="http://schemas.microsoft.com/office/powerpoint/2010/main" val="2074995021"/>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27744</TotalTime>
  <Words>596</Words>
  <Application>Microsoft Office PowerPoint</Application>
  <PresentationFormat>Grand écran</PresentationFormat>
  <Paragraphs>69</Paragraphs>
  <Slides>5</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-apple-system</vt:lpstr>
      <vt:lpstr>Arial</vt:lpstr>
      <vt:lpstr>Calibri</vt:lpstr>
      <vt:lpstr>Franklin Gothic Book</vt:lpstr>
      <vt:lpstr>Franklin Gothic Medium</vt:lpstr>
      <vt:lpstr>var(--fontStack-monospace, ui-monospace, SFMono-Regular, SF Mono, Menlo, Consolas, Liberation Mono, monospace)</vt:lpstr>
      <vt:lpstr>Office Theme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1093</cp:revision>
  <dcterms:created xsi:type="dcterms:W3CDTF">2020-11-18T10:41:47Z</dcterms:created>
  <dcterms:modified xsi:type="dcterms:W3CDTF">2024-06-24T13:09:27Z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