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681" r:id="rId2"/>
    <p:sldId id="695" r:id="rId3"/>
    <p:sldId id="698" r:id="rId4"/>
    <p:sldId id="687" r:id="rId5"/>
    <p:sldId id="701" r:id="rId6"/>
    <p:sldId id="764" r:id="rId7"/>
    <p:sldId id="744" r:id="rId8"/>
    <p:sldId id="761" r:id="rId9"/>
    <p:sldId id="762" r:id="rId10"/>
    <p:sldId id="765" r:id="rId11"/>
    <p:sldId id="795" r:id="rId12"/>
    <p:sldId id="745" r:id="rId13"/>
    <p:sldId id="746" r:id="rId14"/>
    <p:sldId id="747" r:id="rId15"/>
    <p:sldId id="749" r:id="rId16"/>
    <p:sldId id="748" r:id="rId17"/>
    <p:sldId id="750" r:id="rId18"/>
    <p:sldId id="751" r:id="rId19"/>
    <p:sldId id="752" r:id="rId20"/>
    <p:sldId id="702" r:id="rId21"/>
    <p:sldId id="792" r:id="rId22"/>
    <p:sldId id="768" r:id="rId23"/>
    <p:sldId id="774" r:id="rId24"/>
    <p:sldId id="775" r:id="rId25"/>
    <p:sldId id="776" r:id="rId26"/>
    <p:sldId id="777" r:id="rId27"/>
    <p:sldId id="794" r:id="rId28"/>
    <p:sldId id="779" r:id="rId29"/>
    <p:sldId id="781" r:id="rId30"/>
    <p:sldId id="782" r:id="rId31"/>
    <p:sldId id="784" r:id="rId32"/>
    <p:sldId id="786" r:id="rId33"/>
    <p:sldId id="707" r:id="rId34"/>
    <p:sldId id="690" r:id="rId35"/>
    <p:sldId id="791" r:id="rId36"/>
    <p:sldId id="763" r:id="rId37"/>
    <p:sldId id="789" r:id="rId38"/>
    <p:sldId id="790" r:id="rId39"/>
    <p:sldId id="796" r:id="rId40"/>
    <p:sldId id="74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4" clrIdx="0">
    <p:extLst>
      <p:ext uri="{19B8F6BF-5375-455C-9EA6-DF929625EA0E}">
        <p15:presenceInfo xmlns:p15="http://schemas.microsoft.com/office/powerpoint/2012/main" userId="Admin" providerId="None"/>
      </p:ext>
    </p:extLst>
  </p:cmAuthor>
  <p:cmAuthor id="2" name="GOMEZ Samuel" initials="GS" lastIdx="1" clrIdx="1">
    <p:extLst>
      <p:ext uri="{19B8F6BF-5375-455C-9EA6-DF929625EA0E}">
        <p15:presenceInfo xmlns:p15="http://schemas.microsoft.com/office/powerpoint/2012/main" userId="S::a770ml@login.axa::83f5045d-14de-4d72-b42d-4280819e8ce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100"/>
    <a:srgbClr val="007A7D"/>
    <a:srgbClr val="FCB414"/>
    <a:srgbClr val="CB1B4A"/>
    <a:srgbClr val="00098F"/>
    <a:srgbClr val="FFFFFF"/>
    <a:srgbClr val="FF25D8"/>
    <a:srgbClr val="B41724"/>
    <a:srgbClr val="282F39"/>
    <a:srgbClr val="074D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68" autoAdjust="0"/>
    <p:restoredTop sz="94694" autoAdjust="0"/>
  </p:normalViewPr>
  <p:slideViewPr>
    <p:cSldViewPr snapToGrid="0">
      <p:cViewPr varScale="1">
        <p:scale>
          <a:sx n="90" d="100"/>
          <a:sy n="90" d="100"/>
        </p:scale>
        <p:origin x="11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A1B7AB-8066-4224-AF02-5DD7D5F95410}" type="datetimeFigureOut">
              <a:rPr lang="fr-FR" smtClean="0"/>
              <a:t>06/10/2021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9B09E-5FFF-4CF4-B58E-AF0ABC0A1F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613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9B09E-5FFF-4CF4-B58E-AF0ABC0A1F2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5781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Guillaume</a:t>
            </a:r>
          </a:p>
          <a:p>
            <a:r>
              <a:rPr lang="fr-FR"/>
              <a:t>10 </a:t>
            </a:r>
            <a:r>
              <a:rPr lang="fr-FR" err="1"/>
              <a:t>mins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2C3A3-8174-F141-B491-7F0E98D116D0}" type="slidenum">
              <a:rPr lang="es-ES_tradnl" smtClean="0"/>
              <a:t>22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23130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7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30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15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1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0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4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3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  <p:sp>
        <p:nvSpPr>
          <p:cNvPr id="7" name="MSIPCMContentMarking" descr="{&quot;HashCode&quot;:-496329073,&quot;Placement&quot;:&quot;Footer&quot;,&quot;Top&quot;:507.1359,&quot;Left&quot;:0.0,&quot;SlideWidth&quot;:960,&quot;SlideHeight&quot;:540}">
            <a:extLst>
              <a:ext uri="{FF2B5EF4-FFF2-40B4-BE49-F238E27FC236}">
                <a16:creationId xmlns:a16="http://schemas.microsoft.com/office/drawing/2014/main" id="{270AB448-CA62-448D-B930-E615CF1880EE}"/>
              </a:ext>
            </a:extLst>
          </p:cNvPr>
          <p:cNvSpPr txBox="1"/>
          <p:nvPr userDrawn="1"/>
        </p:nvSpPr>
        <p:spPr>
          <a:xfrm>
            <a:off x="0" y="6440626"/>
            <a:ext cx="1394988" cy="41737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fr-FR" sz="1000">
                <a:solidFill>
                  <a:srgbClr val="000000"/>
                </a:solidFill>
                <a:latin typeface="Calibri" panose="020F0502020204030204" pitchFamily="34" charset="0"/>
              </a:rPr>
              <a:t>
 Classification : Public </a:t>
            </a:r>
          </a:p>
        </p:txBody>
      </p:sp>
    </p:spTree>
    <p:extLst>
      <p:ext uri="{BB962C8B-B14F-4D97-AF65-F5344CB8AC3E}">
        <p14:creationId xmlns:p14="http://schemas.microsoft.com/office/powerpoint/2010/main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jpg"/><Relationship Id="rId4" Type="http://schemas.openxmlformats.org/officeDocument/2006/relationships/image" Target="../media/image7.jpeg"/><Relationship Id="rId9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jpg"/><Relationship Id="rId10" Type="http://schemas.openxmlformats.org/officeDocument/2006/relationships/image" Target="../media/image2.svg"/><Relationship Id="rId4" Type="http://schemas.openxmlformats.org/officeDocument/2006/relationships/image" Target="../media/image7.jpeg"/><Relationship Id="rId9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12" Type="http://schemas.openxmlformats.org/officeDocument/2006/relationships/image" Target="../media/image2.sv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1.png"/><Relationship Id="rId5" Type="http://schemas.openxmlformats.org/officeDocument/2006/relationships/image" Target="../media/image23.jpg"/><Relationship Id="rId10" Type="http://schemas.openxmlformats.org/officeDocument/2006/relationships/image" Target="../media/image28.png"/><Relationship Id="rId4" Type="http://schemas.openxmlformats.org/officeDocument/2006/relationships/image" Target="../media/image7.jpeg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12" Type="http://schemas.openxmlformats.org/officeDocument/2006/relationships/image" Target="../media/image2.sv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1.png"/><Relationship Id="rId5" Type="http://schemas.openxmlformats.org/officeDocument/2006/relationships/image" Target="../media/image23.jpg"/><Relationship Id="rId10" Type="http://schemas.openxmlformats.org/officeDocument/2006/relationships/image" Target="../media/image28.png"/><Relationship Id="rId4" Type="http://schemas.openxmlformats.org/officeDocument/2006/relationships/image" Target="../media/image7.jpeg"/><Relationship Id="rId9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2.sv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1.png"/><Relationship Id="rId5" Type="http://schemas.openxmlformats.org/officeDocument/2006/relationships/image" Target="../media/image23.jpg"/><Relationship Id="rId10" Type="http://schemas.openxmlformats.org/officeDocument/2006/relationships/image" Target="../media/image25.png"/><Relationship Id="rId4" Type="http://schemas.openxmlformats.org/officeDocument/2006/relationships/image" Target="../media/image7.jpeg"/><Relationship Id="rId9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2.sv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1.png"/><Relationship Id="rId5" Type="http://schemas.openxmlformats.org/officeDocument/2006/relationships/image" Target="../media/image23.jpg"/><Relationship Id="rId10" Type="http://schemas.openxmlformats.org/officeDocument/2006/relationships/image" Target="../media/image25.png"/><Relationship Id="rId4" Type="http://schemas.openxmlformats.org/officeDocument/2006/relationships/image" Target="../media/image7.jpeg"/><Relationship Id="rId9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2.sv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1.png"/><Relationship Id="rId5" Type="http://schemas.openxmlformats.org/officeDocument/2006/relationships/image" Target="../media/image23.jpg"/><Relationship Id="rId10" Type="http://schemas.openxmlformats.org/officeDocument/2006/relationships/image" Target="../media/image25.png"/><Relationship Id="rId4" Type="http://schemas.openxmlformats.org/officeDocument/2006/relationships/image" Target="../media/image7.jpeg"/><Relationship Id="rId9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2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1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jpeg"/><Relationship Id="rId5" Type="http://schemas.openxmlformats.org/officeDocument/2006/relationships/image" Target="../media/image23.jpg"/><Relationship Id="rId10" Type="http://schemas.openxmlformats.org/officeDocument/2006/relationships/image" Target="../media/image25.png"/><Relationship Id="rId4" Type="http://schemas.openxmlformats.org/officeDocument/2006/relationships/image" Target="../media/image7.jpeg"/><Relationship Id="rId9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2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1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jpeg"/><Relationship Id="rId5" Type="http://schemas.openxmlformats.org/officeDocument/2006/relationships/image" Target="../media/image23.jpg"/><Relationship Id="rId10" Type="http://schemas.openxmlformats.org/officeDocument/2006/relationships/image" Target="../media/image25.png"/><Relationship Id="rId4" Type="http://schemas.openxmlformats.org/officeDocument/2006/relationships/image" Target="../media/image7.jpeg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AzureML.mp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jpe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Project%20folder%20organisation.mp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Trigger%20train%20from%20CI.mp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Train%20from%20CI%20model%20tags.mp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PullRequest%20Policies.mp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Production%20code.mp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Build%20production%20docker.mp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Update%20infrastructure%20code.mp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Function%20orientation_recto%20demo.mp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Deploy%20from%20dev%20to%20staging.mp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Debug%20Monitoring%20Alerting.mp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jpe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12" Type="http://schemas.openxmlformats.org/officeDocument/2006/relationships/image" Target="../media/image2.sv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1.png"/><Relationship Id="rId5" Type="http://schemas.openxmlformats.org/officeDocument/2006/relationships/image" Target="../media/image23.jpg"/><Relationship Id="rId10" Type="http://schemas.openxmlformats.org/officeDocument/2006/relationships/image" Target="../media/image28.png"/><Relationship Id="rId4" Type="http://schemas.openxmlformats.org/officeDocument/2006/relationships/image" Target="../media/image7.jpe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22.png"/><Relationship Id="rId7" Type="http://schemas.openxmlformats.org/officeDocument/2006/relationships/image" Target="../media/image1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jp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jpg"/><Relationship Id="rId4" Type="http://schemas.openxmlformats.org/officeDocument/2006/relationships/image" Target="../media/image7.jpeg"/><Relationship Id="rId9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jpg"/><Relationship Id="rId4" Type="http://schemas.openxmlformats.org/officeDocument/2006/relationships/image" Target="../media/image7.jpeg"/><Relationship Id="rId9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DF9411-EA7D-4D4E-A03E-C99257532632}"/>
              </a:ext>
            </a:extLst>
          </p:cNvPr>
          <p:cNvSpPr txBox="1"/>
          <p:nvPr/>
        </p:nvSpPr>
        <p:spPr>
          <a:xfrm>
            <a:off x="2356338" y="474442"/>
            <a:ext cx="97023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lnSpc>
                <a:spcPct val="90000"/>
              </a:lnSpc>
              <a:defRPr/>
            </a:pPr>
            <a:r>
              <a:rPr lang="fr-FR" sz="6000" b="1" spc="-150" dirty="0" err="1">
                <a:latin typeface="Century Gothic" panose="020B0502020202020204" pitchFamily="34" charset="0"/>
                <a:ea typeface="Noto Sans Disp SemCond SemBd" panose="020B0702040504020204" pitchFamily="34"/>
                <a:cs typeface="Noto Sans Disp SemCond SemBd" panose="020B0702040504020204" pitchFamily="34"/>
              </a:rPr>
              <a:t>Scale</a:t>
            </a:r>
            <a:r>
              <a:rPr lang="fr-FR" sz="6000" b="1" spc="-150" dirty="0">
                <a:latin typeface="Century Gothic" panose="020B0502020202020204" pitchFamily="34" charset="0"/>
                <a:ea typeface="Noto Sans Disp SemCond SemBd" panose="020B0702040504020204" pitchFamily="34"/>
                <a:cs typeface="Noto Sans Disp SemCond SemBd" panose="020B0702040504020204" pitchFamily="34"/>
              </a:rPr>
              <a:t> </a:t>
            </a:r>
            <a:r>
              <a:rPr lang="fr-FR" sz="6000" b="1" spc="-150" dirty="0" err="1">
                <a:latin typeface="Century Gothic" panose="020B0502020202020204" pitchFamily="34" charset="0"/>
                <a:ea typeface="Noto Sans Disp SemCond SemBd" panose="020B0702040504020204" pitchFamily="34"/>
                <a:cs typeface="Noto Sans Disp SemCond SemBd" panose="020B0702040504020204" pitchFamily="34"/>
              </a:rPr>
              <a:t>your</a:t>
            </a:r>
            <a:r>
              <a:rPr lang="fr-FR" sz="6000" b="1" spc="-150" dirty="0">
                <a:latin typeface="Century Gothic" panose="020B0502020202020204" pitchFamily="34" charset="0"/>
                <a:ea typeface="Noto Sans Disp SemCond SemBd" panose="020B0702040504020204" pitchFamily="34"/>
                <a:cs typeface="Noto Sans Disp SemCond SemBd" panose="020B0702040504020204" pitchFamily="34"/>
              </a:rPr>
              <a:t> dev AI: </a:t>
            </a:r>
            <a:r>
              <a:rPr lang="fr-FR" sz="6000" b="1" spc="-150" dirty="0" err="1">
                <a:latin typeface="Century Gothic" panose="020B0502020202020204" pitchFamily="34" charset="0"/>
                <a:ea typeface="Noto Sans Disp SemCond SemBd" panose="020B0702040504020204" pitchFamily="34"/>
                <a:cs typeface="Noto Sans Disp SemCond SemBd" panose="020B0702040504020204" pitchFamily="34"/>
              </a:rPr>
              <a:t>From</a:t>
            </a:r>
            <a:r>
              <a:rPr lang="fr-FR" sz="6000" b="1" spc="-150" dirty="0">
                <a:latin typeface="Century Gothic" panose="020B0502020202020204" pitchFamily="34" charset="0"/>
                <a:ea typeface="Noto Sans Disp SemCond SemBd" panose="020B0702040504020204" pitchFamily="34"/>
                <a:cs typeface="Noto Sans Disp SemCond SemBd" panose="020B0702040504020204" pitchFamily="34"/>
              </a:rPr>
              <a:t> dev </a:t>
            </a:r>
            <a:r>
              <a:rPr lang="fr-FR" sz="6000" b="1" spc="-150" dirty="0" err="1">
                <a:solidFill>
                  <a:srgbClr val="0070C0"/>
                </a:solidFill>
                <a:latin typeface="Century Gothic" panose="020B0502020202020204" pitchFamily="34" charset="0"/>
                <a:ea typeface="Noto Sans Disp SemCond SemBd" panose="020B0702040504020204" pitchFamily="34"/>
                <a:cs typeface="Noto Sans Disp SemCond SemBd" panose="020B0702040504020204" pitchFamily="34"/>
              </a:rPr>
              <a:t>AzureML</a:t>
            </a:r>
            <a:r>
              <a:rPr lang="fr-FR" sz="6000" b="1" spc="-150" dirty="0">
                <a:latin typeface="Century Gothic" panose="020B0502020202020204" pitchFamily="34" charset="0"/>
                <a:ea typeface="Noto Sans Disp SemCond SemBd" panose="020B0702040504020204" pitchFamily="34"/>
                <a:cs typeface="Noto Sans Disp SemCond SemBd" panose="020B0702040504020204" pitchFamily="34"/>
              </a:rPr>
              <a:t> to prod </a:t>
            </a:r>
            <a:r>
              <a:rPr lang="fr-FR" sz="6000" b="1" spc="-150" dirty="0" err="1">
                <a:solidFill>
                  <a:srgbClr val="FF0100"/>
                </a:solidFill>
                <a:latin typeface="Century Gothic" panose="020B0502020202020204" pitchFamily="34" charset="0"/>
                <a:ea typeface="Noto Sans Disp SemCond SemBd" panose="020B0702040504020204" pitchFamily="34"/>
                <a:cs typeface="Noto Sans Disp SemCond SemBd" panose="020B0702040504020204" pitchFamily="34"/>
              </a:rPr>
              <a:t>OpenShift</a:t>
            </a:r>
            <a:r>
              <a:rPr lang="fr-FR" sz="6000" b="1" spc="-150" dirty="0">
                <a:latin typeface="Century Gothic" panose="020B0502020202020204" pitchFamily="34" charset="0"/>
                <a:ea typeface="Noto Sans Disp SemCond SemBd" panose="020B0702040504020204" pitchFamily="34"/>
                <a:cs typeface="Noto Sans Disp SemCond SemBd" panose="020B0702040504020204" pitchFamily="34"/>
              </a:rPr>
              <a:t> in one click</a:t>
            </a:r>
            <a:endParaRPr kumimoji="0" lang="en-GB" sz="6000" b="1" i="0" u="none" strike="noStrike" kern="1200" cap="none" spc="-150" normalizeH="0" baseline="0" noProof="0" dirty="0">
              <a:ln>
                <a:noFill/>
              </a:ln>
              <a:effectLst/>
              <a:uLnTx/>
              <a:uFillTx/>
              <a:latin typeface="Century Gothic" panose="020B0502020202020204" pitchFamily="34" charset="0"/>
              <a:ea typeface="Noto Sans Disp SemCond SemBd" panose="020B0702040504020204" pitchFamily="34"/>
              <a:cs typeface="Noto Sans Disp SemCond SemBd" panose="020B0702040504020204" pitchFamily="34"/>
            </a:endParaRPr>
          </a:p>
        </p:txBody>
      </p:sp>
      <p:sp>
        <p:nvSpPr>
          <p:cNvPr id="15" name="Bande diagonale 14">
            <a:extLst>
              <a:ext uri="{FF2B5EF4-FFF2-40B4-BE49-F238E27FC236}">
                <a16:creationId xmlns:a16="http://schemas.microsoft.com/office/drawing/2014/main" id="{3ABE3782-318A-3449-ADA0-25CC72099B70}"/>
              </a:ext>
            </a:extLst>
          </p:cNvPr>
          <p:cNvSpPr/>
          <p:nvPr/>
        </p:nvSpPr>
        <p:spPr>
          <a:xfrm>
            <a:off x="0" y="0"/>
            <a:ext cx="3175000" cy="3175000"/>
          </a:xfrm>
          <a:custGeom>
            <a:avLst/>
            <a:gdLst>
              <a:gd name="connsiteX0" fmla="*/ 0 w 3175000"/>
              <a:gd name="connsiteY0" fmla="*/ 1587500 h 3175000"/>
              <a:gd name="connsiteX1" fmla="*/ 1587500 w 3175000"/>
              <a:gd name="connsiteY1" fmla="*/ 0 h 3175000"/>
              <a:gd name="connsiteX2" fmla="*/ 3175000 w 3175000"/>
              <a:gd name="connsiteY2" fmla="*/ 0 h 3175000"/>
              <a:gd name="connsiteX3" fmla="*/ 0 w 3175000"/>
              <a:gd name="connsiteY3" fmla="*/ 3175000 h 3175000"/>
              <a:gd name="connsiteX4" fmla="*/ 0 w 3175000"/>
              <a:gd name="connsiteY4" fmla="*/ 1587500 h 3175000"/>
              <a:gd name="connsiteX0" fmla="*/ 0 w 3175000"/>
              <a:gd name="connsiteY0" fmla="*/ 2374900 h 3175000"/>
              <a:gd name="connsiteX1" fmla="*/ 1587500 w 3175000"/>
              <a:gd name="connsiteY1" fmla="*/ 0 h 3175000"/>
              <a:gd name="connsiteX2" fmla="*/ 3175000 w 3175000"/>
              <a:gd name="connsiteY2" fmla="*/ 0 h 3175000"/>
              <a:gd name="connsiteX3" fmla="*/ 0 w 3175000"/>
              <a:gd name="connsiteY3" fmla="*/ 3175000 h 3175000"/>
              <a:gd name="connsiteX4" fmla="*/ 0 w 3175000"/>
              <a:gd name="connsiteY4" fmla="*/ 2374900 h 3175000"/>
              <a:gd name="connsiteX0" fmla="*/ 0 w 3175000"/>
              <a:gd name="connsiteY0" fmla="*/ 2374900 h 3175000"/>
              <a:gd name="connsiteX1" fmla="*/ 2400300 w 3175000"/>
              <a:gd name="connsiteY1" fmla="*/ 0 h 3175000"/>
              <a:gd name="connsiteX2" fmla="*/ 3175000 w 3175000"/>
              <a:gd name="connsiteY2" fmla="*/ 0 h 3175000"/>
              <a:gd name="connsiteX3" fmla="*/ 0 w 3175000"/>
              <a:gd name="connsiteY3" fmla="*/ 3175000 h 3175000"/>
              <a:gd name="connsiteX4" fmla="*/ 0 w 3175000"/>
              <a:gd name="connsiteY4" fmla="*/ 2374900 h 3175000"/>
              <a:gd name="connsiteX0" fmla="*/ 0 w 3175000"/>
              <a:gd name="connsiteY0" fmla="*/ 2374900 h 3175000"/>
              <a:gd name="connsiteX1" fmla="*/ 2336800 w 3175000"/>
              <a:gd name="connsiteY1" fmla="*/ 12700 h 3175000"/>
              <a:gd name="connsiteX2" fmla="*/ 3175000 w 3175000"/>
              <a:gd name="connsiteY2" fmla="*/ 0 h 3175000"/>
              <a:gd name="connsiteX3" fmla="*/ 0 w 3175000"/>
              <a:gd name="connsiteY3" fmla="*/ 3175000 h 3175000"/>
              <a:gd name="connsiteX4" fmla="*/ 0 w 3175000"/>
              <a:gd name="connsiteY4" fmla="*/ 2374900 h 3175000"/>
              <a:gd name="connsiteX0" fmla="*/ 0 w 3175000"/>
              <a:gd name="connsiteY0" fmla="*/ 2400300 h 3200400"/>
              <a:gd name="connsiteX1" fmla="*/ 2374900 w 3175000"/>
              <a:gd name="connsiteY1" fmla="*/ 0 h 3200400"/>
              <a:gd name="connsiteX2" fmla="*/ 3175000 w 3175000"/>
              <a:gd name="connsiteY2" fmla="*/ 25400 h 3200400"/>
              <a:gd name="connsiteX3" fmla="*/ 0 w 3175000"/>
              <a:gd name="connsiteY3" fmla="*/ 3200400 h 3200400"/>
              <a:gd name="connsiteX4" fmla="*/ 0 w 3175000"/>
              <a:gd name="connsiteY4" fmla="*/ 2400300 h 3200400"/>
              <a:gd name="connsiteX0" fmla="*/ 0 w 3175000"/>
              <a:gd name="connsiteY0" fmla="*/ 2374900 h 3175000"/>
              <a:gd name="connsiteX1" fmla="*/ 2349500 w 3175000"/>
              <a:gd name="connsiteY1" fmla="*/ 25400 h 3175000"/>
              <a:gd name="connsiteX2" fmla="*/ 3175000 w 3175000"/>
              <a:gd name="connsiteY2" fmla="*/ 0 h 3175000"/>
              <a:gd name="connsiteX3" fmla="*/ 0 w 3175000"/>
              <a:gd name="connsiteY3" fmla="*/ 3175000 h 3175000"/>
              <a:gd name="connsiteX4" fmla="*/ 0 w 3175000"/>
              <a:gd name="connsiteY4" fmla="*/ 2374900 h 3175000"/>
              <a:gd name="connsiteX0" fmla="*/ 0 w 3175000"/>
              <a:gd name="connsiteY0" fmla="*/ 2374900 h 3175000"/>
              <a:gd name="connsiteX1" fmla="*/ 2425700 w 3175000"/>
              <a:gd name="connsiteY1" fmla="*/ 0 h 3175000"/>
              <a:gd name="connsiteX2" fmla="*/ 3175000 w 3175000"/>
              <a:gd name="connsiteY2" fmla="*/ 0 h 3175000"/>
              <a:gd name="connsiteX3" fmla="*/ 0 w 3175000"/>
              <a:gd name="connsiteY3" fmla="*/ 3175000 h 3175000"/>
              <a:gd name="connsiteX4" fmla="*/ 0 w 3175000"/>
              <a:gd name="connsiteY4" fmla="*/ 2374900 h 3175000"/>
              <a:gd name="connsiteX0" fmla="*/ 0 w 3175000"/>
              <a:gd name="connsiteY0" fmla="*/ 2374900 h 3175000"/>
              <a:gd name="connsiteX1" fmla="*/ 2362200 w 3175000"/>
              <a:gd name="connsiteY1" fmla="*/ 12700 h 3175000"/>
              <a:gd name="connsiteX2" fmla="*/ 3175000 w 3175000"/>
              <a:gd name="connsiteY2" fmla="*/ 0 h 3175000"/>
              <a:gd name="connsiteX3" fmla="*/ 0 w 3175000"/>
              <a:gd name="connsiteY3" fmla="*/ 3175000 h 3175000"/>
              <a:gd name="connsiteX4" fmla="*/ 0 w 3175000"/>
              <a:gd name="connsiteY4" fmla="*/ 2374900 h 31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5000" h="3175000">
                <a:moveTo>
                  <a:pt x="0" y="2374900"/>
                </a:moveTo>
                <a:lnTo>
                  <a:pt x="2362200" y="12700"/>
                </a:lnTo>
                <a:lnTo>
                  <a:pt x="3175000" y="0"/>
                </a:lnTo>
                <a:lnTo>
                  <a:pt x="0" y="3175000"/>
                </a:lnTo>
                <a:lnTo>
                  <a:pt x="0" y="23749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28" name="Graphique 27">
            <a:extLst>
              <a:ext uri="{FF2B5EF4-FFF2-40B4-BE49-F238E27FC236}">
                <a16:creationId xmlns:a16="http://schemas.microsoft.com/office/drawing/2014/main" id="{F944C26F-4E09-1C4E-97BC-B9649F1019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  <p:pic>
        <p:nvPicPr>
          <p:cNvPr id="31" name="Graphique 30">
            <a:extLst>
              <a:ext uri="{FF2B5EF4-FFF2-40B4-BE49-F238E27FC236}">
                <a16:creationId xmlns:a16="http://schemas.microsoft.com/office/drawing/2014/main" id="{1F632634-A0F5-0C42-B983-F9F3A18085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56711" y="6082552"/>
            <a:ext cx="590543" cy="590543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3946D0E1-0C45-42F3-B97E-AA0CDEFA3B09}"/>
              </a:ext>
            </a:extLst>
          </p:cNvPr>
          <p:cNvSpPr txBox="1"/>
          <p:nvPr/>
        </p:nvSpPr>
        <p:spPr>
          <a:xfrm>
            <a:off x="8817760" y="5949065"/>
            <a:ext cx="2651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spc="-150" dirty="0">
                <a:latin typeface="Century Gothic" panose="020B0502020202020204" pitchFamily="34" charset="0"/>
              </a:rPr>
              <a:t>Guillaume</a:t>
            </a:r>
            <a:r>
              <a:rPr lang="fr-FR" sz="2400" b="1" spc="-150" dirty="0">
                <a:latin typeface="Century Gothic" panose="020B0502020202020204" pitchFamily="34" charset="0"/>
              </a:rPr>
              <a:t> Chervet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3EA0F143-31E2-40D0-92FC-81AFC8B736C4}"/>
              </a:ext>
            </a:extLst>
          </p:cNvPr>
          <p:cNvSpPr>
            <a:spLocks noChangeAspect="1"/>
          </p:cNvSpPr>
          <p:nvPr/>
        </p:nvSpPr>
        <p:spPr>
          <a:xfrm>
            <a:off x="9442199" y="4541632"/>
            <a:ext cx="1407126" cy="1413281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35">
            <a:extLst>
              <a:ext uri="{FF2B5EF4-FFF2-40B4-BE49-F238E27FC236}">
                <a16:creationId xmlns:a16="http://schemas.microsoft.com/office/drawing/2014/main" id="{7D30849A-33CA-4738-835B-5B91954D8DD0}"/>
              </a:ext>
            </a:extLst>
          </p:cNvPr>
          <p:cNvSpPr txBox="1"/>
          <p:nvPr/>
        </p:nvSpPr>
        <p:spPr>
          <a:xfrm>
            <a:off x="8464600" y="6326504"/>
            <a:ext cx="336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fr-FR" dirty="0" err="1"/>
              <a:t>TechLead</a:t>
            </a:r>
            <a:r>
              <a:rPr lang="fr-FR" dirty="0"/>
              <a:t> – ML </a:t>
            </a:r>
            <a:r>
              <a:rPr lang="fr-FR" dirty="0" err="1"/>
              <a:t>Engineer</a:t>
            </a:r>
            <a:endParaRPr lang="en-GB" dirty="0"/>
          </a:p>
        </p:txBody>
      </p:sp>
      <p:pic>
        <p:nvPicPr>
          <p:cNvPr id="14" name="Image 13" descr="Une image contenant personne, extérieur, table, gens&#10;&#10;Description générée automatiquement">
            <a:extLst>
              <a:ext uri="{FF2B5EF4-FFF2-40B4-BE49-F238E27FC236}">
                <a16:creationId xmlns:a16="http://schemas.microsoft.com/office/drawing/2014/main" id="{8617CB37-232B-4A95-9F4D-BBDAB8D37ED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3" t="8381" r="19239" b="30857"/>
          <a:stretch/>
        </p:blipFill>
        <p:spPr>
          <a:xfrm>
            <a:off x="6196466" y="4513639"/>
            <a:ext cx="1449383" cy="1405329"/>
          </a:xfrm>
          <a:prstGeom prst="ellipse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83759D0-A768-4082-9969-A2A960124BF8}"/>
              </a:ext>
            </a:extLst>
          </p:cNvPr>
          <p:cNvSpPr txBox="1"/>
          <p:nvPr/>
        </p:nvSpPr>
        <p:spPr>
          <a:xfrm>
            <a:off x="6030763" y="5960794"/>
            <a:ext cx="1840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spc="-150" dirty="0">
                <a:latin typeface="Century Gothic" panose="020B0502020202020204" pitchFamily="34" charset="0"/>
              </a:rPr>
              <a:t>Salah </a:t>
            </a:r>
            <a:r>
              <a:rPr lang="fr-FR" sz="2400" b="1" spc="-150" dirty="0">
                <a:latin typeface="Century Gothic" panose="020B0502020202020204" pitchFamily="34" charset="0"/>
              </a:rPr>
              <a:t>Chadli</a:t>
            </a:r>
          </a:p>
        </p:txBody>
      </p:sp>
      <p:sp>
        <p:nvSpPr>
          <p:cNvPr id="18" name="TextBox 35">
            <a:extLst>
              <a:ext uri="{FF2B5EF4-FFF2-40B4-BE49-F238E27FC236}">
                <a16:creationId xmlns:a16="http://schemas.microsoft.com/office/drawing/2014/main" id="{9356C96D-6048-4E3B-8E16-B31EFD28D4C4}"/>
              </a:ext>
            </a:extLst>
          </p:cNvPr>
          <p:cNvSpPr txBox="1"/>
          <p:nvPr/>
        </p:nvSpPr>
        <p:spPr>
          <a:xfrm>
            <a:off x="5215012" y="6326504"/>
            <a:ext cx="336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fr-FR" dirty="0"/>
              <a:t>Sr. Data </a:t>
            </a:r>
            <a:r>
              <a:rPr lang="fr-FR" dirty="0" err="1"/>
              <a:t>Scientist</a:t>
            </a:r>
            <a:r>
              <a:rPr lang="fr-FR" dirty="0"/>
              <a:t> - AI </a:t>
            </a:r>
            <a:r>
              <a:rPr lang="fr-FR" dirty="0" err="1"/>
              <a:t>Engineer</a:t>
            </a:r>
            <a:endParaRPr lang="en-GB" dirty="0"/>
          </a:p>
        </p:txBody>
      </p:sp>
      <p:pic>
        <p:nvPicPr>
          <p:cNvPr id="19" name="Picture 2" descr="Salah CHADLI">
            <a:extLst>
              <a:ext uri="{FF2B5EF4-FFF2-40B4-BE49-F238E27FC236}">
                <a16:creationId xmlns:a16="http://schemas.microsoft.com/office/drawing/2014/main" id="{EF7CE30F-BD7F-E449-B9D8-38DC8EF50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466" y="4411574"/>
            <a:ext cx="1545860" cy="1545860"/>
          </a:xfrm>
          <a:prstGeom prst="ellipse">
            <a:avLst/>
          </a:prstGeom>
          <a:ln w="63500" cap="rnd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415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CCFB36B7-8AFE-4A35-8FE6-DD937D3E5F73}"/>
              </a:ext>
            </a:extLst>
          </p:cNvPr>
          <p:cNvCxnSpPr>
            <a:cxnSpLocks/>
          </p:cNvCxnSpPr>
          <p:nvPr/>
        </p:nvCxnSpPr>
        <p:spPr>
          <a:xfrm flipH="1">
            <a:off x="15413647" y="3876886"/>
            <a:ext cx="1306106" cy="1989794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itre 1">
            <a:extLst>
              <a:ext uri="{FF2B5EF4-FFF2-40B4-BE49-F238E27FC236}">
                <a16:creationId xmlns:a16="http://schemas.microsoft.com/office/drawing/2014/main" id="{6615257C-5215-466F-8D44-CFE1A469F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0984" y="3075155"/>
            <a:ext cx="3079420" cy="518437"/>
          </a:xfrm>
          <a:solidFill>
            <a:schemeClr val="tx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Production phase</a:t>
            </a:r>
          </a:p>
        </p:txBody>
      </p:sp>
      <p:pic>
        <p:nvPicPr>
          <p:cNvPr id="4" name="Graphique 8">
            <a:extLst>
              <a:ext uri="{FF2B5EF4-FFF2-40B4-BE49-F238E27FC236}">
                <a16:creationId xmlns:a16="http://schemas.microsoft.com/office/drawing/2014/main" id="{BFA2A564-D60C-F645-94B7-00DF1D882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41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Azure Machine Learning">
            <a:extLst>
              <a:ext uri="{FF2B5EF4-FFF2-40B4-BE49-F238E27FC236}">
                <a16:creationId xmlns:a16="http://schemas.microsoft.com/office/drawing/2014/main" id="{DA5877A0-6920-4905-9EB7-24B3C48856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96" t="27459" r="37476" b="30796"/>
          <a:stretch/>
        </p:blipFill>
        <p:spPr bwMode="auto">
          <a:xfrm>
            <a:off x="1711706" y="342705"/>
            <a:ext cx="327488" cy="33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3251400-4037-44D5-BC02-2CD4B3383FF0}"/>
              </a:ext>
            </a:extLst>
          </p:cNvPr>
          <p:cNvSpPr/>
          <p:nvPr/>
        </p:nvSpPr>
        <p:spPr>
          <a:xfrm>
            <a:off x="1582647" y="282180"/>
            <a:ext cx="3390070" cy="2431228"/>
          </a:xfrm>
          <a:prstGeom prst="rect">
            <a:avLst/>
          </a:prstGeom>
          <a:noFill/>
          <a:ln w="57150">
            <a:solidFill>
              <a:srgbClr val="006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62C4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C20B1CE-19F4-4AC9-BE37-990EDA292F62}"/>
              </a:ext>
            </a:extLst>
          </p:cNvPr>
          <p:cNvSpPr txBox="1"/>
          <p:nvPr/>
        </p:nvSpPr>
        <p:spPr>
          <a:xfrm>
            <a:off x="2039194" y="324417"/>
            <a:ext cx="1293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0062C4"/>
                </a:solidFill>
              </a:rPr>
              <a:t>AzureML</a:t>
            </a:r>
            <a:r>
              <a:rPr lang="fr-FR" sz="1600" dirty="0">
                <a:solidFill>
                  <a:srgbClr val="0062C4"/>
                </a:solidFill>
              </a:rPr>
              <a:t> dev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4FDC0E39-0C4A-4CCF-A813-7E5AE8494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396" y="3129732"/>
            <a:ext cx="974194" cy="40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Salah CHADLI">
            <a:extLst>
              <a:ext uri="{FF2B5EF4-FFF2-40B4-BE49-F238E27FC236}">
                <a16:creationId xmlns:a16="http://schemas.microsoft.com/office/drawing/2014/main" id="{00FFCDA1-2CCC-45DE-8C66-4A8817D417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45"/>
          <a:stretch/>
        </p:blipFill>
        <p:spPr bwMode="auto">
          <a:xfrm>
            <a:off x="383197" y="1568496"/>
            <a:ext cx="625853" cy="51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Image 54" descr="Une image contenant personne, homme, souriant, posant&#10;&#10;Description générée automatiquement">
            <a:extLst>
              <a:ext uri="{FF2B5EF4-FFF2-40B4-BE49-F238E27FC236}">
                <a16:creationId xmlns:a16="http://schemas.microsoft.com/office/drawing/2014/main" id="{99BE0749-A0DC-45DA-951B-AC92F42E7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561" y="2134966"/>
            <a:ext cx="625853" cy="518437"/>
          </a:xfrm>
          <a:prstGeom prst="rect">
            <a:avLst/>
          </a:prstGeom>
        </p:spPr>
      </p:pic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CCFB36B7-8AFE-4A35-8FE6-DD937D3E5F73}"/>
              </a:ext>
            </a:extLst>
          </p:cNvPr>
          <p:cNvCxnSpPr>
            <a:cxnSpLocks/>
          </p:cNvCxnSpPr>
          <p:nvPr/>
        </p:nvCxnSpPr>
        <p:spPr>
          <a:xfrm flipH="1">
            <a:off x="15413647" y="3876886"/>
            <a:ext cx="1306106" cy="1989794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5279D6C-247B-46B7-A83F-92AC13F3E05A}"/>
              </a:ext>
            </a:extLst>
          </p:cNvPr>
          <p:cNvSpPr/>
          <p:nvPr/>
        </p:nvSpPr>
        <p:spPr>
          <a:xfrm>
            <a:off x="2496806" y="776062"/>
            <a:ext cx="1671637" cy="1726523"/>
          </a:xfrm>
          <a:prstGeom prst="rect">
            <a:avLst/>
          </a:prstGeom>
          <a:solidFill>
            <a:srgbClr val="3D6EFF"/>
          </a:solidFill>
          <a:ln>
            <a:solidFill>
              <a:srgbClr val="3D6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900" dirty="0" err="1">
                <a:solidFill>
                  <a:schemeClr val="bg1"/>
                </a:solidFill>
              </a:rPr>
              <a:t>Automated</a:t>
            </a:r>
            <a:r>
              <a:rPr lang="fr-FR" sz="900" dirty="0">
                <a:solidFill>
                  <a:schemeClr val="bg1"/>
                </a:solidFill>
              </a:rPr>
              <a:t> Training Pipeline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5120D6-D408-4ACD-A701-7B8B839BB846}"/>
              </a:ext>
            </a:extLst>
          </p:cNvPr>
          <p:cNvSpPr/>
          <p:nvPr/>
        </p:nvSpPr>
        <p:spPr>
          <a:xfrm>
            <a:off x="2657917" y="1032175"/>
            <a:ext cx="1212937" cy="19958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Validation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2574815-B18E-48EE-B192-B22351E75EB7}"/>
              </a:ext>
            </a:extLst>
          </p:cNvPr>
          <p:cNvSpPr/>
          <p:nvPr/>
        </p:nvSpPr>
        <p:spPr>
          <a:xfrm>
            <a:off x="2664795" y="1318997"/>
            <a:ext cx="1212911" cy="183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</a:t>
            </a:r>
            <a:r>
              <a:rPr lang="fr-FR" sz="1000" dirty="0" err="1">
                <a:solidFill>
                  <a:srgbClr val="000000"/>
                </a:solidFill>
              </a:rPr>
              <a:t>Preparation</a:t>
            </a:r>
            <a:endParaRPr lang="fr-FR" sz="1000" dirty="0">
              <a:solidFill>
                <a:srgbClr val="00000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4576EE7-5E71-43B0-A8FB-D25A13D5033B}"/>
              </a:ext>
            </a:extLst>
          </p:cNvPr>
          <p:cNvSpPr/>
          <p:nvPr/>
        </p:nvSpPr>
        <p:spPr>
          <a:xfrm>
            <a:off x="2673590" y="1601997"/>
            <a:ext cx="1197264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Training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5EEFA37-D774-4A2D-8E2F-1BE8E4187FD4}"/>
              </a:ext>
            </a:extLst>
          </p:cNvPr>
          <p:cNvSpPr/>
          <p:nvPr/>
        </p:nvSpPr>
        <p:spPr>
          <a:xfrm>
            <a:off x="2673590" y="1892717"/>
            <a:ext cx="1197264" cy="17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Evaluation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E14127C-2B76-48FE-89D5-008347DE910C}"/>
              </a:ext>
            </a:extLst>
          </p:cNvPr>
          <p:cNvSpPr/>
          <p:nvPr/>
        </p:nvSpPr>
        <p:spPr>
          <a:xfrm>
            <a:off x="2680442" y="2170665"/>
            <a:ext cx="1190412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Register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207D1F71-976E-4259-9DF6-060045414958}"/>
              </a:ext>
            </a:extLst>
          </p:cNvPr>
          <p:cNvCxnSpPr>
            <a:cxnSpLocks/>
          </p:cNvCxnSpPr>
          <p:nvPr/>
        </p:nvCxnSpPr>
        <p:spPr>
          <a:xfrm>
            <a:off x="3262988" y="1215262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24121BBE-2F3A-46C7-A6C8-0C4280298B4E}"/>
              </a:ext>
            </a:extLst>
          </p:cNvPr>
          <p:cNvCxnSpPr>
            <a:cxnSpLocks/>
          </p:cNvCxnSpPr>
          <p:nvPr/>
        </p:nvCxnSpPr>
        <p:spPr>
          <a:xfrm>
            <a:off x="3267745" y="1491496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DA42DC71-1438-44E4-B467-2EDEB07EE0D6}"/>
              </a:ext>
            </a:extLst>
          </p:cNvPr>
          <p:cNvCxnSpPr>
            <a:cxnSpLocks/>
          </p:cNvCxnSpPr>
          <p:nvPr/>
        </p:nvCxnSpPr>
        <p:spPr>
          <a:xfrm>
            <a:off x="3272514" y="1761322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EDE4866D-65CA-4F7E-AD2D-F4D34A8B5DBD}"/>
              </a:ext>
            </a:extLst>
          </p:cNvPr>
          <p:cNvCxnSpPr>
            <a:cxnSpLocks/>
          </p:cNvCxnSpPr>
          <p:nvPr/>
        </p:nvCxnSpPr>
        <p:spPr>
          <a:xfrm>
            <a:off x="3282034" y="2047074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VM symbol | Microsoft Azure Mono">
            <a:extLst>
              <a:ext uri="{FF2B5EF4-FFF2-40B4-BE49-F238E27FC236}">
                <a16:creationId xmlns:a16="http://schemas.microsoft.com/office/drawing/2014/main" id="{0D5C1D03-AD57-4904-A56F-E648CDF2A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683" y="1602995"/>
            <a:ext cx="478855" cy="45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Azure DevOps Pipelines: Multi-Stage Pipelines">
            <a:extLst>
              <a:ext uri="{FF2B5EF4-FFF2-40B4-BE49-F238E27FC236}">
                <a16:creationId xmlns:a16="http://schemas.microsoft.com/office/drawing/2014/main" id="{3B470C06-5610-4E91-B21B-53661C71D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860" y="2825836"/>
            <a:ext cx="512308" cy="51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VM symbol | Microsoft Azure Mono">
            <a:extLst>
              <a:ext uri="{FF2B5EF4-FFF2-40B4-BE49-F238E27FC236}">
                <a16:creationId xmlns:a16="http://schemas.microsoft.com/office/drawing/2014/main" id="{571D532E-2DEA-440F-82CD-49D1A713A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760" y="2168232"/>
            <a:ext cx="478855" cy="45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60639B6A-446C-4986-A224-03017B81DD93}"/>
              </a:ext>
            </a:extLst>
          </p:cNvPr>
          <p:cNvCxnSpPr>
            <a:cxnSpLocks/>
            <a:stCxn id="2056" idx="3"/>
            <a:endCxn id="2" idx="1"/>
          </p:cNvCxnSpPr>
          <p:nvPr/>
        </p:nvCxnSpPr>
        <p:spPr>
          <a:xfrm flipV="1">
            <a:off x="2673590" y="3081990"/>
            <a:ext cx="408270" cy="251333"/>
          </a:xfrm>
          <a:prstGeom prst="straightConnector1">
            <a:avLst/>
          </a:prstGeom>
          <a:ln w="444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758F961C-4D52-4F86-B5AD-3620D50B790A}"/>
              </a:ext>
            </a:extLst>
          </p:cNvPr>
          <p:cNvCxnSpPr>
            <a:cxnSpLocks/>
            <a:stCxn id="2" idx="0"/>
            <a:endCxn id="42" idx="2"/>
          </p:cNvCxnSpPr>
          <p:nvPr/>
        </p:nvCxnSpPr>
        <p:spPr>
          <a:xfrm flipH="1" flipV="1">
            <a:off x="3332625" y="2502585"/>
            <a:ext cx="5389" cy="323251"/>
          </a:xfrm>
          <a:prstGeom prst="straightConnector1">
            <a:avLst/>
          </a:prstGeom>
          <a:ln w="444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itre 1">
            <a:extLst>
              <a:ext uri="{FF2B5EF4-FFF2-40B4-BE49-F238E27FC236}">
                <a16:creationId xmlns:a16="http://schemas.microsoft.com/office/drawing/2014/main" id="{6615257C-5215-466F-8D44-CFE1A469F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432" y="6339563"/>
            <a:ext cx="3079420" cy="518437"/>
          </a:xfrm>
          <a:solidFill>
            <a:schemeClr val="tx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Production phase</a:t>
            </a:r>
          </a:p>
        </p:txBody>
      </p:sp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90AB71FF-96D3-45AF-8F43-429036334AE7}"/>
              </a:ext>
            </a:extLst>
          </p:cNvPr>
          <p:cNvCxnSpPr>
            <a:cxnSpLocks/>
            <a:stCxn id="55" idx="3"/>
            <a:endCxn id="2056" idx="1"/>
          </p:cNvCxnSpPr>
          <p:nvPr/>
        </p:nvCxnSpPr>
        <p:spPr>
          <a:xfrm>
            <a:off x="1000414" y="2394185"/>
            <a:ext cx="698982" cy="939138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4999762C-D726-4A6D-9D41-61F146899D0F}"/>
              </a:ext>
            </a:extLst>
          </p:cNvPr>
          <p:cNvCxnSpPr>
            <a:cxnSpLocks/>
            <a:stCxn id="55" idx="3"/>
            <a:endCxn id="64" idx="1"/>
          </p:cNvCxnSpPr>
          <p:nvPr/>
        </p:nvCxnSpPr>
        <p:spPr>
          <a:xfrm>
            <a:off x="1000414" y="2394185"/>
            <a:ext cx="691346" cy="0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avec flèche 109">
            <a:extLst>
              <a:ext uri="{FF2B5EF4-FFF2-40B4-BE49-F238E27FC236}">
                <a16:creationId xmlns:a16="http://schemas.microsoft.com/office/drawing/2014/main" id="{B304BD50-1E95-453B-A5E9-C57A2C69B980}"/>
              </a:ext>
            </a:extLst>
          </p:cNvPr>
          <p:cNvCxnSpPr>
            <a:cxnSpLocks/>
            <a:stCxn id="54" idx="3"/>
            <a:endCxn id="1028" idx="1"/>
          </p:cNvCxnSpPr>
          <p:nvPr/>
        </p:nvCxnSpPr>
        <p:spPr>
          <a:xfrm>
            <a:off x="1009050" y="1827715"/>
            <a:ext cx="667633" cy="1233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12">
            <a:extLst>
              <a:ext uri="{FF2B5EF4-FFF2-40B4-BE49-F238E27FC236}">
                <a16:creationId xmlns:a16="http://schemas.microsoft.com/office/drawing/2014/main" id="{25EB28E1-166E-4F66-AFE7-15CA63793B74}"/>
              </a:ext>
            </a:extLst>
          </p:cNvPr>
          <p:cNvCxnSpPr>
            <a:cxnSpLocks/>
            <a:stCxn id="54" idx="3"/>
            <a:endCxn id="2056" idx="1"/>
          </p:cNvCxnSpPr>
          <p:nvPr/>
        </p:nvCxnSpPr>
        <p:spPr>
          <a:xfrm>
            <a:off x="1009050" y="1827715"/>
            <a:ext cx="690346" cy="1505608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avec flèche 115">
            <a:extLst>
              <a:ext uri="{FF2B5EF4-FFF2-40B4-BE49-F238E27FC236}">
                <a16:creationId xmlns:a16="http://schemas.microsoft.com/office/drawing/2014/main" id="{9C730AE2-20C2-4453-9CF7-DFB48671467D}"/>
              </a:ext>
            </a:extLst>
          </p:cNvPr>
          <p:cNvCxnSpPr>
            <a:cxnSpLocks/>
            <a:stCxn id="64" idx="3"/>
            <a:endCxn id="42" idx="1"/>
          </p:cNvCxnSpPr>
          <p:nvPr/>
        </p:nvCxnSpPr>
        <p:spPr>
          <a:xfrm flipV="1">
            <a:off x="2170615" y="1639324"/>
            <a:ext cx="326191" cy="754861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avec flèche 121">
            <a:extLst>
              <a:ext uri="{FF2B5EF4-FFF2-40B4-BE49-F238E27FC236}">
                <a16:creationId xmlns:a16="http://schemas.microsoft.com/office/drawing/2014/main" id="{CA998869-8049-4FBF-8277-32F935D552AA}"/>
              </a:ext>
            </a:extLst>
          </p:cNvPr>
          <p:cNvCxnSpPr>
            <a:cxnSpLocks/>
            <a:stCxn id="1028" idx="3"/>
            <a:endCxn id="42" idx="1"/>
          </p:cNvCxnSpPr>
          <p:nvPr/>
        </p:nvCxnSpPr>
        <p:spPr>
          <a:xfrm flipV="1">
            <a:off x="2155538" y="1639324"/>
            <a:ext cx="341268" cy="189624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ylindre 103">
            <a:extLst>
              <a:ext uri="{FF2B5EF4-FFF2-40B4-BE49-F238E27FC236}">
                <a16:creationId xmlns:a16="http://schemas.microsoft.com/office/drawing/2014/main" id="{FB8F0D81-38AE-4BA7-B6FC-070A66FA30C9}"/>
              </a:ext>
            </a:extLst>
          </p:cNvPr>
          <p:cNvSpPr/>
          <p:nvPr/>
        </p:nvSpPr>
        <p:spPr>
          <a:xfrm>
            <a:off x="4071623" y="1867809"/>
            <a:ext cx="650940" cy="774836"/>
          </a:xfrm>
          <a:prstGeom prst="can">
            <a:avLst/>
          </a:prstGeom>
          <a:solidFill>
            <a:srgbClr val="F2F2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Registry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76E75ECF-C0CA-4F7A-896E-26DBAEE667B5}"/>
              </a:ext>
            </a:extLst>
          </p:cNvPr>
          <p:cNvCxnSpPr>
            <a:endCxn id="104" idx="2"/>
          </p:cNvCxnSpPr>
          <p:nvPr/>
        </p:nvCxnSpPr>
        <p:spPr>
          <a:xfrm flipV="1">
            <a:off x="3870854" y="2255227"/>
            <a:ext cx="200769" cy="1789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que 8">
            <a:extLst>
              <a:ext uri="{FF2B5EF4-FFF2-40B4-BE49-F238E27FC236}">
                <a16:creationId xmlns:a16="http://schemas.microsoft.com/office/drawing/2014/main" id="{01AA4E73-ED37-1345-A529-8756BCA1BB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018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Azure Machine Learning">
            <a:extLst>
              <a:ext uri="{FF2B5EF4-FFF2-40B4-BE49-F238E27FC236}">
                <a16:creationId xmlns:a16="http://schemas.microsoft.com/office/drawing/2014/main" id="{DA5877A0-6920-4905-9EB7-24B3C48856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96" t="27459" r="37476" b="30796"/>
          <a:stretch/>
        </p:blipFill>
        <p:spPr bwMode="auto">
          <a:xfrm>
            <a:off x="1711706" y="342705"/>
            <a:ext cx="327488" cy="33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3251400-4037-44D5-BC02-2CD4B3383FF0}"/>
              </a:ext>
            </a:extLst>
          </p:cNvPr>
          <p:cNvSpPr/>
          <p:nvPr/>
        </p:nvSpPr>
        <p:spPr>
          <a:xfrm>
            <a:off x="1582647" y="282180"/>
            <a:ext cx="3390070" cy="2431228"/>
          </a:xfrm>
          <a:prstGeom prst="rect">
            <a:avLst/>
          </a:prstGeom>
          <a:noFill/>
          <a:ln w="57150">
            <a:solidFill>
              <a:srgbClr val="006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62C4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C20B1CE-19F4-4AC9-BE37-990EDA292F62}"/>
              </a:ext>
            </a:extLst>
          </p:cNvPr>
          <p:cNvSpPr txBox="1"/>
          <p:nvPr/>
        </p:nvSpPr>
        <p:spPr>
          <a:xfrm>
            <a:off x="2039194" y="324417"/>
            <a:ext cx="1293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0062C4"/>
                </a:solidFill>
              </a:rPr>
              <a:t>AzureML</a:t>
            </a:r>
            <a:r>
              <a:rPr lang="fr-FR" sz="1600" dirty="0">
                <a:solidFill>
                  <a:srgbClr val="0062C4"/>
                </a:solidFill>
              </a:rPr>
              <a:t> dev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4FDC0E39-0C4A-4CCF-A813-7E5AE8494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396" y="3129732"/>
            <a:ext cx="974194" cy="40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Salah CHADLI">
            <a:extLst>
              <a:ext uri="{FF2B5EF4-FFF2-40B4-BE49-F238E27FC236}">
                <a16:creationId xmlns:a16="http://schemas.microsoft.com/office/drawing/2014/main" id="{00FFCDA1-2CCC-45DE-8C66-4A8817D417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45"/>
          <a:stretch/>
        </p:blipFill>
        <p:spPr bwMode="auto">
          <a:xfrm>
            <a:off x="383197" y="1568496"/>
            <a:ext cx="625853" cy="51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Image 54" descr="Une image contenant personne, homme, souriant, posant&#10;&#10;Description générée automatiquement">
            <a:extLst>
              <a:ext uri="{FF2B5EF4-FFF2-40B4-BE49-F238E27FC236}">
                <a16:creationId xmlns:a16="http://schemas.microsoft.com/office/drawing/2014/main" id="{99BE0749-A0DC-45DA-951B-AC92F42E7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561" y="2134966"/>
            <a:ext cx="625853" cy="518437"/>
          </a:xfrm>
          <a:prstGeom prst="rect">
            <a:avLst/>
          </a:prstGeom>
        </p:spPr>
      </p:pic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CCFB36B7-8AFE-4A35-8FE6-DD937D3E5F73}"/>
              </a:ext>
            </a:extLst>
          </p:cNvPr>
          <p:cNvCxnSpPr>
            <a:cxnSpLocks/>
          </p:cNvCxnSpPr>
          <p:nvPr/>
        </p:nvCxnSpPr>
        <p:spPr>
          <a:xfrm flipH="1">
            <a:off x="15413647" y="3876886"/>
            <a:ext cx="1306106" cy="1989794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5279D6C-247B-46B7-A83F-92AC13F3E05A}"/>
              </a:ext>
            </a:extLst>
          </p:cNvPr>
          <p:cNvSpPr/>
          <p:nvPr/>
        </p:nvSpPr>
        <p:spPr>
          <a:xfrm>
            <a:off x="2496806" y="776062"/>
            <a:ext cx="1671637" cy="1726523"/>
          </a:xfrm>
          <a:prstGeom prst="rect">
            <a:avLst/>
          </a:prstGeom>
          <a:solidFill>
            <a:srgbClr val="3D6EFF"/>
          </a:solidFill>
          <a:ln>
            <a:solidFill>
              <a:srgbClr val="3D6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900" dirty="0" err="1">
                <a:solidFill>
                  <a:schemeClr val="bg1"/>
                </a:solidFill>
              </a:rPr>
              <a:t>Automated</a:t>
            </a:r>
            <a:r>
              <a:rPr lang="fr-FR" sz="900" dirty="0">
                <a:solidFill>
                  <a:schemeClr val="bg1"/>
                </a:solidFill>
              </a:rPr>
              <a:t> Training Pipeline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5120D6-D408-4ACD-A701-7B8B839BB846}"/>
              </a:ext>
            </a:extLst>
          </p:cNvPr>
          <p:cNvSpPr/>
          <p:nvPr/>
        </p:nvSpPr>
        <p:spPr>
          <a:xfrm>
            <a:off x="2657917" y="1032175"/>
            <a:ext cx="1212937" cy="19958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Validation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2574815-B18E-48EE-B192-B22351E75EB7}"/>
              </a:ext>
            </a:extLst>
          </p:cNvPr>
          <p:cNvSpPr/>
          <p:nvPr/>
        </p:nvSpPr>
        <p:spPr>
          <a:xfrm>
            <a:off x="2664795" y="1318997"/>
            <a:ext cx="1212911" cy="183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</a:t>
            </a:r>
            <a:r>
              <a:rPr lang="fr-FR" sz="1000" dirty="0" err="1">
                <a:solidFill>
                  <a:srgbClr val="000000"/>
                </a:solidFill>
              </a:rPr>
              <a:t>Preparation</a:t>
            </a:r>
            <a:endParaRPr lang="fr-FR" sz="1000" dirty="0">
              <a:solidFill>
                <a:srgbClr val="00000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4576EE7-5E71-43B0-A8FB-D25A13D5033B}"/>
              </a:ext>
            </a:extLst>
          </p:cNvPr>
          <p:cNvSpPr/>
          <p:nvPr/>
        </p:nvSpPr>
        <p:spPr>
          <a:xfrm>
            <a:off x="2673590" y="1601997"/>
            <a:ext cx="1197264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Training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5EEFA37-D774-4A2D-8E2F-1BE8E4187FD4}"/>
              </a:ext>
            </a:extLst>
          </p:cNvPr>
          <p:cNvSpPr/>
          <p:nvPr/>
        </p:nvSpPr>
        <p:spPr>
          <a:xfrm>
            <a:off x="2673590" y="1892717"/>
            <a:ext cx="1197264" cy="17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Evaluation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E14127C-2B76-48FE-89D5-008347DE910C}"/>
              </a:ext>
            </a:extLst>
          </p:cNvPr>
          <p:cNvSpPr/>
          <p:nvPr/>
        </p:nvSpPr>
        <p:spPr>
          <a:xfrm>
            <a:off x="2680442" y="2170665"/>
            <a:ext cx="1190412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Register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207D1F71-976E-4259-9DF6-060045414958}"/>
              </a:ext>
            </a:extLst>
          </p:cNvPr>
          <p:cNvCxnSpPr>
            <a:cxnSpLocks/>
          </p:cNvCxnSpPr>
          <p:nvPr/>
        </p:nvCxnSpPr>
        <p:spPr>
          <a:xfrm>
            <a:off x="3262988" y="1215262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24121BBE-2F3A-46C7-A6C8-0C4280298B4E}"/>
              </a:ext>
            </a:extLst>
          </p:cNvPr>
          <p:cNvCxnSpPr>
            <a:cxnSpLocks/>
          </p:cNvCxnSpPr>
          <p:nvPr/>
        </p:nvCxnSpPr>
        <p:spPr>
          <a:xfrm>
            <a:off x="3267745" y="1491496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DA42DC71-1438-44E4-B467-2EDEB07EE0D6}"/>
              </a:ext>
            </a:extLst>
          </p:cNvPr>
          <p:cNvCxnSpPr>
            <a:cxnSpLocks/>
          </p:cNvCxnSpPr>
          <p:nvPr/>
        </p:nvCxnSpPr>
        <p:spPr>
          <a:xfrm>
            <a:off x="3272514" y="1761322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EDE4866D-65CA-4F7E-AD2D-F4D34A8B5DBD}"/>
              </a:ext>
            </a:extLst>
          </p:cNvPr>
          <p:cNvCxnSpPr>
            <a:cxnSpLocks/>
          </p:cNvCxnSpPr>
          <p:nvPr/>
        </p:nvCxnSpPr>
        <p:spPr>
          <a:xfrm>
            <a:off x="3282034" y="2047074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VM symbol | Microsoft Azure Mono">
            <a:extLst>
              <a:ext uri="{FF2B5EF4-FFF2-40B4-BE49-F238E27FC236}">
                <a16:creationId xmlns:a16="http://schemas.microsoft.com/office/drawing/2014/main" id="{0D5C1D03-AD57-4904-A56F-E648CDF2A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683" y="1602995"/>
            <a:ext cx="478855" cy="45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Azure DevOps Pipelines: Multi-Stage Pipelines">
            <a:extLst>
              <a:ext uri="{FF2B5EF4-FFF2-40B4-BE49-F238E27FC236}">
                <a16:creationId xmlns:a16="http://schemas.microsoft.com/office/drawing/2014/main" id="{3B470C06-5610-4E91-B21B-53661C71D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860" y="2825836"/>
            <a:ext cx="512308" cy="51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VM symbol | Microsoft Azure Mono">
            <a:extLst>
              <a:ext uri="{FF2B5EF4-FFF2-40B4-BE49-F238E27FC236}">
                <a16:creationId xmlns:a16="http://schemas.microsoft.com/office/drawing/2014/main" id="{571D532E-2DEA-440F-82CD-49D1A713A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760" y="2168232"/>
            <a:ext cx="478855" cy="45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60639B6A-446C-4986-A224-03017B81DD93}"/>
              </a:ext>
            </a:extLst>
          </p:cNvPr>
          <p:cNvCxnSpPr>
            <a:cxnSpLocks/>
            <a:stCxn id="2056" idx="3"/>
            <a:endCxn id="2" idx="1"/>
          </p:cNvCxnSpPr>
          <p:nvPr/>
        </p:nvCxnSpPr>
        <p:spPr>
          <a:xfrm flipV="1">
            <a:off x="2673590" y="3081990"/>
            <a:ext cx="408270" cy="251333"/>
          </a:xfrm>
          <a:prstGeom prst="straightConnector1">
            <a:avLst/>
          </a:prstGeom>
          <a:ln w="444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758F961C-4D52-4F86-B5AD-3620D50B790A}"/>
              </a:ext>
            </a:extLst>
          </p:cNvPr>
          <p:cNvCxnSpPr>
            <a:cxnSpLocks/>
            <a:stCxn id="2" idx="0"/>
            <a:endCxn id="42" idx="2"/>
          </p:cNvCxnSpPr>
          <p:nvPr/>
        </p:nvCxnSpPr>
        <p:spPr>
          <a:xfrm flipH="1" flipV="1">
            <a:off x="3332625" y="2502585"/>
            <a:ext cx="5389" cy="323251"/>
          </a:xfrm>
          <a:prstGeom prst="straightConnector1">
            <a:avLst/>
          </a:prstGeom>
          <a:ln w="444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itre 1">
            <a:extLst>
              <a:ext uri="{FF2B5EF4-FFF2-40B4-BE49-F238E27FC236}">
                <a16:creationId xmlns:a16="http://schemas.microsoft.com/office/drawing/2014/main" id="{6615257C-5215-466F-8D44-CFE1A469F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7412" y="6339563"/>
            <a:ext cx="3090439" cy="518437"/>
          </a:xfrm>
          <a:solidFill>
            <a:schemeClr val="tx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Production phase</a:t>
            </a:r>
          </a:p>
        </p:txBody>
      </p:sp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90AB71FF-96D3-45AF-8F43-429036334AE7}"/>
              </a:ext>
            </a:extLst>
          </p:cNvPr>
          <p:cNvCxnSpPr>
            <a:cxnSpLocks/>
            <a:stCxn id="55" idx="3"/>
            <a:endCxn id="2056" idx="1"/>
          </p:cNvCxnSpPr>
          <p:nvPr/>
        </p:nvCxnSpPr>
        <p:spPr>
          <a:xfrm>
            <a:off x="1000414" y="2394185"/>
            <a:ext cx="698982" cy="939138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4999762C-D726-4A6D-9D41-61F146899D0F}"/>
              </a:ext>
            </a:extLst>
          </p:cNvPr>
          <p:cNvCxnSpPr>
            <a:cxnSpLocks/>
            <a:stCxn id="55" idx="3"/>
            <a:endCxn id="64" idx="1"/>
          </p:cNvCxnSpPr>
          <p:nvPr/>
        </p:nvCxnSpPr>
        <p:spPr>
          <a:xfrm>
            <a:off x="1000414" y="2394185"/>
            <a:ext cx="691346" cy="0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avec flèche 109">
            <a:extLst>
              <a:ext uri="{FF2B5EF4-FFF2-40B4-BE49-F238E27FC236}">
                <a16:creationId xmlns:a16="http://schemas.microsoft.com/office/drawing/2014/main" id="{B304BD50-1E95-453B-A5E9-C57A2C69B980}"/>
              </a:ext>
            </a:extLst>
          </p:cNvPr>
          <p:cNvCxnSpPr>
            <a:cxnSpLocks/>
            <a:stCxn id="54" idx="3"/>
            <a:endCxn id="1028" idx="1"/>
          </p:cNvCxnSpPr>
          <p:nvPr/>
        </p:nvCxnSpPr>
        <p:spPr>
          <a:xfrm>
            <a:off x="1009050" y="1827715"/>
            <a:ext cx="667633" cy="1233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12">
            <a:extLst>
              <a:ext uri="{FF2B5EF4-FFF2-40B4-BE49-F238E27FC236}">
                <a16:creationId xmlns:a16="http://schemas.microsoft.com/office/drawing/2014/main" id="{25EB28E1-166E-4F66-AFE7-15CA63793B74}"/>
              </a:ext>
            </a:extLst>
          </p:cNvPr>
          <p:cNvCxnSpPr>
            <a:cxnSpLocks/>
            <a:stCxn id="54" idx="3"/>
            <a:endCxn id="2056" idx="1"/>
          </p:cNvCxnSpPr>
          <p:nvPr/>
        </p:nvCxnSpPr>
        <p:spPr>
          <a:xfrm>
            <a:off x="1009050" y="1827715"/>
            <a:ext cx="690346" cy="1505608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avec flèche 115">
            <a:extLst>
              <a:ext uri="{FF2B5EF4-FFF2-40B4-BE49-F238E27FC236}">
                <a16:creationId xmlns:a16="http://schemas.microsoft.com/office/drawing/2014/main" id="{9C730AE2-20C2-4453-9CF7-DFB48671467D}"/>
              </a:ext>
            </a:extLst>
          </p:cNvPr>
          <p:cNvCxnSpPr>
            <a:cxnSpLocks/>
            <a:stCxn id="64" idx="3"/>
            <a:endCxn id="42" idx="1"/>
          </p:cNvCxnSpPr>
          <p:nvPr/>
        </p:nvCxnSpPr>
        <p:spPr>
          <a:xfrm flipV="1">
            <a:off x="2170615" y="1639324"/>
            <a:ext cx="326191" cy="754861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avec flèche 121">
            <a:extLst>
              <a:ext uri="{FF2B5EF4-FFF2-40B4-BE49-F238E27FC236}">
                <a16:creationId xmlns:a16="http://schemas.microsoft.com/office/drawing/2014/main" id="{CA998869-8049-4FBF-8277-32F935D552AA}"/>
              </a:ext>
            </a:extLst>
          </p:cNvPr>
          <p:cNvCxnSpPr>
            <a:cxnSpLocks/>
            <a:stCxn id="1028" idx="3"/>
            <a:endCxn id="42" idx="1"/>
          </p:cNvCxnSpPr>
          <p:nvPr/>
        </p:nvCxnSpPr>
        <p:spPr>
          <a:xfrm flipV="1">
            <a:off x="2155538" y="1639324"/>
            <a:ext cx="341268" cy="189624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Azure DevOps Pipelines: Multi-Stage Pipelines">
            <a:extLst>
              <a:ext uri="{FF2B5EF4-FFF2-40B4-BE49-F238E27FC236}">
                <a16:creationId xmlns:a16="http://schemas.microsoft.com/office/drawing/2014/main" id="{9C674033-6A49-47A9-9707-2681DD599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154" y="3075152"/>
            <a:ext cx="512308" cy="51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C877670F-B64C-4ABB-8110-F4F44F031616}"/>
              </a:ext>
            </a:extLst>
          </p:cNvPr>
          <p:cNvCxnSpPr>
            <a:cxnSpLocks/>
            <a:stCxn id="2056" idx="3"/>
            <a:endCxn id="34" idx="1"/>
          </p:cNvCxnSpPr>
          <p:nvPr/>
        </p:nvCxnSpPr>
        <p:spPr>
          <a:xfrm flipV="1">
            <a:off x="2673590" y="3331306"/>
            <a:ext cx="1464564" cy="2017"/>
          </a:xfrm>
          <a:prstGeom prst="straightConnector1">
            <a:avLst/>
          </a:prstGeom>
          <a:ln w="44450">
            <a:solidFill>
              <a:schemeClr val="accent6">
                <a:lumMod val="50000"/>
                <a:alpha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10" descr="Deploy Your Private Docker Registry as a Pod in Kubernetes | by Varun Kumar  G | The Startup | Medium">
            <a:extLst>
              <a:ext uri="{FF2B5EF4-FFF2-40B4-BE49-F238E27FC236}">
                <a16:creationId xmlns:a16="http://schemas.microsoft.com/office/drawing/2014/main" id="{E3287EE5-2AD9-406E-9467-43E989EBB1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36" t="9286" r="3461" b="8062"/>
          <a:stretch/>
        </p:blipFill>
        <p:spPr bwMode="auto">
          <a:xfrm>
            <a:off x="6377990" y="3069221"/>
            <a:ext cx="904875" cy="520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58207CE5-C83C-4029-80A0-5DD67887BBE0}"/>
              </a:ext>
            </a:extLst>
          </p:cNvPr>
          <p:cNvCxnSpPr>
            <a:cxnSpLocks/>
            <a:stCxn id="34" idx="3"/>
            <a:endCxn id="39" idx="1"/>
          </p:cNvCxnSpPr>
          <p:nvPr/>
        </p:nvCxnSpPr>
        <p:spPr>
          <a:xfrm flipV="1">
            <a:off x="4650462" y="3329230"/>
            <a:ext cx="1727528" cy="2076"/>
          </a:xfrm>
          <a:prstGeom prst="straightConnector1">
            <a:avLst/>
          </a:prstGeom>
          <a:ln w="44450">
            <a:solidFill>
              <a:schemeClr val="accent6">
                <a:lumMod val="50000"/>
                <a:alpha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7747F973-0E03-4C8B-B51A-376D5133E97A}"/>
              </a:ext>
            </a:extLst>
          </p:cNvPr>
          <p:cNvSpPr txBox="1"/>
          <p:nvPr/>
        </p:nvSpPr>
        <p:spPr>
          <a:xfrm>
            <a:off x="6284709" y="3556330"/>
            <a:ext cx="1077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Docker </a:t>
            </a:r>
            <a:r>
              <a:rPr lang="fr-FR" sz="1100" dirty="0" err="1"/>
              <a:t>registry</a:t>
            </a:r>
            <a:endParaRPr lang="fr-FR" sz="1100" dirty="0"/>
          </a:p>
        </p:txBody>
      </p: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A20DA4AF-E973-430C-835D-4D73D341CFDF}"/>
              </a:ext>
            </a:extLst>
          </p:cNvPr>
          <p:cNvCxnSpPr>
            <a:cxnSpLocks/>
            <a:stCxn id="34" idx="0"/>
            <a:endCxn id="104" idx="3"/>
          </p:cNvCxnSpPr>
          <p:nvPr/>
        </p:nvCxnSpPr>
        <p:spPr>
          <a:xfrm flipV="1">
            <a:off x="4394308" y="2642645"/>
            <a:ext cx="2785" cy="432507"/>
          </a:xfrm>
          <a:prstGeom prst="straightConnector1">
            <a:avLst/>
          </a:prstGeom>
          <a:ln w="44450">
            <a:solidFill>
              <a:schemeClr val="accent6">
                <a:lumMod val="50000"/>
                <a:alpha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ylindre 103">
            <a:extLst>
              <a:ext uri="{FF2B5EF4-FFF2-40B4-BE49-F238E27FC236}">
                <a16:creationId xmlns:a16="http://schemas.microsoft.com/office/drawing/2014/main" id="{FB8F0D81-38AE-4BA7-B6FC-070A66FA30C9}"/>
              </a:ext>
            </a:extLst>
          </p:cNvPr>
          <p:cNvSpPr/>
          <p:nvPr/>
        </p:nvSpPr>
        <p:spPr>
          <a:xfrm>
            <a:off x="4071623" y="1867809"/>
            <a:ext cx="650940" cy="774836"/>
          </a:xfrm>
          <a:prstGeom prst="can">
            <a:avLst/>
          </a:prstGeom>
          <a:solidFill>
            <a:srgbClr val="F2F2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Registry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76E75ECF-C0CA-4F7A-896E-26DBAEE667B5}"/>
              </a:ext>
            </a:extLst>
          </p:cNvPr>
          <p:cNvCxnSpPr>
            <a:endCxn id="104" idx="2"/>
          </p:cNvCxnSpPr>
          <p:nvPr/>
        </p:nvCxnSpPr>
        <p:spPr>
          <a:xfrm flipV="1">
            <a:off x="3870854" y="2255227"/>
            <a:ext cx="200769" cy="1789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Graphique 8">
            <a:extLst>
              <a:ext uri="{FF2B5EF4-FFF2-40B4-BE49-F238E27FC236}">
                <a16:creationId xmlns:a16="http://schemas.microsoft.com/office/drawing/2014/main" id="{4E968181-4C0C-B44B-AF65-5B5A49BBFD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586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Azure Machine Learning">
            <a:extLst>
              <a:ext uri="{FF2B5EF4-FFF2-40B4-BE49-F238E27FC236}">
                <a16:creationId xmlns:a16="http://schemas.microsoft.com/office/drawing/2014/main" id="{DA5877A0-6920-4905-9EB7-24B3C48856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96" t="27459" r="37476" b="30796"/>
          <a:stretch/>
        </p:blipFill>
        <p:spPr bwMode="auto">
          <a:xfrm>
            <a:off x="1711706" y="342705"/>
            <a:ext cx="327488" cy="33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3251400-4037-44D5-BC02-2CD4B3383FF0}"/>
              </a:ext>
            </a:extLst>
          </p:cNvPr>
          <p:cNvSpPr/>
          <p:nvPr/>
        </p:nvSpPr>
        <p:spPr>
          <a:xfrm>
            <a:off x="1582647" y="282180"/>
            <a:ext cx="3390070" cy="2431228"/>
          </a:xfrm>
          <a:prstGeom prst="rect">
            <a:avLst/>
          </a:prstGeom>
          <a:noFill/>
          <a:ln w="57150">
            <a:solidFill>
              <a:srgbClr val="006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62C4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C20B1CE-19F4-4AC9-BE37-990EDA292F62}"/>
              </a:ext>
            </a:extLst>
          </p:cNvPr>
          <p:cNvSpPr txBox="1"/>
          <p:nvPr/>
        </p:nvSpPr>
        <p:spPr>
          <a:xfrm>
            <a:off x="2039194" y="324417"/>
            <a:ext cx="1293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0062C4"/>
                </a:solidFill>
              </a:rPr>
              <a:t>AzureML</a:t>
            </a:r>
            <a:r>
              <a:rPr lang="fr-FR" sz="1600" dirty="0">
                <a:solidFill>
                  <a:srgbClr val="0062C4"/>
                </a:solidFill>
              </a:rPr>
              <a:t> dev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4FDC0E39-0C4A-4CCF-A813-7E5AE8494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396" y="3129732"/>
            <a:ext cx="974194" cy="40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Salah CHADLI">
            <a:extLst>
              <a:ext uri="{FF2B5EF4-FFF2-40B4-BE49-F238E27FC236}">
                <a16:creationId xmlns:a16="http://schemas.microsoft.com/office/drawing/2014/main" id="{00FFCDA1-2CCC-45DE-8C66-4A8817D417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45"/>
          <a:stretch/>
        </p:blipFill>
        <p:spPr bwMode="auto">
          <a:xfrm>
            <a:off x="383197" y="1568496"/>
            <a:ext cx="625853" cy="51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Image 54" descr="Une image contenant personne, homme, souriant, posant&#10;&#10;Description générée automatiquement">
            <a:extLst>
              <a:ext uri="{FF2B5EF4-FFF2-40B4-BE49-F238E27FC236}">
                <a16:creationId xmlns:a16="http://schemas.microsoft.com/office/drawing/2014/main" id="{99BE0749-A0DC-45DA-951B-AC92F42E7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561" y="2134966"/>
            <a:ext cx="625853" cy="518437"/>
          </a:xfrm>
          <a:prstGeom prst="rect">
            <a:avLst/>
          </a:prstGeom>
        </p:spPr>
      </p:pic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CCFB36B7-8AFE-4A35-8FE6-DD937D3E5F73}"/>
              </a:ext>
            </a:extLst>
          </p:cNvPr>
          <p:cNvCxnSpPr>
            <a:cxnSpLocks/>
          </p:cNvCxnSpPr>
          <p:nvPr/>
        </p:nvCxnSpPr>
        <p:spPr>
          <a:xfrm flipH="1">
            <a:off x="15413647" y="3876886"/>
            <a:ext cx="1306106" cy="1989794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5279D6C-247B-46B7-A83F-92AC13F3E05A}"/>
              </a:ext>
            </a:extLst>
          </p:cNvPr>
          <p:cNvSpPr/>
          <p:nvPr/>
        </p:nvSpPr>
        <p:spPr>
          <a:xfrm>
            <a:off x="2496806" y="776062"/>
            <a:ext cx="1671637" cy="1726523"/>
          </a:xfrm>
          <a:prstGeom prst="rect">
            <a:avLst/>
          </a:prstGeom>
          <a:solidFill>
            <a:srgbClr val="3D6EFF"/>
          </a:solidFill>
          <a:ln>
            <a:solidFill>
              <a:srgbClr val="3D6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900" dirty="0" err="1">
                <a:solidFill>
                  <a:schemeClr val="bg1"/>
                </a:solidFill>
              </a:rPr>
              <a:t>Automated</a:t>
            </a:r>
            <a:r>
              <a:rPr lang="fr-FR" sz="900" dirty="0">
                <a:solidFill>
                  <a:schemeClr val="bg1"/>
                </a:solidFill>
              </a:rPr>
              <a:t> Training Pipeline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5120D6-D408-4ACD-A701-7B8B839BB846}"/>
              </a:ext>
            </a:extLst>
          </p:cNvPr>
          <p:cNvSpPr/>
          <p:nvPr/>
        </p:nvSpPr>
        <p:spPr>
          <a:xfrm>
            <a:off x="2657917" y="1032175"/>
            <a:ext cx="1212937" cy="19958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Validation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2574815-B18E-48EE-B192-B22351E75EB7}"/>
              </a:ext>
            </a:extLst>
          </p:cNvPr>
          <p:cNvSpPr/>
          <p:nvPr/>
        </p:nvSpPr>
        <p:spPr>
          <a:xfrm>
            <a:off x="2664795" y="1318997"/>
            <a:ext cx="1212911" cy="183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</a:t>
            </a:r>
            <a:r>
              <a:rPr lang="fr-FR" sz="1000" dirty="0" err="1">
                <a:solidFill>
                  <a:srgbClr val="000000"/>
                </a:solidFill>
              </a:rPr>
              <a:t>Preparation</a:t>
            </a:r>
            <a:endParaRPr lang="fr-FR" sz="1000" dirty="0">
              <a:solidFill>
                <a:srgbClr val="00000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4576EE7-5E71-43B0-A8FB-D25A13D5033B}"/>
              </a:ext>
            </a:extLst>
          </p:cNvPr>
          <p:cNvSpPr/>
          <p:nvPr/>
        </p:nvSpPr>
        <p:spPr>
          <a:xfrm>
            <a:off x="2673590" y="1601997"/>
            <a:ext cx="1197264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Training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5EEFA37-D774-4A2D-8E2F-1BE8E4187FD4}"/>
              </a:ext>
            </a:extLst>
          </p:cNvPr>
          <p:cNvSpPr/>
          <p:nvPr/>
        </p:nvSpPr>
        <p:spPr>
          <a:xfrm>
            <a:off x="2673590" y="1892717"/>
            <a:ext cx="1197264" cy="17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Evaluation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E14127C-2B76-48FE-89D5-008347DE910C}"/>
              </a:ext>
            </a:extLst>
          </p:cNvPr>
          <p:cNvSpPr/>
          <p:nvPr/>
        </p:nvSpPr>
        <p:spPr>
          <a:xfrm>
            <a:off x="2680442" y="2170665"/>
            <a:ext cx="1190412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Register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207D1F71-976E-4259-9DF6-060045414958}"/>
              </a:ext>
            </a:extLst>
          </p:cNvPr>
          <p:cNvCxnSpPr>
            <a:cxnSpLocks/>
          </p:cNvCxnSpPr>
          <p:nvPr/>
        </p:nvCxnSpPr>
        <p:spPr>
          <a:xfrm>
            <a:off x="3262988" y="1215262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24121BBE-2F3A-46C7-A6C8-0C4280298B4E}"/>
              </a:ext>
            </a:extLst>
          </p:cNvPr>
          <p:cNvCxnSpPr>
            <a:cxnSpLocks/>
          </p:cNvCxnSpPr>
          <p:nvPr/>
        </p:nvCxnSpPr>
        <p:spPr>
          <a:xfrm>
            <a:off x="3267745" y="1491496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DA42DC71-1438-44E4-B467-2EDEB07EE0D6}"/>
              </a:ext>
            </a:extLst>
          </p:cNvPr>
          <p:cNvCxnSpPr>
            <a:cxnSpLocks/>
          </p:cNvCxnSpPr>
          <p:nvPr/>
        </p:nvCxnSpPr>
        <p:spPr>
          <a:xfrm>
            <a:off x="3272514" y="1761322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EDE4866D-65CA-4F7E-AD2D-F4D34A8B5DBD}"/>
              </a:ext>
            </a:extLst>
          </p:cNvPr>
          <p:cNvCxnSpPr>
            <a:cxnSpLocks/>
          </p:cNvCxnSpPr>
          <p:nvPr/>
        </p:nvCxnSpPr>
        <p:spPr>
          <a:xfrm>
            <a:off x="3282034" y="2047074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VM symbol | Microsoft Azure Mono">
            <a:extLst>
              <a:ext uri="{FF2B5EF4-FFF2-40B4-BE49-F238E27FC236}">
                <a16:creationId xmlns:a16="http://schemas.microsoft.com/office/drawing/2014/main" id="{0D5C1D03-AD57-4904-A56F-E648CDF2A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683" y="1602995"/>
            <a:ext cx="478855" cy="45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Azure DevOps Pipelines: Multi-Stage Pipelines">
            <a:extLst>
              <a:ext uri="{FF2B5EF4-FFF2-40B4-BE49-F238E27FC236}">
                <a16:creationId xmlns:a16="http://schemas.microsoft.com/office/drawing/2014/main" id="{3B470C06-5610-4E91-B21B-53661C71D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860" y="2825836"/>
            <a:ext cx="512308" cy="51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VM symbol | Microsoft Azure Mono">
            <a:extLst>
              <a:ext uri="{FF2B5EF4-FFF2-40B4-BE49-F238E27FC236}">
                <a16:creationId xmlns:a16="http://schemas.microsoft.com/office/drawing/2014/main" id="{571D532E-2DEA-440F-82CD-49D1A713A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760" y="2168232"/>
            <a:ext cx="478855" cy="45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60639B6A-446C-4986-A224-03017B81DD93}"/>
              </a:ext>
            </a:extLst>
          </p:cNvPr>
          <p:cNvCxnSpPr>
            <a:cxnSpLocks/>
            <a:stCxn id="2056" idx="3"/>
            <a:endCxn id="2" idx="1"/>
          </p:cNvCxnSpPr>
          <p:nvPr/>
        </p:nvCxnSpPr>
        <p:spPr>
          <a:xfrm flipV="1">
            <a:off x="2673590" y="3081990"/>
            <a:ext cx="408270" cy="251333"/>
          </a:xfrm>
          <a:prstGeom prst="straightConnector1">
            <a:avLst/>
          </a:prstGeom>
          <a:ln w="444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758F961C-4D52-4F86-B5AD-3620D50B790A}"/>
              </a:ext>
            </a:extLst>
          </p:cNvPr>
          <p:cNvCxnSpPr>
            <a:cxnSpLocks/>
            <a:stCxn id="2" idx="0"/>
            <a:endCxn id="42" idx="2"/>
          </p:cNvCxnSpPr>
          <p:nvPr/>
        </p:nvCxnSpPr>
        <p:spPr>
          <a:xfrm flipH="1" flipV="1">
            <a:off x="3332625" y="2502585"/>
            <a:ext cx="5389" cy="323251"/>
          </a:xfrm>
          <a:prstGeom prst="straightConnector1">
            <a:avLst/>
          </a:prstGeom>
          <a:ln w="444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itre 1">
            <a:extLst>
              <a:ext uri="{FF2B5EF4-FFF2-40B4-BE49-F238E27FC236}">
                <a16:creationId xmlns:a16="http://schemas.microsoft.com/office/drawing/2014/main" id="{6615257C-5215-466F-8D44-CFE1A469F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7412" y="6339563"/>
            <a:ext cx="3090439" cy="518437"/>
          </a:xfrm>
          <a:solidFill>
            <a:schemeClr val="tx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Production phase</a:t>
            </a:r>
          </a:p>
        </p:txBody>
      </p:sp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90AB71FF-96D3-45AF-8F43-429036334AE7}"/>
              </a:ext>
            </a:extLst>
          </p:cNvPr>
          <p:cNvCxnSpPr>
            <a:cxnSpLocks/>
            <a:stCxn id="55" idx="3"/>
            <a:endCxn id="2056" idx="1"/>
          </p:cNvCxnSpPr>
          <p:nvPr/>
        </p:nvCxnSpPr>
        <p:spPr>
          <a:xfrm>
            <a:off x="1000414" y="2394185"/>
            <a:ext cx="698982" cy="939138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4999762C-D726-4A6D-9D41-61F146899D0F}"/>
              </a:ext>
            </a:extLst>
          </p:cNvPr>
          <p:cNvCxnSpPr>
            <a:cxnSpLocks/>
            <a:stCxn id="55" idx="3"/>
            <a:endCxn id="64" idx="1"/>
          </p:cNvCxnSpPr>
          <p:nvPr/>
        </p:nvCxnSpPr>
        <p:spPr>
          <a:xfrm>
            <a:off x="1000414" y="2394185"/>
            <a:ext cx="691346" cy="0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avec flèche 109">
            <a:extLst>
              <a:ext uri="{FF2B5EF4-FFF2-40B4-BE49-F238E27FC236}">
                <a16:creationId xmlns:a16="http://schemas.microsoft.com/office/drawing/2014/main" id="{B304BD50-1E95-453B-A5E9-C57A2C69B980}"/>
              </a:ext>
            </a:extLst>
          </p:cNvPr>
          <p:cNvCxnSpPr>
            <a:cxnSpLocks/>
            <a:stCxn id="54" idx="3"/>
            <a:endCxn id="1028" idx="1"/>
          </p:cNvCxnSpPr>
          <p:nvPr/>
        </p:nvCxnSpPr>
        <p:spPr>
          <a:xfrm>
            <a:off x="1009050" y="1827715"/>
            <a:ext cx="667633" cy="1233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12">
            <a:extLst>
              <a:ext uri="{FF2B5EF4-FFF2-40B4-BE49-F238E27FC236}">
                <a16:creationId xmlns:a16="http://schemas.microsoft.com/office/drawing/2014/main" id="{25EB28E1-166E-4F66-AFE7-15CA63793B74}"/>
              </a:ext>
            </a:extLst>
          </p:cNvPr>
          <p:cNvCxnSpPr>
            <a:cxnSpLocks/>
            <a:stCxn id="54" idx="3"/>
            <a:endCxn id="2056" idx="1"/>
          </p:cNvCxnSpPr>
          <p:nvPr/>
        </p:nvCxnSpPr>
        <p:spPr>
          <a:xfrm>
            <a:off x="1009050" y="1827715"/>
            <a:ext cx="690346" cy="1505608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avec flèche 115">
            <a:extLst>
              <a:ext uri="{FF2B5EF4-FFF2-40B4-BE49-F238E27FC236}">
                <a16:creationId xmlns:a16="http://schemas.microsoft.com/office/drawing/2014/main" id="{9C730AE2-20C2-4453-9CF7-DFB48671467D}"/>
              </a:ext>
            </a:extLst>
          </p:cNvPr>
          <p:cNvCxnSpPr>
            <a:cxnSpLocks/>
            <a:stCxn id="64" idx="3"/>
            <a:endCxn id="42" idx="1"/>
          </p:cNvCxnSpPr>
          <p:nvPr/>
        </p:nvCxnSpPr>
        <p:spPr>
          <a:xfrm flipV="1">
            <a:off x="2170615" y="1639324"/>
            <a:ext cx="326191" cy="754861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avec flèche 121">
            <a:extLst>
              <a:ext uri="{FF2B5EF4-FFF2-40B4-BE49-F238E27FC236}">
                <a16:creationId xmlns:a16="http://schemas.microsoft.com/office/drawing/2014/main" id="{CA998869-8049-4FBF-8277-32F935D552AA}"/>
              </a:ext>
            </a:extLst>
          </p:cNvPr>
          <p:cNvCxnSpPr>
            <a:cxnSpLocks/>
            <a:stCxn id="1028" idx="3"/>
            <a:endCxn id="42" idx="1"/>
          </p:cNvCxnSpPr>
          <p:nvPr/>
        </p:nvCxnSpPr>
        <p:spPr>
          <a:xfrm flipV="1">
            <a:off x="2155538" y="1639324"/>
            <a:ext cx="341268" cy="189624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Azure DevOps Pipelines: Multi-Stage Pipelines">
            <a:extLst>
              <a:ext uri="{FF2B5EF4-FFF2-40B4-BE49-F238E27FC236}">
                <a16:creationId xmlns:a16="http://schemas.microsoft.com/office/drawing/2014/main" id="{9C674033-6A49-47A9-9707-2681DD599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154" y="3075152"/>
            <a:ext cx="512308" cy="51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C877670F-B64C-4ABB-8110-F4F44F031616}"/>
              </a:ext>
            </a:extLst>
          </p:cNvPr>
          <p:cNvCxnSpPr>
            <a:cxnSpLocks/>
            <a:stCxn id="2056" idx="3"/>
            <a:endCxn id="34" idx="1"/>
          </p:cNvCxnSpPr>
          <p:nvPr/>
        </p:nvCxnSpPr>
        <p:spPr>
          <a:xfrm flipV="1">
            <a:off x="2673590" y="3331306"/>
            <a:ext cx="1464564" cy="2017"/>
          </a:xfrm>
          <a:prstGeom prst="straightConnector1">
            <a:avLst/>
          </a:prstGeom>
          <a:ln w="44450">
            <a:solidFill>
              <a:schemeClr val="accent6">
                <a:lumMod val="50000"/>
                <a:alpha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10" descr="Deploy Your Private Docker Registry as a Pod in Kubernetes | by Varun Kumar  G | The Startup | Medium">
            <a:extLst>
              <a:ext uri="{FF2B5EF4-FFF2-40B4-BE49-F238E27FC236}">
                <a16:creationId xmlns:a16="http://schemas.microsoft.com/office/drawing/2014/main" id="{E3287EE5-2AD9-406E-9467-43E989EBB1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36" t="9286" r="3461" b="8062"/>
          <a:stretch/>
        </p:blipFill>
        <p:spPr bwMode="auto">
          <a:xfrm>
            <a:off x="6377990" y="3069221"/>
            <a:ext cx="904875" cy="520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58207CE5-C83C-4029-80A0-5DD67887BBE0}"/>
              </a:ext>
            </a:extLst>
          </p:cNvPr>
          <p:cNvCxnSpPr>
            <a:cxnSpLocks/>
            <a:stCxn id="34" idx="3"/>
            <a:endCxn id="39" idx="1"/>
          </p:cNvCxnSpPr>
          <p:nvPr/>
        </p:nvCxnSpPr>
        <p:spPr>
          <a:xfrm flipV="1">
            <a:off x="4650462" y="3329230"/>
            <a:ext cx="1727528" cy="2076"/>
          </a:xfrm>
          <a:prstGeom prst="straightConnector1">
            <a:avLst/>
          </a:prstGeom>
          <a:ln w="44450">
            <a:solidFill>
              <a:schemeClr val="accent6">
                <a:lumMod val="50000"/>
                <a:alpha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7747F973-0E03-4C8B-B51A-376D5133E97A}"/>
              </a:ext>
            </a:extLst>
          </p:cNvPr>
          <p:cNvSpPr txBox="1"/>
          <p:nvPr/>
        </p:nvSpPr>
        <p:spPr>
          <a:xfrm>
            <a:off x="6278660" y="3554662"/>
            <a:ext cx="1077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Docker </a:t>
            </a:r>
            <a:r>
              <a:rPr lang="fr-FR" sz="1100" dirty="0" err="1"/>
              <a:t>registry</a:t>
            </a:r>
            <a:endParaRPr lang="fr-FR" sz="11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612601A-A1A1-4F2F-9152-EB6E5CA88709}"/>
              </a:ext>
            </a:extLst>
          </p:cNvPr>
          <p:cNvSpPr/>
          <p:nvPr/>
        </p:nvSpPr>
        <p:spPr>
          <a:xfrm>
            <a:off x="9092827" y="1018972"/>
            <a:ext cx="2236388" cy="945047"/>
          </a:xfrm>
          <a:prstGeom prst="rect">
            <a:avLst/>
          </a:prstGeom>
          <a:noFill/>
          <a:ln w="57150">
            <a:solidFill>
              <a:srgbClr val="DB2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3" name="Picture 2" descr="OpenShift — Wikipédia">
            <a:extLst>
              <a:ext uri="{FF2B5EF4-FFF2-40B4-BE49-F238E27FC236}">
                <a16:creationId xmlns:a16="http://schemas.microsoft.com/office/drawing/2014/main" id="{0D07EB71-5FC3-407A-8C40-33A1DE3B9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596"/>
          <a:stretch/>
        </p:blipFill>
        <p:spPr bwMode="auto">
          <a:xfrm>
            <a:off x="9128431" y="1062750"/>
            <a:ext cx="351106" cy="30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ZoneTexte 65">
            <a:extLst>
              <a:ext uri="{FF2B5EF4-FFF2-40B4-BE49-F238E27FC236}">
                <a16:creationId xmlns:a16="http://schemas.microsoft.com/office/drawing/2014/main" id="{1F3C727E-FD15-4871-86F2-7880DD9A5A09}"/>
              </a:ext>
            </a:extLst>
          </p:cNvPr>
          <p:cNvSpPr txBox="1"/>
          <p:nvPr/>
        </p:nvSpPr>
        <p:spPr>
          <a:xfrm>
            <a:off x="9443197" y="1035794"/>
            <a:ext cx="1403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DB212E"/>
                </a:solidFill>
              </a:rPr>
              <a:t>OpenShift</a:t>
            </a:r>
            <a:r>
              <a:rPr lang="fr-FR" sz="1600" dirty="0">
                <a:solidFill>
                  <a:srgbClr val="DB212E"/>
                </a:solidFill>
              </a:rPr>
              <a:t> dev</a:t>
            </a:r>
          </a:p>
        </p:txBody>
      </p:sp>
      <p:pic>
        <p:nvPicPr>
          <p:cNvPr id="67" name="Picture 8">
            <a:extLst>
              <a:ext uri="{FF2B5EF4-FFF2-40B4-BE49-F238E27FC236}">
                <a16:creationId xmlns:a16="http://schemas.microsoft.com/office/drawing/2014/main" id="{84BCBB4E-7A78-4D17-9A92-85EDC9D3B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261" y="1901280"/>
            <a:ext cx="974194" cy="40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Image 69" descr="Une image contenant personne, homme, souriant, posant&#10;&#10;Description générée automatiquement">
            <a:extLst>
              <a:ext uri="{FF2B5EF4-FFF2-40B4-BE49-F238E27FC236}">
                <a16:creationId xmlns:a16="http://schemas.microsoft.com/office/drawing/2014/main" id="{6C535F34-0110-4996-A724-654530F6541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-2463"/>
          <a:stretch/>
        </p:blipFill>
        <p:spPr>
          <a:xfrm>
            <a:off x="6162592" y="797299"/>
            <a:ext cx="625853" cy="518437"/>
          </a:xfrm>
          <a:prstGeom prst="rect">
            <a:avLst/>
          </a:prstGeom>
        </p:spPr>
      </p:pic>
      <p:pic>
        <p:nvPicPr>
          <p:cNvPr id="3074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BE2DD8CC-BB1B-4FDD-A834-388C3CF67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778" y="1433869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E9BFCAAF-E143-45EA-96C3-525295063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070" y="1433870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5C5931A0-CEF9-4867-9C31-3E0E4A2FA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6014" y="1433869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ZoneTexte 73">
            <a:extLst>
              <a:ext uri="{FF2B5EF4-FFF2-40B4-BE49-F238E27FC236}">
                <a16:creationId xmlns:a16="http://schemas.microsoft.com/office/drawing/2014/main" id="{AE0DDE34-5722-4CEB-B8BA-7770E609EA6D}"/>
              </a:ext>
            </a:extLst>
          </p:cNvPr>
          <p:cNvSpPr txBox="1"/>
          <p:nvPr/>
        </p:nvSpPr>
        <p:spPr>
          <a:xfrm>
            <a:off x="9450034" y="1733119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326CE5"/>
                </a:solidFill>
              </a:rPr>
              <a:t>zoning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5707F3CB-7A38-4CF0-9DC8-8609DF44AC50}"/>
              </a:ext>
            </a:extLst>
          </p:cNvPr>
          <p:cNvSpPr txBox="1"/>
          <p:nvPr/>
        </p:nvSpPr>
        <p:spPr>
          <a:xfrm>
            <a:off x="10052058" y="1732635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ocr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CDEB7AB6-E132-476B-8B3F-34D824296FEE}"/>
              </a:ext>
            </a:extLst>
          </p:cNvPr>
          <p:cNvSpPr txBox="1"/>
          <p:nvPr/>
        </p:nvSpPr>
        <p:spPr>
          <a:xfrm>
            <a:off x="10394663" y="1732635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homography</a:t>
            </a:r>
            <a:endParaRPr lang="fr-FR" sz="800" dirty="0">
              <a:solidFill>
                <a:srgbClr val="326CE5"/>
              </a:solidFill>
            </a:endParaRPr>
          </a:p>
        </p:txBody>
      </p: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A20DA4AF-E973-430C-835D-4D73D341CFDF}"/>
              </a:ext>
            </a:extLst>
          </p:cNvPr>
          <p:cNvCxnSpPr>
            <a:cxnSpLocks/>
            <a:stCxn id="34" idx="0"/>
            <a:endCxn id="104" idx="3"/>
          </p:cNvCxnSpPr>
          <p:nvPr/>
        </p:nvCxnSpPr>
        <p:spPr>
          <a:xfrm flipV="1">
            <a:off x="4394308" y="2642645"/>
            <a:ext cx="2785" cy="432507"/>
          </a:xfrm>
          <a:prstGeom prst="straightConnector1">
            <a:avLst/>
          </a:prstGeom>
          <a:ln w="44450">
            <a:solidFill>
              <a:schemeClr val="accent6">
                <a:lumMod val="50000"/>
                <a:alpha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10D2AA67-E30D-4F88-B886-03D48D2CD9AC}"/>
              </a:ext>
            </a:extLst>
          </p:cNvPr>
          <p:cNvCxnSpPr>
            <a:cxnSpLocks/>
            <a:stCxn id="62" idx="1"/>
            <a:endCxn id="39" idx="3"/>
          </p:cNvCxnSpPr>
          <p:nvPr/>
        </p:nvCxnSpPr>
        <p:spPr>
          <a:xfrm flipH="1">
            <a:off x="7282865" y="1491496"/>
            <a:ext cx="1809962" cy="1837734"/>
          </a:xfrm>
          <a:prstGeom prst="straightConnector1">
            <a:avLst/>
          </a:prstGeom>
          <a:ln w="44450">
            <a:solidFill>
              <a:srgbClr val="7030A0">
                <a:alpha val="80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5A2E732D-963A-4FAA-91EE-6189426105D9}"/>
              </a:ext>
            </a:extLst>
          </p:cNvPr>
          <p:cNvCxnSpPr>
            <a:cxnSpLocks/>
            <a:stCxn id="70" idx="2"/>
            <a:endCxn id="67" idx="0"/>
          </p:cNvCxnSpPr>
          <p:nvPr/>
        </p:nvCxnSpPr>
        <p:spPr>
          <a:xfrm>
            <a:off x="6475519" y="1315736"/>
            <a:ext cx="301839" cy="585544"/>
          </a:xfrm>
          <a:prstGeom prst="straightConnector1">
            <a:avLst/>
          </a:prstGeom>
          <a:ln w="44450">
            <a:solidFill>
              <a:srgbClr val="7030A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ylindre 103">
            <a:extLst>
              <a:ext uri="{FF2B5EF4-FFF2-40B4-BE49-F238E27FC236}">
                <a16:creationId xmlns:a16="http://schemas.microsoft.com/office/drawing/2014/main" id="{FB8F0D81-38AE-4BA7-B6FC-070A66FA30C9}"/>
              </a:ext>
            </a:extLst>
          </p:cNvPr>
          <p:cNvSpPr/>
          <p:nvPr/>
        </p:nvSpPr>
        <p:spPr>
          <a:xfrm>
            <a:off x="4071623" y="1867809"/>
            <a:ext cx="650940" cy="774836"/>
          </a:xfrm>
          <a:prstGeom prst="can">
            <a:avLst/>
          </a:prstGeom>
          <a:solidFill>
            <a:srgbClr val="F2F2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Registry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76E75ECF-C0CA-4F7A-896E-26DBAEE667B5}"/>
              </a:ext>
            </a:extLst>
          </p:cNvPr>
          <p:cNvCxnSpPr>
            <a:endCxn id="104" idx="2"/>
          </p:cNvCxnSpPr>
          <p:nvPr/>
        </p:nvCxnSpPr>
        <p:spPr>
          <a:xfrm flipV="1">
            <a:off x="3870854" y="2255227"/>
            <a:ext cx="200769" cy="1789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avec flèche 106">
            <a:extLst>
              <a:ext uri="{FF2B5EF4-FFF2-40B4-BE49-F238E27FC236}">
                <a16:creationId xmlns:a16="http://schemas.microsoft.com/office/drawing/2014/main" id="{166F8678-BA67-456B-8D6E-DFE47F679FE3}"/>
              </a:ext>
            </a:extLst>
          </p:cNvPr>
          <p:cNvCxnSpPr>
            <a:cxnSpLocks/>
            <a:stCxn id="62" idx="1"/>
            <a:endCxn id="67" idx="3"/>
          </p:cNvCxnSpPr>
          <p:nvPr/>
        </p:nvCxnSpPr>
        <p:spPr>
          <a:xfrm flipH="1">
            <a:off x="7264455" y="1491496"/>
            <a:ext cx="1828372" cy="613375"/>
          </a:xfrm>
          <a:prstGeom prst="straightConnector1">
            <a:avLst/>
          </a:prstGeom>
          <a:ln w="44450">
            <a:solidFill>
              <a:srgbClr val="7030A0">
                <a:alpha val="80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Picture 2" descr="Salah CHADLI">
            <a:extLst>
              <a:ext uri="{FF2B5EF4-FFF2-40B4-BE49-F238E27FC236}">
                <a16:creationId xmlns:a16="http://schemas.microsoft.com/office/drawing/2014/main" id="{74862FAB-3827-4BC3-97AF-59F67229EE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45"/>
          <a:stretch/>
        </p:blipFill>
        <p:spPr bwMode="auto">
          <a:xfrm>
            <a:off x="6849696" y="784837"/>
            <a:ext cx="625853" cy="51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2" name="Connecteur droit avec flèche 111">
            <a:extLst>
              <a:ext uri="{FF2B5EF4-FFF2-40B4-BE49-F238E27FC236}">
                <a16:creationId xmlns:a16="http://schemas.microsoft.com/office/drawing/2014/main" id="{A1B32948-4880-4910-B70B-FE850425D0CD}"/>
              </a:ext>
            </a:extLst>
          </p:cNvPr>
          <p:cNvCxnSpPr>
            <a:cxnSpLocks/>
            <a:stCxn id="109" idx="2"/>
            <a:endCxn id="67" idx="0"/>
          </p:cNvCxnSpPr>
          <p:nvPr/>
        </p:nvCxnSpPr>
        <p:spPr>
          <a:xfrm flipH="1">
            <a:off x="6777358" y="1303274"/>
            <a:ext cx="385265" cy="598006"/>
          </a:xfrm>
          <a:prstGeom prst="straightConnector1">
            <a:avLst/>
          </a:prstGeom>
          <a:ln w="44450">
            <a:solidFill>
              <a:srgbClr val="7030A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66800EE-896A-408B-B854-42E550D51C63}"/>
              </a:ext>
            </a:extLst>
          </p:cNvPr>
          <p:cNvSpPr/>
          <p:nvPr/>
        </p:nvSpPr>
        <p:spPr>
          <a:xfrm>
            <a:off x="9092827" y="2204178"/>
            <a:ext cx="2236388" cy="945047"/>
          </a:xfrm>
          <a:prstGeom prst="rect">
            <a:avLst/>
          </a:prstGeom>
          <a:noFill/>
          <a:ln w="57150">
            <a:solidFill>
              <a:srgbClr val="DB2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8" name="Picture 2" descr="OpenShift — Wikipédia">
            <a:extLst>
              <a:ext uri="{FF2B5EF4-FFF2-40B4-BE49-F238E27FC236}">
                <a16:creationId xmlns:a16="http://schemas.microsoft.com/office/drawing/2014/main" id="{65CFDEA5-5AEF-47E2-AE68-D24C69A13C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596"/>
          <a:stretch/>
        </p:blipFill>
        <p:spPr bwMode="auto">
          <a:xfrm>
            <a:off x="9128431" y="2247956"/>
            <a:ext cx="351106" cy="30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ZoneTexte 148">
            <a:extLst>
              <a:ext uri="{FF2B5EF4-FFF2-40B4-BE49-F238E27FC236}">
                <a16:creationId xmlns:a16="http://schemas.microsoft.com/office/drawing/2014/main" id="{BEABF414-8CFE-4390-9954-53685B782E2B}"/>
              </a:ext>
            </a:extLst>
          </p:cNvPr>
          <p:cNvSpPr txBox="1"/>
          <p:nvPr/>
        </p:nvSpPr>
        <p:spPr>
          <a:xfrm>
            <a:off x="9443197" y="2221000"/>
            <a:ext cx="1366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DB212E"/>
                </a:solidFill>
              </a:rPr>
              <a:t>OpenShift</a:t>
            </a:r>
            <a:r>
              <a:rPr lang="fr-FR" sz="1600" dirty="0">
                <a:solidFill>
                  <a:srgbClr val="DB212E"/>
                </a:solidFill>
              </a:rPr>
              <a:t> </a:t>
            </a:r>
            <a:r>
              <a:rPr lang="fr-FR" sz="1600" dirty="0" err="1">
                <a:solidFill>
                  <a:srgbClr val="DB212E"/>
                </a:solidFill>
              </a:rPr>
              <a:t>rec</a:t>
            </a:r>
            <a:endParaRPr lang="fr-FR" sz="1600" dirty="0">
              <a:solidFill>
                <a:srgbClr val="DB212E"/>
              </a:solidFill>
            </a:endParaRPr>
          </a:p>
        </p:txBody>
      </p:sp>
      <p:pic>
        <p:nvPicPr>
          <p:cNvPr id="150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8DBB83F4-2F42-4582-847E-580BC9DA4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778" y="2619075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E0D9F8D4-C6CC-42E9-89D5-6BFF723D1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070" y="2619076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8A5C2188-A545-444E-AD8A-4AFF6A524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6014" y="2619075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" name="ZoneTexte 152">
            <a:extLst>
              <a:ext uri="{FF2B5EF4-FFF2-40B4-BE49-F238E27FC236}">
                <a16:creationId xmlns:a16="http://schemas.microsoft.com/office/drawing/2014/main" id="{F0EF2778-5AFB-4F93-B841-6C28D5DC8FA9}"/>
              </a:ext>
            </a:extLst>
          </p:cNvPr>
          <p:cNvSpPr txBox="1"/>
          <p:nvPr/>
        </p:nvSpPr>
        <p:spPr>
          <a:xfrm>
            <a:off x="9450034" y="2907567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326CE5"/>
                </a:solidFill>
              </a:rPr>
              <a:t>zoning</a:t>
            </a:r>
          </a:p>
        </p:txBody>
      </p:sp>
      <p:sp>
        <p:nvSpPr>
          <p:cNvPr id="154" name="ZoneTexte 153">
            <a:extLst>
              <a:ext uri="{FF2B5EF4-FFF2-40B4-BE49-F238E27FC236}">
                <a16:creationId xmlns:a16="http://schemas.microsoft.com/office/drawing/2014/main" id="{419829D6-D4E4-4CDC-9021-717B301C79C0}"/>
              </a:ext>
            </a:extLst>
          </p:cNvPr>
          <p:cNvSpPr txBox="1"/>
          <p:nvPr/>
        </p:nvSpPr>
        <p:spPr>
          <a:xfrm>
            <a:off x="10052058" y="2917841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ocr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B1EFCF15-C698-445F-BDD8-BB66A39AC1AB}"/>
              </a:ext>
            </a:extLst>
          </p:cNvPr>
          <p:cNvSpPr txBox="1"/>
          <p:nvPr/>
        </p:nvSpPr>
        <p:spPr>
          <a:xfrm>
            <a:off x="10394663" y="2917841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homography</a:t>
            </a:r>
            <a:endParaRPr lang="fr-FR" sz="800" dirty="0">
              <a:solidFill>
                <a:srgbClr val="326CE5"/>
              </a:solidFill>
            </a:endParaRPr>
          </a:p>
        </p:txBody>
      </p:sp>
      <p:pic>
        <p:nvPicPr>
          <p:cNvPr id="65" name="Graphique 8">
            <a:extLst>
              <a:ext uri="{FF2B5EF4-FFF2-40B4-BE49-F238E27FC236}">
                <a16:creationId xmlns:a16="http://schemas.microsoft.com/office/drawing/2014/main" id="{D33A529D-095A-8D42-BDCD-4F78C8A6D34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520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Azure Machine Learning">
            <a:extLst>
              <a:ext uri="{FF2B5EF4-FFF2-40B4-BE49-F238E27FC236}">
                <a16:creationId xmlns:a16="http://schemas.microsoft.com/office/drawing/2014/main" id="{DA5877A0-6920-4905-9EB7-24B3C48856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96" t="27459" r="37476" b="30796"/>
          <a:stretch/>
        </p:blipFill>
        <p:spPr bwMode="auto">
          <a:xfrm>
            <a:off x="1711706" y="342705"/>
            <a:ext cx="327488" cy="33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3251400-4037-44D5-BC02-2CD4B3383FF0}"/>
              </a:ext>
            </a:extLst>
          </p:cNvPr>
          <p:cNvSpPr/>
          <p:nvPr/>
        </p:nvSpPr>
        <p:spPr>
          <a:xfrm>
            <a:off x="1582647" y="282180"/>
            <a:ext cx="3390070" cy="2431228"/>
          </a:xfrm>
          <a:prstGeom prst="rect">
            <a:avLst/>
          </a:prstGeom>
          <a:noFill/>
          <a:ln w="57150">
            <a:solidFill>
              <a:srgbClr val="006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62C4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C20B1CE-19F4-4AC9-BE37-990EDA292F62}"/>
              </a:ext>
            </a:extLst>
          </p:cNvPr>
          <p:cNvSpPr txBox="1"/>
          <p:nvPr/>
        </p:nvSpPr>
        <p:spPr>
          <a:xfrm>
            <a:off x="2039194" y="324417"/>
            <a:ext cx="1293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0062C4"/>
                </a:solidFill>
              </a:rPr>
              <a:t>AzureML</a:t>
            </a:r>
            <a:r>
              <a:rPr lang="fr-FR" sz="1600" dirty="0">
                <a:solidFill>
                  <a:srgbClr val="0062C4"/>
                </a:solidFill>
              </a:rPr>
              <a:t> dev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4FDC0E39-0C4A-4CCF-A813-7E5AE8494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396" y="3129732"/>
            <a:ext cx="974194" cy="40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Salah CHADLI">
            <a:extLst>
              <a:ext uri="{FF2B5EF4-FFF2-40B4-BE49-F238E27FC236}">
                <a16:creationId xmlns:a16="http://schemas.microsoft.com/office/drawing/2014/main" id="{00FFCDA1-2CCC-45DE-8C66-4A8817D417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45"/>
          <a:stretch/>
        </p:blipFill>
        <p:spPr bwMode="auto">
          <a:xfrm>
            <a:off x="383197" y="1568496"/>
            <a:ext cx="625853" cy="51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Image 54" descr="Une image contenant personne, homme, souriant, posant&#10;&#10;Description générée automatiquement">
            <a:extLst>
              <a:ext uri="{FF2B5EF4-FFF2-40B4-BE49-F238E27FC236}">
                <a16:creationId xmlns:a16="http://schemas.microsoft.com/office/drawing/2014/main" id="{99BE0749-A0DC-45DA-951B-AC92F42E7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561" y="2134966"/>
            <a:ext cx="625853" cy="518437"/>
          </a:xfrm>
          <a:prstGeom prst="rect">
            <a:avLst/>
          </a:prstGeom>
        </p:spPr>
      </p:pic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CCFB36B7-8AFE-4A35-8FE6-DD937D3E5F73}"/>
              </a:ext>
            </a:extLst>
          </p:cNvPr>
          <p:cNvCxnSpPr>
            <a:cxnSpLocks/>
          </p:cNvCxnSpPr>
          <p:nvPr/>
        </p:nvCxnSpPr>
        <p:spPr>
          <a:xfrm flipH="1">
            <a:off x="15413647" y="3876886"/>
            <a:ext cx="1306106" cy="1989794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5279D6C-247B-46B7-A83F-92AC13F3E05A}"/>
              </a:ext>
            </a:extLst>
          </p:cNvPr>
          <p:cNvSpPr/>
          <p:nvPr/>
        </p:nvSpPr>
        <p:spPr>
          <a:xfrm>
            <a:off x="2496806" y="776062"/>
            <a:ext cx="1671637" cy="1726523"/>
          </a:xfrm>
          <a:prstGeom prst="rect">
            <a:avLst/>
          </a:prstGeom>
          <a:solidFill>
            <a:srgbClr val="3D6EFF"/>
          </a:solidFill>
          <a:ln>
            <a:solidFill>
              <a:srgbClr val="3D6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900" dirty="0" err="1">
                <a:solidFill>
                  <a:schemeClr val="bg1"/>
                </a:solidFill>
              </a:rPr>
              <a:t>Automated</a:t>
            </a:r>
            <a:r>
              <a:rPr lang="fr-FR" sz="900" dirty="0">
                <a:solidFill>
                  <a:schemeClr val="bg1"/>
                </a:solidFill>
              </a:rPr>
              <a:t> Training Pipeline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5120D6-D408-4ACD-A701-7B8B839BB846}"/>
              </a:ext>
            </a:extLst>
          </p:cNvPr>
          <p:cNvSpPr/>
          <p:nvPr/>
        </p:nvSpPr>
        <p:spPr>
          <a:xfrm>
            <a:off x="2657917" y="1032175"/>
            <a:ext cx="1212937" cy="19958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Validation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2574815-B18E-48EE-B192-B22351E75EB7}"/>
              </a:ext>
            </a:extLst>
          </p:cNvPr>
          <p:cNvSpPr/>
          <p:nvPr/>
        </p:nvSpPr>
        <p:spPr>
          <a:xfrm>
            <a:off x="2664795" y="1318997"/>
            <a:ext cx="1212911" cy="183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</a:t>
            </a:r>
            <a:r>
              <a:rPr lang="fr-FR" sz="1000" dirty="0" err="1">
                <a:solidFill>
                  <a:srgbClr val="000000"/>
                </a:solidFill>
              </a:rPr>
              <a:t>Preparation</a:t>
            </a:r>
            <a:endParaRPr lang="fr-FR" sz="1000" dirty="0">
              <a:solidFill>
                <a:srgbClr val="00000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4576EE7-5E71-43B0-A8FB-D25A13D5033B}"/>
              </a:ext>
            </a:extLst>
          </p:cNvPr>
          <p:cNvSpPr/>
          <p:nvPr/>
        </p:nvSpPr>
        <p:spPr>
          <a:xfrm>
            <a:off x="2673590" y="1601997"/>
            <a:ext cx="1197264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Training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5EEFA37-D774-4A2D-8E2F-1BE8E4187FD4}"/>
              </a:ext>
            </a:extLst>
          </p:cNvPr>
          <p:cNvSpPr/>
          <p:nvPr/>
        </p:nvSpPr>
        <p:spPr>
          <a:xfrm>
            <a:off x="2673590" y="1892717"/>
            <a:ext cx="1197264" cy="17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Evaluation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E14127C-2B76-48FE-89D5-008347DE910C}"/>
              </a:ext>
            </a:extLst>
          </p:cNvPr>
          <p:cNvSpPr/>
          <p:nvPr/>
        </p:nvSpPr>
        <p:spPr>
          <a:xfrm>
            <a:off x="2680442" y="2170665"/>
            <a:ext cx="1190412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Register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207D1F71-976E-4259-9DF6-060045414958}"/>
              </a:ext>
            </a:extLst>
          </p:cNvPr>
          <p:cNvCxnSpPr>
            <a:cxnSpLocks/>
          </p:cNvCxnSpPr>
          <p:nvPr/>
        </p:nvCxnSpPr>
        <p:spPr>
          <a:xfrm>
            <a:off x="3262988" y="1215262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24121BBE-2F3A-46C7-A6C8-0C4280298B4E}"/>
              </a:ext>
            </a:extLst>
          </p:cNvPr>
          <p:cNvCxnSpPr>
            <a:cxnSpLocks/>
          </p:cNvCxnSpPr>
          <p:nvPr/>
        </p:nvCxnSpPr>
        <p:spPr>
          <a:xfrm>
            <a:off x="3267745" y="1491496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DA42DC71-1438-44E4-B467-2EDEB07EE0D6}"/>
              </a:ext>
            </a:extLst>
          </p:cNvPr>
          <p:cNvCxnSpPr>
            <a:cxnSpLocks/>
          </p:cNvCxnSpPr>
          <p:nvPr/>
        </p:nvCxnSpPr>
        <p:spPr>
          <a:xfrm>
            <a:off x="3272514" y="1761322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EDE4866D-65CA-4F7E-AD2D-F4D34A8B5DBD}"/>
              </a:ext>
            </a:extLst>
          </p:cNvPr>
          <p:cNvCxnSpPr>
            <a:cxnSpLocks/>
          </p:cNvCxnSpPr>
          <p:nvPr/>
        </p:nvCxnSpPr>
        <p:spPr>
          <a:xfrm>
            <a:off x="3282034" y="2047074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VM symbol | Microsoft Azure Mono">
            <a:extLst>
              <a:ext uri="{FF2B5EF4-FFF2-40B4-BE49-F238E27FC236}">
                <a16:creationId xmlns:a16="http://schemas.microsoft.com/office/drawing/2014/main" id="{0D5C1D03-AD57-4904-A56F-E648CDF2A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683" y="1602995"/>
            <a:ext cx="478855" cy="45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Azure DevOps Pipelines: Multi-Stage Pipelines">
            <a:extLst>
              <a:ext uri="{FF2B5EF4-FFF2-40B4-BE49-F238E27FC236}">
                <a16:creationId xmlns:a16="http://schemas.microsoft.com/office/drawing/2014/main" id="{3B470C06-5610-4E91-B21B-53661C71D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860" y="2825836"/>
            <a:ext cx="512308" cy="51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VM symbol | Microsoft Azure Mono">
            <a:extLst>
              <a:ext uri="{FF2B5EF4-FFF2-40B4-BE49-F238E27FC236}">
                <a16:creationId xmlns:a16="http://schemas.microsoft.com/office/drawing/2014/main" id="{571D532E-2DEA-440F-82CD-49D1A713A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760" y="2168232"/>
            <a:ext cx="478855" cy="45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60639B6A-446C-4986-A224-03017B81DD93}"/>
              </a:ext>
            </a:extLst>
          </p:cNvPr>
          <p:cNvCxnSpPr>
            <a:cxnSpLocks/>
            <a:stCxn id="2056" idx="3"/>
            <a:endCxn id="2" idx="1"/>
          </p:cNvCxnSpPr>
          <p:nvPr/>
        </p:nvCxnSpPr>
        <p:spPr>
          <a:xfrm flipV="1">
            <a:off x="2673590" y="3081990"/>
            <a:ext cx="408270" cy="251333"/>
          </a:xfrm>
          <a:prstGeom prst="straightConnector1">
            <a:avLst/>
          </a:prstGeom>
          <a:ln w="444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758F961C-4D52-4F86-B5AD-3620D50B790A}"/>
              </a:ext>
            </a:extLst>
          </p:cNvPr>
          <p:cNvCxnSpPr>
            <a:cxnSpLocks/>
            <a:stCxn id="2" idx="0"/>
            <a:endCxn id="42" idx="2"/>
          </p:cNvCxnSpPr>
          <p:nvPr/>
        </p:nvCxnSpPr>
        <p:spPr>
          <a:xfrm flipH="1" flipV="1">
            <a:off x="3332625" y="2502585"/>
            <a:ext cx="5389" cy="323251"/>
          </a:xfrm>
          <a:prstGeom prst="straightConnector1">
            <a:avLst/>
          </a:prstGeom>
          <a:ln w="444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itre 1">
            <a:extLst>
              <a:ext uri="{FF2B5EF4-FFF2-40B4-BE49-F238E27FC236}">
                <a16:creationId xmlns:a16="http://schemas.microsoft.com/office/drawing/2014/main" id="{6615257C-5215-466F-8D44-CFE1A469F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7412" y="6339563"/>
            <a:ext cx="3090439" cy="518437"/>
          </a:xfrm>
          <a:solidFill>
            <a:schemeClr val="tx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Production phase</a:t>
            </a:r>
          </a:p>
        </p:txBody>
      </p:sp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90AB71FF-96D3-45AF-8F43-429036334AE7}"/>
              </a:ext>
            </a:extLst>
          </p:cNvPr>
          <p:cNvCxnSpPr>
            <a:cxnSpLocks/>
            <a:stCxn id="55" idx="3"/>
            <a:endCxn id="2056" idx="1"/>
          </p:cNvCxnSpPr>
          <p:nvPr/>
        </p:nvCxnSpPr>
        <p:spPr>
          <a:xfrm>
            <a:off x="1000414" y="2394185"/>
            <a:ext cx="698982" cy="939138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4999762C-D726-4A6D-9D41-61F146899D0F}"/>
              </a:ext>
            </a:extLst>
          </p:cNvPr>
          <p:cNvCxnSpPr>
            <a:cxnSpLocks/>
            <a:stCxn id="55" idx="3"/>
            <a:endCxn id="64" idx="1"/>
          </p:cNvCxnSpPr>
          <p:nvPr/>
        </p:nvCxnSpPr>
        <p:spPr>
          <a:xfrm>
            <a:off x="1000414" y="2394185"/>
            <a:ext cx="691346" cy="0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avec flèche 109">
            <a:extLst>
              <a:ext uri="{FF2B5EF4-FFF2-40B4-BE49-F238E27FC236}">
                <a16:creationId xmlns:a16="http://schemas.microsoft.com/office/drawing/2014/main" id="{B304BD50-1E95-453B-A5E9-C57A2C69B980}"/>
              </a:ext>
            </a:extLst>
          </p:cNvPr>
          <p:cNvCxnSpPr>
            <a:cxnSpLocks/>
            <a:stCxn id="54" idx="3"/>
            <a:endCxn id="1028" idx="1"/>
          </p:cNvCxnSpPr>
          <p:nvPr/>
        </p:nvCxnSpPr>
        <p:spPr>
          <a:xfrm>
            <a:off x="1009050" y="1827715"/>
            <a:ext cx="667633" cy="1233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12">
            <a:extLst>
              <a:ext uri="{FF2B5EF4-FFF2-40B4-BE49-F238E27FC236}">
                <a16:creationId xmlns:a16="http://schemas.microsoft.com/office/drawing/2014/main" id="{25EB28E1-166E-4F66-AFE7-15CA63793B74}"/>
              </a:ext>
            </a:extLst>
          </p:cNvPr>
          <p:cNvCxnSpPr>
            <a:cxnSpLocks/>
            <a:stCxn id="54" idx="3"/>
            <a:endCxn id="2056" idx="1"/>
          </p:cNvCxnSpPr>
          <p:nvPr/>
        </p:nvCxnSpPr>
        <p:spPr>
          <a:xfrm>
            <a:off x="1009050" y="1827715"/>
            <a:ext cx="690346" cy="1505608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avec flèche 115">
            <a:extLst>
              <a:ext uri="{FF2B5EF4-FFF2-40B4-BE49-F238E27FC236}">
                <a16:creationId xmlns:a16="http://schemas.microsoft.com/office/drawing/2014/main" id="{9C730AE2-20C2-4453-9CF7-DFB48671467D}"/>
              </a:ext>
            </a:extLst>
          </p:cNvPr>
          <p:cNvCxnSpPr>
            <a:cxnSpLocks/>
            <a:stCxn id="64" idx="3"/>
            <a:endCxn id="42" idx="1"/>
          </p:cNvCxnSpPr>
          <p:nvPr/>
        </p:nvCxnSpPr>
        <p:spPr>
          <a:xfrm flipV="1">
            <a:off x="2170615" y="1639324"/>
            <a:ext cx="326191" cy="754861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avec flèche 121">
            <a:extLst>
              <a:ext uri="{FF2B5EF4-FFF2-40B4-BE49-F238E27FC236}">
                <a16:creationId xmlns:a16="http://schemas.microsoft.com/office/drawing/2014/main" id="{CA998869-8049-4FBF-8277-32F935D552AA}"/>
              </a:ext>
            </a:extLst>
          </p:cNvPr>
          <p:cNvCxnSpPr>
            <a:cxnSpLocks/>
            <a:stCxn id="1028" idx="3"/>
            <a:endCxn id="42" idx="1"/>
          </p:cNvCxnSpPr>
          <p:nvPr/>
        </p:nvCxnSpPr>
        <p:spPr>
          <a:xfrm flipV="1">
            <a:off x="2155538" y="1639324"/>
            <a:ext cx="341268" cy="189624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Azure DevOps Pipelines: Multi-Stage Pipelines">
            <a:extLst>
              <a:ext uri="{FF2B5EF4-FFF2-40B4-BE49-F238E27FC236}">
                <a16:creationId xmlns:a16="http://schemas.microsoft.com/office/drawing/2014/main" id="{9C674033-6A49-47A9-9707-2681DD599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154" y="3075152"/>
            <a:ext cx="512308" cy="51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C877670F-B64C-4ABB-8110-F4F44F031616}"/>
              </a:ext>
            </a:extLst>
          </p:cNvPr>
          <p:cNvCxnSpPr>
            <a:cxnSpLocks/>
            <a:stCxn id="2056" idx="3"/>
            <a:endCxn id="34" idx="1"/>
          </p:cNvCxnSpPr>
          <p:nvPr/>
        </p:nvCxnSpPr>
        <p:spPr>
          <a:xfrm flipV="1">
            <a:off x="2673590" y="3331306"/>
            <a:ext cx="1464564" cy="2017"/>
          </a:xfrm>
          <a:prstGeom prst="straightConnector1">
            <a:avLst/>
          </a:prstGeom>
          <a:ln w="44450">
            <a:solidFill>
              <a:schemeClr val="accent6">
                <a:lumMod val="50000"/>
                <a:alpha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10" descr="Deploy Your Private Docker Registry as a Pod in Kubernetes | by Varun Kumar  G | The Startup | Medium">
            <a:extLst>
              <a:ext uri="{FF2B5EF4-FFF2-40B4-BE49-F238E27FC236}">
                <a16:creationId xmlns:a16="http://schemas.microsoft.com/office/drawing/2014/main" id="{E3287EE5-2AD9-406E-9467-43E989EBB1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36" t="9286" r="3461" b="8062"/>
          <a:stretch/>
        </p:blipFill>
        <p:spPr bwMode="auto">
          <a:xfrm>
            <a:off x="6377990" y="3069221"/>
            <a:ext cx="904875" cy="520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58207CE5-C83C-4029-80A0-5DD67887BBE0}"/>
              </a:ext>
            </a:extLst>
          </p:cNvPr>
          <p:cNvCxnSpPr>
            <a:cxnSpLocks/>
            <a:stCxn id="34" idx="3"/>
            <a:endCxn id="39" idx="1"/>
          </p:cNvCxnSpPr>
          <p:nvPr/>
        </p:nvCxnSpPr>
        <p:spPr>
          <a:xfrm flipV="1">
            <a:off x="4650462" y="3329230"/>
            <a:ext cx="1727528" cy="2076"/>
          </a:xfrm>
          <a:prstGeom prst="straightConnector1">
            <a:avLst/>
          </a:prstGeom>
          <a:ln w="44450">
            <a:solidFill>
              <a:schemeClr val="accent6">
                <a:lumMod val="50000"/>
                <a:alpha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7747F973-0E03-4C8B-B51A-376D5133E97A}"/>
              </a:ext>
            </a:extLst>
          </p:cNvPr>
          <p:cNvSpPr txBox="1"/>
          <p:nvPr/>
        </p:nvSpPr>
        <p:spPr>
          <a:xfrm>
            <a:off x="6278660" y="3554662"/>
            <a:ext cx="1077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Docker </a:t>
            </a:r>
            <a:r>
              <a:rPr lang="fr-FR" sz="1100" dirty="0" err="1"/>
              <a:t>registry</a:t>
            </a:r>
            <a:endParaRPr lang="fr-FR" sz="11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612601A-A1A1-4F2F-9152-EB6E5CA88709}"/>
              </a:ext>
            </a:extLst>
          </p:cNvPr>
          <p:cNvSpPr/>
          <p:nvPr/>
        </p:nvSpPr>
        <p:spPr>
          <a:xfrm>
            <a:off x="9092827" y="1018972"/>
            <a:ext cx="2236388" cy="945047"/>
          </a:xfrm>
          <a:prstGeom prst="rect">
            <a:avLst/>
          </a:prstGeom>
          <a:noFill/>
          <a:ln w="57150">
            <a:solidFill>
              <a:srgbClr val="DB2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3" name="Picture 2" descr="OpenShift — Wikipédia">
            <a:extLst>
              <a:ext uri="{FF2B5EF4-FFF2-40B4-BE49-F238E27FC236}">
                <a16:creationId xmlns:a16="http://schemas.microsoft.com/office/drawing/2014/main" id="{0D07EB71-5FC3-407A-8C40-33A1DE3B9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596"/>
          <a:stretch/>
        </p:blipFill>
        <p:spPr bwMode="auto">
          <a:xfrm>
            <a:off x="9128431" y="1062750"/>
            <a:ext cx="351106" cy="30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ZoneTexte 65">
            <a:extLst>
              <a:ext uri="{FF2B5EF4-FFF2-40B4-BE49-F238E27FC236}">
                <a16:creationId xmlns:a16="http://schemas.microsoft.com/office/drawing/2014/main" id="{1F3C727E-FD15-4871-86F2-7880DD9A5A09}"/>
              </a:ext>
            </a:extLst>
          </p:cNvPr>
          <p:cNvSpPr txBox="1"/>
          <p:nvPr/>
        </p:nvSpPr>
        <p:spPr>
          <a:xfrm>
            <a:off x="9443197" y="1035794"/>
            <a:ext cx="1403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DB212E"/>
                </a:solidFill>
              </a:rPr>
              <a:t>OpenShift</a:t>
            </a:r>
            <a:r>
              <a:rPr lang="fr-FR" sz="1600" dirty="0">
                <a:solidFill>
                  <a:srgbClr val="DB212E"/>
                </a:solidFill>
              </a:rPr>
              <a:t> dev</a:t>
            </a:r>
          </a:p>
        </p:txBody>
      </p:sp>
      <p:pic>
        <p:nvPicPr>
          <p:cNvPr id="67" name="Picture 8">
            <a:extLst>
              <a:ext uri="{FF2B5EF4-FFF2-40B4-BE49-F238E27FC236}">
                <a16:creationId xmlns:a16="http://schemas.microsoft.com/office/drawing/2014/main" id="{84BCBB4E-7A78-4D17-9A92-85EDC9D3B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261" y="1901280"/>
            <a:ext cx="974194" cy="40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Image 69" descr="Une image contenant personne, homme, souriant, posant&#10;&#10;Description générée automatiquement">
            <a:extLst>
              <a:ext uri="{FF2B5EF4-FFF2-40B4-BE49-F238E27FC236}">
                <a16:creationId xmlns:a16="http://schemas.microsoft.com/office/drawing/2014/main" id="{6C535F34-0110-4996-A724-654530F6541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-2463"/>
          <a:stretch/>
        </p:blipFill>
        <p:spPr>
          <a:xfrm>
            <a:off x="6162592" y="797299"/>
            <a:ext cx="625853" cy="518437"/>
          </a:xfrm>
          <a:prstGeom prst="rect">
            <a:avLst/>
          </a:prstGeom>
        </p:spPr>
      </p:pic>
      <p:pic>
        <p:nvPicPr>
          <p:cNvPr id="3074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BE2DD8CC-BB1B-4FDD-A834-388C3CF67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778" y="1433869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E9BFCAAF-E143-45EA-96C3-525295063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070" y="1433870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5C5931A0-CEF9-4867-9C31-3E0E4A2FA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6014" y="1433869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ZoneTexte 73">
            <a:extLst>
              <a:ext uri="{FF2B5EF4-FFF2-40B4-BE49-F238E27FC236}">
                <a16:creationId xmlns:a16="http://schemas.microsoft.com/office/drawing/2014/main" id="{AE0DDE34-5722-4CEB-B8BA-7770E609EA6D}"/>
              </a:ext>
            </a:extLst>
          </p:cNvPr>
          <p:cNvSpPr txBox="1"/>
          <p:nvPr/>
        </p:nvSpPr>
        <p:spPr>
          <a:xfrm>
            <a:off x="9450034" y="1733119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326CE5"/>
                </a:solidFill>
              </a:rPr>
              <a:t>zoning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5707F3CB-7A38-4CF0-9DC8-8609DF44AC50}"/>
              </a:ext>
            </a:extLst>
          </p:cNvPr>
          <p:cNvSpPr txBox="1"/>
          <p:nvPr/>
        </p:nvSpPr>
        <p:spPr>
          <a:xfrm>
            <a:off x="10052058" y="1732635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ocr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CDEB7AB6-E132-476B-8B3F-34D824296FEE}"/>
              </a:ext>
            </a:extLst>
          </p:cNvPr>
          <p:cNvSpPr txBox="1"/>
          <p:nvPr/>
        </p:nvSpPr>
        <p:spPr>
          <a:xfrm>
            <a:off x="10394663" y="1732635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homography</a:t>
            </a:r>
            <a:endParaRPr lang="fr-FR" sz="800" dirty="0">
              <a:solidFill>
                <a:srgbClr val="326CE5"/>
              </a:solidFill>
            </a:endParaRPr>
          </a:p>
        </p:txBody>
      </p: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A20DA4AF-E973-430C-835D-4D73D341CFDF}"/>
              </a:ext>
            </a:extLst>
          </p:cNvPr>
          <p:cNvCxnSpPr>
            <a:cxnSpLocks/>
            <a:stCxn id="34" idx="0"/>
            <a:endCxn id="104" idx="3"/>
          </p:cNvCxnSpPr>
          <p:nvPr/>
        </p:nvCxnSpPr>
        <p:spPr>
          <a:xfrm flipV="1">
            <a:off x="4394308" y="2642645"/>
            <a:ext cx="2785" cy="432507"/>
          </a:xfrm>
          <a:prstGeom prst="straightConnector1">
            <a:avLst/>
          </a:prstGeom>
          <a:ln w="44450">
            <a:solidFill>
              <a:schemeClr val="accent6">
                <a:lumMod val="50000"/>
                <a:alpha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10D2AA67-E30D-4F88-B886-03D48D2CD9AC}"/>
              </a:ext>
            </a:extLst>
          </p:cNvPr>
          <p:cNvCxnSpPr>
            <a:cxnSpLocks/>
            <a:stCxn id="56" idx="1"/>
            <a:endCxn id="39" idx="3"/>
          </p:cNvCxnSpPr>
          <p:nvPr/>
        </p:nvCxnSpPr>
        <p:spPr>
          <a:xfrm flipH="1">
            <a:off x="7282865" y="2676702"/>
            <a:ext cx="1809962" cy="652528"/>
          </a:xfrm>
          <a:prstGeom prst="straightConnector1">
            <a:avLst/>
          </a:prstGeom>
          <a:ln w="44450">
            <a:solidFill>
              <a:srgbClr val="7030A0">
                <a:alpha val="80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5A2E732D-963A-4FAA-91EE-6189426105D9}"/>
              </a:ext>
            </a:extLst>
          </p:cNvPr>
          <p:cNvCxnSpPr>
            <a:cxnSpLocks/>
            <a:stCxn id="70" idx="2"/>
            <a:endCxn id="67" idx="0"/>
          </p:cNvCxnSpPr>
          <p:nvPr/>
        </p:nvCxnSpPr>
        <p:spPr>
          <a:xfrm>
            <a:off x="6475519" y="1315736"/>
            <a:ext cx="301839" cy="585544"/>
          </a:xfrm>
          <a:prstGeom prst="straightConnector1">
            <a:avLst/>
          </a:prstGeom>
          <a:ln w="44450">
            <a:solidFill>
              <a:srgbClr val="7030A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ylindre 103">
            <a:extLst>
              <a:ext uri="{FF2B5EF4-FFF2-40B4-BE49-F238E27FC236}">
                <a16:creationId xmlns:a16="http://schemas.microsoft.com/office/drawing/2014/main" id="{FB8F0D81-38AE-4BA7-B6FC-070A66FA30C9}"/>
              </a:ext>
            </a:extLst>
          </p:cNvPr>
          <p:cNvSpPr/>
          <p:nvPr/>
        </p:nvSpPr>
        <p:spPr>
          <a:xfrm>
            <a:off x="4071623" y="1867809"/>
            <a:ext cx="650940" cy="774836"/>
          </a:xfrm>
          <a:prstGeom prst="can">
            <a:avLst/>
          </a:prstGeom>
          <a:solidFill>
            <a:srgbClr val="F2F2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Registry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76E75ECF-C0CA-4F7A-896E-26DBAEE667B5}"/>
              </a:ext>
            </a:extLst>
          </p:cNvPr>
          <p:cNvCxnSpPr>
            <a:endCxn id="104" idx="2"/>
          </p:cNvCxnSpPr>
          <p:nvPr/>
        </p:nvCxnSpPr>
        <p:spPr>
          <a:xfrm flipV="1">
            <a:off x="3870854" y="2255227"/>
            <a:ext cx="200769" cy="1789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avec flèche 106">
            <a:extLst>
              <a:ext uri="{FF2B5EF4-FFF2-40B4-BE49-F238E27FC236}">
                <a16:creationId xmlns:a16="http://schemas.microsoft.com/office/drawing/2014/main" id="{166F8678-BA67-456B-8D6E-DFE47F679FE3}"/>
              </a:ext>
            </a:extLst>
          </p:cNvPr>
          <p:cNvCxnSpPr>
            <a:cxnSpLocks/>
            <a:stCxn id="56" idx="1"/>
            <a:endCxn id="67" idx="3"/>
          </p:cNvCxnSpPr>
          <p:nvPr/>
        </p:nvCxnSpPr>
        <p:spPr>
          <a:xfrm flipH="1" flipV="1">
            <a:off x="7264455" y="2104871"/>
            <a:ext cx="1828372" cy="571831"/>
          </a:xfrm>
          <a:prstGeom prst="straightConnector1">
            <a:avLst/>
          </a:prstGeom>
          <a:ln w="44450">
            <a:solidFill>
              <a:srgbClr val="7030A0">
                <a:alpha val="80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Picture 2" descr="Salah CHADLI">
            <a:extLst>
              <a:ext uri="{FF2B5EF4-FFF2-40B4-BE49-F238E27FC236}">
                <a16:creationId xmlns:a16="http://schemas.microsoft.com/office/drawing/2014/main" id="{74862FAB-3827-4BC3-97AF-59F67229EE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45"/>
          <a:stretch/>
        </p:blipFill>
        <p:spPr bwMode="auto">
          <a:xfrm>
            <a:off x="6849696" y="784837"/>
            <a:ext cx="625853" cy="51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2" name="Connecteur droit avec flèche 111">
            <a:extLst>
              <a:ext uri="{FF2B5EF4-FFF2-40B4-BE49-F238E27FC236}">
                <a16:creationId xmlns:a16="http://schemas.microsoft.com/office/drawing/2014/main" id="{A1B32948-4880-4910-B70B-FE850425D0CD}"/>
              </a:ext>
            </a:extLst>
          </p:cNvPr>
          <p:cNvCxnSpPr>
            <a:cxnSpLocks/>
            <a:stCxn id="109" idx="2"/>
            <a:endCxn id="67" idx="0"/>
          </p:cNvCxnSpPr>
          <p:nvPr/>
        </p:nvCxnSpPr>
        <p:spPr>
          <a:xfrm flipH="1">
            <a:off x="6777358" y="1303274"/>
            <a:ext cx="385265" cy="598006"/>
          </a:xfrm>
          <a:prstGeom prst="straightConnector1">
            <a:avLst/>
          </a:prstGeom>
          <a:ln w="44450">
            <a:solidFill>
              <a:srgbClr val="7030A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CB9A21A7-C30B-4B64-BAC1-A0294480159B}"/>
              </a:ext>
            </a:extLst>
          </p:cNvPr>
          <p:cNvSpPr/>
          <p:nvPr/>
        </p:nvSpPr>
        <p:spPr>
          <a:xfrm>
            <a:off x="9092827" y="2204178"/>
            <a:ext cx="2236388" cy="945047"/>
          </a:xfrm>
          <a:prstGeom prst="rect">
            <a:avLst/>
          </a:prstGeom>
          <a:noFill/>
          <a:ln w="57150">
            <a:solidFill>
              <a:srgbClr val="DB2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8" name="Picture 2" descr="OpenShift — Wikipédia">
            <a:extLst>
              <a:ext uri="{FF2B5EF4-FFF2-40B4-BE49-F238E27FC236}">
                <a16:creationId xmlns:a16="http://schemas.microsoft.com/office/drawing/2014/main" id="{2164E41B-6E42-46F3-92FE-8394A26DBF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596"/>
          <a:stretch/>
        </p:blipFill>
        <p:spPr bwMode="auto">
          <a:xfrm>
            <a:off x="9128431" y="2247956"/>
            <a:ext cx="351106" cy="30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ZoneTexte 58">
            <a:extLst>
              <a:ext uri="{FF2B5EF4-FFF2-40B4-BE49-F238E27FC236}">
                <a16:creationId xmlns:a16="http://schemas.microsoft.com/office/drawing/2014/main" id="{321AAB02-FCF8-4B96-9BCC-2137B75CB486}"/>
              </a:ext>
            </a:extLst>
          </p:cNvPr>
          <p:cNvSpPr txBox="1"/>
          <p:nvPr/>
        </p:nvSpPr>
        <p:spPr>
          <a:xfrm>
            <a:off x="9443197" y="2221000"/>
            <a:ext cx="1366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DB212E"/>
                </a:solidFill>
              </a:rPr>
              <a:t>OpenShift</a:t>
            </a:r>
            <a:r>
              <a:rPr lang="fr-FR" sz="1600" dirty="0">
                <a:solidFill>
                  <a:srgbClr val="DB212E"/>
                </a:solidFill>
              </a:rPr>
              <a:t> </a:t>
            </a:r>
            <a:r>
              <a:rPr lang="fr-FR" sz="1600" dirty="0" err="1">
                <a:solidFill>
                  <a:srgbClr val="DB212E"/>
                </a:solidFill>
              </a:rPr>
              <a:t>rec</a:t>
            </a:r>
            <a:endParaRPr lang="fr-FR" sz="1600" dirty="0">
              <a:solidFill>
                <a:srgbClr val="DB212E"/>
              </a:solidFill>
            </a:endParaRPr>
          </a:p>
        </p:txBody>
      </p:sp>
      <p:pic>
        <p:nvPicPr>
          <p:cNvPr id="60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C692A71E-2389-4CA7-9567-28DCDFA58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778" y="2619075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28F4218E-2AA8-44E3-9E3E-BCE6D3298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070" y="2619076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55731569-6CE3-42D4-861A-FF66FAAF9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6014" y="2619075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ZoneTexte 68">
            <a:extLst>
              <a:ext uri="{FF2B5EF4-FFF2-40B4-BE49-F238E27FC236}">
                <a16:creationId xmlns:a16="http://schemas.microsoft.com/office/drawing/2014/main" id="{061606CD-ADAD-47F3-BE85-E998028F1A23}"/>
              </a:ext>
            </a:extLst>
          </p:cNvPr>
          <p:cNvSpPr txBox="1"/>
          <p:nvPr/>
        </p:nvSpPr>
        <p:spPr>
          <a:xfrm>
            <a:off x="9450034" y="2907567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326CE5"/>
                </a:solidFill>
              </a:rPr>
              <a:t>zoning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092204FF-F8BE-49C7-985F-0E37D32A4E5E}"/>
              </a:ext>
            </a:extLst>
          </p:cNvPr>
          <p:cNvSpPr txBox="1"/>
          <p:nvPr/>
        </p:nvSpPr>
        <p:spPr>
          <a:xfrm>
            <a:off x="10052058" y="2917841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ocr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F4030B4C-6F65-46F6-9ED3-8A140695B19B}"/>
              </a:ext>
            </a:extLst>
          </p:cNvPr>
          <p:cNvSpPr txBox="1"/>
          <p:nvPr/>
        </p:nvSpPr>
        <p:spPr>
          <a:xfrm>
            <a:off x="10394663" y="2917841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homography</a:t>
            </a:r>
            <a:endParaRPr lang="fr-FR" sz="800" dirty="0">
              <a:solidFill>
                <a:srgbClr val="326CE5"/>
              </a:solidFill>
            </a:endParaRPr>
          </a:p>
        </p:txBody>
      </p:sp>
      <p:pic>
        <p:nvPicPr>
          <p:cNvPr id="77" name="Graphique 8">
            <a:extLst>
              <a:ext uri="{FF2B5EF4-FFF2-40B4-BE49-F238E27FC236}">
                <a16:creationId xmlns:a16="http://schemas.microsoft.com/office/drawing/2014/main" id="{F839ACA7-72E6-8946-BE31-B7BF28D1A7D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761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Azure Machine Learning">
            <a:extLst>
              <a:ext uri="{FF2B5EF4-FFF2-40B4-BE49-F238E27FC236}">
                <a16:creationId xmlns:a16="http://schemas.microsoft.com/office/drawing/2014/main" id="{DA5877A0-6920-4905-9EB7-24B3C48856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96" t="27459" r="37476" b="30796"/>
          <a:stretch/>
        </p:blipFill>
        <p:spPr bwMode="auto">
          <a:xfrm>
            <a:off x="1711706" y="342705"/>
            <a:ext cx="327488" cy="33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3251400-4037-44D5-BC02-2CD4B3383FF0}"/>
              </a:ext>
            </a:extLst>
          </p:cNvPr>
          <p:cNvSpPr/>
          <p:nvPr/>
        </p:nvSpPr>
        <p:spPr>
          <a:xfrm>
            <a:off x="1582647" y="282180"/>
            <a:ext cx="3390070" cy="2431228"/>
          </a:xfrm>
          <a:prstGeom prst="rect">
            <a:avLst/>
          </a:prstGeom>
          <a:noFill/>
          <a:ln w="57150">
            <a:solidFill>
              <a:srgbClr val="006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62C4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C20B1CE-19F4-4AC9-BE37-990EDA292F62}"/>
              </a:ext>
            </a:extLst>
          </p:cNvPr>
          <p:cNvSpPr txBox="1"/>
          <p:nvPr/>
        </p:nvSpPr>
        <p:spPr>
          <a:xfrm>
            <a:off x="1964922" y="324400"/>
            <a:ext cx="1293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0062C4"/>
                </a:solidFill>
              </a:rPr>
              <a:t>AzureML</a:t>
            </a:r>
            <a:r>
              <a:rPr lang="fr-FR" sz="1600" dirty="0">
                <a:solidFill>
                  <a:srgbClr val="0062C4"/>
                </a:solidFill>
              </a:rPr>
              <a:t> dev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4FDC0E39-0C4A-4CCF-A813-7E5AE8494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396" y="3129732"/>
            <a:ext cx="974194" cy="40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Salah CHADLI">
            <a:extLst>
              <a:ext uri="{FF2B5EF4-FFF2-40B4-BE49-F238E27FC236}">
                <a16:creationId xmlns:a16="http://schemas.microsoft.com/office/drawing/2014/main" id="{00FFCDA1-2CCC-45DE-8C66-4A8817D417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45"/>
          <a:stretch/>
        </p:blipFill>
        <p:spPr bwMode="auto">
          <a:xfrm>
            <a:off x="383197" y="1568496"/>
            <a:ext cx="625853" cy="51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Image 54" descr="Une image contenant personne, homme, souriant, posant&#10;&#10;Description générée automatiquement">
            <a:extLst>
              <a:ext uri="{FF2B5EF4-FFF2-40B4-BE49-F238E27FC236}">
                <a16:creationId xmlns:a16="http://schemas.microsoft.com/office/drawing/2014/main" id="{99BE0749-A0DC-45DA-951B-AC92F42E7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561" y="2134966"/>
            <a:ext cx="625853" cy="518437"/>
          </a:xfrm>
          <a:prstGeom prst="rect">
            <a:avLst/>
          </a:prstGeom>
        </p:spPr>
      </p:pic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CCFB36B7-8AFE-4A35-8FE6-DD937D3E5F73}"/>
              </a:ext>
            </a:extLst>
          </p:cNvPr>
          <p:cNvCxnSpPr>
            <a:cxnSpLocks/>
          </p:cNvCxnSpPr>
          <p:nvPr/>
        </p:nvCxnSpPr>
        <p:spPr>
          <a:xfrm flipH="1">
            <a:off x="15413647" y="3876886"/>
            <a:ext cx="1306106" cy="1989794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5279D6C-247B-46B7-A83F-92AC13F3E05A}"/>
              </a:ext>
            </a:extLst>
          </p:cNvPr>
          <p:cNvSpPr/>
          <p:nvPr/>
        </p:nvSpPr>
        <p:spPr>
          <a:xfrm>
            <a:off x="2496806" y="776062"/>
            <a:ext cx="1671637" cy="1726523"/>
          </a:xfrm>
          <a:prstGeom prst="rect">
            <a:avLst/>
          </a:prstGeom>
          <a:solidFill>
            <a:srgbClr val="3D6EFF"/>
          </a:solidFill>
          <a:ln>
            <a:solidFill>
              <a:srgbClr val="3D6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900" dirty="0" err="1">
                <a:solidFill>
                  <a:schemeClr val="bg1"/>
                </a:solidFill>
              </a:rPr>
              <a:t>Automated</a:t>
            </a:r>
            <a:r>
              <a:rPr lang="fr-FR" sz="900" dirty="0">
                <a:solidFill>
                  <a:schemeClr val="bg1"/>
                </a:solidFill>
              </a:rPr>
              <a:t> Training Pipeline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5120D6-D408-4ACD-A701-7B8B839BB846}"/>
              </a:ext>
            </a:extLst>
          </p:cNvPr>
          <p:cNvSpPr/>
          <p:nvPr/>
        </p:nvSpPr>
        <p:spPr>
          <a:xfrm>
            <a:off x="2657917" y="1032175"/>
            <a:ext cx="1212937" cy="19958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Validation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2574815-B18E-48EE-B192-B22351E75EB7}"/>
              </a:ext>
            </a:extLst>
          </p:cNvPr>
          <p:cNvSpPr/>
          <p:nvPr/>
        </p:nvSpPr>
        <p:spPr>
          <a:xfrm>
            <a:off x="2664795" y="1318997"/>
            <a:ext cx="1212911" cy="183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</a:t>
            </a:r>
            <a:r>
              <a:rPr lang="fr-FR" sz="1000" dirty="0" err="1">
                <a:solidFill>
                  <a:srgbClr val="000000"/>
                </a:solidFill>
              </a:rPr>
              <a:t>Preparation</a:t>
            </a:r>
            <a:endParaRPr lang="fr-FR" sz="1000" dirty="0">
              <a:solidFill>
                <a:srgbClr val="00000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4576EE7-5E71-43B0-A8FB-D25A13D5033B}"/>
              </a:ext>
            </a:extLst>
          </p:cNvPr>
          <p:cNvSpPr/>
          <p:nvPr/>
        </p:nvSpPr>
        <p:spPr>
          <a:xfrm>
            <a:off x="2673590" y="1601997"/>
            <a:ext cx="1197264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Training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5EEFA37-D774-4A2D-8E2F-1BE8E4187FD4}"/>
              </a:ext>
            </a:extLst>
          </p:cNvPr>
          <p:cNvSpPr/>
          <p:nvPr/>
        </p:nvSpPr>
        <p:spPr>
          <a:xfrm>
            <a:off x="2673590" y="1892717"/>
            <a:ext cx="1197264" cy="17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Evaluation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E14127C-2B76-48FE-89D5-008347DE910C}"/>
              </a:ext>
            </a:extLst>
          </p:cNvPr>
          <p:cNvSpPr/>
          <p:nvPr/>
        </p:nvSpPr>
        <p:spPr>
          <a:xfrm>
            <a:off x="2680442" y="2170665"/>
            <a:ext cx="1190412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Register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207D1F71-976E-4259-9DF6-060045414958}"/>
              </a:ext>
            </a:extLst>
          </p:cNvPr>
          <p:cNvCxnSpPr>
            <a:cxnSpLocks/>
          </p:cNvCxnSpPr>
          <p:nvPr/>
        </p:nvCxnSpPr>
        <p:spPr>
          <a:xfrm>
            <a:off x="3262988" y="1215262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24121BBE-2F3A-46C7-A6C8-0C4280298B4E}"/>
              </a:ext>
            </a:extLst>
          </p:cNvPr>
          <p:cNvCxnSpPr>
            <a:cxnSpLocks/>
          </p:cNvCxnSpPr>
          <p:nvPr/>
        </p:nvCxnSpPr>
        <p:spPr>
          <a:xfrm>
            <a:off x="3267745" y="1491496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DA42DC71-1438-44E4-B467-2EDEB07EE0D6}"/>
              </a:ext>
            </a:extLst>
          </p:cNvPr>
          <p:cNvCxnSpPr>
            <a:cxnSpLocks/>
          </p:cNvCxnSpPr>
          <p:nvPr/>
        </p:nvCxnSpPr>
        <p:spPr>
          <a:xfrm>
            <a:off x="3272514" y="1761322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EDE4866D-65CA-4F7E-AD2D-F4D34A8B5DBD}"/>
              </a:ext>
            </a:extLst>
          </p:cNvPr>
          <p:cNvCxnSpPr>
            <a:cxnSpLocks/>
          </p:cNvCxnSpPr>
          <p:nvPr/>
        </p:nvCxnSpPr>
        <p:spPr>
          <a:xfrm>
            <a:off x="3282034" y="2047074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VM symbol | Microsoft Azure Mono">
            <a:extLst>
              <a:ext uri="{FF2B5EF4-FFF2-40B4-BE49-F238E27FC236}">
                <a16:creationId xmlns:a16="http://schemas.microsoft.com/office/drawing/2014/main" id="{0D5C1D03-AD57-4904-A56F-E648CDF2A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683" y="1602995"/>
            <a:ext cx="478855" cy="45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VM symbol | Microsoft Azure Mono">
            <a:extLst>
              <a:ext uri="{FF2B5EF4-FFF2-40B4-BE49-F238E27FC236}">
                <a16:creationId xmlns:a16="http://schemas.microsoft.com/office/drawing/2014/main" id="{571D532E-2DEA-440F-82CD-49D1A713A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760" y="2168232"/>
            <a:ext cx="478855" cy="45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itre 1">
            <a:extLst>
              <a:ext uri="{FF2B5EF4-FFF2-40B4-BE49-F238E27FC236}">
                <a16:creationId xmlns:a16="http://schemas.microsoft.com/office/drawing/2014/main" id="{6615257C-5215-466F-8D44-CFE1A469F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7412" y="6339563"/>
            <a:ext cx="3090439" cy="518437"/>
          </a:xfrm>
          <a:solidFill>
            <a:schemeClr val="tx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Production phase</a:t>
            </a:r>
          </a:p>
        </p:txBody>
      </p:sp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90AB71FF-96D3-45AF-8F43-429036334AE7}"/>
              </a:ext>
            </a:extLst>
          </p:cNvPr>
          <p:cNvCxnSpPr>
            <a:cxnSpLocks/>
            <a:stCxn id="55" idx="3"/>
            <a:endCxn id="2056" idx="1"/>
          </p:cNvCxnSpPr>
          <p:nvPr/>
        </p:nvCxnSpPr>
        <p:spPr>
          <a:xfrm>
            <a:off x="1000414" y="2394185"/>
            <a:ext cx="698982" cy="939138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12">
            <a:extLst>
              <a:ext uri="{FF2B5EF4-FFF2-40B4-BE49-F238E27FC236}">
                <a16:creationId xmlns:a16="http://schemas.microsoft.com/office/drawing/2014/main" id="{25EB28E1-166E-4F66-AFE7-15CA63793B74}"/>
              </a:ext>
            </a:extLst>
          </p:cNvPr>
          <p:cNvCxnSpPr>
            <a:cxnSpLocks/>
            <a:stCxn id="54" idx="3"/>
            <a:endCxn id="2056" idx="1"/>
          </p:cNvCxnSpPr>
          <p:nvPr/>
        </p:nvCxnSpPr>
        <p:spPr>
          <a:xfrm>
            <a:off x="1009050" y="1827715"/>
            <a:ext cx="690346" cy="1505608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10" descr="Deploy Your Private Docker Registry as a Pod in Kubernetes | by Varun Kumar  G | The Startup | Medium">
            <a:extLst>
              <a:ext uri="{FF2B5EF4-FFF2-40B4-BE49-F238E27FC236}">
                <a16:creationId xmlns:a16="http://schemas.microsoft.com/office/drawing/2014/main" id="{E3287EE5-2AD9-406E-9467-43E989EBB1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36" t="9286" r="3461" b="8062"/>
          <a:stretch/>
        </p:blipFill>
        <p:spPr bwMode="auto">
          <a:xfrm>
            <a:off x="6377990" y="3069221"/>
            <a:ext cx="904875" cy="520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7747F973-0E03-4C8B-B51A-376D5133E97A}"/>
              </a:ext>
            </a:extLst>
          </p:cNvPr>
          <p:cNvSpPr txBox="1"/>
          <p:nvPr/>
        </p:nvSpPr>
        <p:spPr>
          <a:xfrm>
            <a:off x="6278660" y="3554662"/>
            <a:ext cx="1077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Docker </a:t>
            </a:r>
            <a:r>
              <a:rPr lang="fr-FR" sz="1100" dirty="0" err="1"/>
              <a:t>registry</a:t>
            </a:r>
            <a:endParaRPr lang="fr-FR" sz="11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612601A-A1A1-4F2F-9152-EB6E5CA88709}"/>
              </a:ext>
            </a:extLst>
          </p:cNvPr>
          <p:cNvSpPr/>
          <p:nvPr/>
        </p:nvSpPr>
        <p:spPr>
          <a:xfrm>
            <a:off x="9092827" y="1018972"/>
            <a:ext cx="2236388" cy="945047"/>
          </a:xfrm>
          <a:prstGeom prst="rect">
            <a:avLst/>
          </a:prstGeom>
          <a:noFill/>
          <a:ln w="57150">
            <a:solidFill>
              <a:srgbClr val="DB2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3" name="Picture 2" descr="OpenShift — Wikipédia">
            <a:extLst>
              <a:ext uri="{FF2B5EF4-FFF2-40B4-BE49-F238E27FC236}">
                <a16:creationId xmlns:a16="http://schemas.microsoft.com/office/drawing/2014/main" id="{0D07EB71-5FC3-407A-8C40-33A1DE3B9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596"/>
          <a:stretch/>
        </p:blipFill>
        <p:spPr bwMode="auto">
          <a:xfrm>
            <a:off x="9128431" y="1062750"/>
            <a:ext cx="351106" cy="30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ZoneTexte 65">
            <a:extLst>
              <a:ext uri="{FF2B5EF4-FFF2-40B4-BE49-F238E27FC236}">
                <a16:creationId xmlns:a16="http://schemas.microsoft.com/office/drawing/2014/main" id="{1F3C727E-FD15-4871-86F2-7880DD9A5A09}"/>
              </a:ext>
            </a:extLst>
          </p:cNvPr>
          <p:cNvSpPr txBox="1"/>
          <p:nvPr/>
        </p:nvSpPr>
        <p:spPr>
          <a:xfrm>
            <a:off x="9443197" y="1035794"/>
            <a:ext cx="1403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DB212E"/>
                </a:solidFill>
              </a:rPr>
              <a:t>OpenShift</a:t>
            </a:r>
            <a:r>
              <a:rPr lang="fr-FR" sz="1600" dirty="0">
                <a:solidFill>
                  <a:srgbClr val="DB212E"/>
                </a:solidFill>
              </a:rPr>
              <a:t> dev</a:t>
            </a:r>
          </a:p>
        </p:txBody>
      </p:sp>
      <p:pic>
        <p:nvPicPr>
          <p:cNvPr id="67" name="Picture 8">
            <a:extLst>
              <a:ext uri="{FF2B5EF4-FFF2-40B4-BE49-F238E27FC236}">
                <a16:creationId xmlns:a16="http://schemas.microsoft.com/office/drawing/2014/main" id="{84BCBB4E-7A78-4D17-9A92-85EDC9D3B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261" y="1901280"/>
            <a:ext cx="974194" cy="40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Image 69" descr="Une image contenant personne, homme, souriant, posant&#10;&#10;Description générée automatiquement">
            <a:extLst>
              <a:ext uri="{FF2B5EF4-FFF2-40B4-BE49-F238E27FC236}">
                <a16:creationId xmlns:a16="http://schemas.microsoft.com/office/drawing/2014/main" id="{6C535F34-0110-4996-A724-654530F6541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-2463"/>
          <a:stretch/>
        </p:blipFill>
        <p:spPr>
          <a:xfrm>
            <a:off x="6162592" y="797299"/>
            <a:ext cx="625853" cy="518437"/>
          </a:xfrm>
          <a:prstGeom prst="rect">
            <a:avLst/>
          </a:prstGeom>
        </p:spPr>
      </p:pic>
      <p:pic>
        <p:nvPicPr>
          <p:cNvPr id="3074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BE2DD8CC-BB1B-4FDD-A834-388C3CF67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778" y="1433869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E9BFCAAF-E143-45EA-96C3-525295063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070" y="1433870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5C5931A0-CEF9-4867-9C31-3E0E4A2FA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6014" y="1433869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ZoneTexte 73">
            <a:extLst>
              <a:ext uri="{FF2B5EF4-FFF2-40B4-BE49-F238E27FC236}">
                <a16:creationId xmlns:a16="http://schemas.microsoft.com/office/drawing/2014/main" id="{AE0DDE34-5722-4CEB-B8BA-7770E609EA6D}"/>
              </a:ext>
            </a:extLst>
          </p:cNvPr>
          <p:cNvSpPr txBox="1"/>
          <p:nvPr/>
        </p:nvSpPr>
        <p:spPr>
          <a:xfrm>
            <a:off x="9450034" y="1733119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326CE5"/>
                </a:solidFill>
              </a:rPr>
              <a:t>zoning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5707F3CB-7A38-4CF0-9DC8-8609DF44AC50}"/>
              </a:ext>
            </a:extLst>
          </p:cNvPr>
          <p:cNvSpPr txBox="1"/>
          <p:nvPr/>
        </p:nvSpPr>
        <p:spPr>
          <a:xfrm>
            <a:off x="10052058" y="1732635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ocr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CDEB7AB6-E132-476B-8B3F-34D824296FEE}"/>
              </a:ext>
            </a:extLst>
          </p:cNvPr>
          <p:cNvSpPr txBox="1"/>
          <p:nvPr/>
        </p:nvSpPr>
        <p:spPr>
          <a:xfrm>
            <a:off x="10394663" y="1732635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homography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104" name="Cylindre 103">
            <a:extLst>
              <a:ext uri="{FF2B5EF4-FFF2-40B4-BE49-F238E27FC236}">
                <a16:creationId xmlns:a16="http://schemas.microsoft.com/office/drawing/2014/main" id="{FB8F0D81-38AE-4BA7-B6FC-070A66FA30C9}"/>
              </a:ext>
            </a:extLst>
          </p:cNvPr>
          <p:cNvSpPr/>
          <p:nvPr/>
        </p:nvSpPr>
        <p:spPr>
          <a:xfrm>
            <a:off x="4071623" y="1867809"/>
            <a:ext cx="650940" cy="774836"/>
          </a:xfrm>
          <a:prstGeom prst="can">
            <a:avLst/>
          </a:prstGeom>
          <a:solidFill>
            <a:srgbClr val="F2F2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Registry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76E75ECF-C0CA-4F7A-896E-26DBAEE667B5}"/>
              </a:ext>
            </a:extLst>
          </p:cNvPr>
          <p:cNvCxnSpPr>
            <a:endCxn id="104" idx="2"/>
          </p:cNvCxnSpPr>
          <p:nvPr/>
        </p:nvCxnSpPr>
        <p:spPr>
          <a:xfrm flipV="1">
            <a:off x="3870854" y="2255227"/>
            <a:ext cx="200769" cy="1789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Picture 2" descr="Salah CHADLI">
            <a:extLst>
              <a:ext uri="{FF2B5EF4-FFF2-40B4-BE49-F238E27FC236}">
                <a16:creationId xmlns:a16="http://schemas.microsoft.com/office/drawing/2014/main" id="{74862FAB-3827-4BC3-97AF-59F67229EE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45"/>
          <a:stretch/>
        </p:blipFill>
        <p:spPr bwMode="auto">
          <a:xfrm>
            <a:off x="6849696" y="784837"/>
            <a:ext cx="625853" cy="51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0BFD7E3F-6E2D-4A93-AEAC-F109A06CCB62}"/>
              </a:ext>
            </a:extLst>
          </p:cNvPr>
          <p:cNvSpPr/>
          <p:nvPr/>
        </p:nvSpPr>
        <p:spPr>
          <a:xfrm>
            <a:off x="9092827" y="2204178"/>
            <a:ext cx="2236388" cy="945047"/>
          </a:xfrm>
          <a:prstGeom prst="rect">
            <a:avLst/>
          </a:prstGeom>
          <a:noFill/>
          <a:ln w="57150">
            <a:solidFill>
              <a:srgbClr val="DB2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23" name="Picture 2" descr="OpenShift — Wikipédia">
            <a:extLst>
              <a:ext uri="{FF2B5EF4-FFF2-40B4-BE49-F238E27FC236}">
                <a16:creationId xmlns:a16="http://schemas.microsoft.com/office/drawing/2014/main" id="{8FD841AB-3407-442F-84F1-0E8D10A553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596"/>
          <a:stretch/>
        </p:blipFill>
        <p:spPr bwMode="auto">
          <a:xfrm>
            <a:off x="9128431" y="2247956"/>
            <a:ext cx="351106" cy="30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ZoneTexte 123">
            <a:extLst>
              <a:ext uri="{FF2B5EF4-FFF2-40B4-BE49-F238E27FC236}">
                <a16:creationId xmlns:a16="http://schemas.microsoft.com/office/drawing/2014/main" id="{DADD09F7-EBA2-4F32-9B1D-05A6E7524D47}"/>
              </a:ext>
            </a:extLst>
          </p:cNvPr>
          <p:cNvSpPr txBox="1"/>
          <p:nvPr/>
        </p:nvSpPr>
        <p:spPr>
          <a:xfrm>
            <a:off x="9443197" y="2221000"/>
            <a:ext cx="1366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DB212E"/>
                </a:solidFill>
              </a:rPr>
              <a:t>OpenShift</a:t>
            </a:r>
            <a:r>
              <a:rPr lang="fr-FR" sz="1600" dirty="0">
                <a:solidFill>
                  <a:srgbClr val="DB212E"/>
                </a:solidFill>
              </a:rPr>
              <a:t> </a:t>
            </a:r>
            <a:r>
              <a:rPr lang="fr-FR" sz="1600" dirty="0" err="1">
                <a:solidFill>
                  <a:srgbClr val="DB212E"/>
                </a:solidFill>
              </a:rPr>
              <a:t>rec</a:t>
            </a:r>
            <a:endParaRPr lang="fr-FR" sz="1600" dirty="0">
              <a:solidFill>
                <a:srgbClr val="DB212E"/>
              </a:solidFill>
            </a:endParaRPr>
          </a:p>
        </p:txBody>
      </p:sp>
      <p:pic>
        <p:nvPicPr>
          <p:cNvPr id="125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2935B51C-8BD7-4D20-8072-098EABD71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778" y="2619075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9F9097AB-42FF-4062-BE66-C6098EB8C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070" y="2619076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712AFF66-B5FC-4F99-A7D6-CEF362C63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6014" y="2619075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ZoneTexte 127">
            <a:extLst>
              <a:ext uri="{FF2B5EF4-FFF2-40B4-BE49-F238E27FC236}">
                <a16:creationId xmlns:a16="http://schemas.microsoft.com/office/drawing/2014/main" id="{6ACC267C-4387-44DB-861A-26A294F8EF2E}"/>
              </a:ext>
            </a:extLst>
          </p:cNvPr>
          <p:cNvSpPr txBox="1"/>
          <p:nvPr/>
        </p:nvSpPr>
        <p:spPr>
          <a:xfrm>
            <a:off x="9450034" y="2907567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326CE5"/>
                </a:solidFill>
              </a:rPr>
              <a:t>zoning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618DD696-E7C0-424F-8C3B-A95ACE051020}"/>
              </a:ext>
            </a:extLst>
          </p:cNvPr>
          <p:cNvSpPr txBox="1"/>
          <p:nvPr/>
        </p:nvSpPr>
        <p:spPr>
          <a:xfrm>
            <a:off x="10052058" y="2917841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ocr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D88E2EA0-BCFD-43B0-A09F-3E448B585494}"/>
              </a:ext>
            </a:extLst>
          </p:cNvPr>
          <p:cNvSpPr txBox="1"/>
          <p:nvPr/>
        </p:nvSpPr>
        <p:spPr>
          <a:xfrm>
            <a:off x="10394663" y="2917841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homography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6504CC2-A444-4320-8AC2-BECA20C96889}"/>
              </a:ext>
            </a:extLst>
          </p:cNvPr>
          <p:cNvSpPr/>
          <p:nvPr/>
        </p:nvSpPr>
        <p:spPr>
          <a:xfrm>
            <a:off x="9117412" y="3392211"/>
            <a:ext cx="2236388" cy="945047"/>
          </a:xfrm>
          <a:prstGeom prst="rect">
            <a:avLst/>
          </a:prstGeom>
          <a:noFill/>
          <a:ln w="57150">
            <a:solidFill>
              <a:srgbClr val="DB2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32" name="Picture 2" descr="OpenShift — Wikipédia">
            <a:extLst>
              <a:ext uri="{FF2B5EF4-FFF2-40B4-BE49-F238E27FC236}">
                <a16:creationId xmlns:a16="http://schemas.microsoft.com/office/drawing/2014/main" id="{C0E4F4B0-4B9F-41A7-9E43-6A8C81BB46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596"/>
          <a:stretch/>
        </p:blipFill>
        <p:spPr bwMode="auto">
          <a:xfrm>
            <a:off x="9153016" y="3435989"/>
            <a:ext cx="351106" cy="30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ZoneTexte 132">
            <a:extLst>
              <a:ext uri="{FF2B5EF4-FFF2-40B4-BE49-F238E27FC236}">
                <a16:creationId xmlns:a16="http://schemas.microsoft.com/office/drawing/2014/main" id="{358C3FD6-C89A-479D-BA73-F70A9D979CAF}"/>
              </a:ext>
            </a:extLst>
          </p:cNvPr>
          <p:cNvSpPr txBox="1"/>
          <p:nvPr/>
        </p:nvSpPr>
        <p:spPr>
          <a:xfrm>
            <a:off x="9467782" y="3409033"/>
            <a:ext cx="1821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DB212E"/>
                </a:solidFill>
              </a:rPr>
              <a:t>OpenShift</a:t>
            </a:r>
            <a:r>
              <a:rPr lang="fr-FR" sz="1600" dirty="0">
                <a:solidFill>
                  <a:srgbClr val="DB212E"/>
                </a:solidFill>
              </a:rPr>
              <a:t> </a:t>
            </a:r>
            <a:r>
              <a:rPr lang="fr-FR" sz="1600" dirty="0" err="1">
                <a:solidFill>
                  <a:srgbClr val="DB212E"/>
                </a:solidFill>
              </a:rPr>
              <a:t>pre</a:t>
            </a:r>
            <a:r>
              <a:rPr lang="fr-FR" sz="1600" dirty="0">
                <a:solidFill>
                  <a:srgbClr val="DB212E"/>
                </a:solidFill>
              </a:rPr>
              <a:t>-prod</a:t>
            </a:r>
          </a:p>
        </p:txBody>
      </p:sp>
      <p:pic>
        <p:nvPicPr>
          <p:cNvPr id="134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A443C2BD-CD08-47C0-9506-87060BED7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363" y="3807108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4A47E679-7598-4B69-87F6-CDF64E862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655" y="3807109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F7EF8FBE-306F-4172-9F5A-6A9C36489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599" y="3807108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ZoneTexte 136">
            <a:extLst>
              <a:ext uri="{FF2B5EF4-FFF2-40B4-BE49-F238E27FC236}">
                <a16:creationId xmlns:a16="http://schemas.microsoft.com/office/drawing/2014/main" id="{922F2E2F-589C-4AA8-A348-93872C5AC831}"/>
              </a:ext>
            </a:extLst>
          </p:cNvPr>
          <p:cNvSpPr txBox="1"/>
          <p:nvPr/>
        </p:nvSpPr>
        <p:spPr>
          <a:xfrm>
            <a:off x="9474619" y="4106358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326CE5"/>
                </a:solidFill>
              </a:rPr>
              <a:t>zoning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4E92AD28-2CCD-410F-9D4C-0F099288B473}"/>
              </a:ext>
            </a:extLst>
          </p:cNvPr>
          <p:cNvSpPr txBox="1"/>
          <p:nvPr/>
        </p:nvSpPr>
        <p:spPr>
          <a:xfrm>
            <a:off x="10076643" y="4105874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ocr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B5066EC8-0D79-45B0-B7FC-9C39EB6AB5AD}"/>
              </a:ext>
            </a:extLst>
          </p:cNvPr>
          <p:cNvSpPr txBox="1"/>
          <p:nvPr/>
        </p:nvSpPr>
        <p:spPr>
          <a:xfrm>
            <a:off x="10419248" y="4105874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homography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F64E953-E769-4007-9076-A32A67D22A64}"/>
              </a:ext>
            </a:extLst>
          </p:cNvPr>
          <p:cNvSpPr/>
          <p:nvPr/>
        </p:nvSpPr>
        <p:spPr>
          <a:xfrm>
            <a:off x="9117412" y="4592987"/>
            <a:ext cx="2236388" cy="945047"/>
          </a:xfrm>
          <a:prstGeom prst="rect">
            <a:avLst/>
          </a:prstGeom>
          <a:noFill/>
          <a:ln w="57150">
            <a:solidFill>
              <a:srgbClr val="DB2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41" name="Picture 2" descr="OpenShift — Wikipédia">
            <a:extLst>
              <a:ext uri="{FF2B5EF4-FFF2-40B4-BE49-F238E27FC236}">
                <a16:creationId xmlns:a16="http://schemas.microsoft.com/office/drawing/2014/main" id="{E4321ED0-F094-4451-924D-D2116B434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596"/>
          <a:stretch/>
        </p:blipFill>
        <p:spPr bwMode="auto">
          <a:xfrm>
            <a:off x="9153016" y="4636765"/>
            <a:ext cx="351106" cy="30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ZoneTexte 141">
            <a:extLst>
              <a:ext uri="{FF2B5EF4-FFF2-40B4-BE49-F238E27FC236}">
                <a16:creationId xmlns:a16="http://schemas.microsoft.com/office/drawing/2014/main" id="{C3B1FC99-179E-4DE3-9C64-6E289256F7EA}"/>
              </a:ext>
            </a:extLst>
          </p:cNvPr>
          <p:cNvSpPr txBox="1"/>
          <p:nvPr/>
        </p:nvSpPr>
        <p:spPr>
          <a:xfrm>
            <a:off x="9467782" y="4609809"/>
            <a:ext cx="1486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DB212E"/>
                </a:solidFill>
              </a:rPr>
              <a:t>OpenShift</a:t>
            </a:r>
            <a:r>
              <a:rPr lang="fr-FR" sz="1600" dirty="0">
                <a:solidFill>
                  <a:srgbClr val="DB212E"/>
                </a:solidFill>
              </a:rPr>
              <a:t> prod</a:t>
            </a:r>
          </a:p>
        </p:txBody>
      </p:sp>
      <p:pic>
        <p:nvPicPr>
          <p:cNvPr id="143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65770948-480C-45FC-BFA5-B28C8EA9F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363" y="5007884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905F4C06-871E-45F5-9E38-B9FBDF144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655" y="5007885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B1C3ACCC-BBAF-42BA-90C1-339EAD97A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599" y="5007884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ZoneTexte 145">
            <a:extLst>
              <a:ext uri="{FF2B5EF4-FFF2-40B4-BE49-F238E27FC236}">
                <a16:creationId xmlns:a16="http://schemas.microsoft.com/office/drawing/2014/main" id="{3A750CFC-725E-406E-B613-1F4C89783F38}"/>
              </a:ext>
            </a:extLst>
          </p:cNvPr>
          <p:cNvSpPr txBox="1"/>
          <p:nvPr/>
        </p:nvSpPr>
        <p:spPr>
          <a:xfrm>
            <a:off x="9474619" y="5307134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326CE5"/>
                </a:solidFill>
              </a:rPr>
              <a:t>zoning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ED8B2EC2-A38E-4F01-B670-0EA6DC00C449}"/>
              </a:ext>
            </a:extLst>
          </p:cNvPr>
          <p:cNvSpPr txBox="1"/>
          <p:nvPr/>
        </p:nvSpPr>
        <p:spPr>
          <a:xfrm>
            <a:off x="10076643" y="5306650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ocr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D49D3597-3B16-4312-BEA8-4BBADD7AF7D2}"/>
              </a:ext>
            </a:extLst>
          </p:cNvPr>
          <p:cNvSpPr txBox="1"/>
          <p:nvPr/>
        </p:nvSpPr>
        <p:spPr>
          <a:xfrm>
            <a:off x="10419248" y="5306650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homography</a:t>
            </a:r>
            <a:endParaRPr lang="fr-FR" sz="800" dirty="0">
              <a:solidFill>
                <a:srgbClr val="326CE5"/>
              </a:solidFill>
            </a:endParaRPr>
          </a:p>
        </p:txBody>
      </p:sp>
      <p:pic>
        <p:nvPicPr>
          <p:cNvPr id="84" name="Picture 4" descr="Azure Machine Learning">
            <a:extLst>
              <a:ext uri="{FF2B5EF4-FFF2-40B4-BE49-F238E27FC236}">
                <a16:creationId xmlns:a16="http://schemas.microsoft.com/office/drawing/2014/main" id="{9BFDA2D1-67E1-438B-A78A-43FA65FF51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96" t="27459" r="37476" b="30796"/>
          <a:stretch/>
        </p:blipFill>
        <p:spPr bwMode="auto">
          <a:xfrm>
            <a:off x="1711706" y="4146853"/>
            <a:ext cx="327488" cy="33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BB0A35BB-417F-489A-A273-31E9D0123AB7}"/>
              </a:ext>
            </a:extLst>
          </p:cNvPr>
          <p:cNvSpPr/>
          <p:nvPr/>
        </p:nvSpPr>
        <p:spPr>
          <a:xfrm>
            <a:off x="1582647" y="4086328"/>
            <a:ext cx="3390070" cy="2431228"/>
          </a:xfrm>
          <a:prstGeom prst="rect">
            <a:avLst/>
          </a:prstGeom>
          <a:noFill/>
          <a:ln w="57150">
            <a:solidFill>
              <a:srgbClr val="006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62C4"/>
              </a:solidFill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571EBCD3-A1EE-4410-A5B9-05D8D7B9CDFB}"/>
              </a:ext>
            </a:extLst>
          </p:cNvPr>
          <p:cNvSpPr txBox="1"/>
          <p:nvPr/>
        </p:nvSpPr>
        <p:spPr>
          <a:xfrm>
            <a:off x="1964922" y="4129537"/>
            <a:ext cx="1376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0062C4"/>
                </a:solidFill>
              </a:rPr>
              <a:t>AzureML</a:t>
            </a:r>
            <a:r>
              <a:rPr lang="fr-FR" sz="1600" dirty="0">
                <a:solidFill>
                  <a:srgbClr val="0062C4"/>
                </a:solidFill>
              </a:rPr>
              <a:t> prod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1BE1412-49F9-4983-B8F6-436D1DDF3522}"/>
              </a:ext>
            </a:extLst>
          </p:cNvPr>
          <p:cNvSpPr/>
          <p:nvPr/>
        </p:nvSpPr>
        <p:spPr>
          <a:xfrm>
            <a:off x="2496806" y="4580210"/>
            <a:ext cx="1671637" cy="1726523"/>
          </a:xfrm>
          <a:prstGeom prst="rect">
            <a:avLst/>
          </a:prstGeom>
          <a:solidFill>
            <a:srgbClr val="3D6EFF"/>
          </a:solidFill>
          <a:ln>
            <a:solidFill>
              <a:srgbClr val="3D6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900" dirty="0" err="1">
                <a:solidFill>
                  <a:schemeClr val="bg1"/>
                </a:solidFill>
              </a:rPr>
              <a:t>Automated</a:t>
            </a:r>
            <a:r>
              <a:rPr lang="fr-FR" sz="900" dirty="0">
                <a:solidFill>
                  <a:schemeClr val="bg1"/>
                </a:solidFill>
              </a:rPr>
              <a:t> Training Pipeline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DF4C30D-B708-4D54-BBC6-A18D19032A9F}"/>
              </a:ext>
            </a:extLst>
          </p:cNvPr>
          <p:cNvSpPr/>
          <p:nvPr/>
        </p:nvSpPr>
        <p:spPr>
          <a:xfrm>
            <a:off x="2657917" y="4836323"/>
            <a:ext cx="1212937" cy="19958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Validation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C6FA156-9DD5-4239-B6C8-CBB343A32D68}"/>
              </a:ext>
            </a:extLst>
          </p:cNvPr>
          <p:cNvSpPr/>
          <p:nvPr/>
        </p:nvSpPr>
        <p:spPr>
          <a:xfrm>
            <a:off x="2664795" y="5123145"/>
            <a:ext cx="1212911" cy="183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</a:t>
            </a:r>
            <a:r>
              <a:rPr lang="fr-FR" sz="1000" dirty="0" err="1">
                <a:solidFill>
                  <a:srgbClr val="000000"/>
                </a:solidFill>
              </a:rPr>
              <a:t>Preparation</a:t>
            </a:r>
            <a:endParaRPr lang="fr-FR" sz="1000" dirty="0">
              <a:solidFill>
                <a:srgbClr val="000000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7AD0BB6-8796-4389-821C-EFC7534A1894}"/>
              </a:ext>
            </a:extLst>
          </p:cNvPr>
          <p:cNvSpPr/>
          <p:nvPr/>
        </p:nvSpPr>
        <p:spPr>
          <a:xfrm>
            <a:off x="2673590" y="5406145"/>
            <a:ext cx="1197264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Training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8BD07E8-40F2-45B1-B06E-2DFAF0EB5EC2}"/>
              </a:ext>
            </a:extLst>
          </p:cNvPr>
          <p:cNvSpPr/>
          <p:nvPr/>
        </p:nvSpPr>
        <p:spPr>
          <a:xfrm>
            <a:off x="2673590" y="5696865"/>
            <a:ext cx="1197264" cy="17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Evaluation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E66B189-5733-4EEE-95DC-160B9A007372}"/>
              </a:ext>
            </a:extLst>
          </p:cNvPr>
          <p:cNvSpPr/>
          <p:nvPr/>
        </p:nvSpPr>
        <p:spPr>
          <a:xfrm>
            <a:off x="2680442" y="5974813"/>
            <a:ext cx="1190412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Register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95" name="Connecteur droit avec flèche 94">
            <a:extLst>
              <a:ext uri="{FF2B5EF4-FFF2-40B4-BE49-F238E27FC236}">
                <a16:creationId xmlns:a16="http://schemas.microsoft.com/office/drawing/2014/main" id="{B080A548-86EA-4C28-B298-1B76FF29F929}"/>
              </a:ext>
            </a:extLst>
          </p:cNvPr>
          <p:cNvCxnSpPr>
            <a:cxnSpLocks/>
          </p:cNvCxnSpPr>
          <p:nvPr/>
        </p:nvCxnSpPr>
        <p:spPr>
          <a:xfrm>
            <a:off x="3262988" y="5019410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32E614EE-C23A-4AB6-AB24-3FDF874075B9}"/>
              </a:ext>
            </a:extLst>
          </p:cNvPr>
          <p:cNvCxnSpPr>
            <a:cxnSpLocks/>
          </p:cNvCxnSpPr>
          <p:nvPr/>
        </p:nvCxnSpPr>
        <p:spPr>
          <a:xfrm>
            <a:off x="3267745" y="5295644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>
            <a:extLst>
              <a:ext uri="{FF2B5EF4-FFF2-40B4-BE49-F238E27FC236}">
                <a16:creationId xmlns:a16="http://schemas.microsoft.com/office/drawing/2014/main" id="{30964649-9F9F-496C-9F41-D453D109F869}"/>
              </a:ext>
            </a:extLst>
          </p:cNvPr>
          <p:cNvCxnSpPr>
            <a:cxnSpLocks/>
          </p:cNvCxnSpPr>
          <p:nvPr/>
        </p:nvCxnSpPr>
        <p:spPr>
          <a:xfrm>
            <a:off x="3272514" y="5565470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9EB7D705-0ECD-43B7-8701-BA5D2DA762B2}"/>
              </a:ext>
            </a:extLst>
          </p:cNvPr>
          <p:cNvCxnSpPr>
            <a:cxnSpLocks/>
          </p:cNvCxnSpPr>
          <p:nvPr/>
        </p:nvCxnSpPr>
        <p:spPr>
          <a:xfrm>
            <a:off x="3282034" y="5851222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ylindre 110">
            <a:extLst>
              <a:ext uri="{FF2B5EF4-FFF2-40B4-BE49-F238E27FC236}">
                <a16:creationId xmlns:a16="http://schemas.microsoft.com/office/drawing/2014/main" id="{95D68641-7BD5-4C54-9FDB-CEE1EA968D9E}"/>
              </a:ext>
            </a:extLst>
          </p:cNvPr>
          <p:cNvSpPr/>
          <p:nvPr/>
        </p:nvSpPr>
        <p:spPr>
          <a:xfrm>
            <a:off x="4071623" y="5671957"/>
            <a:ext cx="650940" cy="774836"/>
          </a:xfrm>
          <a:prstGeom prst="can">
            <a:avLst/>
          </a:prstGeom>
          <a:solidFill>
            <a:srgbClr val="F2F2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Registry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569F0339-49A0-4AB9-8B37-D308FE0A378A}"/>
              </a:ext>
            </a:extLst>
          </p:cNvPr>
          <p:cNvCxnSpPr>
            <a:endCxn id="111" idx="2"/>
          </p:cNvCxnSpPr>
          <p:nvPr/>
        </p:nvCxnSpPr>
        <p:spPr>
          <a:xfrm flipV="1">
            <a:off x="3870854" y="6059375"/>
            <a:ext cx="200769" cy="1789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Picture 2" descr="Azure DevOps Pipelines: Multi-Stage Pipelines">
            <a:extLst>
              <a:ext uri="{FF2B5EF4-FFF2-40B4-BE49-F238E27FC236}">
                <a16:creationId xmlns:a16="http://schemas.microsoft.com/office/drawing/2014/main" id="{5FD6D3BA-FD6B-469B-BFFD-853F283A4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470" y="3505110"/>
            <a:ext cx="512308" cy="51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5D434511-5BC7-40AB-96AB-DBBB0506E02F}"/>
              </a:ext>
            </a:extLst>
          </p:cNvPr>
          <p:cNvCxnSpPr>
            <a:cxnSpLocks/>
            <a:stCxn id="2056" idx="3"/>
            <a:endCxn id="115" idx="1"/>
          </p:cNvCxnSpPr>
          <p:nvPr/>
        </p:nvCxnSpPr>
        <p:spPr>
          <a:xfrm>
            <a:off x="2673590" y="3333323"/>
            <a:ext cx="402880" cy="427941"/>
          </a:xfrm>
          <a:prstGeom prst="straightConnector1">
            <a:avLst/>
          </a:prstGeom>
          <a:ln w="44450">
            <a:solidFill>
              <a:srgbClr val="FF596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avec flèche 117">
            <a:extLst>
              <a:ext uri="{FF2B5EF4-FFF2-40B4-BE49-F238E27FC236}">
                <a16:creationId xmlns:a16="http://schemas.microsoft.com/office/drawing/2014/main" id="{A340ADAF-B438-4832-B366-8FE511E4EE3A}"/>
              </a:ext>
            </a:extLst>
          </p:cNvPr>
          <p:cNvCxnSpPr>
            <a:cxnSpLocks/>
            <a:stCxn id="115" idx="2"/>
            <a:endCxn id="87" idx="0"/>
          </p:cNvCxnSpPr>
          <p:nvPr/>
        </p:nvCxnSpPr>
        <p:spPr>
          <a:xfrm>
            <a:off x="3332624" y="4017418"/>
            <a:ext cx="1" cy="562792"/>
          </a:xfrm>
          <a:prstGeom prst="straightConnector1">
            <a:avLst/>
          </a:prstGeom>
          <a:ln w="44450">
            <a:solidFill>
              <a:srgbClr val="FF596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avec flèche 118">
            <a:extLst>
              <a:ext uri="{FF2B5EF4-FFF2-40B4-BE49-F238E27FC236}">
                <a16:creationId xmlns:a16="http://schemas.microsoft.com/office/drawing/2014/main" id="{80A9FF18-83B1-42FF-BD9B-42DF94E41DF9}"/>
              </a:ext>
            </a:extLst>
          </p:cNvPr>
          <p:cNvCxnSpPr>
            <a:cxnSpLocks/>
            <a:stCxn id="115" idx="3"/>
            <a:endCxn id="39" idx="1"/>
          </p:cNvCxnSpPr>
          <p:nvPr/>
        </p:nvCxnSpPr>
        <p:spPr>
          <a:xfrm flipV="1">
            <a:off x="3588778" y="3329230"/>
            <a:ext cx="2789212" cy="432034"/>
          </a:xfrm>
          <a:prstGeom prst="straightConnector1">
            <a:avLst/>
          </a:prstGeom>
          <a:ln w="44450">
            <a:solidFill>
              <a:srgbClr val="FF596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>
            <a:extLst>
              <a:ext uri="{FF2B5EF4-FFF2-40B4-BE49-F238E27FC236}">
                <a16:creationId xmlns:a16="http://schemas.microsoft.com/office/drawing/2014/main" id="{EBC3CCE9-256E-43F4-AAF8-FA5B071B653F}"/>
              </a:ext>
            </a:extLst>
          </p:cNvPr>
          <p:cNvCxnSpPr>
            <a:cxnSpLocks/>
            <a:stCxn id="115" idx="2"/>
            <a:endCxn id="111" idx="1"/>
          </p:cNvCxnSpPr>
          <p:nvPr/>
        </p:nvCxnSpPr>
        <p:spPr>
          <a:xfrm>
            <a:off x="3332624" y="4017418"/>
            <a:ext cx="1064469" cy="1654539"/>
          </a:xfrm>
          <a:prstGeom prst="straightConnector1">
            <a:avLst/>
          </a:prstGeom>
          <a:ln w="44450">
            <a:solidFill>
              <a:srgbClr val="FF596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Graphique 8">
            <a:extLst>
              <a:ext uri="{FF2B5EF4-FFF2-40B4-BE49-F238E27FC236}">
                <a16:creationId xmlns:a16="http://schemas.microsoft.com/office/drawing/2014/main" id="{B5CE5267-7CF5-7E47-84E6-D702314A032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571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Azure Machine Learning">
            <a:extLst>
              <a:ext uri="{FF2B5EF4-FFF2-40B4-BE49-F238E27FC236}">
                <a16:creationId xmlns:a16="http://schemas.microsoft.com/office/drawing/2014/main" id="{DA5877A0-6920-4905-9EB7-24B3C48856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96" t="27459" r="37476" b="30796"/>
          <a:stretch/>
        </p:blipFill>
        <p:spPr bwMode="auto">
          <a:xfrm>
            <a:off x="1711706" y="342705"/>
            <a:ext cx="327488" cy="33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3251400-4037-44D5-BC02-2CD4B3383FF0}"/>
              </a:ext>
            </a:extLst>
          </p:cNvPr>
          <p:cNvSpPr/>
          <p:nvPr/>
        </p:nvSpPr>
        <p:spPr>
          <a:xfrm>
            <a:off x="1582647" y="282180"/>
            <a:ext cx="3390070" cy="2431228"/>
          </a:xfrm>
          <a:prstGeom prst="rect">
            <a:avLst/>
          </a:prstGeom>
          <a:noFill/>
          <a:ln w="57150">
            <a:solidFill>
              <a:srgbClr val="006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62C4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C20B1CE-19F4-4AC9-BE37-990EDA292F62}"/>
              </a:ext>
            </a:extLst>
          </p:cNvPr>
          <p:cNvSpPr txBox="1"/>
          <p:nvPr/>
        </p:nvSpPr>
        <p:spPr>
          <a:xfrm>
            <a:off x="1964922" y="324400"/>
            <a:ext cx="1293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0062C4"/>
                </a:solidFill>
              </a:rPr>
              <a:t>AzureML</a:t>
            </a:r>
            <a:r>
              <a:rPr lang="fr-FR" sz="1600" dirty="0">
                <a:solidFill>
                  <a:srgbClr val="0062C4"/>
                </a:solidFill>
              </a:rPr>
              <a:t> dev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4FDC0E39-0C4A-4CCF-A813-7E5AE8494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396" y="3129732"/>
            <a:ext cx="974194" cy="40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Salah CHADLI">
            <a:extLst>
              <a:ext uri="{FF2B5EF4-FFF2-40B4-BE49-F238E27FC236}">
                <a16:creationId xmlns:a16="http://schemas.microsoft.com/office/drawing/2014/main" id="{00FFCDA1-2CCC-45DE-8C66-4A8817D417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45"/>
          <a:stretch/>
        </p:blipFill>
        <p:spPr bwMode="auto">
          <a:xfrm>
            <a:off x="383197" y="1568496"/>
            <a:ext cx="625853" cy="51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Image 54" descr="Une image contenant personne, homme, souriant, posant&#10;&#10;Description générée automatiquement">
            <a:extLst>
              <a:ext uri="{FF2B5EF4-FFF2-40B4-BE49-F238E27FC236}">
                <a16:creationId xmlns:a16="http://schemas.microsoft.com/office/drawing/2014/main" id="{99BE0749-A0DC-45DA-951B-AC92F42E7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561" y="2134966"/>
            <a:ext cx="625853" cy="518437"/>
          </a:xfrm>
          <a:prstGeom prst="rect">
            <a:avLst/>
          </a:prstGeom>
        </p:spPr>
      </p:pic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CCFB36B7-8AFE-4A35-8FE6-DD937D3E5F73}"/>
              </a:ext>
            </a:extLst>
          </p:cNvPr>
          <p:cNvCxnSpPr>
            <a:cxnSpLocks/>
          </p:cNvCxnSpPr>
          <p:nvPr/>
        </p:nvCxnSpPr>
        <p:spPr>
          <a:xfrm flipH="1">
            <a:off x="15413647" y="3876886"/>
            <a:ext cx="1306106" cy="1989794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5279D6C-247B-46B7-A83F-92AC13F3E05A}"/>
              </a:ext>
            </a:extLst>
          </p:cNvPr>
          <p:cNvSpPr/>
          <p:nvPr/>
        </p:nvSpPr>
        <p:spPr>
          <a:xfrm>
            <a:off x="2496806" y="776062"/>
            <a:ext cx="1671637" cy="1726523"/>
          </a:xfrm>
          <a:prstGeom prst="rect">
            <a:avLst/>
          </a:prstGeom>
          <a:solidFill>
            <a:srgbClr val="3D6EFF"/>
          </a:solidFill>
          <a:ln>
            <a:solidFill>
              <a:srgbClr val="3D6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900" dirty="0" err="1">
                <a:solidFill>
                  <a:schemeClr val="bg1"/>
                </a:solidFill>
              </a:rPr>
              <a:t>Automated</a:t>
            </a:r>
            <a:r>
              <a:rPr lang="fr-FR" sz="900" dirty="0">
                <a:solidFill>
                  <a:schemeClr val="bg1"/>
                </a:solidFill>
              </a:rPr>
              <a:t> Training Pipeline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5120D6-D408-4ACD-A701-7B8B839BB846}"/>
              </a:ext>
            </a:extLst>
          </p:cNvPr>
          <p:cNvSpPr/>
          <p:nvPr/>
        </p:nvSpPr>
        <p:spPr>
          <a:xfrm>
            <a:off x="2657917" y="1032175"/>
            <a:ext cx="1212937" cy="19958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Validation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2574815-B18E-48EE-B192-B22351E75EB7}"/>
              </a:ext>
            </a:extLst>
          </p:cNvPr>
          <p:cNvSpPr/>
          <p:nvPr/>
        </p:nvSpPr>
        <p:spPr>
          <a:xfrm>
            <a:off x="2664795" y="1318997"/>
            <a:ext cx="1212911" cy="183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</a:t>
            </a:r>
            <a:r>
              <a:rPr lang="fr-FR" sz="1000" dirty="0" err="1">
                <a:solidFill>
                  <a:srgbClr val="000000"/>
                </a:solidFill>
              </a:rPr>
              <a:t>Preparation</a:t>
            </a:r>
            <a:endParaRPr lang="fr-FR" sz="1000" dirty="0">
              <a:solidFill>
                <a:srgbClr val="00000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4576EE7-5E71-43B0-A8FB-D25A13D5033B}"/>
              </a:ext>
            </a:extLst>
          </p:cNvPr>
          <p:cNvSpPr/>
          <p:nvPr/>
        </p:nvSpPr>
        <p:spPr>
          <a:xfrm>
            <a:off x="2673590" y="1601997"/>
            <a:ext cx="1197264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Training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5EEFA37-D774-4A2D-8E2F-1BE8E4187FD4}"/>
              </a:ext>
            </a:extLst>
          </p:cNvPr>
          <p:cNvSpPr/>
          <p:nvPr/>
        </p:nvSpPr>
        <p:spPr>
          <a:xfrm>
            <a:off x="2673590" y="1892717"/>
            <a:ext cx="1197264" cy="17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Evaluation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E14127C-2B76-48FE-89D5-008347DE910C}"/>
              </a:ext>
            </a:extLst>
          </p:cNvPr>
          <p:cNvSpPr/>
          <p:nvPr/>
        </p:nvSpPr>
        <p:spPr>
          <a:xfrm>
            <a:off x="2680442" y="2170665"/>
            <a:ext cx="1190412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Register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207D1F71-976E-4259-9DF6-060045414958}"/>
              </a:ext>
            </a:extLst>
          </p:cNvPr>
          <p:cNvCxnSpPr>
            <a:cxnSpLocks/>
          </p:cNvCxnSpPr>
          <p:nvPr/>
        </p:nvCxnSpPr>
        <p:spPr>
          <a:xfrm>
            <a:off x="3262988" y="1215262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24121BBE-2F3A-46C7-A6C8-0C4280298B4E}"/>
              </a:ext>
            </a:extLst>
          </p:cNvPr>
          <p:cNvCxnSpPr>
            <a:cxnSpLocks/>
          </p:cNvCxnSpPr>
          <p:nvPr/>
        </p:nvCxnSpPr>
        <p:spPr>
          <a:xfrm>
            <a:off x="3267745" y="1491496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DA42DC71-1438-44E4-B467-2EDEB07EE0D6}"/>
              </a:ext>
            </a:extLst>
          </p:cNvPr>
          <p:cNvCxnSpPr>
            <a:cxnSpLocks/>
          </p:cNvCxnSpPr>
          <p:nvPr/>
        </p:nvCxnSpPr>
        <p:spPr>
          <a:xfrm>
            <a:off x="3272514" y="1761322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EDE4866D-65CA-4F7E-AD2D-F4D34A8B5DBD}"/>
              </a:ext>
            </a:extLst>
          </p:cNvPr>
          <p:cNvCxnSpPr>
            <a:cxnSpLocks/>
          </p:cNvCxnSpPr>
          <p:nvPr/>
        </p:nvCxnSpPr>
        <p:spPr>
          <a:xfrm>
            <a:off x="3282034" y="2047074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VM symbol | Microsoft Azure Mono">
            <a:extLst>
              <a:ext uri="{FF2B5EF4-FFF2-40B4-BE49-F238E27FC236}">
                <a16:creationId xmlns:a16="http://schemas.microsoft.com/office/drawing/2014/main" id="{0D5C1D03-AD57-4904-A56F-E648CDF2A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683" y="1602995"/>
            <a:ext cx="478855" cy="45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VM symbol | Microsoft Azure Mono">
            <a:extLst>
              <a:ext uri="{FF2B5EF4-FFF2-40B4-BE49-F238E27FC236}">
                <a16:creationId xmlns:a16="http://schemas.microsoft.com/office/drawing/2014/main" id="{571D532E-2DEA-440F-82CD-49D1A713A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760" y="2168232"/>
            <a:ext cx="478855" cy="45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itre 1">
            <a:extLst>
              <a:ext uri="{FF2B5EF4-FFF2-40B4-BE49-F238E27FC236}">
                <a16:creationId xmlns:a16="http://schemas.microsoft.com/office/drawing/2014/main" id="{6615257C-5215-466F-8D44-CFE1A469F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7412" y="6339563"/>
            <a:ext cx="3090439" cy="518437"/>
          </a:xfrm>
          <a:solidFill>
            <a:schemeClr val="tx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Production phase</a:t>
            </a:r>
          </a:p>
        </p:txBody>
      </p:sp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90AB71FF-96D3-45AF-8F43-429036334AE7}"/>
              </a:ext>
            </a:extLst>
          </p:cNvPr>
          <p:cNvCxnSpPr>
            <a:cxnSpLocks/>
            <a:stCxn id="55" idx="3"/>
            <a:endCxn id="2056" idx="1"/>
          </p:cNvCxnSpPr>
          <p:nvPr/>
        </p:nvCxnSpPr>
        <p:spPr>
          <a:xfrm>
            <a:off x="1000414" y="2394185"/>
            <a:ext cx="698982" cy="939138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12">
            <a:extLst>
              <a:ext uri="{FF2B5EF4-FFF2-40B4-BE49-F238E27FC236}">
                <a16:creationId xmlns:a16="http://schemas.microsoft.com/office/drawing/2014/main" id="{25EB28E1-166E-4F66-AFE7-15CA63793B74}"/>
              </a:ext>
            </a:extLst>
          </p:cNvPr>
          <p:cNvCxnSpPr>
            <a:cxnSpLocks/>
            <a:stCxn id="54" idx="3"/>
            <a:endCxn id="2056" idx="1"/>
          </p:cNvCxnSpPr>
          <p:nvPr/>
        </p:nvCxnSpPr>
        <p:spPr>
          <a:xfrm>
            <a:off x="1009050" y="1827715"/>
            <a:ext cx="690346" cy="1505608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10" descr="Deploy Your Private Docker Registry as a Pod in Kubernetes | by Varun Kumar  G | The Startup | Medium">
            <a:extLst>
              <a:ext uri="{FF2B5EF4-FFF2-40B4-BE49-F238E27FC236}">
                <a16:creationId xmlns:a16="http://schemas.microsoft.com/office/drawing/2014/main" id="{E3287EE5-2AD9-406E-9467-43E989EBB1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36" t="9286" r="3461" b="8062"/>
          <a:stretch/>
        </p:blipFill>
        <p:spPr bwMode="auto">
          <a:xfrm>
            <a:off x="6377990" y="3069221"/>
            <a:ext cx="904875" cy="520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7747F973-0E03-4C8B-B51A-376D5133E97A}"/>
              </a:ext>
            </a:extLst>
          </p:cNvPr>
          <p:cNvSpPr txBox="1"/>
          <p:nvPr/>
        </p:nvSpPr>
        <p:spPr>
          <a:xfrm>
            <a:off x="6278660" y="3554662"/>
            <a:ext cx="1077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Docker </a:t>
            </a:r>
            <a:r>
              <a:rPr lang="fr-FR" sz="1100" dirty="0" err="1"/>
              <a:t>registry</a:t>
            </a:r>
            <a:endParaRPr lang="fr-FR" sz="11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612601A-A1A1-4F2F-9152-EB6E5CA88709}"/>
              </a:ext>
            </a:extLst>
          </p:cNvPr>
          <p:cNvSpPr/>
          <p:nvPr/>
        </p:nvSpPr>
        <p:spPr>
          <a:xfrm>
            <a:off x="9092827" y="1018972"/>
            <a:ext cx="2236388" cy="945047"/>
          </a:xfrm>
          <a:prstGeom prst="rect">
            <a:avLst/>
          </a:prstGeom>
          <a:noFill/>
          <a:ln w="57150">
            <a:solidFill>
              <a:srgbClr val="DB2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3" name="Picture 2" descr="OpenShift — Wikipédia">
            <a:extLst>
              <a:ext uri="{FF2B5EF4-FFF2-40B4-BE49-F238E27FC236}">
                <a16:creationId xmlns:a16="http://schemas.microsoft.com/office/drawing/2014/main" id="{0D07EB71-5FC3-407A-8C40-33A1DE3B9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596"/>
          <a:stretch/>
        </p:blipFill>
        <p:spPr bwMode="auto">
          <a:xfrm>
            <a:off x="9128431" y="1062750"/>
            <a:ext cx="351106" cy="30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ZoneTexte 65">
            <a:extLst>
              <a:ext uri="{FF2B5EF4-FFF2-40B4-BE49-F238E27FC236}">
                <a16:creationId xmlns:a16="http://schemas.microsoft.com/office/drawing/2014/main" id="{1F3C727E-FD15-4871-86F2-7880DD9A5A09}"/>
              </a:ext>
            </a:extLst>
          </p:cNvPr>
          <p:cNvSpPr txBox="1"/>
          <p:nvPr/>
        </p:nvSpPr>
        <p:spPr>
          <a:xfrm>
            <a:off x="9443197" y="1035794"/>
            <a:ext cx="1403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DB212E"/>
                </a:solidFill>
              </a:rPr>
              <a:t>OpenShift</a:t>
            </a:r>
            <a:r>
              <a:rPr lang="fr-FR" sz="1600" dirty="0">
                <a:solidFill>
                  <a:srgbClr val="DB212E"/>
                </a:solidFill>
              </a:rPr>
              <a:t> dev</a:t>
            </a:r>
          </a:p>
        </p:txBody>
      </p:sp>
      <p:pic>
        <p:nvPicPr>
          <p:cNvPr id="67" name="Picture 8">
            <a:extLst>
              <a:ext uri="{FF2B5EF4-FFF2-40B4-BE49-F238E27FC236}">
                <a16:creationId xmlns:a16="http://schemas.microsoft.com/office/drawing/2014/main" id="{84BCBB4E-7A78-4D17-9A92-85EDC9D3B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261" y="1901280"/>
            <a:ext cx="974194" cy="40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Image 69" descr="Une image contenant personne, homme, souriant, posant&#10;&#10;Description générée automatiquement">
            <a:extLst>
              <a:ext uri="{FF2B5EF4-FFF2-40B4-BE49-F238E27FC236}">
                <a16:creationId xmlns:a16="http://schemas.microsoft.com/office/drawing/2014/main" id="{6C535F34-0110-4996-A724-654530F6541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-2463"/>
          <a:stretch/>
        </p:blipFill>
        <p:spPr>
          <a:xfrm>
            <a:off x="6162592" y="797299"/>
            <a:ext cx="625853" cy="518437"/>
          </a:xfrm>
          <a:prstGeom prst="rect">
            <a:avLst/>
          </a:prstGeom>
        </p:spPr>
      </p:pic>
      <p:pic>
        <p:nvPicPr>
          <p:cNvPr id="3074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BE2DD8CC-BB1B-4FDD-A834-388C3CF67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778" y="1433869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E9BFCAAF-E143-45EA-96C3-525295063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070" y="1433870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5C5931A0-CEF9-4867-9C31-3E0E4A2FA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6014" y="1433869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ZoneTexte 73">
            <a:extLst>
              <a:ext uri="{FF2B5EF4-FFF2-40B4-BE49-F238E27FC236}">
                <a16:creationId xmlns:a16="http://schemas.microsoft.com/office/drawing/2014/main" id="{AE0DDE34-5722-4CEB-B8BA-7770E609EA6D}"/>
              </a:ext>
            </a:extLst>
          </p:cNvPr>
          <p:cNvSpPr txBox="1"/>
          <p:nvPr/>
        </p:nvSpPr>
        <p:spPr>
          <a:xfrm>
            <a:off x="9450034" y="1733119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326CE5"/>
                </a:solidFill>
              </a:rPr>
              <a:t>zoning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5707F3CB-7A38-4CF0-9DC8-8609DF44AC50}"/>
              </a:ext>
            </a:extLst>
          </p:cNvPr>
          <p:cNvSpPr txBox="1"/>
          <p:nvPr/>
        </p:nvSpPr>
        <p:spPr>
          <a:xfrm>
            <a:off x="10052058" y="1732635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ocr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CDEB7AB6-E132-476B-8B3F-34D824296FEE}"/>
              </a:ext>
            </a:extLst>
          </p:cNvPr>
          <p:cNvSpPr txBox="1"/>
          <p:nvPr/>
        </p:nvSpPr>
        <p:spPr>
          <a:xfrm>
            <a:off x="10394663" y="1732635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homography</a:t>
            </a:r>
            <a:endParaRPr lang="fr-FR" sz="800" dirty="0">
              <a:solidFill>
                <a:srgbClr val="326CE5"/>
              </a:solidFill>
            </a:endParaRPr>
          </a:p>
        </p:txBody>
      </p: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10D2AA67-E30D-4F88-B886-03D48D2CD9AC}"/>
              </a:ext>
            </a:extLst>
          </p:cNvPr>
          <p:cNvCxnSpPr>
            <a:cxnSpLocks/>
            <a:stCxn id="62" idx="1"/>
            <a:endCxn id="39" idx="3"/>
          </p:cNvCxnSpPr>
          <p:nvPr/>
        </p:nvCxnSpPr>
        <p:spPr>
          <a:xfrm flipH="1">
            <a:off x="7282865" y="1491496"/>
            <a:ext cx="1809962" cy="1837734"/>
          </a:xfrm>
          <a:prstGeom prst="straightConnector1">
            <a:avLst/>
          </a:prstGeom>
          <a:ln w="44450">
            <a:solidFill>
              <a:srgbClr val="9D337F">
                <a:alpha val="80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5A2E732D-963A-4FAA-91EE-6189426105D9}"/>
              </a:ext>
            </a:extLst>
          </p:cNvPr>
          <p:cNvCxnSpPr>
            <a:cxnSpLocks/>
            <a:stCxn id="70" idx="2"/>
            <a:endCxn id="67" idx="0"/>
          </p:cNvCxnSpPr>
          <p:nvPr/>
        </p:nvCxnSpPr>
        <p:spPr>
          <a:xfrm>
            <a:off x="6475519" y="1315736"/>
            <a:ext cx="301839" cy="585544"/>
          </a:xfrm>
          <a:prstGeom prst="straightConnector1">
            <a:avLst/>
          </a:prstGeom>
          <a:ln w="44450">
            <a:solidFill>
              <a:srgbClr val="9D337F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ylindre 103">
            <a:extLst>
              <a:ext uri="{FF2B5EF4-FFF2-40B4-BE49-F238E27FC236}">
                <a16:creationId xmlns:a16="http://schemas.microsoft.com/office/drawing/2014/main" id="{FB8F0D81-38AE-4BA7-B6FC-070A66FA30C9}"/>
              </a:ext>
            </a:extLst>
          </p:cNvPr>
          <p:cNvSpPr/>
          <p:nvPr/>
        </p:nvSpPr>
        <p:spPr>
          <a:xfrm>
            <a:off x="4071623" y="1867809"/>
            <a:ext cx="650940" cy="774836"/>
          </a:xfrm>
          <a:prstGeom prst="can">
            <a:avLst/>
          </a:prstGeom>
          <a:solidFill>
            <a:srgbClr val="F2F2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Registry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76E75ECF-C0CA-4F7A-896E-26DBAEE667B5}"/>
              </a:ext>
            </a:extLst>
          </p:cNvPr>
          <p:cNvCxnSpPr>
            <a:endCxn id="104" idx="2"/>
          </p:cNvCxnSpPr>
          <p:nvPr/>
        </p:nvCxnSpPr>
        <p:spPr>
          <a:xfrm flipV="1">
            <a:off x="3870854" y="2255227"/>
            <a:ext cx="200769" cy="1789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avec flèche 106">
            <a:extLst>
              <a:ext uri="{FF2B5EF4-FFF2-40B4-BE49-F238E27FC236}">
                <a16:creationId xmlns:a16="http://schemas.microsoft.com/office/drawing/2014/main" id="{166F8678-BA67-456B-8D6E-DFE47F679FE3}"/>
              </a:ext>
            </a:extLst>
          </p:cNvPr>
          <p:cNvCxnSpPr>
            <a:cxnSpLocks/>
            <a:stCxn id="62" idx="1"/>
            <a:endCxn id="67" idx="3"/>
          </p:cNvCxnSpPr>
          <p:nvPr/>
        </p:nvCxnSpPr>
        <p:spPr>
          <a:xfrm flipH="1">
            <a:off x="7264455" y="1491496"/>
            <a:ext cx="1828372" cy="613375"/>
          </a:xfrm>
          <a:prstGeom prst="straightConnector1">
            <a:avLst/>
          </a:prstGeom>
          <a:ln w="44450">
            <a:solidFill>
              <a:srgbClr val="9D337F">
                <a:alpha val="80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Picture 2" descr="Salah CHADLI">
            <a:extLst>
              <a:ext uri="{FF2B5EF4-FFF2-40B4-BE49-F238E27FC236}">
                <a16:creationId xmlns:a16="http://schemas.microsoft.com/office/drawing/2014/main" id="{74862FAB-3827-4BC3-97AF-59F67229EE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45"/>
          <a:stretch/>
        </p:blipFill>
        <p:spPr bwMode="auto">
          <a:xfrm>
            <a:off x="6849696" y="784837"/>
            <a:ext cx="625853" cy="51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2" name="Connecteur droit avec flèche 111">
            <a:extLst>
              <a:ext uri="{FF2B5EF4-FFF2-40B4-BE49-F238E27FC236}">
                <a16:creationId xmlns:a16="http://schemas.microsoft.com/office/drawing/2014/main" id="{A1B32948-4880-4910-B70B-FE850425D0CD}"/>
              </a:ext>
            </a:extLst>
          </p:cNvPr>
          <p:cNvCxnSpPr>
            <a:cxnSpLocks/>
            <a:stCxn id="109" idx="2"/>
            <a:endCxn id="67" idx="0"/>
          </p:cNvCxnSpPr>
          <p:nvPr/>
        </p:nvCxnSpPr>
        <p:spPr>
          <a:xfrm flipH="1">
            <a:off x="6777358" y="1303274"/>
            <a:ext cx="385265" cy="598006"/>
          </a:xfrm>
          <a:prstGeom prst="straightConnector1">
            <a:avLst/>
          </a:prstGeom>
          <a:ln w="44450">
            <a:solidFill>
              <a:srgbClr val="9D337F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BFD7E3F-6E2D-4A93-AEAC-F109A06CCB62}"/>
              </a:ext>
            </a:extLst>
          </p:cNvPr>
          <p:cNvSpPr/>
          <p:nvPr/>
        </p:nvSpPr>
        <p:spPr>
          <a:xfrm>
            <a:off x="9092827" y="2204178"/>
            <a:ext cx="2236388" cy="945047"/>
          </a:xfrm>
          <a:prstGeom prst="rect">
            <a:avLst/>
          </a:prstGeom>
          <a:noFill/>
          <a:ln w="57150">
            <a:solidFill>
              <a:srgbClr val="DB2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23" name="Picture 2" descr="OpenShift — Wikipédia">
            <a:extLst>
              <a:ext uri="{FF2B5EF4-FFF2-40B4-BE49-F238E27FC236}">
                <a16:creationId xmlns:a16="http://schemas.microsoft.com/office/drawing/2014/main" id="{8FD841AB-3407-442F-84F1-0E8D10A553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596"/>
          <a:stretch/>
        </p:blipFill>
        <p:spPr bwMode="auto">
          <a:xfrm>
            <a:off x="9128431" y="2247956"/>
            <a:ext cx="351106" cy="30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ZoneTexte 123">
            <a:extLst>
              <a:ext uri="{FF2B5EF4-FFF2-40B4-BE49-F238E27FC236}">
                <a16:creationId xmlns:a16="http://schemas.microsoft.com/office/drawing/2014/main" id="{DADD09F7-EBA2-4F32-9B1D-05A6E7524D47}"/>
              </a:ext>
            </a:extLst>
          </p:cNvPr>
          <p:cNvSpPr txBox="1"/>
          <p:nvPr/>
        </p:nvSpPr>
        <p:spPr>
          <a:xfrm>
            <a:off x="9443197" y="2221000"/>
            <a:ext cx="1366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DB212E"/>
                </a:solidFill>
              </a:rPr>
              <a:t>OpenShift</a:t>
            </a:r>
            <a:r>
              <a:rPr lang="fr-FR" sz="1600" dirty="0">
                <a:solidFill>
                  <a:srgbClr val="DB212E"/>
                </a:solidFill>
              </a:rPr>
              <a:t> </a:t>
            </a:r>
            <a:r>
              <a:rPr lang="fr-FR" sz="1600" dirty="0" err="1">
                <a:solidFill>
                  <a:srgbClr val="DB212E"/>
                </a:solidFill>
              </a:rPr>
              <a:t>rec</a:t>
            </a:r>
            <a:endParaRPr lang="fr-FR" sz="1600" dirty="0">
              <a:solidFill>
                <a:srgbClr val="DB212E"/>
              </a:solidFill>
            </a:endParaRPr>
          </a:p>
        </p:txBody>
      </p:sp>
      <p:pic>
        <p:nvPicPr>
          <p:cNvPr id="125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2935B51C-8BD7-4D20-8072-098EABD71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778" y="2619075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9F9097AB-42FF-4062-BE66-C6098EB8C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070" y="2619076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712AFF66-B5FC-4F99-A7D6-CEF362C63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6014" y="2619075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ZoneTexte 127">
            <a:extLst>
              <a:ext uri="{FF2B5EF4-FFF2-40B4-BE49-F238E27FC236}">
                <a16:creationId xmlns:a16="http://schemas.microsoft.com/office/drawing/2014/main" id="{6ACC267C-4387-44DB-861A-26A294F8EF2E}"/>
              </a:ext>
            </a:extLst>
          </p:cNvPr>
          <p:cNvSpPr txBox="1"/>
          <p:nvPr/>
        </p:nvSpPr>
        <p:spPr>
          <a:xfrm>
            <a:off x="9450034" y="2907567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326CE5"/>
                </a:solidFill>
              </a:rPr>
              <a:t>zoning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618DD696-E7C0-424F-8C3B-A95ACE051020}"/>
              </a:ext>
            </a:extLst>
          </p:cNvPr>
          <p:cNvSpPr txBox="1"/>
          <p:nvPr/>
        </p:nvSpPr>
        <p:spPr>
          <a:xfrm>
            <a:off x="10052058" y="2917841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ocr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D88E2EA0-BCFD-43B0-A09F-3E448B585494}"/>
              </a:ext>
            </a:extLst>
          </p:cNvPr>
          <p:cNvSpPr txBox="1"/>
          <p:nvPr/>
        </p:nvSpPr>
        <p:spPr>
          <a:xfrm>
            <a:off x="10394663" y="2917841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homography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6504CC2-A444-4320-8AC2-BECA20C96889}"/>
              </a:ext>
            </a:extLst>
          </p:cNvPr>
          <p:cNvSpPr/>
          <p:nvPr/>
        </p:nvSpPr>
        <p:spPr>
          <a:xfrm>
            <a:off x="9117412" y="3392211"/>
            <a:ext cx="2236388" cy="945047"/>
          </a:xfrm>
          <a:prstGeom prst="rect">
            <a:avLst/>
          </a:prstGeom>
          <a:noFill/>
          <a:ln w="57150">
            <a:solidFill>
              <a:srgbClr val="DB2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32" name="Picture 2" descr="OpenShift — Wikipédia">
            <a:extLst>
              <a:ext uri="{FF2B5EF4-FFF2-40B4-BE49-F238E27FC236}">
                <a16:creationId xmlns:a16="http://schemas.microsoft.com/office/drawing/2014/main" id="{C0E4F4B0-4B9F-41A7-9E43-6A8C81BB46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596"/>
          <a:stretch/>
        </p:blipFill>
        <p:spPr bwMode="auto">
          <a:xfrm>
            <a:off x="9153016" y="3435989"/>
            <a:ext cx="351106" cy="30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ZoneTexte 132">
            <a:extLst>
              <a:ext uri="{FF2B5EF4-FFF2-40B4-BE49-F238E27FC236}">
                <a16:creationId xmlns:a16="http://schemas.microsoft.com/office/drawing/2014/main" id="{358C3FD6-C89A-479D-BA73-F70A9D979CAF}"/>
              </a:ext>
            </a:extLst>
          </p:cNvPr>
          <p:cNvSpPr txBox="1"/>
          <p:nvPr/>
        </p:nvSpPr>
        <p:spPr>
          <a:xfrm>
            <a:off x="9467782" y="3409033"/>
            <a:ext cx="1821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DB212E"/>
                </a:solidFill>
              </a:rPr>
              <a:t>OpenShift</a:t>
            </a:r>
            <a:r>
              <a:rPr lang="fr-FR" sz="1600" dirty="0">
                <a:solidFill>
                  <a:srgbClr val="DB212E"/>
                </a:solidFill>
              </a:rPr>
              <a:t> </a:t>
            </a:r>
            <a:r>
              <a:rPr lang="fr-FR" sz="1600" dirty="0" err="1">
                <a:solidFill>
                  <a:srgbClr val="DB212E"/>
                </a:solidFill>
              </a:rPr>
              <a:t>pre</a:t>
            </a:r>
            <a:r>
              <a:rPr lang="fr-FR" sz="1600" dirty="0">
                <a:solidFill>
                  <a:srgbClr val="DB212E"/>
                </a:solidFill>
              </a:rPr>
              <a:t>-prod</a:t>
            </a:r>
          </a:p>
        </p:txBody>
      </p:sp>
      <p:pic>
        <p:nvPicPr>
          <p:cNvPr id="134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A443C2BD-CD08-47C0-9506-87060BED7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363" y="3807108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4A47E679-7598-4B69-87F6-CDF64E862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655" y="3807109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F7EF8FBE-306F-4172-9F5A-6A9C36489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599" y="3807108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ZoneTexte 136">
            <a:extLst>
              <a:ext uri="{FF2B5EF4-FFF2-40B4-BE49-F238E27FC236}">
                <a16:creationId xmlns:a16="http://schemas.microsoft.com/office/drawing/2014/main" id="{922F2E2F-589C-4AA8-A348-93872C5AC831}"/>
              </a:ext>
            </a:extLst>
          </p:cNvPr>
          <p:cNvSpPr txBox="1"/>
          <p:nvPr/>
        </p:nvSpPr>
        <p:spPr>
          <a:xfrm>
            <a:off x="9474619" y="4106358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326CE5"/>
                </a:solidFill>
              </a:rPr>
              <a:t>zoning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4E92AD28-2CCD-410F-9D4C-0F099288B473}"/>
              </a:ext>
            </a:extLst>
          </p:cNvPr>
          <p:cNvSpPr txBox="1"/>
          <p:nvPr/>
        </p:nvSpPr>
        <p:spPr>
          <a:xfrm>
            <a:off x="10076643" y="4105874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ocr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B5066EC8-0D79-45B0-B7FC-9C39EB6AB5AD}"/>
              </a:ext>
            </a:extLst>
          </p:cNvPr>
          <p:cNvSpPr txBox="1"/>
          <p:nvPr/>
        </p:nvSpPr>
        <p:spPr>
          <a:xfrm>
            <a:off x="10419248" y="4105874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homography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F64E953-E769-4007-9076-A32A67D22A64}"/>
              </a:ext>
            </a:extLst>
          </p:cNvPr>
          <p:cNvSpPr/>
          <p:nvPr/>
        </p:nvSpPr>
        <p:spPr>
          <a:xfrm>
            <a:off x="9117412" y="4592987"/>
            <a:ext cx="2236388" cy="945047"/>
          </a:xfrm>
          <a:prstGeom prst="rect">
            <a:avLst/>
          </a:prstGeom>
          <a:noFill/>
          <a:ln w="57150">
            <a:solidFill>
              <a:srgbClr val="DB2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41" name="Picture 2" descr="OpenShift — Wikipédia">
            <a:extLst>
              <a:ext uri="{FF2B5EF4-FFF2-40B4-BE49-F238E27FC236}">
                <a16:creationId xmlns:a16="http://schemas.microsoft.com/office/drawing/2014/main" id="{E4321ED0-F094-4451-924D-D2116B434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596"/>
          <a:stretch/>
        </p:blipFill>
        <p:spPr bwMode="auto">
          <a:xfrm>
            <a:off x="9153016" y="4636765"/>
            <a:ext cx="351106" cy="30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ZoneTexte 141">
            <a:extLst>
              <a:ext uri="{FF2B5EF4-FFF2-40B4-BE49-F238E27FC236}">
                <a16:creationId xmlns:a16="http://schemas.microsoft.com/office/drawing/2014/main" id="{C3B1FC99-179E-4DE3-9C64-6E289256F7EA}"/>
              </a:ext>
            </a:extLst>
          </p:cNvPr>
          <p:cNvSpPr txBox="1"/>
          <p:nvPr/>
        </p:nvSpPr>
        <p:spPr>
          <a:xfrm>
            <a:off x="9467782" y="4609809"/>
            <a:ext cx="1486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DB212E"/>
                </a:solidFill>
              </a:rPr>
              <a:t>OpenShift</a:t>
            </a:r>
            <a:r>
              <a:rPr lang="fr-FR" sz="1600" dirty="0">
                <a:solidFill>
                  <a:srgbClr val="DB212E"/>
                </a:solidFill>
              </a:rPr>
              <a:t> prod</a:t>
            </a:r>
          </a:p>
        </p:txBody>
      </p:sp>
      <p:pic>
        <p:nvPicPr>
          <p:cNvPr id="143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65770948-480C-45FC-BFA5-B28C8EA9F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363" y="5007884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905F4C06-871E-45F5-9E38-B9FBDF144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655" y="5007885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B1C3ACCC-BBAF-42BA-90C1-339EAD97A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599" y="5007884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ZoneTexte 145">
            <a:extLst>
              <a:ext uri="{FF2B5EF4-FFF2-40B4-BE49-F238E27FC236}">
                <a16:creationId xmlns:a16="http://schemas.microsoft.com/office/drawing/2014/main" id="{3A750CFC-725E-406E-B613-1F4C89783F38}"/>
              </a:ext>
            </a:extLst>
          </p:cNvPr>
          <p:cNvSpPr txBox="1"/>
          <p:nvPr/>
        </p:nvSpPr>
        <p:spPr>
          <a:xfrm>
            <a:off x="9474619" y="5307134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326CE5"/>
                </a:solidFill>
              </a:rPr>
              <a:t>zoning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ED8B2EC2-A38E-4F01-B670-0EA6DC00C449}"/>
              </a:ext>
            </a:extLst>
          </p:cNvPr>
          <p:cNvSpPr txBox="1"/>
          <p:nvPr/>
        </p:nvSpPr>
        <p:spPr>
          <a:xfrm>
            <a:off x="10076643" y="5306650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ocr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D49D3597-3B16-4312-BEA8-4BBADD7AF7D2}"/>
              </a:ext>
            </a:extLst>
          </p:cNvPr>
          <p:cNvSpPr txBox="1"/>
          <p:nvPr/>
        </p:nvSpPr>
        <p:spPr>
          <a:xfrm>
            <a:off x="10419248" y="5306650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homography</a:t>
            </a:r>
            <a:endParaRPr lang="fr-FR" sz="800" dirty="0">
              <a:solidFill>
                <a:srgbClr val="326CE5"/>
              </a:solidFill>
            </a:endParaRPr>
          </a:p>
        </p:txBody>
      </p:sp>
      <p:pic>
        <p:nvPicPr>
          <p:cNvPr id="84" name="Picture 4" descr="Azure Machine Learning">
            <a:extLst>
              <a:ext uri="{FF2B5EF4-FFF2-40B4-BE49-F238E27FC236}">
                <a16:creationId xmlns:a16="http://schemas.microsoft.com/office/drawing/2014/main" id="{9BFDA2D1-67E1-438B-A78A-43FA65FF51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96" t="27459" r="37476" b="30796"/>
          <a:stretch/>
        </p:blipFill>
        <p:spPr bwMode="auto">
          <a:xfrm>
            <a:off x="1711706" y="4146853"/>
            <a:ext cx="327488" cy="33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BB0A35BB-417F-489A-A273-31E9D0123AB7}"/>
              </a:ext>
            </a:extLst>
          </p:cNvPr>
          <p:cNvSpPr/>
          <p:nvPr/>
        </p:nvSpPr>
        <p:spPr>
          <a:xfrm>
            <a:off x="1582647" y="4086328"/>
            <a:ext cx="3390070" cy="2431228"/>
          </a:xfrm>
          <a:prstGeom prst="rect">
            <a:avLst/>
          </a:prstGeom>
          <a:noFill/>
          <a:ln w="57150">
            <a:solidFill>
              <a:srgbClr val="006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62C4"/>
              </a:solidFill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571EBCD3-A1EE-4410-A5B9-05D8D7B9CDFB}"/>
              </a:ext>
            </a:extLst>
          </p:cNvPr>
          <p:cNvSpPr txBox="1"/>
          <p:nvPr/>
        </p:nvSpPr>
        <p:spPr>
          <a:xfrm>
            <a:off x="1964922" y="4129537"/>
            <a:ext cx="1376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0062C4"/>
                </a:solidFill>
              </a:rPr>
              <a:t>AzureML</a:t>
            </a:r>
            <a:r>
              <a:rPr lang="fr-FR" sz="1600" dirty="0">
                <a:solidFill>
                  <a:srgbClr val="0062C4"/>
                </a:solidFill>
              </a:rPr>
              <a:t> prod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1BE1412-49F9-4983-B8F6-436D1DDF3522}"/>
              </a:ext>
            </a:extLst>
          </p:cNvPr>
          <p:cNvSpPr/>
          <p:nvPr/>
        </p:nvSpPr>
        <p:spPr>
          <a:xfrm>
            <a:off x="2496806" y="4580210"/>
            <a:ext cx="1671637" cy="1726523"/>
          </a:xfrm>
          <a:prstGeom prst="rect">
            <a:avLst/>
          </a:prstGeom>
          <a:solidFill>
            <a:srgbClr val="3D6EFF"/>
          </a:solidFill>
          <a:ln>
            <a:solidFill>
              <a:srgbClr val="3D6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900" dirty="0" err="1">
                <a:solidFill>
                  <a:schemeClr val="bg1"/>
                </a:solidFill>
              </a:rPr>
              <a:t>Automated</a:t>
            </a:r>
            <a:r>
              <a:rPr lang="fr-FR" sz="900" dirty="0">
                <a:solidFill>
                  <a:schemeClr val="bg1"/>
                </a:solidFill>
              </a:rPr>
              <a:t> Training Pipeline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DF4C30D-B708-4D54-BBC6-A18D19032A9F}"/>
              </a:ext>
            </a:extLst>
          </p:cNvPr>
          <p:cNvSpPr/>
          <p:nvPr/>
        </p:nvSpPr>
        <p:spPr>
          <a:xfrm>
            <a:off x="2657917" y="4836323"/>
            <a:ext cx="1212937" cy="19958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Validation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C6FA156-9DD5-4239-B6C8-CBB343A32D68}"/>
              </a:ext>
            </a:extLst>
          </p:cNvPr>
          <p:cNvSpPr/>
          <p:nvPr/>
        </p:nvSpPr>
        <p:spPr>
          <a:xfrm>
            <a:off x="2664795" y="5123145"/>
            <a:ext cx="1212911" cy="183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</a:t>
            </a:r>
            <a:r>
              <a:rPr lang="fr-FR" sz="1000" dirty="0" err="1">
                <a:solidFill>
                  <a:srgbClr val="000000"/>
                </a:solidFill>
              </a:rPr>
              <a:t>Preparation</a:t>
            </a:r>
            <a:endParaRPr lang="fr-FR" sz="1000" dirty="0">
              <a:solidFill>
                <a:srgbClr val="000000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7AD0BB6-8796-4389-821C-EFC7534A1894}"/>
              </a:ext>
            </a:extLst>
          </p:cNvPr>
          <p:cNvSpPr/>
          <p:nvPr/>
        </p:nvSpPr>
        <p:spPr>
          <a:xfrm>
            <a:off x="2673590" y="5406145"/>
            <a:ext cx="1197264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Training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8BD07E8-40F2-45B1-B06E-2DFAF0EB5EC2}"/>
              </a:ext>
            </a:extLst>
          </p:cNvPr>
          <p:cNvSpPr/>
          <p:nvPr/>
        </p:nvSpPr>
        <p:spPr>
          <a:xfrm>
            <a:off x="2673590" y="5696865"/>
            <a:ext cx="1197264" cy="17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Evaluation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E66B189-5733-4EEE-95DC-160B9A007372}"/>
              </a:ext>
            </a:extLst>
          </p:cNvPr>
          <p:cNvSpPr/>
          <p:nvPr/>
        </p:nvSpPr>
        <p:spPr>
          <a:xfrm>
            <a:off x="2680442" y="5974813"/>
            <a:ext cx="1190412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Register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95" name="Connecteur droit avec flèche 94">
            <a:extLst>
              <a:ext uri="{FF2B5EF4-FFF2-40B4-BE49-F238E27FC236}">
                <a16:creationId xmlns:a16="http://schemas.microsoft.com/office/drawing/2014/main" id="{B080A548-86EA-4C28-B298-1B76FF29F929}"/>
              </a:ext>
            </a:extLst>
          </p:cNvPr>
          <p:cNvCxnSpPr>
            <a:cxnSpLocks/>
          </p:cNvCxnSpPr>
          <p:nvPr/>
        </p:nvCxnSpPr>
        <p:spPr>
          <a:xfrm>
            <a:off x="3262988" y="5019410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32E614EE-C23A-4AB6-AB24-3FDF874075B9}"/>
              </a:ext>
            </a:extLst>
          </p:cNvPr>
          <p:cNvCxnSpPr>
            <a:cxnSpLocks/>
          </p:cNvCxnSpPr>
          <p:nvPr/>
        </p:nvCxnSpPr>
        <p:spPr>
          <a:xfrm>
            <a:off x="3267745" y="5295644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>
            <a:extLst>
              <a:ext uri="{FF2B5EF4-FFF2-40B4-BE49-F238E27FC236}">
                <a16:creationId xmlns:a16="http://schemas.microsoft.com/office/drawing/2014/main" id="{30964649-9F9F-496C-9F41-D453D109F869}"/>
              </a:ext>
            </a:extLst>
          </p:cNvPr>
          <p:cNvCxnSpPr>
            <a:cxnSpLocks/>
          </p:cNvCxnSpPr>
          <p:nvPr/>
        </p:nvCxnSpPr>
        <p:spPr>
          <a:xfrm>
            <a:off x="3272514" y="5565470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9EB7D705-0ECD-43B7-8701-BA5D2DA762B2}"/>
              </a:ext>
            </a:extLst>
          </p:cNvPr>
          <p:cNvCxnSpPr>
            <a:cxnSpLocks/>
          </p:cNvCxnSpPr>
          <p:nvPr/>
        </p:nvCxnSpPr>
        <p:spPr>
          <a:xfrm>
            <a:off x="3282034" y="5851222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ylindre 110">
            <a:extLst>
              <a:ext uri="{FF2B5EF4-FFF2-40B4-BE49-F238E27FC236}">
                <a16:creationId xmlns:a16="http://schemas.microsoft.com/office/drawing/2014/main" id="{95D68641-7BD5-4C54-9FDB-CEE1EA968D9E}"/>
              </a:ext>
            </a:extLst>
          </p:cNvPr>
          <p:cNvSpPr/>
          <p:nvPr/>
        </p:nvSpPr>
        <p:spPr>
          <a:xfrm>
            <a:off x="4071623" y="5671957"/>
            <a:ext cx="650940" cy="774836"/>
          </a:xfrm>
          <a:prstGeom prst="can">
            <a:avLst/>
          </a:prstGeom>
          <a:solidFill>
            <a:srgbClr val="F2F2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Registry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569F0339-49A0-4AB9-8B37-D308FE0A378A}"/>
              </a:ext>
            </a:extLst>
          </p:cNvPr>
          <p:cNvCxnSpPr>
            <a:endCxn id="111" idx="2"/>
          </p:cNvCxnSpPr>
          <p:nvPr/>
        </p:nvCxnSpPr>
        <p:spPr>
          <a:xfrm flipV="1">
            <a:off x="3870854" y="6059375"/>
            <a:ext cx="200769" cy="1789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Picture 2" descr="Azure DevOps Pipelines: Multi-Stage Pipelines">
            <a:extLst>
              <a:ext uri="{FF2B5EF4-FFF2-40B4-BE49-F238E27FC236}">
                <a16:creationId xmlns:a16="http://schemas.microsoft.com/office/drawing/2014/main" id="{5FD6D3BA-FD6B-469B-BFFD-853F283A4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470" y="3505110"/>
            <a:ext cx="512308" cy="51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5D434511-5BC7-40AB-96AB-DBBB0506E02F}"/>
              </a:ext>
            </a:extLst>
          </p:cNvPr>
          <p:cNvCxnSpPr>
            <a:cxnSpLocks/>
            <a:stCxn id="2056" idx="3"/>
            <a:endCxn id="115" idx="1"/>
          </p:cNvCxnSpPr>
          <p:nvPr/>
        </p:nvCxnSpPr>
        <p:spPr>
          <a:xfrm>
            <a:off x="2673590" y="3333323"/>
            <a:ext cx="402880" cy="427941"/>
          </a:xfrm>
          <a:prstGeom prst="straightConnector1">
            <a:avLst/>
          </a:prstGeom>
          <a:ln w="44450">
            <a:solidFill>
              <a:srgbClr val="FF596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avec flèche 117">
            <a:extLst>
              <a:ext uri="{FF2B5EF4-FFF2-40B4-BE49-F238E27FC236}">
                <a16:creationId xmlns:a16="http://schemas.microsoft.com/office/drawing/2014/main" id="{A340ADAF-B438-4832-B366-8FE511E4EE3A}"/>
              </a:ext>
            </a:extLst>
          </p:cNvPr>
          <p:cNvCxnSpPr>
            <a:cxnSpLocks/>
            <a:stCxn id="115" idx="2"/>
            <a:endCxn id="87" idx="0"/>
          </p:cNvCxnSpPr>
          <p:nvPr/>
        </p:nvCxnSpPr>
        <p:spPr>
          <a:xfrm>
            <a:off x="3332624" y="4017418"/>
            <a:ext cx="1" cy="562792"/>
          </a:xfrm>
          <a:prstGeom prst="straightConnector1">
            <a:avLst/>
          </a:prstGeom>
          <a:ln w="44450">
            <a:solidFill>
              <a:srgbClr val="FF596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avec flèche 118">
            <a:extLst>
              <a:ext uri="{FF2B5EF4-FFF2-40B4-BE49-F238E27FC236}">
                <a16:creationId xmlns:a16="http://schemas.microsoft.com/office/drawing/2014/main" id="{80A9FF18-83B1-42FF-BD9B-42DF94E41DF9}"/>
              </a:ext>
            </a:extLst>
          </p:cNvPr>
          <p:cNvCxnSpPr>
            <a:cxnSpLocks/>
            <a:stCxn id="115" idx="3"/>
            <a:endCxn id="39" idx="1"/>
          </p:cNvCxnSpPr>
          <p:nvPr/>
        </p:nvCxnSpPr>
        <p:spPr>
          <a:xfrm flipV="1">
            <a:off x="3588778" y="3329230"/>
            <a:ext cx="2789212" cy="432034"/>
          </a:xfrm>
          <a:prstGeom prst="straightConnector1">
            <a:avLst/>
          </a:prstGeom>
          <a:ln w="44450">
            <a:solidFill>
              <a:srgbClr val="FF596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>
            <a:extLst>
              <a:ext uri="{FF2B5EF4-FFF2-40B4-BE49-F238E27FC236}">
                <a16:creationId xmlns:a16="http://schemas.microsoft.com/office/drawing/2014/main" id="{EBC3CCE9-256E-43F4-AAF8-FA5B071B653F}"/>
              </a:ext>
            </a:extLst>
          </p:cNvPr>
          <p:cNvCxnSpPr>
            <a:cxnSpLocks/>
            <a:stCxn id="115" idx="2"/>
            <a:endCxn id="111" idx="1"/>
          </p:cNvCxnSpPr>
          <p:nvPr/>
        </p:nvCxnSpPr>
        <p:spPr>
          <a:xfrm>
            <a:off x="3332624" y="4017418"/>
            <a:ext cx="1064469" cy="1654539"/>
          </a:xfrm>
          <a:prstGeom prst="straightConnector1">
            <a:avLst/>
          </a:prstGeom>
          <a:ln w="44450">
            <a:solidFill>
              <a:srgbClr val="FF596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Graphique 8">
            <a:extLst>
              <a:ext uri="{FF2B5EF4-FFF2-40B4-BE49-F238E27FC236}">
                <a16:creationId xmlns:a16="http://schemas.microsoft.com/office/drawing/2014/main" id="{D8138FEA-A8BE-584C-B044-3E52D0AC4F4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564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Azure Machine Learning">
            <a:extLst>
              <a:ext uri="{FF2B5EF4-FFF2-40B4-BE49-F238E27FC236}">
                <a16:creationId xmlns:a16="http://schemas.microsoft.com/office/drawing/2014/main" id="{DA5877A0-6920-4905-9EB7-24B3C48856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96" t="27459" r="37476" b="30796"/>
          <a:stretch/>
        </p:blipFill>
        <p:spPr bwMode="auto">
          <a:xfrm>
            <a:off x="1711706" y="342705"/>
            <a:ext cx="327488" cy="33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3251400-4037-44D5-BC02-2CD4B3383FF0}"/>
              </a:ext>
            </a:extLst>
          </p:cNvPr>
          <p:cNvSpPr/>
          <p:nvPr/>
        </p:nvSpPr>
        <p:spPr>
          <a:xfrm>
            <a:off x="1582647" y="282180"/>
            <a:ext cx="3390070" cy="2431228"/>
          </a:xfrm>
          <a:prstGeom prst="rect">
            <a:avLst/>
          </a:prstGeom>
          <a:noFill/>
          <a:ln w="57150">
            <a:solidFill>
              <a:srgbClr val="006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62C4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C20B1CE-19F4-4AC9-BE37-990EDA292F62}"/>
              </a:ext>
            </a:extLst>
          </p:cNvPr>
          <p:cNvSpPr txBox="1"/>
          <p:nvPr/>
        </p:nvSpPr>
        <p:spPr>
          <a:xfrm>
            <a:off x="1964922" y="324400"/>
            <a:ext cx="1293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0062C4"/>
                </a:solidFill>
              </a:rPr>
              <a:t>AzureML</a:t>
            </a:r>
            <a:r>
              <a:rPr lang="fr-FR" sz="1600" dirty="0">
                <a:solidFill>
                  <a:srgbClr val="0062C4"/>
                </a:solidFill>
              </a:rPr>
              <a:t> dev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4FDC0E39-0C4A-4CCF-A813-7E5AE8494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396" y="3129732"/>
            <a:ext cx="974194" cy="40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Salah CHADLI">
            <a:extLst>
              <a:ext uri="{FF2B5EF4-FFF2-40B4-BE49-F238E27FC236}">
                <a16:creationId xmlns:a16="http://schemas.microsoft.com/office/drawing/2014/main" id="{00FFCDA1-2CCC-45DE-8C66-4A8817D417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45"/>
          <a:stretch/>
        </p:blipFill>
        <p:spPr bwMode="auto">
          <a:xfrm>
            <a:off x="383197" y="1568496"/>
            <a:ext cx="625853" cy="51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Image 54" descr="Une image contenant personne, homme, souriant, posant&#10;&#10;Description générée automatiquement">
            <a:extLst>
              <a:ext uri="{FF2B5EF4-FFF2-40B4-BE49-F238E27FC236}">
                <a16:creationId xmlns:a16="http://schemas.microsoft.com/office/drawing/2014/main" id="{99BE0749-A0DC-45DA-951B-AC92F42E7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561" y="2134966"/>
            <a:ext cx="625853" cy="518437"/>
          </a:xfrm>
          <a:prstGeom prst="rect">
            <a:avLst/>
          </a:prstGeom>
        </p:spPr>
      </p:pic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CCFB36B7-8AFE-4A35-8FE6-DD937D3E5F73}"/>
              </a:ext>
            </a:extLst>
          </p:cNvPr>
          <p:cNvCxnSpPr>
            <a:cxnSpLocks/>
          </p:cNvCxnSpPr>
          <p:nvPr/>
        </p:nvCxnSpPr>
        <p:spPr>
          <a:xfrm flipH="1">
            <a:off x="15413647" y="3876886"/>
            <a:ext cx="1306106" cy="1989794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5279D6C-247B-46B7-A83F-92AC13F3E05A}"/>
              </a:ext>
            </a:extLst>
          </p:cNvPr>
          <p:cNvSpPr/>
          <p:nvPr/>
        </p:nvSpPr>
        <p:spPr>
          <a:xfrm>
            <a:off x="2496806" y="776062"/>
            <a:ext cx="1671637" cy="1726523"/>
          </a:xfrm>
          <a:prstGeom prst="rect">
            <a:avLst/>
          </a:prstGeom>
          <a:solidFill>
            <a:srgbClr val="3D6EFF"/>
          </a:solidFill>
          <a:ln>
            <a:solidFill>
              <a:srgbClr val="3D6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900" dirty="0" err="1">
                <a:solidFill>
                  <a:schemeClr val="bg1"/>
                </a:solidFill>
              </a:rPr>
              <a:t>Automated</a:t>
            </a:r>
            <a:r>
              <a:rPr lang="fr-FR" sz="900" dirty="0">
                <a:solidFill>
                  <a:schemeClr val="bg1"/>
                </a:solidFill>
              </a:rPr>
              <a:t> Training Pipeline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5120D6-D408-4ACD-A701-7B8B839BB846}"/>
              </a:ext>
            </a:extLst>
          </p:cNvPr>
          <p:cNvSpPr/>
          <p:nvPr/>
        </p:nvSpPr>
        <p:spPr>
          <a:xfrm>
            <a:off x="2657917" y="1032175"/>
            <a:ext cx="1212937" cy="19958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Validation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2574815-B18E-48EE-B192-B22351E75EB7}"/>
              </a:ext>
            </a:extLst>
          </p:cNvPr>
          <p:cNvSpPr/>
          <p:nvPr/>
        </p:nvSpPr>
        <p:spPr>
          <a:xfrm>
            <a:off x="2664795" y="1318997"/>
            <a:ext cx="1212911" cy="183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</a:t>
            </a:r>
            <a:r>
              <a:rPr lang="fr-FR" sz="1000" dirty="0" err="1">
                <a:solidFill>
                  <a:srgbClr val="000000"/>
                </a:solidFill>
              </a:rPr>
              <a:t>Preparation</a:t>
            </a:r>
            <a:endParaRPr lang="fr-FR" sz="1000" dirty="0">
              <a:solidFill>
                <a:srgbClr val="00000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4576EE7-5E71-43B0-A8FB-D25A13D5033B}"/>
              </a:ext>
            </a:extLst>
          </p:cNvPr>
          <p:cNvSpPr/>
          <p:nvPr/>
        </p:nvSpPr>
        <p:spPr>
          <a:xfrm>
            <a:off x="2673590" y="1601997"/>
            <a:ext cx="1197264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Training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5EEFA37-D774-4A2D-8E2F-1BE8E4187FD4}"/>
              </a:ext>
            </a:extLst>
          </p:cNvPr>
          <p:cNvSpPr/>
          <p:nvPr/>
        </p:nvSpPr>
        <p:spPr>
          <a:xfrm>
            <a:off x="2673590" y="1892717"/>
            <a:ext cx="1197264" cy="17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Evaluation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E14127C-2B76-48FE-89D5-008347DE910C}"/>
              </a:ext>
            </a:extLst>
          </p:cNvPr>
          <p:cNvSpPr/>
          <p:nvPr/>
        </p:nvSpPr>
        <p:spPr>
          <a:xfrm>
            <a:off x="2680442" y="2170665"/>
            <a:ext cx="1190412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Register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207D1F71-976E-4259-9DF6-060045414958}"/>
              </a:ext>
            </a:extLst>
          </p:cNvPr>
          <p:cNvCxnSpPr>
            <a:cxnSpLocks/>
          </p:cNvCxnSpPr>
          <p:nvPr/>
        </p:nvCxnSpPr>
        <p:spPr>
          <a:xfrm>
            <a:off x="3262988" y="1215262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24121BBE-2F3A-46C7-A6C8-0C4280298B4E}"/>
              </a:ext>
            </a:extLst>
          </p:cNvPr>
          <p:cNvCxnSpPr>
            <a:cxnSpLocks/>
          </p:cNvCxnSpPr>
          <p:nvPr/>
        </p:nvCxnSpPr>
        <p:spPr>
          <a:xfrm>
            <a:off x="3267745" y="1491496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DA42DC71-1438-44E4-B467-2EDEB07EE0D6}"/>
              </a:ext>
            </a:extLst>
          </p:cNvPr>
          <p:cNvCxnSpPr>
            <a:cxnSpLocks/>
          </p:cNvCxnSpPr>
          <p:nvPr/>
        </p:nvCxnSpPr>
        <p:spPr>
          <a:xfrm>
            <a:off x="3272514" y="1761322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EDE4866D-65CA-4F7E-AD2D-F4D34A8B5DBD}"/>
              </a:ext>
            </a:extLst>
          </p:cNvPr>
          <p:cNvCxnSpPr>
            <a:cxnSpLocks/>
          </p:cNvCxnSpPr>
          <p:nvPr/>
        </p:nvCxnSpPr>
        <p:spPr>
          <a:xfrm>
            <a:off x="3282034" y="2047074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VM symbol | Microsoft Azure Mono">
            <a:extLst>
              <a:ext uri="{FF2B5EF4-FFF2-40B4-BE49-F238E27FC236}">
                <a16:creationId xmlns:a16="http://schemas.microsoft.com/office/drawing/2014/main" id="{0D5C1D03-AD57-4904-A56F-E648CDF2A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683" y="1602995"/>
            <a:ext cx="478855" cy="45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VM symbol | Microsoft Azure Mono">
            <a:extLst>
              <a:ext uri="{FF2B5EF4-FFF2-40B4-BE49-F238E27FC236}">
                <a16:creationId xmlns:a16="http://schemas.microsoft.com/office/drawing/2014/main" id="{571D532E-2DEA-440F-82CD-49D1A713A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760" y="2168232"/>
            <a:ext cx="478855" cy="45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itre 1">
            <a:extLst>
              <a:ext uri="{FF2B5EF4-FFF2-40B4-BE49-F238E27FC236}">
                <a16:creationId xmlns:a16="http://schemas.microsoft.com/office/drawing/2014/main" id="{6615257C-5215-466F-8D44-CFE1A469F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7412" y="6339563"/>
            <a:ext cx="3090439" cy="518437"/>
          </a:xfrm>
          <a:solidFill>
            <a:schemeClr val="tx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Production phase</a:t>
            </a:r>
          </a:p>
        </p:txBody>
      </p:sp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90AB71FF-96D3-45AF-8F43-429036334AE7}"/>
              </a:ext>
            </a:extLst>
          </p:cNvPr>
          <p:cNvCxnSpPr>
            <a:cxnSpLocks/>
            <a:stCxn id="55" idx="3"/>
            <a:endCxn id="2056" idx="1"/>
          </p:cNvCxnSpPr>
          <p:nvPr/>
        </p:nvCxnSpPr>
        <p:spPr>
          <a:xfrm>
            <a:off x="1000414" y="2394185"/>
            <a:ext cx="698982" cy="939138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12">
            <a:extLst>
              <a:ext uri="{FF2B5EF4-FFF2-40B4-BE49-F238E27FC236}">
                <a16:creationId xmlns:a16="http://schemas.microsoft.com/office/drawing/2014/main" id="{25EB28E1-166E-4F66-AFE7-15CA63793B74}"/>
              </a:ext>
            </a:extLst>
          </p:cNvPr>
          <p:cNvCxnSpPr>
            <a:cxnSpLocks/>
            <a:stCxn id="54" idx="3"/>
            <a:endCxn id="2056" idx="1"/>
          </p:cNvCxnSpPr>
          <p:nvPr/>
        </p:nvCxnSpPr>
        <p:spPr>
          <a:xfrm>
            <a:off x="1009050" y="1827715"/>
            <a:ext cx="690346" cy="1505608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10" descr="Deploy Your Private Docker Registry as a Pod in Kubernetes | by Varun Kumar  G | The Startup | Medium">
            <a:extLst>
              <a:ext uri="{FF2B5EF4-FFF2-40B4-BE49-F238E27FC236}">
                <a16:creationId xmlns:a16="http://schemas.microsoft.com/office/drawing/2014/main" id="{E3287EE5-2AD9-406E-9467-43E989EBB1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36" t="9286" r="3461" b="8062"/>
          <a:stretch/>
        </p:blipFill>
        <p:spPr bwMode="auto">
          <a:xfrm>
            <a:off x="6377990" y="3069221"/>
            <a:ext cx="904875" cy="520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7747F973-0E03-4C8B-B51A-376D5133E97A}"/>
              </a:ext>
            </a:extLst>
          </p:cNvPr>
          <p:cNvSpPr txBox="1"/>
          <p:nvPr/>
        </p:nvSpPr>
        <p:spPr>
          <a:xfrm>
            <a:off x="6278660" y="3554662"/>
            <a:ext cx="1077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Docker </a:t>
            </a:r>
            <a:r>
              <a:rPr lang="fr-FR" sz="1100" dirty="0" err="1"/>
              <a:t>registry</a:t>
            </a:r>
            <a:endParaRPr lang="fr-FR" sz="11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612601A-A1A1-4F2F-9152-EB6E5CA88709}"/>
              </a:ext>
            </a:extLst>
          </p:cNvPr>
          <p:cNvSpPr/>
          <p:nvPr/>
        </p:nvSpPr>
        <p:spPr>
          <a:xfrm>
            <a:off x="9092827" y="1018972"/>
            <a:ext cx="2236388" cy="945047"/>
          </a:xfrm>
          <a:prstGeom prst="rect">
            <a:avLst/>
          </a:prstGeom>
          <a:noFill/>
          <a:ln w="57150">
            <a:solidFill>
              <a:srgbClr val="DB2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3" name="Picture 2" descr="OpenShift — Wikipédia">
            <a:extLst>
              <a:ext uri="{FF2B5EF4-FFF2-40B4-BE49-F238E27FC236}">
                <a16:creationId xmlns:a16="http://schemas.microsoft.com/office/drawing/2014/main" id="{0D07EB71-5FC3-407A-8C40-33A1DE3B9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596"/>
          <a:stretch/>
        </p:blipFill>
        <p:spPr bwMode="auto">
          <a:xfrm>
            <a:off x="9128431" y="1062750"/>
            <a:ext cx="351106" cy="30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ZoneTexte 65">
            <a:extLst>
              <a:ext uri="{FF2B5EF4-FFF2-40B4-BE49-F238E27FC236}">
                <a16:creationId xmlns:a16="http://schemas.microsoft.com/office/drawing/2014/main" id="{1F3C727E-FD15-4871-86F2-7880DD9A5A09}"/>
              </a:ext>
            </a:extLst>
          </p:cNvPr>
          <p:cNvSpPr txBox="1"/>
          <p:nvPr/>
        </p:nvSpPr>
        <p:spPr>
          <a:xfrm>
            <a:off x="9443197" y="1035794"/>
            <a:ext cx="1403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DB212E"/>
                </a:solidFill>
              </a:rPr>
              <a:t>OpenShift</a:t>
            </a:r>
            <a:r>
              <a:rPr lang="fr-FR" sz="1600" dirty="0">
                <a:solidFill>
                  <a:srgbClr val="DB212E"/>
                </a:solidFill>
              </a:rPr>
              <a:t> dev</a:t>
            </a:r>
          </a:p>
        </p:txBody>
      </p:sp>
      <p:pic>
        <p:nvPicPr>
          <p:cNvPr id="67" name="Picture 8">
            <a:extLst>
              <a:ext uri="{FF2B5EF4-FFF2-40B4-BE49-F238E27FC236}">
                <a16:creationId xmlns:a16="http://schemas.microsoft.com/office/drawing/2014/main" id="{84BCBB4E-7A78-4D17-9A92-85EDC9D3B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261" y="1901280"/>
            <a:ext cx="974194" cy="40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Image 69" descr="Une image contenant personne, homme, souriant, posant&#10;&#10;Description générée automatiquement">
            <a:extLst>
              <a:ext uri="{FF2B5EF4-FFF2-40B4-BE49-F238E27FC236}">
                <a16:creationId xmlns:a16="http://schemas.microsoft.com/office/drawing/2014/main" id="{6C535F34-0110-4996-A724-654530F6541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-2463"/>
          <a:stretch/>
        </p:blipFill>
        <p:spPr>
          <a:xfrm>
            <a:off x="6162592" y="797299"/>
            <a:ext cx="625853" cy="518437"/>
          </a:xfrm>
          <a:prstGeom prst="rect">
            <a:avLst/>
          </a:prstGeom>
        </p:spPr>
      </p:pic>
      <p:pic>
        <p:nvPicPr>
          <p:cNvPr id="3074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BE2DD8CC-BB1B-4FDD-A834-388C3CF67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778" y="1433869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E9BFCAAF-E143-45EA-96C3-525295063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070" y="1433870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5C5931A0-CEF9-4867-9C31-3E0E4A2FA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6014" y="1433869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ZoneTexte 73">
            <a:extLst>
              <a:ext uri="{FF2B5EF4-FFF2-40B4-BE49-F238E27FC236}">
                <a16:creationId xmlns:a16="http://schemas.microsoft.com/office/drawing/2014/main" id="{AE0DDE34-5722-4CEB-B8BA-7770E609EA6D}"/>
              </a:ext>
            </a:extLst>
          </p:cNvPr>
          <p:cNvSpPr txBox="1"/>
          <p:nvPr/>
        </p:nvSpPr>
        <p:spPr>
          <a:xfrm>
            <a:off x="9450034" y="1733119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326CE5"/>
                </a:solidFill>
              </a:rPr>
              <a:t>zoning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5707F3CB-7A38-4CF0-9DC8-8609DF44AC50}"/>
              </a:ext>
            </a:extLst>
          </p:cNvPr>
          <p:cNvSpPr txBox="1"/>
          <p:nvPr/>
        </p:nvSpPr>
        <p:spPr>
          <a:xfrm>
            <a:off x="10052058" y="1732635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ocr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CDEB7AB6-E132-476B-8B3F-34D824296FEE}"/>
              </a:ext>
            </a:extLst>
          </p:cNvPr>
          <p:cNvSpPr txBox="1"/>
          <p:nvPr/>
        </p:nvSpPr>
        <p:spPr>
          <a:xfrm>
            <a:off x="10394663" y="1732635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homography</a:t>
            </a:r>
            <a:endParaRPr lang="fr-FR" sz="800" dirty="0">
              <a:solidFill>
                <a:srgbClr val="326CE5"/>
              </a:solidFill>
            </a:endParaRPr>
          </a:p>
        </p:txBody>
      </p: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10D2AA67-E30D-4F88-B886-03D48D2CD9AC}"/>
              </a:ext>
            </a:extLst>
          </p:cNvPr>
          <p:cNvCxnSpPr>
            <a:cxnSpLocks/>
            <a:stCxn id="121" idx="1"/>
            <a:endCxn id="39" idx="3"/>
          </p:cNvCxnSpPr>
          <p:nvPr/>
        </p:nvCxnSpPr>
        <p:spPr>
          <a:xfrm flipH="1">
            <a:off x="7282865" y="2676702"/>
            <a:ext cx="1809962" cy="652528"/>
          </a:xfrm>
          <a:prstGeom prst="straightConnector1">
            <a:avLst/>
          </a:prstGeom>
          <a:ln w="44450">
            <a:solidFill>
              <a:srgbClr val="9D337F">
                <a:alpha val="80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5A2E732D-963A-4FAA-91EE-6189426105D9}"/>
              </a:ext>
            </a:extLst>
          </p:cNvPr>
          <p:cNvCxnSpPr>
            <a:cxnSpLocks/>
            <a:stCxn id="70" idx="2"/>
            <a:endCxn id="67" idx="0"/>
          </p:cNvCxnSpPr>
          <p:nvPr/>
        </p:nvCxnSpPr>
        <p:spPr>
          <a:xfrm>
            <a:off x="6475519" y="1315736"/>
            <a:ext cx="301839" cy="585544"/>
          </a:xfrm>
          <a:prstGeom prst="straightConnector1">
            <a:avLst/>
          </a:prstGeom>
          <a:ln w="44450">
            <a:solidFill>
              <a:srgbClr val="9D337F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ylindre 103">
            <a:extLst>
              <a:ext uri="{FF2B5EF4-FFF2-40B4-BE49-F238E27FC236}">
                <a16:creationId xmlns:a16="http://schemas.microsoft.com/office/drawing/2014/main" id="{FB8F0D81-38AE-4BA7-B6FC-070A66FA30C9}"/>
              </a:ext>
            </a:extLst>
          </p:cNvPr>
          <p:cNvSpPr/>
          <p:nvPr/>
        </p:nvSpPr>
        <p:spPr>
          <a:xfrm>
            <a:off x="4071623" y="1867809"/>
            <a:ext cx="650940" cy="774836"/>
          </a:xfrm>
          <a:prstGeom prst="can">
            <a:avLst/>
          </a:prstGeom>
          <a:solidFill>
            <a:srgbClr val="F2F2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Registry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76E75ECF-C0CA-4F7A-896E-26DBAEE667B5}"/>
              </a:ext>
            </a:extLst>
          </p:cNvPr>
          <p:cNvCxnSpPr>
            <a:endCxn id="104" idx="2"/>
          </p:cNvCxnSpPr>
          <p:nvPr/>
        </p:nvCxnSpPr>
        <p:spPr>
          <a:xfrm flipV="1">
            <a:off x="3870854" y="2255227"/>
            <a:ext cx="200769" cy="1789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avec flèche 106">
            <a:extLst>
              <a:ext uri="{FF2B5EF4-FFF2-40B4-BE49-F238E27FC236}">
                <a16:creationId xmlns:a16="http://schemas.microsoft.com/office/drawing/2014/main" id="{166F8678-BA67-456B-8D6E-DFE47F679FE3}"/>
              </a:ext>
            </a:extLst>
          </p:cNvPr>
          <p:cNvCxnSpPr>
            <a:cxnSpLocks/>
            <a:stCxn id="121" idx="1"/>
            <a:endCxn id="67" idx="3"/>
          </p:cNvCxnSpPr>
          <p:nvPr/>
        </p:nvCxnSpPr>
        <p:spPr>
          <a:xfrm flipH="1" flipV="1">
            <a:off x="7264455" y="2104871"/>
            <a:ext cx="1828372" cy="571831"/>
          </a:xfrm>
          <a:prstGeom prst="straightConnector1">
            <a:avLst/>
          </a:prstGeom>
          <a:ln w="44450">
            <a:solidFill>
              <a:srgbClr val="9D337F">
                <a:alpha val="80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Picture 2" descr="Salah CHADLI">
            <a:extLst>
              <a:ext uri="{FF2B5EF4-FFF2-40B4-BE49-F238E27FC236}">
                <a16:creationId xmlns:a16="http://schemas.microsoft.com/office/drawing/2014/main" id="{74862FAB-3827-4BC3-97AF-59F67229EE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45"/>
          <a:stretch/>
        </p:blipFill>
        <p:spPr bwMode="auto">
          <a:xfrm>
            <a:off x="6849696" y="784837"/>
            <a:ext cx="625853" cy="51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2" name="Connecteur droit avec flèche 111">
            <a:extLst>
              <a:ext uri="{FF2B5EF4-FFF2-40B4-BE49-F238E27FC236}">
                <a16:creationId xmlns:a16="http://schemas.microsoft.com/office/drawing/2014/main" id="{A1B32948-4880-4910-B70B-FE850425D0CD}"/>
              </a:ext>
            </a:extLst>
          </p:cNvPr>
          <p:cNvCxnSpPr>
            <a:cxnSpLocks/>
            <a:stCxn id="109" idx="2"/>
            <a:endCxn id="67" idx="0"/>
          </p:cNvCxnSpPr>
          <p:nvPr/>
        </p:nvCxnSpPr>
        <p:spPr>
          <a:xfrm flipH="1">
            <a:off x="6777358" y="1303274"/>
            <a:ext cx="385265" cy="598006"/>
          </a:xfrm>
          <a:prstGeom prst="straightConnector1">
            <a:avLst/>
          </a:prstGeom>
          <a:ln w="44450">
            <a:solidFill>
              <a:srgbClr val="9D337F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BFD7E3F-6E2D-4A93-AEAC-F109A06CCB62}"/>
              </a:ext>
            </a:extLst>
          </p:cNvPr>
          <p:cNvSpPr/>
          <p:nvPr/>
        </p:nvSpPr>
        <p:spPr>
          <a:xfrm>
            <a:off x="9092827" y="2204178"/>
            <a:ext cx="2236388" cy="945047"/>
          </a:xfrm>
          <a:prstGeom prst="rect">
            <a:avLst/>
          </a:prstGeom>
          <a:noFill/>
          <a:ln w="57150">
            <a:solidFill>
              <a:srgbClr val="DB2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23" name="Picture 2" descr="OpenShift — Wikipédia">
            <a:extLst>
              <a:ext uri="{FF2B5EF4-FFF2-40B4-BE49-F238E27FC236}">
                <a16:creationId xmlns:a16="http://schemas.microsoft.com/office/drawing/2014/main" id="{8FD841AB-3407-442F-84F1-0E8D10A553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596"/>
          <a:stretch/>
        </p:blipFill>
        <p:spPr bwMode="auto">
          <a:xfrm>
            <a:off x="9128431" y="2247956"/>
            <a:ext cx="351106" cy="30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ZoneTexte 123">
            <a:extLst>
              <a:ext uri="{FF2B5EF4-FFF2-40B4-BE49-F238E27FC236}">
                <a16:creationId xmlns:a16="http://schemas.microsoft.com/office/drawing/2014/main" id="{DADD09F7-EBA2-4F32-9B1D-05A6E7524D47}"/>
              </a:ext>
            </a:extLst>
          </p:cNvPr>
          <p:cNvSpPr txBox="1"/>
          <p:nvPr/>
        </p:nvSpPr>
        <p:spPr>
          <a:xfrm>
            <a:off x="9443197" y="2221000"/>
            <a:ext cx="1366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DB212E"/>
                </a:solidFill>
              </a:rPr>
              <a:t>OpenShift</a:t>
            </a:r>
            <a:r>
              <a:rPr lang="fr-FR" sz="1600" dirty="0">
                <a:solidFill>
                  <a:srgbClr val="DB212E"/>
                </a:solidFill>
              </a:rPr>
              <a:t> </a:t>
            </a:r>
            <a:r>
              <a:rPr lang="fr-FR" sz="1600" dirty="0" err="1">
                <a:solidFill>
                  <a:srgbClr val="DB212E"/>
                </a:solidFill>
              </a:rPr>
              <a:t>rec</a:t>
            </a:r>
            <a:endParaRPr lang="fr-FR" sz="1600" dirty="0">
              <a:solidFill>
                <a:srgbClr val="DB212E"/>
              </a:solidFill>
            </a:endParaRPr>
          </a:p>
        </p:txBody>
      </p:sp>
      <p:pic>
        <p:nvPicPr>
          <p:cNvPr id="125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2935B51C-8BD7-4D20-8072-098EABD71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778" y="2619075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9F9097AB-42FF-4062-BE66-C6098EB8C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070" y="2619076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712AFF66-B5FC-4F99-A7D6-CEF362C63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6014" y="2619075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ZoneTexte 127">
            <a:extLst>
              <a:ext uri="{FF2B5EF4-FFF2-40B4-BE49-F238E27FC236}">
                <a16:creationId xmlns:a16="http://schemas.microsoft.com/office/drawing/2014/main" id="{6ACC267C-4387-44DB-861A-26A294F8EF2E}"/>
              </a:ext>
            </a:extLst>
          </p:cNvPr>
          <p:cNvSpPr txBox="1"/>
          <p:nvPr/>
        </p:nvSpPr>
        <p:spPr>
          <a:xfrm>
            <a:off x="9450034" y="2907567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326CE5"/>
                </a:solidFill>
              </a:rPr>
              <a:t>zoning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618DD696-E7C0-424F-8C3B-A95ACE051020}"/>
              </a:ext>
            </a:extLst>
          </p:cNvPr>
          <p:cNvSpPr txBox="1"/>
          <p:nvPr/>
        </p:nvSpPr>
        <p:spPr>
          <a:xfrm>
            <a:off x="10052058" y="2917841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ocr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D88E2EA0-BCFD-43B0-A09F-3E448B585494}"/>
              </a:ext>
            </a:extLst>
          </p:cNvPr>
          <p:cNvSpPr txBox="1"/>
          <p:nvPr/>
        </p:nvSpPr>
        <p:spPr>
          <a:xfrm>
            <a:off x="10394663" y="2917841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homography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6504CC2-A444-4320-8AC2-BECA20C96889}"/>
              </a:ext>
            </a:extLst>
          </p:cNvPr>
          <p:cNvSpPr/>
          <p:nvPr/>
        </p:nvSpPr>
        <p:spPr>
          <a:xfrm>
            <a:off x="9117412" y="3392211"/>
            <a:ext cx="2236388" cy="945047"/>
          </a:xfrm>
          <a:prstGeom prst="rect">
            <a:avLst/>
          </a:prstGeom>
          <a:noFill/>
          <a:ln w="57150">
            <a:solidFill>
              <a:srgbClr val="DB2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32" name="Picture 2" descr="OpenShift — Wikipédia">
            <a:extLst>
              <a:ext uri="{FF2B5EF4-FFF2-40B4-BE49-F238E27FC236}">
                <a16:creationId xmlns:a16="http://schemas.microsoft.com/office/drawing/2014/main" id="{C0E4F4B0-4B9F-41A7-9E43-6A8C81BB46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596"/>
          <a:stretch/>
        </p:blipFill>
        <p:spPr bwMode="auto">
          <a:xfrm>
            <a:off x="9153016" y="3435989"/>
            <a:ext cx="351106" cy="30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ZoneTexte 132">
            <a:extLst>
              <a:ext uri="{FF2B5EF4-FFF2-40B4-BE49-F238E27FC236}">
                <a16:creationId xmlns:a16="http://schemas.microsoft.com/office/drawing/2014/main" id="{358C3FD6-C89A-479D-BA73-F70A9D979CAF}"/>
              </a:ext>
            </a:extLst>
          </p:cNvPr>
          <p:cNvSpPr txBox="1"/>
          <p:nvPr/>
        </p:nvSpPr>
        <p:spPr>
          <a:xfrm>
            <a:off x="9467782" y="3409033"/>
            <a:ext cx="1821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DB212E"/>
                </a:solidFill>
              </a:rPr>
              <a:t>OpenShift</a:t>
            </a:r>
            <a:r>
              <a:rPr lang="fr-FR" sz="1600" dirty="0">
                <a:solidFill>
                  <a:srgbClr val="DB212E"/>
                </a:solidFill>
              </a:rPr>
              <a:t> </a:t>
            </a:r>
            <a:r>
              <a:rPr lang="fr-FR" sz="1600" dirty="0" err="1">
                <a:solidFill>
                  <a:srgbClr val="DB212E"/>
                </a:solidFill>
              </a:rPr>
              <a:t>pre</a:t>
            </a:r>
            <a:r>
              <a:rPr lang="fr-FR" sz="1600" dirty="0">
                <a:solidFill>
                  <a:srgbClr val="DB212E"/>
                </a:solidFill>
              </a:rPr>
              <a:t>-prod</a:t>
            </a:r>
          </a:p>
        </p:txBody>
      </p:sp>
      <p:pic>
        <p:nvPicPr>
          <p:cNvPr id="134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A443C2BD-CD08-47C0-9506-87060BED7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363" y="3807108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4A47E679-7598-4B69-87F6-CDF64E862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655" y="3807109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F7EF8FBE-306F-4172-9F5A-6A9C36489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599" y="3807108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ZoneTexte 136">
            <a:extLst>
              <a:ext uri="{FF2B5EF4-FFF2-40B4-BE49-F238E27FC236}">
                <a16:creationId xmlns:a16="http://schemas.microsoft.com/office/drawing/2014/main" id="{922F2E2F-589C-4AA8-A348-93872C5AC831}"/>
              </a:ext>
            </a:extLst>
          </p:cNvPr>
          <p:cNvSpPr txBox="1"/>
          <p:nvPr/>
        </p:nvSpPr>
        <p:spPr>
          <a:xfrm>
            <a:off x="9474619" y="4106358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326CE5"/>
                </a:solidFill>
              </a:rPr>
              <a:t>zoning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4E92AD28-2CCD-410F-9D4C-0F099288B473}"/>
              </a:ext>
            </a:extLst>
          </p:cNvPr>
          <p:cNvSpPr txBox="1"/>
          <p:nvPr/>
        </p:nvSpPr>
        <p:spPr>
          <a:xfrm>
            <a:off x="10076643" y="4105874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ocr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B5066EC8-0D79-45B0-B7FC-9C39EB6AB5AD}"/>
              </a:ext>
            </a:extLst>
          </p:cNvPr>
          <p:cNvSpPr txBox="1"/>
          <p:nvPr/>
        </p:nvSpPr>
        <p:spPr>
          <a:xfrm>
            <a:off x="10419248" y="4105874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homography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F64E953-E769-4007-9076-A32A67D22A64}"/>
              </a:ext>
            </a:extLst>
          </p:cNvPr>
          <p:cNvSpPr/>
          <p:nvPr/>
        </p:nvSpPr>
        <p:spPr>
          <a:xfrm>
            <a:off x="9117412" y="4592987"/>
            <a:ext cx="2236388" cy="945047"/>
          </a:xfrm>
          <a:prstGeom prst="rect">
            <a:avLst/>
          </a:prstGeom>
          <a:noFill/>
          <a:ln w="57150">
            <a:solidFill>
              <a:srgbClr val="DB2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41" name="Picture 2" descr="OpenShift — Wikipédia">
            <a:extLst>
              <a:ext uri="{FF2B5EF4-FFF2-40B4-BE49-F238E27FC236}">
                <a16:creationId xmlns:a16="http://schemas.microsoft.com/office/drawing/2014/main" id="{E4321ED0-F094-4451-924D-D2116B434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596"/>
          <a:stretch/>
        </p:blipFill>
        <p:spPr bwMode="auto">
          <a:xfrm>
            <a:off x="9153016" y="4636765"/>
            <a:ext cx="351106" cy="30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ZoneTexte 141">
            <a:extLst>
              <a:ext uri="{FF2B5EF4-FFF2-40B4-BE49-F238E27FC236}">
                <a16:creationId xmlns:a16="http://schemas.microsoft.com/office/drawing/2014/main" id="{C3B1FC99-179E-4DE3-9C64-6E289256F7EA}"/>
              </a:ext>
            </a:extLst>
          </p:cNvPr>
          <p:cNvSpPr txBox="1"/>
          <p:nvPr/>
        </p:nvSpPr>
        <p:spPr>
          <a:xfrm>
            <a:off x="9467782" y="4609809"/>
            <a:ext cx="1486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DB212E"/>
                </a:solidFill>
              </a:rPr>
              <a:t>OpenShift</a:t>
            </a:r>
            <a:r>
              <a:rPr lang="fr-FR" sz="1600" dirty="0">
                <a:solidFill>
                  <a:srgbClr val="DB212E"/>
                </a:solidFill>
              </a:rPr>
              <a:t> prod</a:t>
            </a:r>
          </a:p>
        </p:txBody>
      </p:sp>
      <p:pic>
        <p:nvPicPr>
          <p:cNvPr id="143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65770948-480C-45FC-BFA5-B28C8EA9F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363" y="5007884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905F4C06-871E-45F5-9E38-B9FBDF144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655" y="5007885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B1C3ACCC-BBAF-42BA-90C1-339EAD97A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599" y="5007884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ZoneTexte 145">
            <a:extLst>
              <a:ext uri="{FF2B5EF4-FFF2-40B4-BE49-F238E27FC236}">
                <a16:creationId xmlns:a16="http://schemas.microsoft.com/office/drawing/2014/main" id="{3A750CFC-725E-406E-B613-1F4C89783F38}"/>
              </a:ext>
            </a:extLst>
          </p:cNvPr>
          <p:cNvSpPr txBox="1"/>
          <p:nvPr/>
        </p:nvSpPr>
        <p:spPr>
          <a:xfrm>
            <a:off x="9474619" y="5307134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326CE5"/>
                </a:solidFill>
              </a:rPr>
              <a:t>zoning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ED8B2EC2-A38E-4F01-B670-0EA6DC00C449}"/>
              </a:ext>
            </a:extLst>
          </p:cNvPr>
          <p:cNvSpPr txBox="1"/>
          <p:nvPr/>
        </p:nvSpPr>
        <p:spPr>
          <a:xfrm>
            <a:off x="10076643" y="5306650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ocr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D49D3597-3B16-4312-BEA8-4BBADD7AF7D2}"/>
              </a:ext>
            </a:extLst>
          </p:cNvPr>
          <p:cNvSpPr txBox="1"/>
          <p:nvPr/>
        </p:nvSpPr>
        <p:spPr>
          <a:xfrm>
            <a:off x="10419248" y="5306650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homography</a:t>
            </a:r>
            <a:endParaRPr lang="fr-FR" sz="800" dirty="0">
              <a:solidFill>
                <a:srgbClr val="326CE5"/>
              </a:solidFill>
            </a:endParaRPr>
          </a:p>
        </p:txBody>
      </p:sp>
      <p:pic>
        <p:nvPicPr>
          <p:cNvPr id="84" name="Picture 4" descr="Azure Machine Learning">
            <a:extLst>
              <a:ext uri="{FF2B5EF4-FFF2-40B4-BE49-F238E27FC236}">
                <a16:creationId xmlns:a16="http://schemas.microsoft.com/office/drawing/2014/main" id="{9BFDA2D1-67E1-438B-A78A-43FA65FF51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96" t="27459" r="37476" b="30796"/>
          <a:stretch/>
        </p:blipFill>
        <p:spPr bwMode="auto">
          <a:xfrm>
            <a:off x="1711706" y="4146853"/>
            <a:ext cx="327488" cy="33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BB0A35BB-417F-489A-A273-31E9D0123AB7}"/>
              </a:ext>
            </a:extLst>
          </p:cNvPr>
          <p:cNvSpPr/>
          <p:nvPr/>
        </p:nvSpPr>
        <p:spPr>
          <a:xfrm>
            <a:off x="1582647" y="4086328"/>
            <a:ext cx="3390070" cy="2431228"/>
          </a:xfrm>
          <a:prstGeom prst="rect">
            <a:avLst/>
          </a:prstGeom>
          <a:noFill/>
          <a:ln w="57150">
            <a:solidFill>
              <a:srgbClr val="006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62C4"/>
              </a:solidFill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571EBCD3-A1EE-4410-A5B9-05D8D7B9CDFB}"/>
              </a:ext>
            </a:extLst>
          </p:cNvPr>
          <p:cNvSpPr txBox="1"/>
          <p:nvPr/>
        </p:nvSpPr>
        <p:spPr>
          <a:xfrm>
            <a:off x="1964922" y="4129537"/>
            <a:ext cx="1376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0062C4"/>
                </a:solidFill>
              </a:rPr>
              <a:t>AzureML</a:t>
            </a:r>
            <a:r>
              <a:rPr lang="fr-FR" sz="1600" dirty="0">
                <a:solidFill>
                  <a:srgbClr val="0062C4"/>
                </a:solidFill>
              </a:rPr>
              <a:t> prod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1BE1412-49F9-4983-B8F6-436D1DDF3522}"/>
              </a:ext>
            </a:extLst>
          </p:cNvPr>
          <p:cNvSpPr/>
          <p:nvPr/>
        </p:nvSpPr>
        <p:spPr>
          <a:xfrm>
            <a:off x="2496806" y="4580210"/>
            <a:ext cx="1671637" cy="1726523"/>
          </a:xfrm>
          <a:prstGeom prst="rect">
            <a:avLst/>
          </a:prstGeom>
          <a:solidFill>
            <a:srgbClr val="3D6EFF"/>
          </a:solidFill>
          <a:ln>
            <a:solidFill>
              <a:srgbClr val="3D6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900" dirty="0" err="1">
                <a:solidFill>
                  <a:schemeClr val="bg1"/>
                </a:solidFill>
              </a:rPr>
              <a:t>Automated</a:t>
            </a:r>
            <a:r>
              <a:rPr lang="fr-FR" sz="900" dirty="0">
                <a:solidFill>
                  <a:schemeClr val="bg1"/>
                </a:solidFill>
              </a:rPr>
              <a:t> Training Pipeline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DF4C30D-B708-4D54-BBC6-A18D19032A9F}"/>
              </a:ext>
            </a:extLst>
          </p:cNvPr>
          <p:cNvSpPr/>
          <p:nvPr/>
        </p:nvSpPr>
        <p:spPr>
          <a:xfrm>
            <a:off x="2657917" y="4836323"/>
            <a:ext cx="1212937" cy="19958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Validation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C6FA156-9DD5-4239-B6C8-CBB343A32D68}"/>
              </a:ext>
            </a:extLst>
          </p:cNvPr>
          <p:cNvSpPr/>
          <p:nvPr/>
        </p:nvSpPr>
        <p:spPr>
          <a:xfrm>
            <a:off x="2664795" y="5123145"/>
            <a:ext cx="1212911" cy="183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</a:t>
            </a:r>
            <a:r>
              <a:rPr lang="fr-FR" sz="1000" dirty="0" err="1">
                <a:solidFill>
                  <a:srgbClr val="000000"/>
                </a:solidFill>
              </a:rPr>
              <a:t>Preparation</a:t>
            </a:r>
            <a:endParaRPr lang="fr-FR" sz="1000" dirty="0">
              <a:solidFill>
                <a:srgbClr val="000000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7AD0BB6-8796-4389-821C-EFC7534A1894}"/>
              </a:ext>
            </a:extLst>
          </p:cNvPr>
          <p:cNvSpPr/>
          <p:nvPr/>
        </p:nvSpPr>
        <p:spPr>
          <a:xfrm>
            <a:off x="2673590" y="5406145"/>
            <a:ext cx="1197264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Training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8BD07E8-40F2-45B1-B06E-2DFAF0EB5EC2}"/>
              </a:ext>
            </a:extLst>
          </p:cNvPr>
          <p:cNvSpPr/>
          <p:nvPr/>
        </p:nvSpPr>
        <p:spPr>
          <a:xfrm>
            <a:off x="2673590" y="5696865"/>
            <a:ext cx="1197264" cy="17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Evaluation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E66B189-5733-4EEE-95DC-160B9A007372}"/>
              </a:ext>
            </a:extLst>
          </p:cNvPr>
          <p:cNvSpPr/>
          <p:nvPr/>
        </p:nvSpPr>
        <p:spPr>
          <a:xfrm>
            <a:off x="2680442" y="5974813"/>
            <a:ext cx="1190412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Register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95" name="Connecteur droit avec flèche 94">
            <a:extLst>
              <a:ext uri="{FF2B5EF4-FFF2-40B4-BE49-F238E27FC236}">
                <a16:creationId xmlns:a16="http://schemas.microsoft.com/office/drawing/2014/main" id="{B080A548-86EA-4C28-B298-1B76FF29F929}"/>
              </a:ext>
            </a:extLst>
          </p:cNvPr>
          <p:cNvCxnSpPr>
            <a:cxnSpLocks/>
          </p:cNvCxnSpPr>
          <p:nvPr/>
        </p:nvCxnSpPr>
        <p:spPr>
          <a:xfrm>
            <a:off x="3262988" y="5019410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32E614EE-C23A-4AB6-AB24-3FDF874075B9}"/>
              </a:ext>
            </a:extLst>
          </p:cNvPr>
          <p:cNvCxnSpPr>
            <a:cxnSpLocks/>
          </p:cNvCxnSpPr>
          <p:nvPr/>
        </p:nvCxnSpPr>
        <p:spPr>
          <a:xfrm>
            <a:off x="3267745" y="5295644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>
            <a:extLst>
              <a:ext uri="{FF2B5EF4-FFF2-40B4-BE49-F238E27FC236}">
                <a16:creationId xmlns:a16="http://schemas.microsoft.com/office/drawing/2014/main" id="{30964649-9F9F-496C-9F41-D453D109F869}"/>
              </a:ext>
            </a:extLst>
          </p:cNvPr>
          <p:cNvCxnSpPr>
            <a:cxnSpLocks/>
          </p:cNvCxnSpPr>
          <p:nvPr/>
        </p:nvCxnSpPr>
        <p:spPr>
          <a:xfrm>
            <a:off x="3272514" y="5565470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9EB7D705-0ECD-43B7-8701-BA5D2DA762B2}"/>
              </a:ext>
            </a:extLst>
          </p:cNvPr>
          <p:cNvCxnSpPr>
            <a:cxnSpLocks/>
          </p:cNvCxnSpPr>
          <p:nvPr/>
        </p:nvCxnSpPr>
        <p:spPr>
          <a:xfrm>
            <a:off x="3282034" y="5851222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ylindre 110">
            <a:extLst>
              <a:ext uri="{FF2B5EF4-FFF2-40B4-BE49-F238E27FC236}">
                <a16:creationId xmlns:a16="http://schemas.microsoft.com/office/drawing/2014/main" id="{95D68641-7BD5-4C54-9FDB-CEE1EA968D9E}"/>
              </a:ext>
            </a:extLst>
          </p:cNvPr>
          <p:cNvSpPr/>
          <p:nvPr/>
        </p:nvSpPr>
        <p:spPr>
          <a:xfrm>
            <a:off x="4071623" y="5671957"/>
            <a:ext cx="650940" cy="774836"/>
          </a:xfrm>
          <a:prstGeom prst="can">
            <a:avLst/>
          </a:prstGeom>
          <a:solidFill>
            <a:srgbClr val="F2F2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Registry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569F0339-49A0-4AB9-8B37-D308FE0A378A}"/>
              </a:ext>
            </a:extLst>
          </p:cNvPr>
          <p:cNvCxnSpPr>
            <a:endCxn id="111" idx="2"/>
          </p:cNvCxnSpPr>
          <p:nvPr/>
        </p:nvCxnSpPr>
        <p:spPr>
          <a:xfrm flipV="1">
            <a:off x="3870854" y="6059375"/>
            <a:ext cx="200769" cy="1789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Picture 2" descr="Azure DevOps Pipelines: Multi-Stage Pipelines">
            <a:extLst>
              <a:ext uri="{FF2B5EF4-FFF2-40B4-BE49-F238E27FC236}">
                <a16:creationId xmlns:a16="http://schemas.microsoft.com/office/drawing/2014/main" id="{5FD6D3BA-FD6B-469B-BFFD-853F283A4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470" y="3505110"/>
            <a:ext cx="512308" cy="51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5D434511-5BC7-40AB-96AB-DBBB0506E02F}"/>
              </a:ext>
            </a:extLst>
          </p:cNvPr>
          <p:cNvCxnSpPr>
            <a:cxnSpLocks/>
            <a:stCxn id="2056" idx="3"/>
            <a:endCxn id="115" idx="1"/>
          </p:cNvCxnSpPr>
          <p:nvPr/>
        </p:nvCxnSpPr>
        <p:spPr>
          <a:xfrm>
            <a:off x="2673590" y="3333323"/>
            <a:ext cx="402880" cy="427941"/>
          </a:xfrm>
          <a:prstGeom prst="straightConnector1">
            <a:avLst/>
          </a:prstGeom>
          <a:ln w="44450">
            <a:solidFill>
              <a:srgbClr val="FF596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avec flèche 117">
            <a:extLst>
              <a:ext uri="{FF2B5EF4-FFF2-40B4-BE49-F238E27FC236}">
                <a16:creationId xmlns:a16="http://schemas.microsoft.com/office/drawing/2014/main" id="{A340ADAF-B438-4832-B366-8FE511E4EE3A}"/>
              </a:ext>
            </a:extLst>
          </p:cNvPr>
          <p:cNvCxnSpPr>
            <a:cxnSpLocks/>
            <a:stCxn id="115" idx="2"/>
            <a:endCxn id="87" idx="0"/>
          </p:cNvCxnSpPr>
          <p:nvPr/>
        </p:nvCxnSpPr>
        <p:spPr>
          <a:xfrm>
            <a:off x="3332624" y="4017418"/>
            <a:ext cx="1" cy="562792"/>
          </a:xfrm>
          <a:prstGeom prst="straightConnector1">
            <a:avLst/>
          </a:prstGeom>
          <a:ln w="44450">
            <a:solidFill>
              <a:srgbClr val="FF596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avec flèche 118">
            <a:extLst>
              <a:ext uri="{FF2B5EF4-FFF2-40B4-BE49-F238E27FC236}">
                <a16:creationId xmlns:a16="http://schemas.microsoft.com/office/drawing/2014/main" id="{80A9FF18-83B1-42FF-BD9B-42DF94E41DF9}"/>
              </a:ext>
            </a:extLst>
          </p:cNvPr>
          <p:cNvCxnSpPr>
            <a:cxnSpLocks/>
            <a:stCxn id="115" idx="3"/>
            <a:endCxn id="39" idx="1"/>
          </p:cNvCxnSpPr>
          <p:nvPr/>
        </p:nvCxnSpPr>
        <p:spPr>
          <a:xfrm flipV="1">
            <a:off x="3588778" y="3329230"/>
            <a:ext cx="2789212" cy="432034"/>
          </a:xfrm>
          <a:prstGeom prst="straightConnector1">
            <a:avLst/>
          </a:prstGeom>
          <a:ln w="44450">
            <a:solidFill>
              <a:srgbClr val="FF596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>
            <a:extLst>
              <a:ext uri="{FF2B5EF4-FFF2-40B4-BE49-F238E27FC236}">
                <a16:creationId xmlns:a16="http://schemas.microsoft.com/office/drawing/2014/main" id="{EBC3CCE9-256E-43F4-AAF8-FA5B071B653F}"/>
              </a:ext>
            </a:extLst>
          </p:cNvPr>
          <p:cNvCxnSpPr>
            <a:cxnSpLocks/>
            <a:stCxn id="115" idx="2"/>
            <a:endCxn id="111" idx="1"/>
          </p:cNvCxnSpPr>
          <p:nvPr/>
        </p:nvCxnSpPr>
        <p:spPr>
          <a:xfrm>
            <a:off x="3332624" y="4017418"/>
            <a:ext cx="1064469" cy="1654539"/>
          </a:xfrm>
          <a:prstGeom prst="straightConnector1">
            <a:avLst/>
          </a:prstGeom>
          <a:ln w="44450">
            <a:solidFill>
              <a:srgbClr val="FF596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Graphique 8">
            <a:extLst>
              <a:ext uri="{FF2B5EF4-FFF2-40B4-BE49-F238E27FC236}">
                <a16:creationId xmlns:a16="http://schemas.microsoft.com/office/drawing/2014/main" id="{22432969-F9C6-2D4B-92C4-3036E55B7E1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73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Azure Machine Learning">
            <a:extLst>
              <a:ext uri="{FF2B5EF4-FFF2-40B4-BE49-F238E27FC236}">
                <a16:creationId xmlns:a16="http://schemas.microsoft.com/office/drawing/2014/main" id="{DA5877A0-6920-4905-9EB7-24B3C48856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96" t="27459" r="37476" b="30796"/>
          <a:stretch/>
        </p:blipFill>
        <p:spPr bwMode="auto">
          <a:xfrm>
            <a:off x="1711706" y="342705"/>
            <a:ext cx="327488" cy="33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3251400-4037-44D5-BC02-2CD4B3383FF0}"/>
              </a:ext>
            </a:extLst>
          </p:cNvPr>
          <p:cNvSpPr/>
          <p:nvPr/>
        </p:nvSpPr>
        <p:spPr>
          <a:xfrm>
            <a:off x="1582647" y="282180"/>
            <a:ext cx="3390070" cy="2431228"/>
          </a:xfrm>
          <a:prstGeom prst="rect">
            <a:avLst/>
          </a:prstGeom>
          <a:noFill/>
          <a:ln w="57150">
            <a:solidFill>
              <a:srgbClr val="006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62C4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C20B1CE-19F4-4AC9-BE37-990EDA292F62}"/>
              </a:ext>
            </a:extLst>
          </p:cNvPr>
          <p:cNvSpPr txBox="1"/>
          <p:nvPr/>
        </p:nvSpPr>
        <p:spPr>
          <a:xfrm>
            <a:off x="1964922" y="324400"/>
            <a:ext cx="1293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0062C4"/>
                </a:solidFill>
              </a:rPr>
              <a:t>AzureML</a:t>
            </a:r>
            <a:r>
              <a:rPr lang="fr-FR" sz="1600" dirty="0">
                <a:solidFill>
                  <a:srgbClr val="0062C4"/>
                </a:solidFill>
              </a:rPr>
              <a:t> dev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4FDC0E39-0C4A-4CCF-A813-7E5AE8494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396" y="3129732"/>
            <a:ext cx="974194" cy="40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Salah CHADLI">
            <a:extLst>
              <a:ext uri="{FF2B5EF4-FFF2-40B4-BE49-F238E27FC236}">
                <a16:creationId xmlns:a16="http://schemas.microsoft.com/office/drawing/2014/main" id="{00FFCDA1-2CCC-45DE-8C66-4A8817D417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45"/>
          <a:stretch/>
        </p:blipFill>
        <p:spPr bwMode="auto">
          <a:xfrm>
            <a:off x="383197" y="1568496"/>
            <a:ext cx="625853" cy="51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Image 54" descr="Une image contenant personne, homme, souriant, posant&#10;&#10;Description générée automatiquement">
            <a:extLst>
              <a:ext uri="{FF2B5EF4-FFF2-40B4-BE49-F238E27FC236}">
                <a16:creationId xmlns:a16="http://schemas.microsoft.com/office/drawing/2014/main" id="{99BE0749-A0DC-45DA-951B-AC92F42E7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561" y="2134966"/>
            <a:ext cx="625853" cy="518437"/>
          </a:xfrm>
          <a:prstGeom prst="rect">
            <a:avLst/>
          </a:prstGeom>
        </p:spPr>
      </p:pic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CCFB36B7-8AFE-4A35-8FE6-DD937D3E5F73}"/>
              </a:ext>
            </a:extLst>
          </p:cNvPr>
          <p:cNvCxnSpPr>
            <a:cxnSpLocks/>
          </p:cNvCxnSpPr>
          <p:nvPr/>
        </p:nvCxnSpPr>
        <p:spPr>
          <a:xfrm flipH="1">
            <a:off x="15413647" y="3876886"/>
            <a:ext cx="1306106" cy="1989794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5279D6C-247B-46B7-A83F-92AC13F3E05A}"/>
              </a:ext>
            </a:extLst>
          </p:cNvPr>
          <p:cNvSpPr/>
          <p:nvPr/>
        </p:nvSpPr>
        <p:spPr>
          <a:xfrm>
            <a:off x="2496806" y="776062"/>
            <a:ext cx="1671637" cy="1726523"/>
          </a:xfrm>
          <a:prstGeom prst="rect">
            <a:avLst/>
          </a:prstGeom>
          <a:solidFill>
            <a:srgbClr val="3D6EFF"/>
          </a:solidFill>
          <a:ln>
            <a:solidFill>
              <a:srgbClr val="3D6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900" dirty="0" err="1">
                <a:solidFill>
                  <a:schemeClr val="bg1"/>
                </a:solidFill>
              </a:rPr>
              <a:t>Automated</a:t>
            </a:r>
            <a:r>
              <a:rPr lang="fr-FR" sz="900" dirty="0">
                <a:solidFill>
                  <a:schemeClr val="bg1"/>
                </a:solidFill>
              </a:rPr>
              <a:t> Training Pipeline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5120D6-D408-4ACD-A701-7B8B839BB846}"/>
              </a:ext>
            </a:extLst>
          </p:cNvPr>
          <p:cNvSpPr/>
          <p:nvPr/>
        </p:nvSpPr>
        <p:spPr>
          <a:xfrm>
            <a:off x="2657917" y="1032175"/>
            <a:ext cx="1212937" cy="19958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Validation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2574815-B18E-48EE-B192-B22351E75EB7}"/>
              </a:ext>
            </a:extLst>
          </p:cNvPr>
          <p:cNvSpPr/>
          <p:nvPr/>
        </p:nvSpPr>
        <p:spPr>
          <a:xfrm>
            <a:off x="2664795" y="1318997"/>
            <a:ext cx="1212911" cy="183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</a:t>
            </a:r>
            <a:r>
              <a:rPr lang="fr-FR" sz="1000" dirty="0" err="1">
                <a:solidFill>
                  <a:srgbClr val="000000"/>
                </a:solidFill>
              </a:rPr>
              <a:t>Preparation</a:t>
            </a:r>
            <a:endParaRPr lang="fr-FR" sz="1000" dirty="0">
              <a:solidFill>
                <a:srgbClr val="00000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4576EE7-5E71-43B0-A8FB-D25A13D5033B}"/>
              </a:ext>
            </a:extLst>
          </p:cNvPr>
          <p:cNvSpPr/>
          <p:nvPr/>
        </p:nvSpPr>
        <p:spPr>
          <a:xfrm>
            <a:off x="2673590" y="1601997"/>
            <a:ext cx="1197264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Training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5EEFA37-D774-4A2D-8E2F-1BE8E4187FD4}"/>
              </a:ext>
            </a:extLst>
          </p:cNvPr>
          <p:cNvSpPr/>
          <p:nvPr/>
        </p:nvSpPr>
        <p:spPr>
          <a:xfrm>
            <a:off x="2673590" y="1892717"/>
            <a:ext cx="1197264" cy="17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Evaluation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E14127C-2B76-48FE-89D5-008347DE910C}"/>
              </a:ext>
            </a:extLst>
          </p:cNvPr>
          <p:cNvSpPr/>
          <p:nvPr/>
        </p:nvSpPr>
        <p:spPr>
          <a:xfrm>
            <a:off x="2680442" y="2170665"/>
            <a:ext cx="1190412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Register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207D1F71-976E-4259-9DF6-060045414958}"/>
              </a:ext>
            </a:extLst>
          </p:cNvPr>
          <p:cNvCxnSpPr>
            <a:cxnSpLocks/>
          </p:cNvCxnSpPr>
          <p:nvPr/>
        </p:nvCxnSpPr>
        <p:spPr>
          <a:xfrm>
            <a:off x="3262988" y="1215262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24121BBE-2F3A-46C7-A6C8-0C4280298B4E}"/>
              </a:ext>
            </a:extLst>
          </p:cNvPr>
          <p:cNvCxnSpPr>
            <a:cxnSpLocks/>
          </p:cNvCxnSpPr>
          <p:nvPr/>
        </p:nvCxnSpPr>
        <p:spPr>
          <a:xfrm>
            <a:off x="3267745" y="1491496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DA42DC71-1438-44E4-B467-2EDEB07EE0D6}"/>
              </a:ext>
            </a:extLst>
          </p:cNvPr>
          <p:cNvCxnSpPr>
            <a:cxnSpLocks/>
          </p:cNvCxnSpPr>
          <p:nvPr/>
        </p:nvCxnSpPr>
        <p:spPr>
          <a:xfrm>
            <a:off x="3272514" y="1761322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EDE4866D-65CA-4F7E-AD2D-F4D34A8B5DBD}"/>
              </a:ext>
            </a:extLst>
          </p:cNvPr>
          <p:cNvCxnSpPr>
            <a:cxnSpLocks/>
          </p:cNvCxnSpPr>
          <p:nvPr/>
        </p:nvCxnSpPr>
        <p:spPr>
          <a:xfrm>
            <a:off x="3282034" y="2047074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VM symbol | Microsoft Azure Mono">
            <a:extLst>
              <a:ext uri="{FF2B5EF4-FFF2-40B4-BE49-F238E27FC236}">
                <a16:creationId xmlns:a16="http://schemas.microsoft.com/office/drawing/2014/main" id="{0D5C1D03-AD57-4904-A56F-E648CDF2A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683" y="1602995"/>
            <a:ext cx="478855" cy="45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VM symbol | Microsoft Azure Mono">
            <a:extLst>
              <a:ext uri="{FF2B5EF4-FFF2-40B4-BE49-F238E27FC236}">
                <a16:creationId xmlns:a16="http://schemas.microsoft.com/office/drawing/2014/main" id="{571D532E-2DEA-440F-82CD-49D1A713A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760" y="2168232"/>
            <a:ext cx="478855" cy="45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itre 1">
            <a:extLst>
              <a:ext uri="{FF2B5EF4-FFF2-40B4-BE49-F238E27FC236}">
                <a16:creationId xmlns:a16="http://schemas.microsoft.com/office/drawing/2014/main" id="{6615257C-5215-466F-8D44-CFE1A469F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7412" y="6339563"/>
            <a:ext cx="3090439" cy="518437"/>
          </a:xfrm>
          <a:solidFill>
            <a:schemeClr val="tx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Production phase</a:t>
            </a:r>
          </a:p>
        </p:txBody>
      </p:sp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90AB71FF-96D3-45AF-8F43-429036334AE7}"/>
              </a:ext>
            </a:extLst>
          </p:cNvPr>
          <p:cNvCxnSpPr>
            <a:cxnSpLocks/>
            <a:stCxn id="55" idx="3"/>
            <a:endCxn id="2056" idx="1"/>
          </p:cNvCxnSpPr>
          <p:nvPr/>
        </p:nvCxnSpPr>
        <p:spPr>
          <a:xfrm>
            <a:off x="1000414" y="2394185"/>
            <a:ext cx="698982" cy="939138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12">
            <a:extLst>
              <a:ext uri="{FF2B5EF4-FFF2-40B4-BE49-F238E27FC236}">
                <a16:creationId xmlns:a16="http://schemas.microsoft.com/office/drawing/2014/main" id="{25EB28E1-166E-4F66-AFE7-15CA63793B74}"/>
              </a:ext>
            </a:extLst>
          </p:cNvPr>
          <p:cNvCxnSpPr>
            <a:cxnSpLocks/>
            <a:stCxn id="54" idx="3"/>
            <a:endCxn id="2056" idx="1"/>
          </p:cNvCxnSpPr>
          <p:nvPr/>
        </p:nvCxnSpPr>
        <p:spPr>
          <a:xfrm>
            <a:off x="1009050" y="1827715"/>
            <a:ext cx="690346" cy="1505608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10" descr="Deploy Your Private Docker Registry as a Pod in Kubernetes | by Varun Kumar  G | The Startup | Medium">
            <a:extLst>
              <a:ext uri="{FF2B5EF4-FFF2-40B4-BE49-F238E27FC236}">
                <a16:creationId xmlns:a16="http://schemas.microsoft.com/office/drawing/2014/main" id="{E3287EE5-2AD9-406E-9467-43E989EBB1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36" t="9286" r="3461" b="8062"/>
          <a:stretch/>
        </p:blipFill>
        <p:spPr bwMode="auto">
          <a:xfrm>
            <a:off x="6377990" y="3069221"/>
            <a:ext cx="904875" cy="520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7747F973-0E03-4C8B-B51A-376D5133E97A}"/>
              </a:ext>
            </a:extLst>
          </p:cNvPr>
          <p:cNvSpPr txBox="1"/>
          <p:nvPr/>
        </p:nvSpPr>
        <p:spPr>
          <a:xfrm>
            <a:off x="6278660" y="3554662"/>
            <a:ext cx="1077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Docker </a:t>
            </a:r>
            <a:r>
              <a:rPr lang="fr-FR" sz="1100" dirty="0" err="1"/>
              <a:t>registry</a:t>
            </a:r>
            <a:endParaRPr lang="fr-FR" sz="11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612601A-A1A1-4F2F-9152-EB6E5CA88709}"/>
              </a:ext>
            </a:extLst>
          </p:cNvPr>
          <p:cNvSpPr/>
          <p:nvPr/>
        </p:nvSpPr>
        <p:spPr>
          <a:xfrm>
            <a:off x="9092827" y="1018972"/>
            <a:ext cx="2236388" cy="945047"/>
          </a:xfrm>
          <a:prstGeom prst="rect">
            <a:avLst/>
          </a:prstGeom>
          <a:noFill/>
          <a:ln w="57150">
            <a:solidFill>
              <a:srgbClr val="DB2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3" name="Picture 2" descr="OpenShift — Wikipédia">
            <a:extLst>
              <a:ext uri="{FF2B5EF4-FFF2-40B4-BE49-F238E27FC236}">
                <a16:creationId xmlns:a16="http://schemas.microsoft.com/office/drawing/2014/main" id="{0D07EB71-5FC3-407A-8C40-33A1DE3B9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596"/>
          <a:stretch/>
        </p:blipFill>
        <p:spPr bwMode="auto">
          <a:xfrm>
            <a:off x="9128431" y="1062750"/>
            <a:ext cx="351106" cy="30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ZoneTexte 65">
            <a:extLst>
              <a:ext uri="{FF2B5EF4-FFF2-40B4-BE49-F238E27FC236}">
                <a16:creationId xmlns:a16="http://schemas.microsoft.com/office/drawing/2014/main" id="{1F3C727E-FD15-4871-86F2-7880DD9A5A09}"/>
              </a:ext>
            </a:extLst>
          </p:cNvPr>
          <p:cNvSpPr txBox="1"/>
          <p:nvPr/>
        </p:nvSpPr>
        <p:spPr>
          <a:xfrm>
            <a:off x="9443197" y="1035794"/>
            <a:ext cx="1403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DB212E"/>
                </a:solidFill>
              </a:rPr>
              <a:t>OpenShift</a:t>
            </a:r>
            <a:r>
              <a:rPr lang="fr-FR" sz="1600" dirty="0">
                <a:solidFill>
                  <a:srgbClr val="DB212E"/>
                </a:solidFill>
              </a:rPr>
              <a:t> dev</a:t>
            </a:r>
          </a:p>
        </p:txBody>
      </p:sp>
      <p:pic>
        <p:nvPicPr>
          <p:cNvPr id="67" name="Picture 8">
            <a:extLst>
              <a:ext uri="{FF2B5EF4-FFF2-40B4-BE49-F238E27FC236}">
                <a16:creationId xmlns:a16="http://schemas.microsoft.com/office/drawing/2014/main" id="{84BCBB4E-7A78-4D17-9A92-85EDC9D3B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261" y="1901280"/>
            <a:ext cx="974194" cy="40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BE2DD8CC-BB1B-4FDD-A834-388C3CF67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778" y="1433869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E9BFCAAF-E143-45EA-96C3-525295063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070" y="1433870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5C5931A0-CEF9-4867-9C31-3E0E4A2FA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6014" y="1433869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ZoneTexte 73">
            <a:extLst>
              <a:ext uri="{FF2B5EF4-FFF2-40B4-BE49-F238E27FC236}">
                <a16:creationId xmlns:a16="http://schemas.microsoft.com/office/drawing/2014/main" id="{AE0DDE34-5722-4CEB-B8BA-7770E609EA6D}"/>
              </a:ext>
            </a:extLst>
          </p:cNvPr>
          <p:cNvSpPr txBox="1"/>
          <p:nvPr/>
        </p:nvSpPr>
        <p:spPr>
          <a:xfrm>
            <a:off x="9450034" y="1733119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326CE5"/>
                </a:solidFill>
              </a:rPr>
              <a:t>zoning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5707F3CB-7A38-4CF0-9DC8-8609DF44AC50}"/>
              </a:ext>
            </a:extLst>
          </p:cNvPr>
          <p:cNvSpPr txBox="1"/>
          <p:nvPr/>
        </p:nvSpPr>
        <p:spPr>
          <a:xfrm>
            <a:off x="10052058" y="1732635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ocr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CDEB7AB6-E132-476B-8B3F-34D824296FEE}"/>
              </a:ext>
            </a:extLst>
          </p:cNvPr>
          <p:cNvSpPr txBox="1"/>
          <p:nvPr/>
        </p:nvSpPr>
        <p:spPr>
          <a:xfrm>
            <a:off x="10394663" y="1732635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homography</a:t>
            </a:r>
            <a:endParaRPr lang="fr-FR" sz="800" dirty="0">
              <a:solidFill>
                <a:srgbClr val="326CE5"/>
              </a:solidFill>
            </a:endParaRPr>
          </a:p>
        </p:txBody>
      </p: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10D2AA67-E30D-4F88-B886-03D48D2CD9AC}"/>
              </a:ext>
            </a:extLst>
          </p:cNvPr>
          <p:cNvCxnSpPr>
            <a:cxnSpLocks/>
            <a:stCxn id="131" idx="1"/>
            <a:endCxn id="39" idx="3"/>
          </p:cNvCxnSpPr>
          <p:nvPr/>
        </p:nvCxnSpPr>
        <p:spPr>
          <a:xfrm flipH="1" flipV="1">
            <a:off x="7282865" y="3329230"/>
            <a:ext cx="1834547" cy="535505"/>
          </a:xfrm>
          <a:prstGeom prst="straightConnector1">
            <a:avLst/>
          </a:prstGeom>
          <a:ln w="44450">
            <a:solidFill>
              <a:srgbClr val="9D337F">
                <a:alpha val="80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5A2E732D-963A-4FAA-91EE-6189426105D9}"/>
              </a:ext>
            </a:extLst>
          </p:cNvPr>
          <p:cNvCxnSpPr>
            <a:cxnSpLocks/>
            <a:stCxn id="99" idx="2"/>
            <a:endCxn id="67" idx="0"/>
          </p:cNvCxnSpPr>
          <p:nvPr/>
        </p:nvCxnSpPr>
        <p:spPr>
          <a:xfrm>
            <a:off x="6777358" y="1368068"/>
            <a:ext cx="0" cy="533212"/>
          </a:xfrm>
          <a:prstGeom prst="straightConnector1">
            <a:avLst/>
          </a:prstGeom>
          <a:ln w="44450">
            <a:solidFill>
              <a:srgbClr val="9D337F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ylindre 103">
            <a:extLst>
              <a:ext uri="{FF2B5EF4-FFF2-40B4-BE49-F238E27FC236}">
                <a16:creationId xmlns:a16="http://schemas.microsoft.com/office/drawing/2014/main" id="{FB8F0D81-38AE-4BA7-B6FC-070A66FA30C9}"/>
              </a:ext>
            </a:extLst>
          </p:cNvPr>
          <p:cNvSpPr/>
          <p:nvPr/>
        </p:nvSpPr>
        <p:spPr>
          <a:xfrm>
            <a:off x="4071623" y="1867809"/>
            <a:ext cx="650940" cy="774836"/>
          </a:xfrm>
          <a:prstGeom prst="can">
            <a:avLst/>
          </a:prstGeom>
          <a:solidFill>
            <a:srgbClr val="F2F2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Registry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76E75ECF-C0CA-4F7A-896E-26DBAEE667B5}"/>
              </a:ext>
            </a:extLst>
          </p:cNvPr>
          <p:cNvCxnSpPr>
            <a:endCxn id="104" idx="2"/>
          </p:cNvCxnSpPr>
          <p:nvPr/>
        </p:nvCxnSpPr>
        <p:spPr>
          <a:xfrm flipV="1">
            <a:off x="3870854" y="2255227"/>
            <a:ext cx="200769" cy="1789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avec flèche 106">
            <a:extLst>
              <a:ext uri="{FF2B5EF4-FFF2-40B4-BE49-F238E27FC236}">
                <a16:creationId xmlns:a16="http://schemas.microsoft.com/office/drawing/2014/main" id="{166F8678-BA67-456B-8D6E-DFE47F679FE3}"/>
              </a:ext>
            </a:extLst>
          </p:cNvPr>
          <p:cNvCxnSpPr>
            <a:cxnSpLocks/>
            <a:stCxn id="131" idx="1"/>
            <a:endCxn id="67" idx="3"/>
          </p:cNvCxnSpPr>
          <p:nvPr/>
        </p:nvCxnSpPr>
        <p:spPr>
          <a:xfrm flipH="1" flipV="1">
            <a:off x="7264455" y="2104871"/>
            <a:ext cx="1852957" cy="1759864"/>
          </a:xfrm>
          <a:prstGeom prst="straightConnector1">
            <a:avLst/>
          </a:prstGeom>
          <a:ln w="44450">
            <a:solidFill>
              <a:srgbClr val="9D337F">
                <a:alpha val="80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BFD7E3F-6E2D-4A93-AEAC-F109A06CCB62}"/>
              </a:ext>
            </a:extLst>
          </p:cNvPr>
          <p:cNvSpPr/>
          <p:nvPr/>
        </p:nvSpPr>
        <p:spPr>
          <a:xfrm>
            <a:off x="9092827" y="2204178"/>
            <a:ext cx="2236388" cy="945047"/>
          </a:xfrm>
          <a:prstGeom prst="rect">
            <a:avLst/>
          </a:prstGeom>
          <a:noFill/>
          <a:ln w="57150">
            <a:solidFill>
              <a:srgbClr val="DB2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23" name="Picture 2" descr="OpenShift — Wikipédia">
            <a:extLst>
              <a:ext uri="{FF2B5EF4-FFF2-40B4-BE49-F238E27FC236}">
                <a16:creationId xmlns:a16="http://schemas.microsoft.com/office/drawing/2014/main" id="{8FD841AB-3407-442F-84F1-0E8D10A553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596"/>
          <a:stretch/>
        </p:blipFill>
        <p:spPr bwMode="auto">
          <a:xfrm>
            <a:off x="9128431" y="2247956"/>
            <a:ext cx="351106" cy="30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ZoneTexte 123">
            <a:extLst>
              <a:ext uri="{FF2B5EF4-FFF2-40B4-BE49-F238E27FC236}">
                <a16:creationId xmlns:a16="http://schemas.microsoft.com/office/drawing/2014/main" id="{DADD09F7-EBA2-4F32-9B1D-05A6E7524D47}"/>
              </a:ext>
            </a:extLst>
          </p:cNvPr>
          <p:cNvSpPr txBox="1"/>
          <p:nvPr/>
        </p:nvSpPr>
        <p:spPr>
          <a:xfrm>
            <a:off x="9443197" y="2221000"/>
            <a:ext cx="1366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DB212E"/>
                </a:solidFill>
              </a:rPr>
              <a:t>OpenShift</a:t>
            </a:r>
            <a:r>
              <a:rPr lang="fr-FR" sz="1600" dirty="0">
                <a:solidFill>
                  <a:srgbClr val="DB212E"/>
                </a:solidFill>
              </a:rPr>
              <a:t> </a:t>
            </a:r>
            <a:r>
              <a:rPr lang="fr-FR" sz="1600" dirty="0" err="1">
                <a:solidFill>
                  <a:srgbClr val="DB212E"/>
                </a:solidFill>
              </a:rPr>
              <a:t>rec</a:t>
            </a:r>
            <a:endParaRPr lang="fr-FR" sz="1600" dirty="0">
              <a:solidFill>
                <a:srgbClr val="DB212E"/>
              </a:solidFill>
            </a:endParaRPr>
          </a:p>
        </p:txBody>
      </p:sp>
      <p:pic>
        <p:nvPicPr>
          <p:cNvPr id="125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2935B51C-8BD7-4D20-8072-098EABD71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778" y="2619075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9F9097AB-42FF-4062-BE66-C6098EB8C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070" y="2619076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712AFF66-B5FC-4F99-A7D6-CEF362C63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6014" y="2619075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ZoneTexte 127">
            <a:extLst>
              <a:ext uri="{FF2B5EF4-FFF2-40B4-BE49-F238E27FC236}">
                <a16:creationId xmlns:a16="http://schemas.microsoft.com/office/drawing/2014/main" id="{6ACC267C-4387-44DB-861A-26A294F8EF2E}"/>
              </a:ext>
            </a:extLst>
          </p:cNvPr>
          <p:cNvSpPr txBox="1"/>
          <p:nvPr/>
        </p:nvSpPr>
        <p:spPr>
          <a:xfrm>
            <a:off x="9450034" y="2907567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326CE5"/>
                </a:solidFill>
              </a:rPr>
              <a:t>zoning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618DD696-E7C0-424F-8C3B-A95ACE051020}"/>
              </a:ext>
            </a:extLst>
          </p:cNvPr>
          <p:cNvSpPr txBox="1"/>
          <p:nvPr/>
        </p:nvSpPr>
        <p:spPr>
          <a:xfrm>
            <a:off x="10052058" y="2917841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ocr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D88E2EA0-BCFD-43B0-A09F-3E448B585494}"/>
              </a:ext>
            </a:extLst>
          </p:cNvPr>
          <p:cNvSpPr txBox="1"/>
          <p:nvPr/>
        </p:nvSpPr>
        <p:spPr>
          <a:xfrm>
            <a:off x="10394663" y="2917841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homography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6504CC2-A444-4320-8AC2-BECA20C96889}"/>
              </a:ext>
            </a:extLst>
          </p:cNvPr>
          <p:cNvSpPr/>
          <p:nvPr/>
        </p:nvSpPr>
        <p:spPr>
          <a:xfrm>
            <a:off x="9117412" y="3392211"/>
            <a:ext cx="2236388" cy="945047"/>
          </a:xfrm>
          <a:prstGeom prst="rect">
            <a:avLst/>
          </a:prstGeom>
          <a:noFill/>
          <a:ln w="57150">
            <a:solidFill>
              <a:srgbClr val="DB2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32" name="Picture 2" descr="OpenShift — Wikipédia">
            <a:extLst>
              <a:ext uri="{FF2B5EF4-FFF2-40B4-BE49-F238E27FC236}">
                <a16:creationId xmlns:a16="http://schemas.microsoft.com/office/drawing/2014/main" id="{C0E4F4B0-4B9F-41A7-9E43-6A8C81BB46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596"/>
          <a:stretch/>
        </p:blipFill>
        <p:spPr bwMode="auto">
          <a:xfrm>
            <a:off x="9153016" y="3435989"/>
            <a:ext cx="351106" cy="30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ZoneTexte 132">
            <a:extLst>
              <a:ext uri="{FF2B5EF4-FFF2-40B4-BE49-F238E27FC236}">
                <a16:creationId xmlns:a16="http://schemas.microsoft.com/office/drawing/2014/main" id="{358C3FD6-C89A-479D-BA73-F70A9D979CAF}"/>
              </a:ext>
            </a:extLst>
          </p:cNvPr>
          <p:cNvSpPr txBox="1"/>
          <p:nvPr/>
        </p:nvSpPr>
        <p:spPr>
          <a:xfrm>
            <a:off x="9467782" y="3409033"/>
            <a:ext cx="1821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DB212E"/>
                </a:solidFill>
              </a:rPr>
              <a:t>OpenShift</a:t>
            </a:r>
            <a:r>
              <a:rPr lang="fr-FR" sz="1600" dirty="0">
                <a:solidFill>
                  <a:srgbClr val="DB212E"/>
                </a:solidFill>
              </a:rPr>
              <a:t> </a:t>
            </a:r>
            <a:r>
              <a:rPr lang="fr-FR" sz="1600" dirty="0" err="1">
                <a:solidFill>
                  <a:srgbClr val="DB212E"/>
                </a:solidFill>
              </a:rPr>
              <a:t>pre</a:t>
            </a:r>
            <a:r>
              <a:rPr lang="fr-FR" sz="1600" dirty="0">
                <a:solidFill>
                  <a:srgbClr val="DB212E"/>
                </a:solidFill>
              </a:rPr>
              <a:t>-prod</a:t>
            </a:r>
          </a:p>
        </p:txBody>
      </p:sp>
      <p:pic>
        <p:nvPicPr>
          <p:cNvPr id="134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A443C2BD-CD08-47C0-9506-87060BED7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363" y="3807108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4A47E679-7598-4B69-87F6-CDF64E862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655" y="3807109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F7EF8FBE-306F-4172-9F5A-6A9C36489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599" y="3807108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ZoneTexte 136">
            <a:extLst>
              <a:ext uri="{FF2B5EF4-FFF2-40B4-BE49-F238E27FC236}">
                <a16:creationId xmlns:a16="http://schemas.microsoft.com/office/drawing/2014/main" id="{922F2E2F-589C-4AA8-A348-93872C5AC831}"/>
              </a:ext>
            </a:extLst>
          </p:cNvPr>
          <p:cNvSpPr txBox="1"/>
          <p:nvPr/>
        </p:nvSpPr>
        <p:spPr>
          <a:xfrm>
            <a:off x="9474619" y="4106358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326CE5"/>
                </a:solidFill>
              </a:rPr>
              <a:t>zoning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4E92AD28-2CCD-410F-9D4C-0F099288B473}"/>
              </a:ext>
            </a:extLst>
          </p:cNvPr>
          <p:cNvSpPr txBox="1"/>
          <p:nvPr/>
        </p:nvSpPr>
        <p:spPr>
          <a:xfrm>
            <a:off x="10076643" y="4105874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ocr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B5066EC8-0D79-45B0-B7FC-9C39EB6AB5AD}"/>
              </a:ext>
            </a:extLst>
          </p:cNvPr>
          <p:cNvSpPr txBox="1"/>
          <p:nvPr/>
        </p:nvSpPr>
        <p:spPr>
          <a:xfrm>
            <a:off x="10419248" y="4105874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homography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F64E953-E769-4007-9076-A32A67D22A64}"/>
              </a:ext>
            </a:extLst>
          </p:cNvPr>
          <p:cNvSpPr/>
          <p:nvPr/>
        </p:nvSpPr>
        <p:spPr>
          <a:xfrm>
            <a:off x="9117412" y="4592987"/>
            <a:ext cx="2236388" cy="945047"/>
          </a:xfrm>
          <a:prstGeom prst="rect">
            <a:avLst/>
          </a:prstGeom>
          <a:noFill/>
          <a:ln w="57150">
            <a:solidFill>
              <a:srgbClr val="DB2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41" name="Picture 2" descr="OpenShift — Wikipédia">
            <a:extLst>
              <a:ext uri="{FF2B5EF4-FFF2-40B4-BE49-F238E27FC236}">
                <a16:creationId xmlns:a16="http://schemas.microsoft.com/office/drawing/2014/main" id="{E4321ED0-F094-4451-924D-D2116B434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596"/>
          <a:stretch/>
        </p:blipFill>
        <p:spPr bwMode="auto">
          <a:xfrm>
            <a:off x="9153016" y="4636765"/>
            <a:ext cx="351106" cy="30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ZoneTexte 141">
            <a:extLst>
              <a:ext uri="{FF2B5EF4-FFF2-40B4-BE49-F238E27FC236}">
                <a16:creationId xmlns:a16="http://schemas.microsoft.com/office/drawing/2014/main" id="{C3B1FC99-179E-4DE3-9C64-6E289256F7EA}"/>
              </a:ext>
            </a:extLst>
          </p:cNvPr>
          <p:cNvSpPr txBox="1"/>
          <p:nvPr/>
        </p:nvSpPr>
        <p:spPr>
          <a:xfrm>
            <a:off x="9467782" y="4609809"/>
            <a:ext cx="1486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DB212E"/>
                </a:solidFill>
              </a:rPr>
              <a:t>OpenShift</a:t>
            </a:r>
            <a:r>
              <a:rPr lang="fr-FR" sz="1600" dirty="0">
                <a:solidFill>
                  <a:srgbClr val="DB212E"/>
                </a:solidFill>
              </a:rPr>
              <a:t> prod</a:t>
            </a:r>
          </a:p>
        </p:txBody>
      </p:sp>
      <p:pic>
        <p:nvPicPr>
          <p:cNvPr id="143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65770948-480C-45FC-BFA5-B28C8EA9F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363" y="5007884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905F4C06-871E-45F5-9E38-B9FBDF144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655" y="5007885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B1C3ACCC-BBAF-42BA-90C1-339EAD97A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599" y="5007884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ZoneTexte 145">
            <a:extLst>
              <a:ext uri="{FF2B5EF4-FFF2-40B4-BE49-F238E27FC236}">
                <a16:creationId xmlns:a16="http://schemas.microsoft.com/office/drawing/2014/main" id="{3A750CFC-725E-406E-B613-1F4C89783F38}"/>
              </a:ext>
            </a:extLst>
          </p:cNvPr>
          <p:cNvSpPr txBox="1"/>
          <p:nvPr/>
        </p:nvSpPr>
        <p:spPr>
          <a:xfrm>
            <a:off x="9474619" y="5307134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326CE5"/>
                </a:solidFill>
              </a:rPr>
              <a:t>zoning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ED8B2EC2-A38E-4F01-B670-0EA6DC00C449}"/>
              </a:ext>
            </a:extLst>
          </p:cNvPr>
          <p:cNvSpPr txBox="1"/>
          <p:nvPr/>
        </p:nvSpPr>
        <p:spPr>
          <a:xfrm>
            <a:off x="10076643" y="5306650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ocr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D49D3597-3B16-4312-BEA8-4BBADD7AF7D2}"/>
              </a:ext>
            </a:extLst>
          </p:cNvPr>
          <p:cNvSpPr txBox="1"/>
          <p:nvPr/>
        </p:nvSpPr>
        <p:spPr>
          <a:xfrm>
            <a:off x="10419248" y="5306650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homography</a:t>
            </a:r>
            <a:endParaRPr lang="fr-FR" sz="800" dirty="0">
              <a:solidFill>
                <a:srgbClr val="326CE5"/>
              </a:solidFill>
            </a:endParaRPr>
          </a:p>
        </p:txBody>
      </p:sp>
      <p:pic>
        <p:nvPicPr>
          <p:cNvPr id="84" name="Picture 4" descr="Azure Machine Learning">
            <a:extLst>
              <a:ext uri="{FF2B5EF4-FFF2-40B4-BE49-F238E27FC236}">
                <a16:creationId xmlns:a16="http://schemas.microsoft.com/office/drawing/2014/main" id="{9BFDA2D1-67E1-438B-A78A-43FA65FF51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96" t="27459" r="37476" b="30796"/>
          <a:stretch/>
        </p:blipFill>
        <p:spPr bwMode="auto">
          <a:xfrm>
            <a:off x="1711706" y="4146853"/>
            <a:ext cx="327488" cy="33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BB0A35BB-417F-489A-A273-31E9D0123AB7}"/>
              </a:ext>
            </a:extLst>
          </p:cNvPr>
          <p:cNvSpPr/>
          <p:nvPr/>
        </p:nvSpPr>
        <p:spPr>
          <a:xfrm>
            <a:off x="1582647" y="4086328"/>
            <a:ext cx="3390070" cy="2431228"/>
          </a:xfrm>
          <a:prstGeom prst="rect">
            <a:avLst/>
          </a:prstGeom>
          <a:noFill/>
          <a:ln w="57150">
            <a:solidFill>
              <a:srgbClr val="006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62C4"/>
              </a:solidFill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571EBCD3-A1EE-4410-A5B9-05D8D7B9CDFB}"/>
              </a:ext>
            </a:extLst>
          </p:cNvPr>
          <p:cNvSpPr txBox="1"/>
          <p:nvPr/>
        </p:nvSpPr>
        <p:spPr>
          <a:xfrm>
            <a:off x="1964922" y="4129537"/>
            <a:ext cx="1376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0062C4"/>
                </a:solidFill>
              </a:rPr>
              <a:t>AzureML</a:t>
            </a:r>
            <a:r>
              <a:rPr lang="fr-FR" sz="1600" dirty="0">
                <a:solidFill>
                  <a:srgbClr val="0062C4"/>
                </a:solidFill>
              </a:rPr>
              <a:t> prod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1BE1412-49F9-4983-B8F6-436D1DDF3522}"/>
              </a:ext>
            </a:extLst>
          </p:cNvPr>
          <p:cNvSpPr/>
          <p:nvPr/>
        </p:nvSpPr>
        <p:spPr>
          <a:xfrm>
            <a:off x="2496806" y="4580210"/>
            <a:ext cx="1671637" cy="1726523"/>
          </a:xfrm>
          <a:prstGeom prst="rect">
            <a:avLst/>
          </a:prstGeom>
          <a:solidFill>
            <a:srgbClr val="3D6EFF"/>
          </a:solidFill>
          <a:ln>
            <a:solidFill>
              <a:srgbClr val="3D6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900" dirty="0" err="1">
                <a:solidFill>
                  <a:schemeClr val="bg1"/>
                </a:solidFill>
              </a:rPr>
              <a:t>Automated</a:t>
            </a:r>
            <a:r>
              <a:rPr lang="fr-FR" sz="900" dirty="0">
                <a:solidFill>
                  <a:schemeClr val="bg1"/>
                </a:solidFill>
              </a:rPr>
              <a:t> Training Pipeline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DF4C30D-B708-4D54-BBC6-A18D19032A9F}"/>
              </a:ext>
            </a:extLst>
          </p:cNvPr>
          <p:cNvSpPr/>
          <p:nvPr/>
        </p:nvSpPr>
        <p:spPr>
          <a:xfrm>
            <a:off x="2657917" y="4836323"/>
            <a:ext cx="1212937" cy="19958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Validation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C6FA156-9DD5-4239-B6C8-CBB343A32D68}"/>
              </a:ext>
            </a:extLst>
          </p:cNvPr>
          <p:cNvSpPr/>
          <p:nvPr/>
        </p:nvSpPr>
        <p:spPr>
          <a:xfrm>
            <a:off x="2664795" y="5123145"/>
            <a:ext cx="1212911" cy="183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</a:t>
            </a:r>
            <a:r>
              <a:rPr lang="fr-FR" sz="1000" dirty="0" err="1">
                <a:solidFill>
                  <a:srgbClr val="000000"/>
                </a:solidFill>
              </a:rPr>
              <a:t>Preparation</a:t>
            </a:r>
            <a:endParaRPr lang="fr-FR" sz="1000" dirty="0">
              <a:solidFill>
                <a:srgbClr val="000000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7AD0BB6-8796-4389-821C-EFC7534A1894}"/>
              </a:ext>
            </a:extLst>
          </p:cNvPr>
          <p:cNvSpPr/>
          <p:nvPr/>
        </p:nvSpPr>
        <p:spPr>
          <a:xfrm>
            <a:off x="2673590" y="5406145"/>
            <a:ext cx="1197264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Training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8BD07E8-40F2-45B1-B06E-2DFAF0EB5EC2}"/>
              </a:ext>
            </a:extLst>
          </p:cNvPr>
          <p:cNvSpPr/>
          <p:nvPr/>
        </p:nvSpPr>
        <p:spPr>
          <a:xfrm>
            <a:off x="2673590" y="5696865"/>
            <a:ext cx="1197264" cy="17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Evaluation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E66B189-5733-4EEE-95DC-160B9A007372}"/>
              </a:ext>
            </a:extLst>
          </p:cNvPr>
          <p:cNvSpPr/>
          <p:nvPr/>
        </p:nvSpPr>
        <p:spPr>
          <a:xfrm>
            <a:off x="2680442" y="5974813"/>
            <a:ext cx="1190412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Register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95" name="Connecteur droit avec flèche 94">
            <a:extLst>
              <a:ext uri="{FF2B5EF4-FFF2-40B4-BE49-F238E27FC236}">
                <a16:creationId xmlns:a16="http://schemas.microsoft.com/office/drawing/2014/main" id="{B080A548-86EA-4C28-B298-1B76FF29F929}"/>
              </a:ext>
            </a:extLst>
          </p:cNvPr>
          <p:cNvCxnSpPr>
            <a:cxnSpLocks/>
          </p:cNvCxnSpPr>
          <p:nvPr/>
        </p:nvCxnSpPr>
        <p:spPr>
          <a:xfrm>
            <a:off x="3262988" y="5019410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32E614EE-C23A-4AB6-AB24-3FDF874075B9}"/>
              </a:ext>
            </a:extLst>
          </p:cNvPr>
          <p:cNvCxnSpPr>
            <a:cxnSpLocks/>
          </p:cNvCxnSpPr>
          <p:nvPr/>
        </p:nvCxnSpPr>
        <p:spPr>
          <a:xfrm>
            <a:off x="3267745" y="5295644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>
            <a:extLst>
              <a:ext uri="{FF2B5EF4-FFF2-40B4-BE49-F238E27FC236}">
                <a16:creationId xmlns:a16="http://schemas.microsoft.com/office/drawing/2014/main" id="{30964649-9F9F-496C-9F41-D453D109F869}"/>
              </a:ext>
            </a:extLst>
          </p:cNvPr>
          <p:cNvCxnSpPr>
            <a:cxnSpLocks/>
          </p:cNvCxnSpPr>
          <p:nvPr/>
        </p:nvCxnSpPr>
        <p:spPr>
          <a:xfrm>
            <a:off x="3272514" y="5565470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9EB7D705-0ECD-43B7-8701-BA5D2DA762B2}"/>
              </a:ext>
            </a:extLst>
          </p:cNvPr>
          <p:cNvCxnSpPr>
            <a:cxnSpLocks/>
          </p:cNvCxnSpPr>
          <p:nvPr/>
        </p:nvCxnSpPr>
        <p:spPr>
          <a:xfrm>
            <a:off x="3282034" y="5851222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ylindre 110">
            <a:extLst>
              <a:ext uri="{FF2B5EF4-FFF2-40B4-BE49-F238E27FC236}">
                <a16:creationId xmlns:a16="http://schemas.microsoft.com/office/drawing/2014/main" id="{95D68641-7BD5-4C54-9FDB-CEE1EA968D9E}"/>
              </a:ext>
            </a:extLst>
          </p:cNvPr>
          <p:cNvSpPr/>
          <p:nvPr/>
        </p:nvSpPr>
        <p:spPr>
          <a:xfrm>
            <a:off x="4071623" y="5671957"/>
            <a:ext cx="650940" cy="774836"/>
          </a:xfrm>
          <a:prstGeom prst="can">
            <a:avLst/>
          </a:prstGeom>
          <a:solidFill>
            <a:srgbClr val="F2F2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Registry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569F0339-49A0-4AB9-8B37-D308FE0A378A}"/>
              </a:ext>
            </a:extLst>
          </p:cNvPr>
          <p:cNvCxnSpPr>
            <a:endCxn id="111" idx="2"/>
          </p:cNvCxnSpPr>
          <p:nvPr/>
        </p:nvCxnSpPr>
        <p:spPr>
          <a:xfrm flipV="1">
            <a:off x="3870854" y="6059375"/>
            <a:ext cx="200769" cy="1789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Picture 2" descr="Azure DevOps Pipelines: Multi-Stage Pipelines">
            <a:extLst>
              <a:ext uri="{FF2B5EF4-FFF2-40B4-BE49-F238E27FC236}">
                <a16:creationId xmlns:a16="http://schemas.microsoft.com/office/drawing/2014/main" id="{5FD6D3BA-FD6B-469B-BFFD-853F283A4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470" y="3505110"/>
            <a:ext cx="512308" cy="51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5D434511-5BC7-40AB-96AB-DBBB0506E02F}"/>
              </a:ext>
            </a:extLst>
          </p:cNvPr>
          <p:cNvCxnSpPr>
            <a:cxnSpLocks/>
            <a:stCxn id="2056" idx="3"/>
            <a:endCxn id="115" idx="1"/>
          </p:cNvCxnSpPr>
          <p:nvPr/>
        </p:nvCxnSpPr>
        <p:spPr>
          <a:xfrm>
            <a:off x="2673590" y="3333323"/>
            <a:ext cx="402880" cy="427941"/>
          </a:xfrm>
          <a:prstGeom prst="straightConnector1">
            <a:avLst/>
          </a:prstGeom>
          <a:ln w="44450">
            <a:solidFill>
              <a:srgbClr val="FF596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avec flèche 117">
            <a:extLst>
              <a:ext uri="{FF2B5EF4-FFF2-40B4-BE49-F238E27FC236}">
                <a16:creationId xmlns:a16="http://schemas.microsoft.com/office/drawing/2014/main" id="{A340ADAF-B438-4832-B366-8FE511E4EE3A}"/>
              </a:ext>
            </a:extLst>
          </p:cNvPr>
          <p:cNvCxnSpPr>
            <a:cxnSpLocks/>
            <a:stCxn id="115" idx="2"/>
            <a:endCxn id="87" idx="0"/>
          </p:cNvCxnSpPr>
          <p:nvPr/>
        </p:nvCxnSpPr>
        <p:spPr>
          <a:xfrm>
            <a:off x="3332624" y="4017418"/>
            <a:ext cx="1" cy="562792"/>
          </a:xfrm>
          <a:prstGeom prst="straightConnector1">
            <a:avLst/>
          </a:prstGeom>
          <a:ln w="44450">
            <a:solidFill>
              <a:srgbClr val="FF596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avec flèche 118">
            <a:extLst>
              <a:ext uri="{FF2B5EF4-FFF2-40B4-BE49-F238E27FC236}">
                <a16:creationId xmlns:a16="http://schemas.microsoft.com/office/drawing/2014/main" id="{80A9FF18-83B1-42FF-BD9B-42DF94E41DF9}"/>
              </a:ext>
            </a:extLst>
          </p:cNvPr>
          <p:cNvCxnSpPr>
            <a:cxnSpLocks/>
            <a:stCxn id="115" idx="3"/>
            <a:endCxn id="39" idx="1"/>
          </p:cNvCxnSpPr>
          <p:nvPr/>
        </p:nvCxnSpPr>
        <p:spPr>
          <a:xfrm flipV="1">
            <a:off x="3588778" y="3329230"/>
            <a:ext cx="2789212" cy="432034"/>
          </a:xfrm>
          <a:prstGeom prst="straightConnector1">
            <a:avLst/>
          </a:prstGeom>
          <a:ln w="44450">
            <a:solidFill>
              <a:srgbClr val="FF596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>
            <a:extLst>
              <a:ext uri="{FF2B5EF4-FFF2-40B4-BE49-F238E27FC236}">
                <a16:creationId xmlns:a16="http://schemas.microsoft.com/office/drawing/2014/main" id="{EBC3CCE9-256E-43F4-AAF8-FA5B071B653F}"/>
              </a:ext>
            </a:extLst>
          </p:cNvPr>
          <p:cNvCxnSpPr>
            <a:cxnSpLocks/>
            <a:stCxn id="115" idx="2"/>
            <a:endCxn id="111" idx="1"/>
          </p:cNvCxnSpPr>
          <p:nvPr/>
        </p:nvCxnSpPr>
        <p:spPr>
          <a:xfrm>
            <a:off x="3332624" y="4017418"/>
            <a:ext cx="1064469" cy="1654539"/>
          </a:xfrm>
          <a:prstGeom prst="straightConnector1">
            <a:avLst/>
          </a:prstGeom>
          <a:ln w="44450">
            <a:solidFill>
              <a:srgbClr val="FF596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Picture 2" descr="Clément Mesureux (@clementmesureux) | Twitter">
            <a:extLst>
              <a:ext uri="{FF2B5EF4-FFF2-40B4-BE49-F238E27FC236}">
                <a16:creationId xmlns:a16="http://schemas.microsoft.com/office/drawing/2014/main" id="{1207F0FB-3842-415B-AF72-F09747948A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83" t="23572" r="50012" b="65824"/>
          <a:stretch/>
        </p:blipFill>
        <p:spPr bwMode="auto">
          <a:xfrm>
            <a:off x="6403105" y="849631"/>
            <a:ext cx="748506" cy="51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Graphique 8">
            <a:extLst>
              <a:ext uri="{FF2B5EF4-FFF2-40B4-BE49-F238E27FC236}">
                <a16:creationId xmlns:a16="http://schemas.microsoft.com/office/drawing/2014/main" id="{47DC5AAA-E395-9A43-9068-E08BF667742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975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Azure Machine Learning">
            <a:extLst>
              <a:ext uri="{FF2B5EF4-FFF2-40B4-BE49-F238E27FC236}">
                <a16:creationId xmlns:a16="http://schemas.microsoft.com/office/drawing/2014/main" id="{DA5877A0-6920-4905-9EB7-24B3C48856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96" t="27459" r="37476" b="30796"/>
          <a:stretch/>
        </p:blipFill>
        <p:spPr bwMode="auto">
          <a:xfrm>
            <a:off x="1711706" y="342705"/>
            <a:ext cx="327488" cy="33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3251400-4037-44D5-BC02-2CD4B3383FF0}"/>
              </a:ext>
            </a:extLst>
          </p:cNvPr>
          <p:cNvSpPr/>
          <p:nvPr/>
        </p:nvSpPr>
        <p:spPr>
          <a:xfrm>
            <a:off x="1582647" y="282180"/>
            <a:ext cx="3390070" cy="2431228"/>
          </a:xfrm>
          <a:prstGeom prst="rect">
            <a:avLst/>
          </a:prstGeom>
          <a:noFill/>
          <a:ln w="57150">
            <a:solidFill>
              <a:srgbClr val="006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62C4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C20B1CE-19F4-4AC9-BE37-990EDA292F62}"/>
              </a:ext>
            </a:extLst>
          </p:cNvPr>
          <p:cNvSpPr txBox="1"/>
          <p:nvPr/>
        </p:nvSpPr>
        <p:spPr>
          <a:xfrm>
            <a:off x="1964922" y="324400"/>
            <a:ext cx="1293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0062C4"/>
                </a:solidFill>
              </a:rPr>
              <a:t>AzureML</a:t>
            </a:r>
            <a:r>
              <a:rPr lang="fr-FR" sz="1600" dirty="0">
                <a:solidFill>
                  <a:srgbClr val="0062C4"/>
                </a:solidFill>
              </a:rPr>
              <a:t> dev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4FDC0E39-0C4A-4CCF-A813-7E5AE8494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396" y="3129732"/>
            <a:ext cx="974194" cy="40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Salah CHADLI">
            <a:extLst>
              <a:ext uri="{FF2B5EF4-FFF2-40B4-BE49-F238E27FC236}">
                <a16:creationId xmlns:a16="http://schemas.microsoft.com/office/drawing/2014/main" id="{00FFCDA1-2CCC-45DE-8C66-4A8817D417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45"/>
          <a:stretch/>
        </p:blipFill>
        <p:spPr bwMode="auto">
          <a:xfrm>
            <a:off x="383197" y="1568496"/>
            <a:ext cx="625853" cy="51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Image 54" descr="Une image contenant personne, homme, souriant, posant&#10;&#10;Description générée automatiquement">
            <a:extLst>
              <a:ext uri="{FF2B5EF4-FFF2-40B4-BE49-F238E27FC236}">
                <a16:creationId xmlns:a16="http://schemas.microsoft.com/office/drawing/2014/main" id="{99BE0749-A0DC-45DA-951B-AC92F42E7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561" y="2134966"/>
            <a:ext cx="625853" cy="518437"/>
          </a:xfrm>
          <a:prstGeom prst="rect">
            <a:avLst/>
          </a:prstGeom>
        </p:spPr>
      </p:pic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CCFB36B7-8AFE-4A35-8FE6-DD937D3E5F73}"/>
              </a:ext>
            </a:extLst>
          </p:cNvPr>
          <p:cNvCxnSpPr>
            <a:cxnSpLocks/>
          </p:cNvCxnSpPr>
          <p:nvPr/>
        </p:nvCxnSpPr>
        <p:spPr>
          <a:xfrm flipH="1">
            <a:off x="15413647" y="3876886"/>
            <a:ext cx="1306106" cy="1989794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5279D6C-247B-46B7-A83F-92AC13F3E05A}"/>
              </a:ext>
            </a:extLst>
          </p:cNvPr>
          <p:cNvSpPr/>
          <p:nvPr/>
        </p:nvSpPr>
        <p:spPr>
          <a:xfrm>
            <a:off x="2496806" y="776062"/>
            <a:ext cx="1671637" cy="1726523"/>
          </a:xfrm>
          <a:prstGeom prst="rect">
            <a:avLst/>
          </a:prstGeom>
          <a:solidFill>
            <a:srgbClr val="3D6EFF"/>
          </a:solidFill>
          <a:ln>
            <a:solidFill>
              <a:srgbClr val="3D6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900" dirty="0" err="1">
                <a:solidFill>
                  <a:schemeClr val="bg1"/>
                </a:solidFill>
              </a:rPr>
              <a:t>Automated</a:t>
            </a:r>
            <a:r>
              <a:rPr lang="fr-FR" sz="900" dirty="0">
                <a:solidFill>
                  <a:schemeClr val="bg1"/>
                </a:solidFill>
              </a:rPr>
              <a:t> Training Pipeline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5120D6-D408-4ACD-A701-7B8B839BB846}"/>
              </a:ext>
            </a:extLst>
          </p:cNvPr>
          <p:cNvSpPr/>
          <p:nvPr/>
        </p:nvSpPr>
        <p:spPr>
          <a:xfrm>
            <a:off x="2657917" y="1032175"/>
            <a:ext cx="1212937" cy="19958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Validation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2574815-B18E-48EE-B192-B22351E75EB7}"/>
              </a:ext>
            </a:extLst>
          </p:cNvPr>
          <p:cNvSpPr/>
          <p:nvPr/>
        </p:nvSpPr>
        <p:spPr>
          <a:xfrm>
            <a:off x="2664795" y="1318997"/>
            <a:ext cx="1212911" cy="183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</a:t>
            </a:r>
            <a:r>
              <a:rPr lang="fr-FR" sz="1000" dirty="0" err="1">
                <a:solidFill>
                  <a:srgbClr val="000000"/>
                </a:solidFill>
              </a:rPr>
              <a:t>Preparation</a:t>
            </a:r>
            <a:endParaRPr lang="fr-FR" sz="1000" dirty="0">
              <a:solidFill>
                <a:srgbClr val="00000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4576EE7-5E71-43B0-A8FB-D25A13D5033B}"/>
              </a:ext>
            </a:extLst>
          </p:cNvPr>
          <p:cNvSpPr/>
          <p:nvPr/>
        </p:nvSpPr>
        <p:spPr>
          <a:xfrm>
            <a:off x="2673590" y="1601997"/>
            <a:ext cx="1197264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Training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5EEFA37-D774-4A2D-8E2F-1BE8E4187FD4}"/>
              </a:ext>
            </a:extLst>
          </p:cNvPr>
          <p:cNvSpPr/>
          <p:nvPr/>
        </p:nvSpPr>
        <p:spPr>
          <a:xfrm>
            <a:off x="2673590" y="1892717"/>
            <a:ext cx="1197264" cy="17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Evaluation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E14127C-2B76-48FE-89D5-008347DE910C}"/>
              </a:ext>
            </a:extLst>
          </p:cNvPr>
          <p:cNvSpPr/>
          <p:nvPr/>
        </p:nvSpPr>
        <p:spPr>
          <a:xfrm>
            <a:off x="2680442" y="2170665"/>
            <a:ext cx="1190412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Register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207D1F71-976E-4259-9DF6-060045414958}"/>
              </a:ext>
            </a:extLst>
          </p:cNvPr>
          <p:cNvCxnSpPr>
            <a:cxnSpLocks/>
          </p:cNvCxnSpPr>
          <p:nvPr/>
        </p:nvCxnSpPr>
        <p:spPr>
          <a:xfrm>
            <a:off x="3262988" y="1215262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24121BBE-2F3A-46C7-A6C8-0C4280298B4E}"/>
              </a:ext>
            </a:extLst>
          </p:cNvPr>
          <p:cNvCxnSpPr>
            <a:cxnSpLocks/>
          </p:cNvCxnSpPr>
          <p:nvPr/>
        </p:nvCxnSpPr>
        <p:spPr>
          <a:xfrm>
            <a:off x="3267745" y="1491496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DA42DC71-1438-44E4-B467-2EDEB07EE0D6}"/>
              </a:ext>
            </a:extLst>
          </p:cNvPr>
          <p:cNvCxnSpPr>
            <a:cxnSpLocks/>
          </p:cNvCxnSpPr>
          <p:nvPr/>
        </p:nvCxnSpPr>
        <p:spPr>
          <a:xfrm>
            <a:off x="3272514" y="1761322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EDE4866D-65CA-4F7E-AD2D-F4D34A8B5DBD}"/>
              </a:ext>
            </a:extLst>
          </p:cNvPr>
          <p:cNvCxnSpPr>
            <a:cxnSpLocks/>
          </p:cNvCxnSpPr>
          <p:nvPr/>
        </p:nvCxnSpPr>
        <p:spPr>
          <a:xfrm>
            <a:off x="3282034" y="2047074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VM symbol | Microsoft Azure Mono">
            <a:extLst>
              <a:ext uri="{FF2B5EF4-FFF2-40B4-BE49-F238E27FC236}">
                <a16:creationId xmlns:a16="http://schemas.microsoft.com/office/drawing/2014/main" id="{0D5C1D03-AD57-4904-A56F-E648CDF2A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683" y="1602995"/>
            <a:ext cx="478855" cy="45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VM symbol | Microsoft Azure Mono">
            <a:extLst>
              <a:ext uri="{FF2B5EF4-FFF2-40B4-BE49-F238E27FC236}">
                <a16:creationId xmlns:a16="http://schemas.microsoft.com/office/drawing/2014/main" id="{571D532E-2DEA-440F-82CD-49D1A713A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760" y="2168232"/>
            <a:ext cx="478855" cy="45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itre 1">
            <a:extLst>
              <a:ext uri="{FF2B5EF4-FFF2-40B4-BE49-F238E27FC236}">
                <a16:creationId xmlns:a16="http://schemas.microsoft.com/office/drawing/2014/main" id="{6615257C-5215-466F-8D44-CFE1A469F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7412" y="6339563"/>
            <a:ext cx="3090439" cy="518437"/>
          </a:xfrm>
          <a:solidFill>
            <a:schemeClr val="tx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Production phase</a:t>
            </a:r>
          </a:p>
        </p:txBody>
      </p:sp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90AB71FF-96D3-45AF-8F43-429036334AE7}"/>
              </a:ext>
            </a:extLst>
          </p:cNvPr>
          <p:cNvCxnSpPr>
            <a:cxnSpLocks/>
            <a:stCxn id="55" idx="3"/>
            <a:endCxn id="2056" idx="1"/>
          </p:cNvCxnSpPr>
          <p:nvPr/>
        </p:nvCxnSpPr>
        <p:spPr>
          <a:xfrm>
            <a:off x="1000414" y="2394185"/>
            <a:ext cx="698982" cy="939138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12">
            <a:extLst>
              <a:ext uri="{FF2B5EF4-FFF2-40B4-BE49-F238E27FC236}">
                <a16:creationId xmlns:a16="http://schemas.microsoft.com/office/drawing/2014/main" id="{25EB28E1-166E-4F66-AFE7-15CA63793B74}"/>
              </a:ext>
            </a:extLst>
          </p:cNvPr>
          <p:cNvCxnSpPr>
            <a:cxnSpLocks/>
            <a:stCxn id="54" idx="3"/>
            <a:endCxn id="2056" idx="1"/>
          </p:cNvCxnSpPr>
          <p:nvPr/>
        </p:nvCxnSpPr>
        <p:spPr>
          <a:xfrm>
            <a:off x="1009050" y="1827715"/>
            <a:ext cx="690346" cy="1505608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10" descr="Deploy Your Private Docker Registry as a Pod in Kubernetes | by Varun Kumar  G | The Startup | Medium">
            <a:extLst>
              <a:ext uri="{FF2B5EF4-FFF2-40B4-BE49-F238E27FC236}">
                <a16:creationId xmlns:a16="http://schemas.microsoft.com/office/drawing/2014/main" id="{E3287EE5-2AD9-406E-9467-43E989EBB1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36" t="9286" r="3461" b="8062"/>
          <a:stretch/>
        </p:blipFill>
        <p:spPr bwMode="auto">
          <a:xfrm>
            <a:off x="6377990" y="3069221"/>
            <a:ext cx="904875" cy="520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7747F973-0E03-4C8B-B51A-376D5133E97A}"/>
              </a:ext>
            </a:extLst>
          </p:cNvPr>
          <p:cNvSpPr txBox="1"/>
          <p:nvPr/>
        </p:nvSpPr>
        <p:spPr>
          <a:xfrm>
            <a:off x="6278660" y="3554662"/>
            <a:ext cx="1077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Docker </a:t>
            </a:r>
            <a:r>
              <a:rPr lang="fr-FR" sz="1100" dirty="0" err="1"/>
              <a:t>registry</a:t>
            </a:r>
            <a:endParaRPr lang="fr-FR" sz="11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612601A-A1A1-4F2F-9152-EB6E5CA88709}"/>
              </a:ext>
            </a:extLst>
          </p:cNvPr>
          <p:cNvSpPr/>
          <p:nvPr/>
        </p:nvSpPr>
        <p:spPr>
          <a:xfrm>
            <a:off x="9092827" y="1018972"/>
            <a:ext cx="2236388" cy="945047"/>
          </a:xfrm>
          <a:prstGeom prst="rect">
            <a:avLst/>
          </a:prstGeom>
          <a:noFill/>
          <a:ln w="57150">
            <a:solidFill>
              <a:srgbClr val="DB2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3" name="Picture 2" descr="OpenShift — Wikipédia">
            <a:extLst>
              <a:ext uri="{FF2B5EF4-FFF2-40B4-BE49-F238E27FC236}">
                <a16:creationId xmlns:a16="http://schemas.microsoft.com/office/drawing/2014/main" id="{0D07EB71-5FC3-407A-8C40-33A1DE3B9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596"/>
          <a:stretch/>
        </p:blipFill>
        <p:spPr bwMode="auto">
          <a:xfrm>
            <a:off x="9128431" y="1062750"/>
            <a:ext cx="351106" cy="30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ZoneTexte 65">
            <a:extLst>
              <a:ext uri="{FF2B5EF4-FFF2-40B4-BE49-F238E27FC236}">
                <a16:creationId xmlns:a16="http://schemas.microsoft.com/office/drawing/2014/main" id="{1F3C727E-FD15-4871-86F2-7880DD9A5A09}"/>
              </a:ext>
            </a:extLst>
          </p:cNvPr>
          <p:cNvSpPr txBox="1"/>
          <p:nvPr/>
        </p:nvSpPr>
        <p:spPr>
          <a:xfrm>
            <a:off x="9443197" y="1035794"/>
            <a:ext cx="1403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DB212E"/>
                </a:solidFill>
              </a:rPr>
              <a:t>OpenShift</a:t>
            </a:r>
            <a:r>
              <a:rPr lang="fr-FR" sz="1600" dirty="0">
                <a:solidFill>
                  <a:srgbClr val="DB212E"/>
                </a:solidFill>
              </a:rPr>
              <a:t> dev</a:t>
            </a:r>
          </a:p>
        </p:txBody>
      </p:sp>
      <p:pic>
        <p:nvPicPr>
          <p:cNvPr id="67" name="Picture 8">
            <a:extLst>
              <a:ext uri="{FF2B5EF4-FFF2-40B4-BE49-F238E27FC236}">
                <a16:creationId xmlns:a16="http://schemas.microsoft.com/office/drawing/2014/main" id="{84BCBB4E-7A78-4D17-9A92-85EDC9D3B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261" y="1901280"/>
            <a:ext cx="974194" cy="40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BE2DD8CC-BB1B-4FDD-A834-388C3CF67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778" y="1433869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E9BFCAAF-E143-45EA-96C3-525295063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070" y="1433870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5C5931A0-CEF9-4867-9C31-3E0E4A2FA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6014" y="1433869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ZoneTexte 73">
            <a:extLst>
              <a:ext uri="{FF2B5EF4-FFF2-40B4-BE49-F238E27FC236}">
                <a16:creationId xmlns:a16="http://schemas.microsoft.com/office/drawing/2014/main" id="{AE0DDE34-5722-4CEB-B8BA-7770E609EA6D}"/>
              </a:ext>
            </a:extLst>
          </p:cNvPr>
          <p:cNvSpPr txBox="1"/>
          <p:nvPr/>
        </p:nvSpPr>
        <p:spPr>
          <a:xfrm>
            <a:off x="9450034" y="1733119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326CE5"/>
                </a:solidFill>
              </a:rPr>
              <a:t>zoning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5707F3CB-7A38-4CF0-9DC8-8609DF44AC50}"/>
              </a:ext>
            </a:extLst>
          </p:cNvPr>
          <p:cNvSpPr txBox="1"/>
          <p:nvPr/>
        </p:nvSpPr>
        <p:spPr>
          <a:xfrm>
            <a:off x="10052058" y="1732635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ocr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CDEB7AB6-E132-476B-8B3F-34D824296FEE}"/>
              </a:ext>
            </a:extLst>
          </p:cNvPr>
          <p:cNvSpPr txBox="1"/>
          <p:nvPr/>
        </p:nvSpPr>
        <p:spPr>
          <a:xfrm>
            <a:off x="10394663" y="1732635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homography</a:t>
            </a:r>
            <a:endParaRPr lang="fr-FR" sz="800" dirty="0">
              <a:solidFill>
                <a:srgbClr val="326CE5"/>
              </a:solidFill>
            </a:endParaRPr>
          </a:p>
        </p:txBody>
      </p: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10D2AA67-E30D-4F88-B886-03D48D2CD9AC}"/>
              </a:ext>
            </a:extLst>
          </p:cNvPr>
          <p:cNvCxnSpPr>
            <a:cxnSpLocks/>
            <a:stCxn id="140" idx="1"/>
            <a:endCxn id="39" idx="3"/>
          </p:cNvCxnSpPr>
          <p:nvPr/>
        </p:nvCxnSpPr>
        <p:spPr>
          <a:xfrm flipH="1" flipV="1">
            <a:off x="7282865" y="3329230"/>
            <a:ext cx="1834547" cy="1736281"/>
          </a:xfrm>
          <a:prstGeom prst="straightConnector1">
            <a:avLst/>
          </a:prstGeom>
          <a:ln w="44450">
            <a:solidFill>
              <a:srgbClr val="9D337F">
                <a:alpha val="80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ylindre 103">
            <a:extLst>
              <a:ext uri="{FF2B5EF4-FFF2-40B4-BE49-F238E27FC236}">
                <a16:creationId xmlns:a16="http://schemas.microsoft.com/office/drawing/2014/main" id="{FB8F0D81-38AE-4BA7-B6FC-070A66FA30C9}"/>
              </a:ext>
            </a:extLst>
          </p:cNvPr>
          <p:cNvSpPr/>
          <p:nvPr/>
        </p:nvSpPr>
        <p:spPr>
          <a:xfrm>
            <a:off x="4071623" y="1867809"/>
            <a:ext cx="650940" cy="774836"/>
          </a:xfrm>
          <a:prstGeom prst="can">
            <a:avLst/>
          </a:prstGeom>
          <a:solidFill>
            <a:srgbClr val="F2F2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Registry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76E75ECF-C0CA-4F7A-896E-26DBAEE667B5}"/>
              </a:ext>
            </a:extLst>
          </p:cNvPr>
          <p:cNvCxnSpPr>
            <a:endCxn id="104" idx="2"/>
          </p:cNvCxnSpPr>
          <p:nvPr/>
        </p:nvCxnSpPr>
        <p:spPr>
          <a:xfrm flipV="1">
            <a:off x="3870854" y="2255227"/>
            <a:ext cx="200769" cy="1789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avec flèche 106">
            <a:extLst>
              <a:ext uri="{FF2B5EF4-FFF2-40B4-BE49-F238E27FC236}">
                <a16:creationId xmlns:a16="http://schemas.microsoft.com/office/drawing/2014/main" id="{166F8678-BA67-456B-8D6E-DFE47F679FE3}"/>
              </a:ext>
            </a:extLst>
          </p:cNvPr>
          <p:cNvCxnSpPr>
            <a:cxnSpLocks/>
            <a:stCxn id="140" idx="1"/>
            <a:endCxn id="67" idx="3"/>
          </p:cNvCxnSpPr>
          <p:nvPr/>
        </p:nvCxnSpPr>
        <p:spPr>
          <a:xfrm flipH="1" flipV="1">
            <a:off x="7264455" y="2104871"/>
            <a:ext cx="1852957" cy="2960640"/>
          </a:xfrm>
          <a:prstGeom prst="straightConnector1">
            <a:avLst/>
          </a:prstGeom>
          <a:ln w="44450">
            <a:solidFill>
              <a:srgbClr val="9D337F">
                <a:alpha val="80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BFD7E3F-6E2D-4A93-AEAC-F109A06CCB62}"/>
              </a:ext>
            </a:extLst>
          </p:cNvPr>
          <p:cNvSpPr/>
          <p:nvPr/>
        </p:nvSpPr>
        <p:spPr>
          <a:xfrm>
            <a:off x="9092827" y="2204178"/>
            <a:ext cx="2236388" cy="945047"/>
          </a:xfrm>
          <a:prstGeom prst="rect">
            <a:avLst/>
          </a:prstGeom>
          <a:noFill/>
          <a:ln w="57150">
            <a:solidFill>
              <a:srgbClr val="DB2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23" name="Picture 2" descr="OpenShift — Wikipédia">
            <a:extLst>
              <a:ext uri="{FF2B5EF4-FFF2-40B4-BE49-F238E27FC236}">
                <a16:creationId xmlns:a16="http://schemas.microsoft.com/office/drawing/2014/main" id="{8FD841AB-3407-442F-84F1-0E8D10A553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596"/>
          <a:stretch/>
        </p:blipFill>
        <p:spPr bwMode="auto">
          <a:xfrm>
            <a:off x="9128431" y="2247956"/>
            <a:ext cx="351106" cy="30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ZoneTexte 123">
            <a:extLst>
              <a:ext uri="{FF2B5EF4-FFF2-40B4-BE49-F238E27FC236}">
                <a16:creationId xmlns:a16="http://schemas.microsoft.com/office/drawing/2014/main" id="{DADD09F7-EBA2-4F32-9B1D-05A6E7524D47}"/>
              </a:ext>
            </a:extLst>
          </p:cNvPr>
          <p:cNvSpPr txBox="1"/>
          <p:nvPr/>
        </p:nvSpPr>
        <p:spPr>
          <a:xfrm>
            <a:off x="9443197" y="2221000"/>
            <a:ext cx="1366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DB212E"/>
                </a:solidFill>
              </a:rPr>
              <a:t>OpenShift</a:t>
            </a:r>
            <a:r>
              <a:rPr lang="fr-FR" sz="1600" dirty="0">
                <a:solidFill>
                  <a:srgbClr val="DB212E"/>
                </a:solidFill>
              </a:rPr>
              <a:t> </a:t>
            </a:r>
            <a:r>
              <a:rPr lang="fr-FR" sz="1600" dirty="0" err="1">
                <a:solidFill>
                  <a:srgbClr val="DB212E"/>
                </a:solidFill>
              </a:rPr>
              <a:t>rec</a:t>
            </a:r>
            <a:endParaRPr lang="fr-FR" sz="1600" dirty="0">
              <a:solidFill>
                <a:srgbClr val="DB212E"/>
              </a:solidFill>
            </a:endParaRPr>
          </a:p>
        </p:txBody>
      </p:sp>
      <p:pic>
        <p:nvPicPr>
          <p:cNvPr id="125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2935B51C-8BD7-4D20-8072-098EABD71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778" y="2619075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9F9097AB-42FF-4062-BE66-C6098EB8C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070" y="2619076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712AFF66-B5FC-4F99-A7D6-CEF362C63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6014" y="2619075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ZoneTexte 127">
            <a:extLst>
              <a:ext uri="{FF2B5EF4-FFF2-40B4-BE49-F238E27FC236}">
                <a16:creationId xmlns:a16="http://schemas.microsoft.com/office/drawing/2014/main" id="{6ACC267C-4387-44DB-861A-26A294F8EF2E}"/>
              </a:ext>
            </a:extLst>
          </p:cNvPr>
          <p:cNvSpPr txBox="1"/>
          <p:nvPr/>
        </p:nvSpPr>
        <p:spPr>
          <a:xfrm>
            <a:off x="9450034" y="2907567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326CE5"/>
                </a:solidFill>
              </a:rPr>
              <a:t>zoning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618DD696-E7C0-424F-8C3B-A95ACE051020}"/>
              </a:ext>
            </a:extLst>
          </p:cNvPr>
          <p:cNvSpPr txBox="1"/>
          <p:nvPr/>
        </p:nvSpPr>
        <p:spPr>
          <a:xfrm>
            <a:off x="10052058" y="2917841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ocr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D88E2EA0-BCFD-43B0-A09F-3E448B585494}"/>
              </a:ext>
            </a:extLst>
          </p:cNvPr>
          <p:cNvSpPr txBox="1"/>
          <p:nvPr/>
        </p:nvSpPr>
        <p:spPr>
          <a:xfrm>
            <a:off x="10394663" y="2917841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homography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6504CC2-A444-4320-8AC2-BECA20C96889}"/>
              </a:ext>
            </a:extLst>
          </p:cNvPr>
          <p:cNvSpPr/>
          <p:nvPr/>
        </p:nvSpPr>
        <p:spPr>
          <a:xfrm>
            <a:off x="9117412" y="3392211"/>
            <a:ext cx="2236388" cy="945047"/>
          </a:xfrm>
          <a:prstGeom prst="rect">
            <a:avLst/>
          </a:prstGeom>
          <a:noFill/>
          <a:ln w="57150">
            <a:solidFill>
              <a:srgbClr val="DB2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32" name="Picture 2" descr="OpenShift — Wikipédia">
            <a:extLst>
              <a:ext uri="{FF2B5EF4-FFF2-40B4-BE49-F238E27FC236}">
                <a16:creationId xmlns:a16="http://schemas.microsoft.com/office/drawing/2014/main" id="{C0E4F4B0-4B9F-41A7-9E43-6A8C81BB46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596"/>
          <a:stretch/>
        </p:blipFill>
        <p:spPr bwMode="auto">
          <a:xfrm>
            <a:off x="9153016" y="3435989"/>
            <a:ext cx="351106" cy="30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ZoneTexte 132">
            <a:extLst>
              <a:ext uri="{FF2B5EF4-FFF2-40B4-BE49-F238E27FC236}">
                <a16:creationId xmlns:a16="http://schemas.microsoft.com/office/drawing/2014/main" id="{358C3FD6-C89A-479D-BA73-F70A9D979CAF}"/>
              </a:ext>
            </a:extLst>
          </p:cNvPr>
          <p:cNvSpPr txBox="1"/>
          <p:nvPr/>
        </p:nvSpPr>
        <p:spPr>
          <a:xfrm>
            <a:off x="9467782" y="3409033"/>
            <a:ext cx="1821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DB212E"/>
                </a:solidFill>
              </a:rPr>
              <a:t>OpenShift</a:t>
            </a:r>
            <a:r>
              <a:rPr lang="fr-FR" sz="1600" dirty="0">
                <a:solidFill>
                  <a:srgbClr val="DB212E"/>
                </a:solidFill>
              </a:rPr>
              <a:t> </a:t>
            </a:r>
            <a:r>
              <a:rPr lang="fr-FR" sz="1600" dirty="0" err="1">
                <a:solidFill>
                  <a:srgbClr val="DB212E"/>
                </a:solidFill>
              </a:rPr>
              <a:t>pre</a:t>
            </a:r>
            <a:r>
              <a:rPr lang="fr-FR" sz="1600" dirty="0">
                <a:solidFill>
                  <a:srgbClr val="DB212E"/>
                </a:solidFill>
              </a:rPr>
              <a:t>-prod</a:t>
            </a:r>
          </a:p>
        </p:txBody>
      </p:sp>
      <p:pic>
        <p:nvPicPr>
          <p:cNvPr id="134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A443C2BD-CD08-47C0-9506-87060BED7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363" y="3807108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4A47E679-7598-4B69-87F6-CDF64E862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655" y="3807109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F7EF8FBE-306F-4172-9F5A-6A9C36489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599" y="3807108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ZoneTexte 136">
            <a:extLst>
              <a:ext uri="{FF2B5EF4-FFF2-40B4-BE49-F238E27FC236}">
                <a16:creationId xmlns:a16="http://schemas.microsoft.com/office/drawing/2014/main" id="{922F2E2F-589C-4AA8-A348-93872C5AC831}"/>
              </a:ext>
            </a:extLst>
          </p:cNvPr>
          <p:cNvSpPr txBox="1"/>
          <p:nvPr/>
        </p:nvSpPr>
        <p:spPr>
          <a:xfrm>
            <a:off x="9474619" y="4106358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326CE5"/>
                </a:solidFill>
              </a:rPr>
              <a:t>zoning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4E92AD28-2CCD-410F-9D4C-0F099288B473}"/>
              </a:ext>
            </a:extLst>
          </p:cNvPr>
          <p:cNvSpPr txBox="1"/>
          <p:nvPr/>
        </p:nvSpPr>
        <p:spPr>
          <a:xfrm>
            <a:off x="10076643" y="4105874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ocr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B5066EC8-0D79-45B0-B7FC-9C39EB6AB5AD}"/>
              </a:ext>
            </a:extLst>
          </p:cNvPr>
          <p:cNvSpPr txBox="1"/>
          <p:nvPr/>
        </p:nvSpPr>
        <p:spPr>
          <a:xfrm>
            <a:off x="10419248" y="4105874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homography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F64E953-E769-4007-9076-A32A67D22A64}"/>
              </a:ext>
            </a:extLst>
          </p:cNvPr>
          <p:cNvSpPr/>
          <p:nvPr/>
        </p:nvSpPr>
        <p:spPr>
          <a:xfrm>
            <a:off x="9117412" y="4592987"/>
            <a:ext cx="2236388" cy="945047"/>
          </a:xfrm>
          <a:prstGeom prst="rect">
            <a:avLst/>
          </a:prstGeom>
          <a:noFill/>
          <a:ln w="57150">
            <a:solidFill>
              <a:srgbClr val="DB2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41" name="Picture 2" descr="OpenShift — Wikipédia">
            <a:extLst>
              <a:ext uri="{FF2B5EF4-FFF2-40B4-BE49-F238E27FC236}">
                <a16:creationId xmlns:a16="http://schemas.microsoft.com/office/drawing/2014/main" id="{E4321ED0-F094-4451-924D-D2116B434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596"/>
          <a:stretch/>
        </p:blipFill>
        <p:spPr bwMode="auto">
          <a:xfrm>
            <a:off x="9153016" y="4636765"/>
            <a:ext cx="351106" cy="30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ZoneTexte 141">
            <a:extLst>
              <a:ext uri="{FF2B5EF4-FFF2-40B4-BE49-F238E27FC236}">
                <a16:creationId xmlns:a16="http://schemas.microsoft.com/office/drawing/2014/main" id="{C3B1FC99-179E-4DE3-9C64-6E289256F7EA}"/>
              </a:ext>
            </a:extLst>
          </p:cNvPr>
          <p:cNvSpPr txBox="1"/>
          <p:nvPr/>
        </p:nvSpPr>
        <p:spPr>
          <a:xfrm>
            <a:off x="9467782" y="4609809"/>
            <a:ext cx="1486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DB212E"/>
                </a:solidFill>
              </a:rPr>
              <a:t>OpenShift</a:t>
            </a:r>
            <a:r>
              <a:rPr lang="fr-FR" sz="1600" dirty="0">
                <a:solidFill>
                  <a:srgbClr val="DB212E"/>
                </a:solidFill>
              </a:rPr>
              <a:t> prod</a:t>
            </a:r>
          </a:p>
        </p:txBody>
      </p:sp>
      <p:pic>
        <p:nvPicPr>
          <p:cNvPr id="143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65770948-480C-45FC-BFA5-B28C8EA9F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363" y="5007884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905F4C06-871E-45F5-9E38-B9FBDF144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655" y="5007885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B1C3ACCC-BBAF-42BA-90C1-339EAD97A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599" y="5007884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ZoneTexte 145">
            <a:extLst>
              <a:ext uri="{FF2B5EF4-FFF2-40B4-BE49-F238E27FC236}">
                <a16:creationId xmlns:a16="http://schemas.microsoft.com/office/drawing/2014/main" id="{3A750CFC-725E-406E-B613-1F4C89783F38}"/>
              </a:ext>
            </a:extLst>
          </p:cNvPr>
          <p:cNvSpPr txBox="1"/>
          <p:nvPr/>
        </p:nvSpPr>
        <p:spPr>
          <a:xfrm>
            <a:off x="9474619" y="5307134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326CE5"/>
                </a:solidFill>
              </a:rPr>
              <a:t>zoning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ED8B2EC2-A38E-4F01-B670-0EA6DC00C449}"/>
              </a:ext>
            </a:extLst>
          </p:cNvPr>
          <p:cNvSpPr txBox="1"/>
          <p:nvPr/>
        </p:nvSpPr>
        <p:spPr>
          <a:xfrm>
            <a:off x="10076643" y="5306650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ocr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D49D3597-3B16-4312-BEA8-4BBADD7AF7D2}"/>
              </a:ext>
            </a:extLst>
          </p:cNvPr>
          <p:cNvSpPr txBox="1"/>
          <p:nvPr/>
        </p:nvSpPr>
        <p:spPr>
          <a:xfrm>
            <a:off x="10419248" y="5306650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homography</a:t>
            </a:r>
            <a:endParaRPr lang="fr-FR" sz="800" dirty="0">
              <a:solidFill>
                <a:srgbClr val="326CE5"/>
              </a:solidFill>
            </a:endParaRPr>
          </a:p>
        </p:txBody>
      </p:sp>
      <p:pic>
        <p:nvPicPr>
          <p:cNvPr id="84" name="Picture 4" descr="Azure Machine Learning">
            <a:extLst>
              <a:ext uri="{FF2B5EF4-FFF2-40B4-BE49-F238E27FC236}">
                <a16:creationId xmlns:a16="http://schemas.microsoft.com/office/drawing/2014/main" id="{9BFDA2D1-67E1-438B-A78A-43FA65FF51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96" t="27459" r="37476" b="30796"/>
          <a:stretch/>
        </p:blipFill>
        <p:spPr bwMode="auto">
          <a:xfrm>
            <a:off x="1711706" y="4146853"/>
            <a:ext cx="327488" cy="33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BB0A35BB-417F-489A-A273-31E9D0123AB7}"/>
              </a:ext>
            </a:extLst>
          </p:cNvPr>
          <p:cNvSpPr/>
          <p:nvPr/>
        </p:nvSpPr>
        <p:spPr>
          <a:xfrm>
            <a:off x="1582647" y="4086328"/>
            <a:ext cx="3390070" cy="2431228"/>
          </a:xfrm>
          <a:prstGeom prst="rect">
            <a:avLst/>
          </a:prstGeom>
          <a:noFill/>
          <a:ln w="57150">
            <a:solidFill>
              <a:srgbClr val="006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62C4"/>
              </a:solidFill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571EBCD3-A1EE-4410-A5B9-05D8D7B9CDFB}"/>
              </a:ext>
            </a:extLst>
          </p:cNvPr>
          <p:cNvSpPr txBox="1"/>
          <p:nvPr/>
        </p:nvSpPr>
        <p:spPr>
          <a:xfrm>
            <a:off x="1964922" y="4129537"/>
            <a:ext cx="1376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0062C4"/>
                </a:solidFill>
              </a:rPr>
              <a:t>AzureML</a:t>
            </a:r>
            <a:r>
              <a:rPr lang="fr-FR" sz="1600" dirty="0">
                <a:solidFill>
                  <a:srgbClr val="0062C4"/>
                </a:solidFill>
              </a:rPr>
              <a:t> prod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1BE1412-49F9-4983-B8F6-436D1DDF3522}"/>
              </a:ext>
            </a:extLst>
          </p:cNvPr>
          <p:cNvSpPr/>
          <p:nvPr/>
        </p:nvSpPr>
        <p:spPr>
          <a:xfrm>
            <a:off x="2496806" y="4580210"/>
            <a:ext cx="1671637" cy="1726523"/>
          </a:xfrm>
          <a:prstGeom prst="rect">
            <a:avLst/>
          </a:prstGeom>
          <a:solidFill>
            <a:srgbClr val="3D6EFF"/>
          </a:solidFill>
          <a:ln>
            <a:solidFill>
              <a:srgbClr val="3D6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900" dirty="0" err="1">
                <a:solidFill>
                  <a:schemeClr val="bg1"/>
                </a:solidFill>
              </a:rPr>
              <a:t>Automated</a:t>
            </a:r>
            <a:r>
              <a:rPr lang="fr-FR" sz="900" dirty="0">
                <a:solidFill>
                  <a:schemeClr val="bg1"/>
                </a:solidFill>
              </a:rPr>
              <a:t> Training Pipeline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DF4C30D-B708-4D54-BBC6-A18D19032A9F}"/>
              </a:ext>
            </a:extLst>
          </p:cNvPr>
          <p:cNvSpPr/>
          <p:nvPr/>
        </p:nvSpPr>
        <p:spPr>
          <a:xfrm>
            <a:off x="2657917" y="4836323"/>
            <a:ext cx="1212937" cy="19958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Validation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C6FA156-9DD5-4239-B6C8-CBB343A32D68}"/>
              </a:ext>
            </a:extLst>
          </p:cNvPr>
          <p:cNvSpPr/>
          <p:nvPr/>
        </p:nvSpPr>
        <p:spPr>
          <a:xfrm>
            <a:off x="2664795" y="5123145"/>
            <a:ext cx="1212911" cy="183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</a:t>
            </a:r>
            <a:r>
              <a:rPr lang="fr-FR" sz="1000" dirty="0" err="1">
                <a:solidFill>
                  <a:srgbClr val="000000"/>
                </a:solidFill>
              </a:rPr>
              <a:t>Preparation</a:t>
            </a:r>
            <a:endParaRPr lang="fr-FR" sz="1000" dirty="0">
              <a:solidFill>
                <a:srgbClr val="000000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7AD0BB6-8796-4389-821C-EFC7534A1894}"/>
              </a:ext>
            </a:extLst>
          </p:cNvPr>
          <p:cNvSpPr/>
          <p:nvPr/>
        </p:nvSpPr>
        <p:spPr>
          <a:xfrm>
            <a:off x="2673590" y="5406145"/>
            <a:ext cx="1197264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Training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8BD07E8-40F2-45B1-B06E-2DFAF0EB5EC2}"/>
              </a:ext>
            </a:extLst>
          </p:cNvPr>
          <p:cNvSpPr/>
          <p:nvPr/>
        </p:nvSpPr>
        <p:spPr>
          <a:xfrm>
            <a:off x="2673590" y="5696865"/>
            <a:ext cx="1197264" cy="17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Evaluation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E66B189-5733-4EEE-95DC-160B9A007372}"/>
              </a:ext>
            </a:extLst>
          </p:cNvPr>
          <p:cNvSpPr/>
          <p:nvPr/>
        </p:nvSpPr>
        <p:spPr>
          <a:xfrm>
            <a:off x="2680442" y="5974813"/>
            <a:ext cx="1190412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Register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95" name="Connecteur droit avec flèche 94">
            <a:extLst>
              <a:ext uri="{FF2B5EF4-FFF2-40B4-BE49-F238E27FC236}">
                <a16:creationId xmlns:a16="http://schemas.microsoft.com/office/drawing/2014/main" id="{B080A548-86EA-4C28-B298-1B76FF29F929}"/>
              </a:ext>
            </a:extLst>
          </p:cNvPr>
          <p:cNvCxnSpPr>
            <a:cxnSpLocks/>
          </p:cNvCxnSpPr>
          <p:nvPr/>
        </p:nvCxnSpPr>
        <p:spPr>
          <a:xfrm>
            <a:off x="3262988" y="5019410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32E614EE-C23A-4AB6-AB24-3FDF874075B9}"/>
              </a:ext>
            </a:extLst>
          </p:cNvPr>
          <p:cNvCxnSpPr>
            <a:cxnSpLocks/>
          </p:cNvCxnSpPr>
          <p:nvPr/>
        </p:nvCxnSpPr>
        <p:spPr>
          <a:xfrm>
            <a:off x="3267745" y="5295644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>
            <a:extLst>
              <a:ext uri="{FF2B5EF4-FFF2-40B4-BE49-F238E27FC236}">
                <a16:creationId xmlns:a16="http://schemas.microsoft.com/office/drawing/2014/main" id="{30964649-9F9F-496C-9F41-D453D109F869}"/>
              </a:ext>
            </a:extLst>
          </p:cNvPr>
          <p:cNvCxnSpPr>
            <a:cxnSpLocks/>
          </p:cNvCxnSpPr>
          <p:nvPr/>
        </p:nvCxnSpPr>
        <p:spPr>
          <a:xfrm>
            <a:off x="3272514" y="5565470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9EB7D705-0ECD-43B7-8701-BA5D2DA762B2}"/>
              </a:ext>
            </a:extLst>
          </p:cNvPr>
          <p:cNvCxnSpPr>
            <a:cxnSpLocks/>
          </p:cNvCxnSpPr>
          <p:nvPr/>
        </p:nvCxnSpPr>
        <p:spPr>
          <a:xfrm>
            <a:off x="3282034" y="5851222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ylindre 110">
            <a:extLst>
              <a:ext uri="{FF2B5EF4-FFF2-40B4-BE49-F238E27FC236}">
                <a16:creationId xmlns:a16="http://schemas.microsoft.com/office/drawing/2014/main" id="{95D68641-7BD5-4C54-9FDB-CEE1EA968D9E}"/>
              </a:ext>
            </a:extLst>
          </p:cNvPr>
          <p:cNvSpPr/>
          <p:nvPr/>
        </p:nvSpPr>
        <p:spPr>
          <a:xfrm>
            <a:off x="4071623" y="5671957"/>
            <a:ext cx="650940" cy="774836"/>
          </a:xfrm>
          <a:prstGeom prst="can">
            <a:avLst/>
          </a:prstGeom>
          <a:solidFill>
            <a:srgbClr val="F2F2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Registry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569F0339-49A0-4AB9-8B37-D308FE0A378A}"/>
              </a:ext>
            </a:extLst>
          </p:cNvPr>
          <p:cNvCxnSpPr>
            <a:endCxn id="111" idx="2"/>
          </p:cNvCxnSpPr>
          <p:nvPr/>
        </p:nvCxnSpPr>
        <p:spPr>
          <a:xfrm flipV="1">
            <a:off x="3870854" y="6059375"/>
            <a:ext cx="200769" cy="1789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Picture 2" descr="Azure DevOps Pipelines: Multi-Stage Pipelines">
            <a:extLst>
              <a:ext uri="{FF2B5EF4-FFF2-40B4-BE49-F238E27FC236}">
                <a16:creationId xmlns:a16="http://schemas.microsoft.com/office/drawing/2014/main" id="{5FD6D3BA-FD6B-469B-BFFD-853F283A4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470" y="3505110"/>
            <a:ext cx="512308" cy="51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5D434511-5BC7-40AB-96AB-DBBB0506E02F}"/>
              </a:ext>
            </a:extLst>
          </p:cNvPr>
          <p:cNvCxnSpPr>
            <a:cxnSpLocks/>
            <a:stCxn id="2056" idx="3"/>
            <a:endCxn id="115" idx="1"/>
          </p:cNvCxnSpPr>
          <p:nvPr/>
        </p:nvCxnSpPr>
        <p:spPr>
          <a:xfrm>
            <a:off x="2673590" y="3333323"/>
            <a:ext cx="402880" cy="427941"/>
          </a:xfrm>
          <a:prstGeom prst="straightConnector1">
            <a:avLst/>
          </a:prstGeom>
          <a:ln w="44450">
            <a:solidFill>
              <a:srgbClr val="FF596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avec flèche 117">
            <a:extLst>
              <a:ext uri="{FF2B5EF4-FFF2-40B4-BE49-F238E27FC236}">
                <a16:creationId xmlns:a16="http://schemas.microsoft.com/office/drawing/2014/main" id="{A340ADAF-B438-4832-B366-8FE511E4EE3A}"/>
              </a:ext>
            </a:extLst>
          </p:cNvPr>
          <p:cNvCxnSpPr>
            <a:cxnSpLocks/>
            <a:stCxn id="115" idx="2"/>
            <a:endCxn id="87" idx="0"/>
          </p:cNvCxnSpPr>
          <p:nvPr/>
        </p:nvCxnSpPr>
        <p:spPr>
          <a:xfrm>
            <a:off x="3332624" y="4017418"/>
            <a:ext cx="1" cy="562792"/>
          </a:xfrm>
          <a:prstGeom prst="straightConnector1">
            <a:avLst/>
          </a:prstGeom>
          <a:ln w="44450">
            <a:solidFill>
              <a:srgbClr val="FF596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avec flèche 118">
            <a:extLst>
              <a:ext uri="{FF2B5EF4-FFF2-40B4-BE49-F238E27FC236}">
                <a16:creationId xmlns:a16="http://schemas.microsoft.com/office/drawing/2014/main" id="{80A9FF18-83B1-42FF-BD9B-42DF94E41DF9}"/>
              </a:ext>
            </a:extLst>
          </p:cNvPr>
          <p:cNvCxnSpPr>
            <a:cxnSpLocks/>
            <a:stCxn id="115" idx="3"/>
            <a:endCxn id="39" idx="1"/>
          </p:cNvCxnSpPr>
          <p:nvPr/>
        </p:nvCxnSpPr>
        <p:spPr>
          <a:xfrm flipV="1">
            <a:off x="3588778" y="3329230"/>
            <a:ext cx="2789212" cy="432034"/>
          </a:xfrm>
          <a:prstGeom prst="straightConnector1">
            <a:avLst/>
          </a:prstGeom>
          <a:ln w="44450">
            <a:solidFill>
              <a:srgbClr val="FF596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>
            <a:extLst>
              <a:ext uri="{FF2B5EF4-FFF2-40B4-BE49-F238E27FC236}">
                <a16:creationId xmlns:a16="http://schemas.microsoft.com/office/drawing/2014/main" id="{EBC3CCE9-256E-43F4-AAF8-FA5B071B653F}"/>
              </a:ext>
            </a:extLst>
          </p:cNvPr>
          <p:cNvCxnSpPr>
            <a:cxnSpLocks/>
            <a:stCxn id="115" idx="2"/>
            <a:endCxn id="111" idx="1"/>
          </p:cNvCxnSpPr>
          <p:nvPr/>
        </p:nvCxnSpPr>
        <p:spPr>
          <a:xfrm>
            <a:off x="3332624" y="4017418"/>
            <a:ext cx="1064469" cy="1654539"/>
          </a:xfrm>
          <a:prstGeom prst="straightConnector1">
            <a:avLst/>
          </a:prstGeom>
          <a:ln w="44450">
            <a:solidFill>
              <a:srgbClr val="FF596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60A26145-85C4-49D3-B06D-C40BD21DE5EF}"/>
              </a:ext>
            </a:extLst>
          </p:cNvPr>
          <p:cNvCxnSpPr>
            <a:cxnSpLocks/>
            <a:stCxn id="100" idx="2"/>
          </p:cNvCxnSpPr>
          <p:nvPr/>
        </p:nvCxnSpPr>
        <p:spPr>
          <a:xfrm>
            <a:off x="6777358" y="1368068"/>
            <a:ext cx="0" cy="533212"/>
          </a:xfrm>
          <a:prstGeom prst="straightConnector1">
            <a:avLst/>
          </a:prstGeom>
          <a:ln w="44450">
            <a:solidFill>
              <a:srgbClr val="9D337F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Picture 2" descr="Clément Mesureux (@clementmesureux) | Twitter">
            <a:extLst>
              <a:ext uri="{FF2B5EF4-FFF2-40B4-BE49-F238E27FC236}">
                <a16:creationId xmlns:a16="http://schemas.microsoft.com/office/drawing/2014/main" id="{D07F4D9A-4705-4940-BB7B-61AD918EEC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83" t="23572" r="50012" b="65824"/>
          <a:stretch/>
        </p:blipFill>
        <p:spPr bwMode="auto">
          <a:xfrm>
            <a:off x="6403105" y="849631"/>
            <a:ext cx="748506" cy="51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Graphique 8">
            <a:extLst>
              <a:ext uri="{FF2B5EF4-FFF2-40B4-BE49-F238E27FC236}">
                <a16:creationId xmlns:a16="http://schemas.microsoft.com/office/drawing/2014/main" id="{791D7ED3-EB7B-2944-BDA5-BA0FC0BEAA2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782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67652D70-2CC8-4CEA-B76D-E8A39DB6108C}"/>
              </a:ext>
            </a:extLst>
          </p:cNvPr>
          <p:cNvSpPr txBox="1"/>
          <p:nvPr/>
        </p:nvSpPr>
        <p:spPr>
          <a:xfrm>
            <a:off x="1450887" y="598229"/>
            <a:ext cx="10764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GB" sz="3200" dirty="0">
                <a:latin typeface="Century Gothic" panose="020B0502020202020204" pitchFamily="34" charset="0"/>
                <a:ea typeface="Noto Sans" panose="020B0502040504020204" pitchFamily="34"/>
                <a:cs typeface="Noto Sans" panose="020B0502040504020204" pitchFamily="34"/>
              </a:rPr>
              <a:t>Problematics of complex Deep Learning projects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entury Gothic" panose="020B0502020202020204" pitchFamily="34" charset="0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83B6E70-9A4E-410E-A680-17A1AAFBC69A}"/>
              </a:ext>
            </a:extLst>
          </p:cNvPr>
          <p:cNvSpPr/>
          <p:nvPr/>
        </p:nvSpPr>
        <p:spPr>
          <a:xfrm>
            <a:off x="604064" y="570236"/>
            <a:ext cx="733337" cy="70788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504B1D5-719E-467B-9D47-4A5A96B8CBE5}"/>
              </a:ext>
            </a:extLst>
          </p:cNvPr>
          <p:cNvSpPr/>
          <p:nvPr/>
        </p:nvSpPr>
        <p:spPr>
          <a:xfrm>
            <a:off x="590767" y="1670966"/>
            <a:ext cx="733336" cy="7056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483AA12-D0D0-4C45-84F2-3777EA1E2563}"/>
              </a:ext>
            </a:extLst>
          </p:cNvPr>
          <p:cNvSpPr/>
          <p:nvPr/>
        </p:nvSpPr>
        <p:spPr>
          <a:xfrm>
            <a:off x="572532" y="2769420"/>
            <a:ext cx="733336" cy="7056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4506EA3-CE49-4F41-B934-150F0660EACB}"/>
              </a:ext>
            </a:extLst>
          </p:cNvPr>
          <p:cNvSpPr/>
          <p:nvPr/>
        </p:nvSpPr>
        <p:spPr>
          <a:xfrm>
            <a:off x="567816" y="3867874"/>
            <a:ext cx="733335" cy="752015"/>
          </a:xfrm>
          <a:prstGeom prst="ellipse">
            <a:avLst/>
          </a:prstGeom>
          <a:solidFill>
            <a:srgbClr val="CB1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000" b="1" dirty="0">
                <a:solidFill>
                  <a:srgbClr val="FFFFFF"/>
                </a:solidFill>
                <a:latin typeface="Calibri" panose="020F0502020204030204"/>
              </a:rPr>
              <a:t>4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DC6610-4F5E-4A31-8D58-3DDDB7B73342}"/>
              </a:ext>
            </a:extLst>
          </p:cNvPr>
          <p:cNvSpPr txBox="1"/>
          <p:nvPr/>
        </p:nvSpPr>
        <p:spPr>
          <a:xfrm>
            <a:off x="1450886" y="1726677"/>
            <a:ext cx="7997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sz="3200" dirty="0">
                <a:latin typeface="Century Gothic" panose="020B0502020202020204" pitchFamily="34" charset="0"/>
              </a:rPr>
              <a:t>Workflow &amp; Architecture Overview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entury Gothic" panose="020B0502020202020204" pitchFamily="34" charset="0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D4198C8-FF3F-42DC-8C7A-B42F4E597DB0}"/>
              </a:ext>
            </a:extLst>
          </p:cNvPr>
          <p:cNvSpPr txBox="1"/>
          <p:nvPr/>
        </p:nvSpPr>
        <p:spPr>
          <a:xfrm>
            <a:off x="1450887" y="3983576"/>
            <a:ext cx="10267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sz="3200" dirty="0">
                <a:latin typeface="Century Gothic" panose="020B0502020202020204" pitchFamily="34" charset="0"/>
              </a:rPr>
              <a:t>Deployment on OpenShift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A323422-A7DF-4EC4-BE17-2F9AFF306EDC}"/>
              </a:ext>
            </a:extLst>
          </p:cNvPr>
          <p:cNvSpPr txBox="1"/>
          <p:nvPr/>
        </p:nvSpPr>
        <p:spPr>
          <a:xfrm>
            <a:off x="1450886" y="2845796"/>
            <a:ext cx="10764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sz="3200" dirty="0">
                <a:latin typeface="Century Gothic" panose="020B0502020202020204" pitchFamily="34" charset="0"/>
              </a:rPr>
              <a:t>AI dev and training on </a:t>
            </a:r>
            <a:r>
              <a:rPr lang="en-US" sz="3200" dirty="0" err="1">
                <a:latin typeface="Century Gothic" panose="020B0502020202020204" pitchFamily="34" charset="0"/>
              </a:rPr>
              <a:t>AzureML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entury Gothic" panose="020B0502020202020204" pitchFamily="34" charset="0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27" name="Graphique 26">
            <a:extLst>
              <a:ext uri="{FF2B5EF4-FFF2-40B4-BE49-F238E27FC236}">
                <a16:creationId xmlns:a16="http://schemas.microsoft.com/office/drawing/2014/main" id="{CAA0CFC8-0A20-6747-85FB-A124D3261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0C76559B-5CAB-864D-8498-373EA972BBDA}"/>
              </a:ext>
            </a:extLst>
          </p:cNvPr>
          <p:cNvSpPr/>
          <p:nvPr/>
        </p:nvSpPr>
        <p:spPr>
          <a:xfrm>
            <a:off x="579540" y="5012732"/>
            <a:ext cx="733335" cy="752015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000" b="1" dirty="0">
                <a:solidFill>
                  <a:srgbClr val="FFFFFF"/>
                </a:solidFill>
                <a:latin typeface="Calibri" panose="020F0502020204030204"/>
              </a:rPr>
              <a:t>5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0051AA-0C0E-304E-8BD4-AD01E7C864CB}"/>
              </a:ext>
            </a:extLst>
          </p:cNvPr>
          <p:cNvSpPr txBox="1"/>
          <p:nvPr/>
        </p:nvSpPr>
        <p:spPr>
          <a:xfrm>
            <a:off x="1450887" y="5121357"/>
            <a:ext cx="10267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fr-FR" sz="3200" dirty="0">
                <a:latin typeface="Century Gothic" panose="020B0502020202020204" pitchFamily="34" charset="0"/>
              </a:rPr>
              <a:t>Conclusion</a:t>
            </a:r>
            <a:endParaRPr lang="en-US" sz="3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595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>
            <a:extLst>
              <a:ext uri="{FF2B5EF4-FFF2-40B4-BE49-F238E27FC236}">
                <a16:creationId xmlns:a16="http://schemas.microsoft.com/office/drawing/2014/main" id="{883B6E70-9A4E-410E-A680-17A1AAFBC69A}"/>
              </a:ext>
            </a:extLst>
          </p:cNvPr>
          <p:cNvSpPr/>
          <p:nvPr/>
        </p:nvSpPr>
        <p:spPr>
          <a:xfrm>
            <a:off x="5124445" y="723900"/>
            <a:ext cx="1943110" cy="182345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pic>
        <p:nvPicPr>
          <p:cNvPr id="9" name="Graphique 8">
            <a:extLst>
              <a:ext uri="{FF2B5EF4-FFF2-40B4-BE49-F238E27FC236}">
                <a16:creationId xmlns:a16="http://schemas.microsoft.com/office/drawing/2014/main" id="{B172A795-1F60-4AFE-8C5D-FB0192034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510C95-4804-9945-92B7-27C3234BB46E}"/>
              </a:ext>
            </a:extLst>
          </p:cNvPr>
          <p:cNvSpPr txBox="1"/>
          <p:nvPr/>
        </p:nvSpPr>
        <p:spPr>
          <a:xfrm>
            <a:off x="1109662" y="3009739"/>
            <a:ext cx="99726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6600" dirty="0">
                <a:latin typeface="Century Gothic" panose="020B0502020202020204" pitchFamily="34" charset="0"/>
              </a:rPr>
              <a:t>AI dev and training</a:t>
            </a:r>
            <a:r>
              <a:rPr lang="en-GB" sz="6600" dirty="0">
                <a:latin typeface="Century Gothic" panose="020B0502020202020204" pitchFamily="34" charset="0"/>
                <a:ea typeface="Noto Sans" panose="020B0502040504020204" pitchFamily="34"/>
                <a:cs typeface="Noto Sans" panose="020B0502040504020204" pitchFamily="34"/>
              </a:rPr>
              <a:t> on </a:t>
            </a:r>
            <a:r>
              <a:rPr lang="en-GB" sz="6600" dirty="0" err="1">
                <a:latin typeface="Century Gothic" panose="020B0502020202020204" pitchFamily="34" charset="0"/>
                <a:ea typeface="Noto Sans" panose="020B0502040504020204" pitchFamily="34"/>
                <a:cs typeface="Noto Sans" panose="020B0502040504020204" pitchFamily="34"/>
              </a:rPr>
              <a:t>AzureML</a:t>
            </a:r>
            <a:endParaRPr lang="en-US" sz="6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830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CE9F1D-3A58-4A46-BDC6-49F644357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3600" dirty="0">
                <a:solidFill>
                  <a:schemeClr val="bg2">
                    <a:lumMod val="25000"/>
                  </a:schemeClr>
                </a:solidFill>
                <a:hlinkClick r:id="rId2" action="ppaction://hlinkfile"/>
              </a:rPr>
              <a:t>Azure ML</a:t>
            </a:r>
            <a:endParaRPr lang="fr-FR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Graphique 8">
            <a:extLst>
              <a:ext uri="{FF2B5EF4-FFF2-40B4-BE49-F238E27FC236}">
                <a16:creationId xmlns:a16="http://schemas.microsoft.com/office/drawing/2014/main" id="{EF4B8B1B-A5A9-9948-A42A-C09D2DD18F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333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Image 64">
            <a:extLst>
              <a:ext uri="{FF2B5EF4-FFF2-40B4-BE49-F238E27FC236}">
                <a16:creationId xmlns:a16="http://schemas.microsoft.com/office/drawing/2014/main" id="{7FE5861D-1423-4B7E-9088-211EBE302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043083" y="1135182"/>
            <a:ext cx="832491" cy="1246886"/>
          </a:xfrm>
          <a:prstGeom prst="rect">
            <a:avLst/>
          </a:prstGeom>
        </p:spPr>
      </p:pic>
      <p:pic>
        <p:nvPicPr>
          <p:cNvPr id="64" name="Image 63">
            <a:extLst>
              <a:ext uri="{FF2B5EF4-FFF2-40B4-BE49-F238E27FC236}">
                <a16:creationId xmlns:a16="http://schemas.microsoft.com/office/drawing/2014/main" id="{AB2554D5-36F6-4832-84A9-B48519AA1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287274" y="1144824"/>
            <a:ext cx="832491" cy="1246886"/>
          </a:xfrm>
          <a:prstGeom prst="rect">
            <a:avLst/>
          </a:prstGeom>
        </p:spPr>
      </p:pic>
      <p:pic>
        <p:nvPicPr>
          <p:cNvPr id="63" name="Image 62">
            <a:extLst>
              <a:ext uri="{FF2B5EF4-FFF2-40B4-BE49-F238E27FC236}">
                <a16:creationId xmlns:a16="http://schemas.microsoft.com/office/drawing/2014/main" id="{F88A02DD-A2B1-4343-9FAE-95FE5B8BD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512721">
            <a:off x="4456073" y="979782"/>
            <a:ext cx="933688" cy="1398456"/>
          </a:xfrm>
          <a:prstGeom prst="rect">
            <a:avLst/>
          </a:prstGeom>
        </p:spPr>
      </p:pic>
      <p:pic>
        <p:nvPicPr>
          <p:cNvPr id="108" name="Picture 2" descr="Carte nationale d'identité - CNI - Evreux">
            <a:extLst>
              <a:ext uri="{FF2B5EF4-FFF2-40B4-BE49-F238E27FC236}">
                <a16:creationId xmlns:a16="http://schemas.microsoft.com/office/drawing/2014/main" id="{4DE1E159-CE66-4744-971B-816D855BF0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5" r="12223"/>
          <a:stretch/>
        </p:blipFill>
        <p:spPr bwMode="auto">
          <a:xfrm rot="250758">
            <a:off x="6053740" y="4538818"/>
            <a:ext cx="1387001" cy="104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2" descr="Carte nationale d'identité - CNI - Evreux">
            <a:extLst>
              <a:ext uri="{FF2B5EF4-FFF2-40B4-BE49-F238E27FC236}">
                <a16:creationId xmlns:a16="http://schemas.microsoft.com/office/drawing/2014/main" id="{2928F3CE-D858-4835-8A95-72A8C01D15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5" r="12223"/>
          <a:stretch/>
        </p:blipFill>
        <p:spPr bwMode="auto">
          <a:xfrm rot="16200000">
            <a:off x="3995101" y="4521392"/>
            <a:ext cx="1553242" cy="1175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2" descr="Carte nationale d'identité - CNI - Evreux">
            <a:extLst>
              <a:ext uri="{FF2B5EF4-FFF2-40B4-BE49-F238E27FC236}">
                <a16:creationId xmlns:a16="http://schemas.microsoft.com/office/drawing/2014/main" id="{3029ED9D-B5ED-4D24-962D-D241D9AE48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5" r="12223"/>
          <a:stretch/>
        </p:blipFill>
        <p:spPr bwMode="auto">
          <a:xfrm rot="250758">
            <a:off x="7710455" y="4473217"/>
            <a:ext cx="1387001" cy="104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9AB43DC7-70B0-428C-BA00-074753537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863553" y="3562310"/>
            <a:ext cx="1991818" cy="28094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690BA006-DE1C-42B7-85C0-57D102417D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7431" y="4128454"/>
            <a:ext cx="657225" cy="152400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DD92FC87-14B0-4A72-90A2-BBBACE35B5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39837" y="3824946"/>
            <a:ext cx="1257300" cy="219075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7CFF2178-E857-4C9F-A21A-459F369006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08011" y="4418931"/>
            <a:ext cx="733425" cy="133350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9FA4FA91-E05B-423B-9BC1-AC48BE9E2F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19065" y="4978693"/>
            <a:ext cx="1133475" cy="171450"/>
          </a:xfrm>
          <a:prstGeom prst="rect">
            <a:avLst/>
          </a:prstGeom>
        </p:spPr>
      </p:pic>
      <p:pic>
        <p:nvPicPr>
          <p:cNvPr id="15" name="Picture 15">
            <a:extLst>
              <a:ext uri="{FF2B5EF4-FFF2-40B4-BE49-F238E27FC236}">
                <a16:creationId xmlns:a16="http://schemas.microsoft.com/office/drawing/2014/main" id="{F1DDBC97-68FB-4F28-8281-C41D2FAD14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75479" y="5537238"/>
            <a:ext cx="733425" cy="133350"/>
          </a:xfrm>
          <a:prstGeom prst="rect">
            <a:avLst/>
          </a:prstGeom>
        </p:spPr>
      </p:pic>
      <p:pic>
        <p:nvPicPr>
          <p:cNvPr id="16" name="Picture 16">
            <a:extLst>
              <a:ext uri="{FF2B5EF4-FFF2-40B4-BE49-F238E27FC236}">
                <a16:creationId xmlns:a16="http://schemas.microsoft.com/office/drawing/2014/main" id="{23B4C267-D41C-41D4-A5B3-CF3A24223DD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09925" y="4649495"/>
            <a:ext cx="1470212" cy="139400"/>
          </a:xfrm>
          <a:prstGeom prst="rect">
            <a:avLst/>
          </a:prstGeom>
        </p:spPr>
      </p:pic>
      <p:pic>
        <p:nvPicPr>
          <p:cNvPr id="17" name="Picture 17">
            <a:extLst>
              <a:ext uri="{FF2B5EF4-FFF2-40B4-BE49-F238E27FC236}">
                <a16:creationId xmlns:a16="http://schemas.microsoft.com/office/drawing/2014/main" id="{582AB288-481E-4E31-854E-3AC0FFC7EE0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84515" y="5729091"/>
            <a:ext cx="771525" cy="171450"/>
          </a:xfrm>
          <a:prstGeom prst="rect">
            <a:avLst/>
          </a:prstGeom>
        </p:spPr>
      </p:pic>
      <p:pic>
        <p:nvPicPr>
          <p:cNvPr id="18" name="Picture 18">
            <a:extLst>
              <a:ext uri="{FF2B5EF4-FFF2-40B4-BE49-F238E27FC236}">
                <a16:creationId xmlns:a16="http://schemas.microsoft.com/office/drawing/2014/main" id="{F35D1665-6E32-48B1-A3DC-FD4734F4FE8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80639" y="5301976"/>
            <a:ext cx="561975" cy="142875"/>
          </a:xfrm>
          <a:prstGeom prst="rect">
            <a:avLst/>
          </a:prstGeom>
        </p:spPr>
      </p:pic>
      <p:pic>
        <p:nvPicPr>
          <p:cNvPr id="19" name="Picture 19">
            <a:extLst>
              <a:ext uri="{FF2B5EF4-FFF2-40B4-BE49-F238E27FC236}">
                <a16:creationId xmlns:a16="http://schemas.microsoft.com/office/drawing/2014/main" id="{BD982142-5825-419C-9187-81199C978EE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999583" y="6061934"/>
            <a:ext cx="733425" cy="1333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96E1BA4-B779-4AC2-93CD-1B21B8B225E2}"/>
              </a:ext>
            </a:extLst>
          </p:cNvPr>
          <p:cNvSpPr txBox="1"/>
          <p:nvPr/>
        </p:nvSpPr>
        <p:spPr>
          <a:xfrm>
            <a:off x="2799005" y="1316915"/>
            <a:ext cx="128587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/>
              <a:t>Page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D32CA55-0C1A-4E5F-9DE3-D0EFD361ED0E}"/>
              </a:ext>
            </a:extLst>
          </p:cNvPr>
          <p:cNvSpPr/>
          <p:nvPr/>
        </p:nvSpPr>
        <p:spPr>
          <a:xfrm>
            <a:off x="3740792" y="4825767"/>
            <a:ext cx="590550" cy="485775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B59467D-2888-4F40-8EBD-E6F627A6D18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870038" y="363100"/>
            <a:ext cx="1990165" cy="28309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19">
            <a:extLst>
              <a:ext uri="{FF2B5EF4-FFF2-40B4-BE49-F238E27FC236}">
                <a16:creationId xmlns:a16="http://schemas.microsoft.com/office/drawing/2014/main" id="{3B7F4F27-32F8-431F-A2DA-BBED9E84599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2601" y="2563008"/>
            <a:ext cx="1550895" cy="1577789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AB8EB02C-5162-41C2-B59A-F978CEA9B4D7}"/>
              </a:ext>
            </a:extLst>
          </p:cNvPr>
          <p:cNvSpPr/>
          <p:nvPr/>
        </p:nvSpPr>
        <p:spPr>
          <a:xfrm rot="-2520000">
            <a:off x="1611674" y="2530803"/>
            <a:ext cx="590550" cy="485775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B78367CC-6610-4715-A0AD-0B693C3F79DD}"/>
              </a:ext>
            </a:extLst>
          </p:cNvPr>
          <p:cNvSpPr/>
          <p:nvPr/>
        </p:nvSpPr>
        <p:spPr>
          <a:xfrm rot="2400000">
            <a:off x="1571332" y="3516920"/>
            <a:ext cx="590550" cy="485775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10E86D-B938-41E0-9E7E-449296B6A70C}"/>
              </a:ext>
            </a:extLst>
          </p:cNvPr>
          <p:cNvSpPr txBox="1"/>
          <p:nvPr/>
        </p:nvSpPr>
        <p:spPr>
          <a:xfrm rot="-2580000">
            <a:off x="1552910" y="2580939"/>
            <a:ext cx="84996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solidFill>
                  <a:schemeClr val="bg1"/>
                </a:solidFill>
              </a:rPr>
              <a:t>Split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91E47E77-3002-4339-AA9A-29438925A970}"/>
              </a:ext>
            </a:extLst>
          </p:cNvPr>
          <p:cNvSpPr/>
          <p:nvPr/>
        </p:nvSpPr>
        <p:spPr>
          <a:xfrm>
            <a:off x="3684762" y="1490896"/>
            <a:ext cx="590550" cy="485775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9A403B89-ACE4-4A98-957D-8FE8674F6756}"/>
              </a:ext>
            </a:extLst>
          </p:cNvPr>
          <p:cNvSpPr/>
          <p:nvPr/>
        </p:nvSpPr>
        <p:spPr>
          <a:xfrm>
            <a:off x="7301298" y="1490878"/>
            <a:ext cx="590550" cy="485775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41929FE0-16E2-431E-956F-915539F08956}"/>
              </a:ext>
            </a:extLst>
          </p:cNvPr>
          <p:cNvSpPr/>
          <p:nvPr/>
        </p:nvSpPr>
        <p:spPr>
          <a:xfrm>
            <a:off x="5316337" y="4825767"/>
            <a:ext cx="970043" cy="458881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E63DA772-256B-4783-AFB8-CFE4ACBAC73E}"/>
              </a:ext>
            </a:extLst>
          </p:cNvPr>
          <p:cNvSpPr/>
          <p:nvPr/>
        </p:nvSpPr>
        <p:spPr>
          <a:xfrm>
            <a:off x="5343232" y="1472967"/>
            <a:ext cx="1022871" cy="503704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2018DA-D091-4CA4-BABF-69DFB0B65C21}"/>
              </a:ext>
            </a:extLst>
          </p:cNvPr>
          <p:cNvSpPr txBox="1"/>
          <p:nvPr/>
        </p:nvSpPr>
        <p:spPr>
          <a:xfrm>
            <a:off x="3713404" y="4947621"/>
            <a:ext cx="149542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solidFill>
                  <a:schemeClr val="bg1"/>
                </a:solidFill>
              </a:rPr>
              <a:t>Zoning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A06601-74EE-41DC-9D38-1159B314C50C}"/>
              </a:ext>
            </a:extLst>
          </p:cNvPr>
          <p:cNvSpPr txBox="1"/>
          <p:nvPr/>
        </p:nvSpPr>
        <p:spPr>
          <a:xfrm>
            <a:off x="3650651" y="1612751"/>
            <a:ext cx="149542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Zoning 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45D61F-BDBF-440B-BED7-36507668E867}"/>
              </a:ext>
            </a:extLst>
          </p:cNvPr>
          <p:cNvSpPr txBox="1"/>
          <p:nvPr/>
        </p:nvSpPr>
        <p:spPr>
          <a:xfrm>
            <a:off x="5263444" y="4920066"/>
            <a:ext cx="110265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Straightening</a:t>
            </a:r>
          </a:p>
          <a:p>
            <a:pPr algn="l"/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25AE7360-02AD-4AA1-A1AF-B2B408DAD9D9}"/>
              </a:ext>
            </a:extLst>
          </p:cNvPr>
          <p:cNvSpPr/>
          <p:nvPr/>
        </p:nvSpPr>
        <p:spPr>
          <a:xfrm>
            <a:off x="7230302" y="4829945"/>
            <a:ext cx="590550" cy="485775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F03AFA7A-8724-4E27-9F6B-C800D689F662}"/>
              </a:ext>
            </a:extLst>
          </p:cNvPr>
          <p:cNvSpPr/>
          <p:nvPr/>
        </p:nvSpPr>
        <p:spPr>
          <a:xfrm>
            <a:off x="8958846" y="4806156"/>
            <a:ext cx="590550" cy="485775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E86791-606D-4E90-9889-D0ACB27CCE10}"/>
              </a:ext>
            </a:extLst>
          </p:cNvPr>
          <p:cNvSpPr/>
          <p:nvPr/>
        </p:nvSpPr>
        <p:spPr>
          <a:xfrm>
            <a:off x="8074504" y="4599868"/>
            <a:ext cx="502023" cy="152400"/>
          </a:xfrm>
          <a:prstGeom prst="rect">
            <a:avLst/>
          </a:prstGeom>
          <a:noFill/>
          <a:ln w="28575">
            <a:solidFill>
              <a:srgbClr val="FF5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A73D572-370E-4AB6-A106-6A2E6B5D5CE6}"/>
              </a:ext>
            </a:extLst>
          </p:cNvPr>
          <p:cNvSpPr/>
          <p:nvPr/>
        </p:nvSpPr>
        <p:spPr>
          <a:xfrm>
            <a:off x="8074504" y="4752268"/>
            <a:ext cx="502023" cy="152400"/>
          </a:xfrm>
          <a:prstGeom prst="rect">
            <a:avLst/>
          </a:prstGeom>
          <a:noFill/>
          <a:ln w="28575">
            <a:solidFill>
              <a:srgbClr val="FF5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782A284-4064-460E-9FC6-11A3CF1E008A}"/>
              </a:ext>
            </a:extLst>
          </p:cNvPr>
          <p:cNvSpPr/>
          <p:nvPr/>
        </p:nvSpPr>
        <p:spPr>
          <a:xfrm>
            <a:off x="8074503" y="4904667"/>
            <a:ext cx="502023" cy="152400"/>
          </a:xfrm>
          <a:prstGeom prst="rect">
            <a:avLst/>
          </a:prstGeom>
          <a:noFill/>
          <a:ln w="28575">
            <a:solidFill>
              <a:srgbClr val="FF5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47DE73E-D19A-4144-9A52-6FCD9A9FB26F}"/>
              </a:ext>
            </a:extLst>
          </p:cNvPr>
          <p:cNvSpPr/>
          <p:nvPr/>
        </p:nvSpPr>
        <p:spPr>
          <a:xfrm>
            <a:off x="8074503" y="5057067"/>
            <a:ext cx="502023" cy="152400"/>
          </a:xfrm>
          <a:prstGeom prst="rect">
            <a:avLst/>
          </a:prstGeom>
          <a:noFill/>
          <a:ln w="28575">
            <a:solidFill>
              <a:srgbClr val="FF5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6368013-0577-4B21-B6FD-4E1F1B6BB926}"/>
              </a:ext>
            </a:extLst>
          </p:cNvPr>
          <p:cNvSpPr/>
          <p:nvPr/>
        </p:nvSpPr>
        <p:spPr>
          <a:xfrm>
            <a:off x="7778668" y="5236362"/>
            <a:ext cx="1308846" cy="170329"/>
          </a:xfrm>
          <a:prstGeom prst="rect">
            <a:avLst/>
          </a:prstGeom>
          <a:noFill/>
          <a:ln w="28575">
            <a:solidFill>
              <a:srgbClr val="FF5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1169252-75F3-4951-AA8D-6A6402B8D826}"/>
              </a:ext>
            </a:extLst>
          </p:cNvPr>
          <p:cNvSpPr txBox="1"/>
          <p:nvPr/>
        </p:nvSpPr>
        <p:spPr>
          <a:xfrm>
            <a:off x="7284556" y="1603768"/>
            <a:ext cx="1137958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Zoning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D6A6E49-DFF6-4939-B344-0F5799A8931F}"/>
              </a:ext>
            </a:extLst>
          </p:cNvPr>
          <p:cNvSpPr txBox="1"/>
          <p:nvPr/>
        </p:nvSpPr>
        <p:spPr>
          <a:xfrm>
            <a:off x="7222524" y="4942836"/>
            <a:ext cx="895911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Zoning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3E40F4-3AC6-4E3F-A8B8-63261B008409}"/>
              </a:ext>
            </a:extLst>
          </p:cNvPr>
          <p:cNvSpPr txBox="1"/>
          <p:nvPr/>
        </p:nvSpPr>
        <p:spPr>
          <a:xfrm>
            <a:off x="9002619" y="4929691"/>
            <a:ext cx="84996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solidFill>
                  <a:schemeClr val="bg1"/>
                </a:solidFill>
              </a:rPr>
              <a:t>OCR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FE806C-6168-4724-B979-45E8B03B5933}"/>
              </a:ext>
            </a:extLst>
          </p:cNvPr>
          <p:cNvSpPr txBox="1"/>
          <p:nvPr/>
        </p:nvSpPr>
        <p:spPr>
          <a:xfrm>
            <a:off x="5316337" y="1606500"/>
            <a:ext cx="125505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Straightening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9616E8F-CC8F-4AF9-A050-C1B4B08ECA31}"/>
              </a:ext>
            </a:extLst>
          </p:cNvPr>
          <p:cNvSpPr txBox="1"/>
          <p:nvPr/>
        </p:nvSpPr>
        <p:spPr>
          <a:xfrm rot="2280000">
            <a:off x="1534980" y="3728420"/>
            <a:ext cx="84996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solidFill>
                  <a:schemeClr val="bg1"/>
                </a:solidFill>
              </a:rPr>
              <a:t>Split</a:t>
            </a:r>
          </a:p>
        </p:txBody>
      </p:sp>
      <p:pic>
        <p:nvPicPr>
          <p:cNvPr id="87" name="Picture 11">
            <a:extLst>
              <a:ext uri="{FF2B5EF4-FFF2-40B4-BE49-F238E27FC236}">
                <a16:creationId xmlns:a16="http://schemas.microsoft.com/office/drawing/2014/main" id="{C0C78904-71E7-4C20-B105-9D6058A345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41029" y="1422055"/>
            <a:ext cx="657225" cy="152400"/>
          </a:xfrm>
          <a:prstGeom prst="rect">
            <a:avLst/>
          </a:prstGeom>
        </p:spPr>
      </p:pic>
      <p:pic>
        <p:nvPicPr>
          <p:cNvPr id="88" name="Picture 12">
            <a:extLst>
              <a:ext uri="{FF2B5EF4-FFF2-40B4-BE49-F238E27FC236}">
                <a16:creationId xmlns:a16="http://schemas.microsoft.com/office/drawing/2014/main" id="{BC9DFBD7-E6F7-453E-BE77-6000E03D65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53435" y="1118547"/>
            <a:ext cx="1257300" cy="219075"/>
          </a:xfrm>
          <a:prstGeom prst="rect">
            <a:avLst/>
          </a:prstGeom>
        </p:spPr>
      </p:pic>
      <p:pic>
        <p:nvPicPr>
          <p:cNvPr id="89" name="Picture 13">
            <a:extLst>
              <a:ext uri="{FF2B5EF4-FFF2-40B4-BE49-F238E27FC236}">
                <a16:creationId xmlns:a16="http://schemas.microsoft.com/office/drawing/2014/main" id="{D40512FC-2C72-4373-B9B9-66D1E3AD21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21609" y="1712532"/>
            <a:ext cx="733425" cy="133350"/>
          </a:xfrm>
          <a:prstGeom prst="rect">
            <a:avLst/>
          </a:prstGeom>
        </p:spPr>
      </p:pic>
      <p:pic>
        <p:nvPicPr>
          <p:cNvPr id="95" name="Picture 16">
            <a:extLst>
              <a:ext uri="{FF2B5EF4-FFF2-40B4-BE49-F238E27FC236}">
                <a16:creationId xmlns:a16="http://schemas.microsoft.com/office/drawing/2014/main" id="{81802FF9-DFFA-4E93-B703-0381A0490B4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23523" y="1943096"/>
            <a:ext cx="1470212" cy="139400"/>
          </a:xfrm>
          <a:prstGeom prst="rect">
            <a:avLst/>
          </a:prstGeom>
        </p:spPr>
      </p:pic>
      <p:sp>
        <p:nvSpPr>
          <p:cNvPr id="100" name="Arrow: Right 45">
            <a:extLst>
              <a:ext uri="{FF2B5EF4-FFF2-40B4-BE49-F238E27FC236}">
                <a16:creationId xmlns:a16="http://schemas.microsoft.com/office/drawing/2014/main" id="{E2DBDFAA-3158-4F88-BD09-BA9911271725}"/>
              </a:ext>
            </a:extLst>
          </p:cNvPr>
          <p:cNvSpPr/>
          <p:nvPr/>
        </p:nvSpPr>
        <p:spPr>
          <a:xfrm>
            <a:off x="9059344" y="1490878"/>
            <a:ext cx="590550" cy="485775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FAB8F85-03AA-4986-9495-94EC034484D8}"/>
              </a:ext>
            </a:extLst>
          </p:cNvPr>
          <p:cNvSpPr/>
          <p:nvPr/>
        </p:nvSpPr>
        <p:spPr>
          <a:xfrm>
            <a:off x="7888491" y="1547922"/>
            <a:ext cx="771208" cy="135054"/>
          </a:xfrm>
          <a:prstGeom prst="rect">
            <a:avLst/>
          </a:prstGeom>
          <a:noFill/>
          <a:ln w="28575">
            <a:solidFill>
              <a:srgbClr val="FF5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0F10E95-6DF3-4069-A124-3FBD7E79329F}"/>
              </a:ext>
            </a:extLst>
          </p:cNvPr>
          <p:cNvSpPr/>
          <p:nvPr/>
        </p:nvSpPr>
        <p:spPr>
          <a:xfrm>
            <a:off x="7888490" y="1700321"/>
            <a:ext cx="771207" cy="135054"/>
          </a:xfrm>
          <a:prstGeom prst="rect">
            <a:avLst/>
          </a:prstGeom>
          <a:noFill/>
          <a:ln w="28575">
            <a:solidFill>
              <a:srgbClr val="FF5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0D9E9B8-376E-456C-A7F7-668B516FD23E}"/>
              </a:ext>
            </a:extLst>
          </p:cNvPr>
          <p:cNvSpPr/>
          <p:nvPr/>
        </p:nvSpPr>
        <p:spPr>
          <a:xfrm>
            <a:off x="7888490" y="1852721"/>
            <a:ext cx="771207" cy="143959"/>
          </a:xfrm>
          <a:prstGeom prst="rect">
            <a:avLst/>
          </a:prstGeom>
          <a:noFill/>
          <a:ln w="28575">
            <a:solidFill>
              <a:srgbClr val="FF5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24">
            <a:extLst>
              <a:ext uri="{FF2B5EF4-FFF2-40B4-BE49-F238E27FC236}">
                <a16:creationId xmlns:a16="http://schemas.microsoft.com/office/drawing/2014/main" id="{46729E77-2B40-4544-9484-20F388D41180}"/>
              </a:ext>
            </a:extLst>
          </p:cNvPr>
          <p:cNvSpPr txBox="1"/>
          <p:nvPr/>
        </p:nvSpPr>
        <p:spPr>
          <a:xfrm>
            <a:off x="9103117" y="1614413"/>
            <a:ext cx="84996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solidFill>
                  <a:schemeClr val="bg1"/>
                </a:solidFill>
              </a:rPr>
              <a:t>OCR</a:t>
            </a:r>
          </a:p>
        </p:txBody>
      </p:sp>
      <p:pic>
        <p:nvPicPr>
          <p:cNvPr id="1026" name="Picture 2" descr="Carte nationale d'identité - CNI - Evreux">
            <a:extLst>
              <a:ext uri="{FF2B5EF4-FFF2-40B4-BE49-F238E27FC236}">
                <a16:creationId xmlns:a16="http://schemas.microsoft.com/office/drawing/2014/main" id="{2FDB128F-5BDB-4184-84A5-6FD8EB9891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5" r="12223"/>
          <a:stretch/>
        </p:blipFill>
        <p:spPr bwMode="auto">
          <a:xfrm rot="16200000">
            <a:off x="2174436" y="3993054"/>
            <a:ext cx="1510809" cy="114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C423426-8688-4661-9575-39BCADB52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539609">
            <a:off x="2503082" y="1150381"/>
            <a:ext cx="820355" cy="1228709"/>
          </a:xfrm>
          <a:prstGeom prst="rect">
            <a:avLst/>
          </a:prstGeom>
        </p:spPr>
      </p:pic>
      <p:pic>
        <p:nvPicPr>
          <p:cNvPr id="55" name="Graphique 8">
            <a:extLst>
              <a:ext uri="{FF2B5EF4-FFF2-40B4-BE49-F238E27FC236}">
                <a16:creationId xmlns:a16="http://schemas.microsoft.com/office/drawing/2014/main" id="{092E9804-6BC4-794D-A82B-91B4D429543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015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CE9F1D-3A58-4A46-BDC6-49F644357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3600" dirty="0">
                <a:solidFill>
                  <a:schemeClr val="bg2">
                    <a:lumMod val="25000"/>
                  </a:schemeClr>
                </a:solidFill>
                <a:hlinkClick r:id="rId2" action="ppaction://hlinkfile"/>
              </a:rPr>
              <a:t>Project folder organisation</a:t>
            </a:r>
            <a:endParaRPr lang="fr-FR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Graphique 8">
            <a:extLst>
              <a:ext uri="{FF2B5EF4-FFF2-40B4-BE49-F238E27FC236}">
                <a16:creationId xmlns:a16="http://schemas.microsoft.com/office/drawing/2014/main" id="{A6275C9B-4470-0043-BCF1-B3580A8123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81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CE9F1D-3A58-4A46-BDC6-49F644357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3600" dirty="0">
                <a:solidFill>
                  <a:schemeClr val="bg2">
                    <a:lumMod val="25000"/>
                  </a:schemeClr>
                </a:solidFill>
                <a:hlinkClick r:id="rId2" action="ppaction://hlinkfile"/>
              </a:rPr>
              <a:t>Trigger train from CI</a:t>
            </a:r>
            <a:endParaRPr lang="fr-FR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Graphique 8">
            <a:extLst>
              <a:ext uri="{FF2B5EF4-FFF2-40B4-BE49-F238E27FC236}">
                <a16:creationId xmlns:a16="http://schemas.microsoft.com/office/drawing/2014/main" id="{84A57869-65D4-D540-BE5E-4CDC6BBDD5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0669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CE9F1D-3A58-4A46-BDC6-49F644357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3600" dirty="0">
                <a:solidFill>
                  <a:schemeClr val="bg2">
                    <a:lumMod val="25000"/>
                  </a:schemeClr>
                </a:solidFill>
                <a:hlinkClick r:id="rId2" action="ppaction://hlinkfile"/>
              </a:rPr>
              <a:t>Train from CI =&gt; model tags</a:t>
            </a:r>
            <a:endParaRPr lang="fr-FR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Graphique 8">
            <a:extLst>
              <a:ext uri="{FF2B5EF4-FFF2-40B4-BE49-F238E27FC236}">
                <a16:creationId xmlns:a16="http://schemas.microsoft.com/office/drawing/2014/main" id="{951DC44F-EE8E-DE48-9585-3472388907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644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CE9F1D-3A58-4A46-BDC6-49F644357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3600" dirty="0">
                <a:solidFill>
                  <a:schemeClr val="bg2">
                    <a:lumMod val="25000"/>
                  </a:schemeClr>
                </a:solidFill>
                <a:hlinkClick r:id="rId2" action="ppaction://hlinkfile"/>
              </a:rPr>
              <a:t>PullRequest Policies</a:t>
            </a:r>
            <a:endParaRPr lang="fr-FR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Graphique 8">
            <a:extLst>
              <a:ext uri="{FF2B5EF4-FFF2-40B4-BE49-F238E27FC236}">
                <a16:creationId xmlns:a16="http://schemas.microsoft.com/office/drawing/2014/main" id="{D695A922-48A5-8047-BFB1-379A4EA18A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6826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>
            <a:extLst>
              <a:ext uri="{FF2B5EF4-FFF2-40B4-BE49-F238E27FC236}">
                <a16:creationId xmlns:a16="http://schemas.microsoft.com/office/drawing/2014/main" id="{883B6E70-9A4E-410E-A680-17A1AAFBC69A}"/>
              </a:ext>
            </a:extLst>
          </p:cNvPr>
          <p:cNvSpPr/>
          <p:nvPr/>
        </p:nvSpPr>
        <p:spPr>
          <a:xfrm>
            <a:off x="5124445" y="723900"/>
            <a:ext cx="1943110" cy="1823451"/>
          </a:xfrm>
          <a:prstGeom prst="ellipse">
            <a:avLst/>
          </a:prstGeom>
          <a:solidFill>
            <a:srgbClr val="CB1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800" b="1" dirty="0">
                <a:solidFill>
                  <a:srgbClr val="FFFFFF"/>
                </a:solidFill>
                <a:latin typeface="Calibri" panose="020F0502020204030204"/>
              </a:rPr>
              <a:t>4</a:t>
            </a:r>
            <a:endParaRPr kumimoji="0" lang="en-US" sz="8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que 8">
            <a:extLst>
              <a:ext uri="{FF2B5EF4-FFF2-40B4-BE49-F238E27FC236}">
                <a16:creationId xmlns:a16="http://schemas.microsoft.com/office/drawing/2014/main" id="{B172A795-1F60-4AFE-8C5D-FB0192034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322D6A-541E-C546-971C-43F1F7FCD8AB}"/>
              </a:ext>
            </a:extLst>
          </p:cNvPr>
          <p:cNvSpPr txBox="1"/>
          <p:nvPr/>
        </p:nvSpPr>
        <p:spPr>
          <a:xfrm>
            <a:off x="1109662" y="3009739"/>
            <a:ext cx="99726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6600" dirty="0">
                <a:latin typeface="Century Gothic" panose="020B0502020202020204" pitchFamily="34" charset="0"/>
              </a:rPr>
              <a:t>Deployment on OpenShift</a:t>
            </a:r>
          </a:p>
        </p:txBody>
      </p:sp>
    </p:spTree>
    <p:extLst>
      <p:ext uri="{BB962C8B-B14F-4D97-AF65-F5344CB8AC3E}">
        <p14:creationId xmlns:p14="http://schemas.microsoft.com/office/powerpoint/2010/main" val="8344785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CE9F1D-3A58-4A46-BDC6-49F644357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3600" dirty="0">
                <a:solidFill>
                  <a:schemeClr val="bg2">
                    <a:lumMod val="25000"/>
                  </a:schemeClr>
                </a:solidFill>
                <a:hlinkClick r:id="rId2" action="ppaction://hlinkfile"/>
              </a:rPr>
              <a:t>Production code</a:t>
            </a:r>
            <a:endParaRPr lang="fr-FR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Graphique 8">
            <a:extLst>
              <a:ext uri="{FF2B5EF4-FFF2-40B4-BE49-F238E27FC236}">
                <a16:creationId xmlns:a16="http://schemas.microsoft.com/office/drawing/2014/main" id="{1B37F5A1-AEB7-0B41-826F-B63DD71E06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9900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CE9F1D-3A58-4A46-BDC6-49F644357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3600" dirty="0">
                <a:solidFill>
                  <a:schemeClr val="bg2">
                    <a:lumMod val="25000"/>
                  </a:schemeClr>
                </a:solidFill>
                <a:hlinkClick r:id="rId2" action="ppaction://hlinkfile"/>
              </a:rPr>
              <a:t>Build production docker</a:t>
            </a:r>
            <a:endParaRPr lang="fr-FR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Graphique 8">
            <a:extLst>
              <a:ext uri="{FF2B5EF4-FFF2-40B4-BE49-F238E27FC236}">
                <a16:creationId xmlns:a16="http://schemas.microsoft.com/office/drawing/2014/main" id="{2E6CD157-FEE9-864A-A174-4413130E5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758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67652D70-2CC8-4CEA-B76D-E8A39DB6108C}"/>
              </a:ext>
            </a:extLst>
          </p:cNvPr>
          <p:cNvSpPr txBox="1"/>
          <p:nvPr/>
        </p:nvSpPr>
        <p:spPr>
          <a:xfrm>
            <a:off x="1109662" y="3009739"/>
            <a:ext cx="99726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6600" dirty="0">
                <a:latin typeface="Century Gothic" panose="020B0502020202020204" pitchFamily="34" charset="0"/>
                <a:ea typeface="Noto Sans" panose="020B0502040504020204" pitchFamily="34"/>
                <a:cs typeface="Noto Sans" panose="020B0502040504020204" pitchFamily="34"/>
              </a:rPr>
              <a:t>Problematics of complex Deep Learning projects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83B6E70-9A4E-410E-A680-17A1AAFBC69A}"/>
              </a:ext>
            </a:extLst>
          </p:cNvPr>
          <p:cNvSpPr/>
          <p:nvPr/>
        </p:nvSpPr>
        <p:spPr>
          <a:xfrm>
            <a:off x="5124445" y="614026"/>
            <a:ext cx="1943110" cy="18234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pic>
        <p:nvPicPr>
          <p:cNvPr id="27" name="Graphique 26">
            <a:extLst>
              <a:ext uri="{FF2B5EF4-FFF2-40B4-BE49-F238E27FC236}">
                <a16:creationId xmlns:a16="http://schemas.microsoft.com/office/drawing/2014/main" id="{CAA0CFC8-0A20-6747-85FB-A124D3261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7484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CE9F1D-3A58-4A46-BDC6-49F644357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3600" dirty="0">
                <a:solidFill>
                  <a:schemeClr val="bg2">
                    <a:lumMod val="25000"/>
                  </a:schemeClr>
                </a:solidFill>
                <a:hlinkClick r:id="rId2" action="ppaction://hlinkfile"/>
              </a:rPr>
              <a:t>Update infrastructure code</a:t>
            </a:r>
            <a:endParaRPr lang="fr-FR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Graphique 8">
            <a:extLst>
              <a:ext uri="{FF2B5EF4-FFF2-40B4-BE49-F238E27FC236}">
                <a16:creationId xmlns:a16="http://schemas.microsoft.com/office/drawing/2014/main" id="{BB81017A-235E-E941-B101-69F0471E3D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34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CE9F1D-3A58-4A46-BDC6-49F644357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3600" dirty="0">
                <a:solidFill>
                  <a:schemeClr val="bg2">
                    <a:lumMod val="25000"/>
                  </a:schemeClr>
                </a:solidFill>
                <a:hlinkClick r:id="rId2" action="ppaction://hlinkfile"/>
              </a:rPr>
              <a:t>Function orientation_recto demo</a:t>
            </a:r>
            <a:endParaRPr lang="fr-FR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Graphique 8">
            <a:extLst>
              <a:ext uri="{FF2B5EF4-FFF2-40B4-BE49-F238E27FC236}">
                <a16:creationId xmlns:a16="http://schemas.microsoft.com/office/drawing/2014/main" id="{1BEA0852-9431-5649-875A-3F4D8C9F33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742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CE9F1D-3A58-4A46-BDC6-49F644357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3600" dirty="0">
                <a:solidFill>
                  <a:schemeClr val="bg2">
                    <a:lumMod val="25000"/>
                  </a:schemeClr>
                </a:solidFill>
                <a:hlinkClick r:id="rId2" action="ppaction://hlinkfile"/>
              </a:rPr>
              <a:t>Deploy from dev to staging</a:t>
            </a:r>
            <a:endParaRPr lang="fr-FR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Graphique 8">
            <a:extLst>
              <a:ext uri="{FF2B5EF4-FFF2-40B4-BE49-F238E27FC236}">
                <a16:creationId xmlns:a16="http://schemas.microsoft.com/office/drawing/2014/main" id="{0755ADB9-2C9D-FD4C-9B73-7572762684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2909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que 8">
            <a:extLst>
              <a:ext uri="{FF2B5EF4-FFF2-40B4-BE49-F238E27FC236}">
                <a16:creationId xmlns:a16="http://schemas.microsoft.com/office/drawing/2014/main" id="{B172A795-1F60-4AFE-8C5D-FB0192034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322D6A-541E-C546-971C-43F1F7FCD8AB}"/>
              </a:ext>
            </a:extLst>
          </p:cNvPr>
          <p:cNvSpPr txBox="1"/>
          <p:nvPr/>
        </p:nvSpPr>
        <p:spPr>
          <a:xfrm>
            <a:off x="1109662" y="3009739"/>
            <a:ext cx="99726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6600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28DB50B-A90D-6C48-94AC-928F0F34FECC}"/>
              </a:ext>
            </a:extLst>
          </p:cNvPr>
          <p:cNvSpPr/>
          <p:nvPr/>
        </p:nvSpPr>
        <p:spPr>
          <a:xfrm>
            <a:off x="5120415" y="723900"/>
            <a:ext cx="1943110" cy="182345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600" b="1" dirty="0">
                <a:solidFill>
                  <a:srgbClr val="FFFFFF"/>
                </a:solidFill>
                <a:latin typeface="Calibri" panose="020F0502020204030204"/>
              </a:rPr>
              <a:t>5</a:t>
            </a: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81104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DF9411-EA7D-4D4E-A03E-C99257532632}"/>
              </a:ext>
            </a:extLst>
          </p:cNvPr>
          <p:cNvSpPr txBox="1"/>
          <p:nvPr/>
        </p:nvSpPr>
        <p:spPr>
          <a:xfrm>
            <a:off x="2622816" y="1860642"/>
            <a:ext cx="7403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-15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 pitchFamily="34" charset="0"/>
                <a:ea typeface="Noto Sans Disp SemCond SemBd" panose="020B0702040504020204" pitchFamily="34"/>
                <a:cs typeface="Noto Sans Disp SemCond SemBd" panose="020B0702040504020204" pitchFamily="34"/>
              </a:rPr>
              <a:t>Merci !</a:t>
            </a:r>
          </a:p>
        </p:txBody>
      </p:sp>
      <p:sp>
        <p:nvSpPr>
          <p:cNvPr id="15" name="Bande diagonale 14">
            <a:extLst>
              <a:ext uri="{FF2B5EF4-FFF2-40B4-BE49-F238E27FC236}">
                <a16:creationId xmlns:a16="http://schemas.microsoft.com/office/drawing/2014/main" id="{3ABE3782-318A-3449-ADA0-25CC72099B70}"/>
              </a:ext>
            </a:extLst>
          </p:cNvPr>
          <p:cNvSpPr/>
          <p:nvPr/>
        </p:nvSpPr>
        <p:spPr>
          <a:xfrm>
            <a:off x="0" y="0"/>
            <a:ext cx="3175000" cy="3175000"/>
          </a:xfrm>
          <a:custGeom>
            <a:avLst/>
            <a:gdLst>
              <a:gd name="connsiteX0" fmla="*/ 0 w 3175000"/>
              <a:gd name="connsiteY0" fmla="*/ 1587500 h 3175000"/>
              <a:gd name="connsiteX1" fmla="*/ 1587500 w 3175000"/>
              <a:gd name="connsiteY1" fmla="*/ 0 h 3175000"/>
              <a:gd name="connsiteX2" fmla="*/ 3175000 w 3175000"/>
              <a:gd name="connsiteY2" fmla="*/ 0 h 3175000"/>
              <a:gd name="connsiteX3" fmla="*/ 0 w 3175000"/>
              <a:gd name="connsiteY3" fmla="*/ 3175000 h 3175000"/>
              <a:gd name="connsiteX4" fmla="*/ 0 w 3175000"/>
              <a:gd name="connsiteY4" fmla="*/ 1587500 h 3175000"/>
              <a:gd name="connsiteX0" fmla="*/ 0 w 3175000"/>
              <a:gd name="connsiteY0" fmla="*/ 2374900 h 3175000"/>
              <a:gd name="connsiteX1" fmla="*/ 1587500 w 3175000"/>
              <a:gd name="connsiteY1" fmla="*/ 0 h 3175000"/>
              <a:gd name="connsiteX2" fmla="*/ 3175000 w 3175000"/>
              <a:gd name="connsiteY2" fmla="*/ 0 h 3175000"/>
              <a:gd name="connsiteX3" fmla="*/ 0 w 3175000"/>
              <a:gd name="connsiteY3" fmla="*/ 3175000 h 3175000"/>
              <a:gd name="connsiteX4" fmla="*/ 0 w 3175000"/>
              <a:gd name="connsiteY4" fmla="*/ 2374900 h 3175000"/>
              <a:gd name="connsiteX0" fmla="*/ 0 w 3175000"/>
              <a:gd name="connsiteY0" fmla="*/ 2374900 h 3175000"/>
              <a:gd name="connsiteX1" fmla="*/ 2400300 w 3175000"/>
              <a:gd name="connsiteY1" fmla="*/ 0 h 3175000"/>
              <a:gd name="connsiteX2" fmla="*/ 3175000 w 3175000"/>
              <a:gd name="connsiteY2" fmla="*/ 0 h 3175000"/>
              <a:gd name="connsiteX3" fmla="*/ 0 w 3175000"/>
              <a:gd name="connsiteY3" fmla="*/ 3175000 h 3175000"/>
              <a:gd name="connsiteX4" fmla="*/ 0 w 3175000"/>
              <a:gd name="connsiteY4" fmla="*/ 2374900 h 3175000"/>
              <a:gd name="connsiteX0" fmla="*/ 0 w 3175000"/>
              <a:gd name="connsiteY0" fmla="*/ 2374900 h 3175000"/>
              <a:gd name="connsiteX1" fmla="*/ 2336800 w 3175000"/>
              <a:gd name="connsiteY1" fmla="*/ 12700 h 3175000"/>
              <a:gd name="connsiteX2" fmla="*/ 3175000 w 3175000"/>
              <a:gd name="connsiteY2" fmla="*/ 0 h 3175000"/>
              <a:gd name="connsiteX3" fmla="*/ 0 w 3175000"/>
              <a:gd name="connsiteY3" fmla="*/ 3175000 h 3175000"/>
              <a:gd name="connsiteX4" fmla="*/ 0 w 3175000"/>
              <a:gd name="connsiteY4" fmla="*/ 2374900 h 3175000"/>
              <a:gd name="connsiteX0" fmla="*/ 0 w 3175000"/>
              <a:gd name="connsiteY0" fmla="*/ 2400300 h 3200400"/>
              <a:gd name="connsiteX1" fmla="*/ 2374900 w 3175000"/>
              <a:gd name="connsiteY1" fmla="*/ 0 h 3200400"/>
              <a:gd name="connsiteX2" fmla="*/ 3175000 w 3175000"/>
              <a:gd name="connsiteY2" fmla="*/ 25400 h 3200400"/>
              <a:gd name="connsiteX3" fmla="*/ 0 w 3175000"/>
              <a:gd name="connsiteY3" fmla="*/ 3200400 h 3200400"/>
              <a:gd name="connsiteX4" fmla="*/ 0 w 3175000"/>
              <a:gd name="connsiteY4" fmla="*/ 2400300 h 3200400"/>
              <a:gd name="connsiteX0" fmla="*/ 0 w 3175000"/>
              <a:gd name="connsiteY0" fmla="*/ 2374900 h 3175000"/>
              <a:gd name="connsiteX1" fmla="*/ 2349500 w 3175000"/>
              <a:gd name="connsiteY1" fmla="*/ 25400 h 3175000"/>
              <a:gd name="connsiteX2" fmla="*/ 3175000 w 3175000"/>
              <a:gd name="connsiteY2" fmla="*/ 0 h 3175000"/>
              <a:gd name="connsiteX3" fmla="*/ 0 w 3175000"/>
              <a:gd name="connsiteY3" fmla="*/ 3175000 h 3175000"/>
              <a:gd name="connsiteX4" fmla="*/ 0 w 3175000"/>
              <a:gd name="connsiteY4" fmla="*/ 2374900 h 3175000"/>
              <a:gd name="connsiteX0" fmla="*/ 0 w 3175000"/>
              <a:gd name="connsiteY0" fmla="*/ 2374900 h 3175000"/>
              <a:gd name="connsiteX1" fmla="*/ 2425700 w 3175000"/>
              <a:gd name="connsiteY1" fmla="*/ 0 h 3175000"/>
              <a:gd name="connsiteX2" fmla="*/ 3175000 w 3175000"/>
              <a:gd name="connsiteY2" fmla="*/ 0 h 3175000"/>
              <a:gd name="connsiteX3" fmla="*/ 0 w 3175000"/>
              <a:gd name="connsiteY3" fmla="*/ 3175000 h 3175000"/>
              <a:gd name="connsiteX4" fmla="*/ 0 w 3175000"/>
              <a:gd name="connsiteY4" fmla="*/ 2374900 h 3175000"/>
              <a:gd name="connsiteX0" fmla="*/ 0 w 3175000"/>
              <a:gd name="connsiteY0" fmla="*/ 2374900 h 3175000"/>
              <a:gd name="connsiteX1" fmla="*/ 2362200 w 3175000"/>
              <a:gd name="connsiteY1" fmla="*/ 12700 h 3175000"/>
              <a:gd name="connsiteX2" fmla="*/ 3175000 w 3175000"/>
              <a:gd name="connsiteY2" fmla="*/ 0 h 3175000"/>
              <a:gd name="connsiteX3" fmla="*/ 0 w 3175000"/>
              <a:gd name="connsiteY3" fmla="*/ 3175000 h 3175000"/>
              <a:gd name="connsiteX4" fmla="*/ 0 w 3175000"/>
              <a:gd name="connsiteY4" fmla="*/ 2374900 h 31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5000" h="3175000">
                <a:moveTo>
                  <a:pt x="0" y="2374900"/>
                </a:moveTo>
                <a:lnTo>
                  <a:pt x="2362200" y="12700"/>
                </a:lnTo>
                <a:lnTo>
                  <a:pt x="3175000" y="0"/>
                </a:lnTo>
                <a:lnTo>
                  <a:pt x="0" y="3175000"/>
                </a:lnTo>
                <a:lnTo>
                  <a:pt x="0" y="23749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31" name="Graphique 30">
            <a:extLst>
              <a:ext uri="{FF2B5EF4-FFF2-40B4-BE49-F238E27FC236}">
                <a16:creationId xmlns:a16="http://schemas.microsoft.com/office/drawing/2014/main" id="{1F632634-A0F5-0C42-B983-F9F3A1808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56711" y="6082552"/>
            <a:ext cx="590543" cy="590543"/>
          </a:xfrm>
          <a:prstGeom prst="rect">
            <a:avLst/>
          </a:prstGeom>
        </p:spPr>
      </p:pic>
      <p:pic>
        <p:nvPicPr>
          <p:cNvPr id="6" name="Graphique 8">
            <a:extLst>
              <a:ext uri="{FF2B5EF4-FFF2-40B4-BE49-F238E27FC236}">
                <a16:creationId xmlns:a16="http://schemas.microsoft.com/office/drawing/2014/main" id="{2F4DA8A8-B3C0-174E-B179-8566A17632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6763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995A52-C5C3-46E4-A447-AD65064BA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3C2AE1-F20D-42EC-A3DC-67FF9A954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Graphique 8">
            <a:extLst>
              <a:ext uri="{FF2B5EF4-FFF2-40B4-BE49-F238E27FC236}">
                <a16:creationId xmlns:a16="http://schemas.microsoft.com/office/drawing/2014/main" id="{A0599F8A-2BAF-9849-9F16-D6226BA28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6196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CCFB36B7-8AFE-4A35-8FE6-DD937D3E5F73}"/>
              </a:ext>
            </a:extLst>
          </p:cNvPr>
          <p:cNvCxnSpPr>
            <a:cxnSpLocks/>
          </p:cNvCxnSpPr>
          <p:nvPr/>
        </p:nvCxnSpPr>
        <p:spPr>
          <a:xfrm flipH="1">
            <a:off x="15413647" y="3876886"/>
            <a:ext cx="1306106" cy="1989794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itre 1">
            <a:extLst>
              <a:ext uri="{FF2B5EF4-FFF2-40B4-BE49-F238E27FC236}">
                <a16:creationId xmlns:a16="http://schemas.microsoft.com/office/drawing/2014/main" id="{6615257C-5215-466F-8D44-CFE1A469F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7412" y="6339563"/>
            <a:ext cx="3090439" cy="518437"/>
          </a:xfrm>
          <a:solidFill>
            <a:schemeClr val="tx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Production phase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F64E953-E769-4007-9076-A32A67D22A64}"/>
              </a:ext>
            </a:extLst>
          </p:cNvPr>
          <p:cNvSpPr/>
          <p:nvPr/>
        </p:nvSpPr>
        <p:spPr>
          <a:xfrm>
            <a:off x="4007127" y="1505375"/>
            <a:ext cx="2236388" cy="945047"/>
          </a:xfrm>
          <a:prstGeom prst="rect">
            <a:avLst/>
          </a:prstGeom>
          <a:noFill/>
          <a:ln w="57150">
            <a:solidFill>
              <a:srgbClr val="DB2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41" name="Picture 2" descr="OpenShift — Wikipédia">
            <a:extLst>
              <a:ext uri="{FF2B5EF4-FFF2-40B4-BE49-F238E27FC236}">
                <a16:creationId xmlns:a16="http://schemas.microsoft.com/office/drawing/2014/main" id="{E4321ED0-F094-4451-924D-D2116B434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596"/>
          <a:stretch/>
        </p:blipFill>
        <p:spPr bwMode="auto">
          <a:xfrm>
            <a:off x="4042731" y="1549153"/>
            <a:ext cx="351106" cy="30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ZoneTexte 141">
            <a:extLst>
              <a:ext uri="{FF2B5EF4-FFF2-40B4-BE49-F238E27FC236}">
                <a16:creationId xmlns:a16="http://schemas.microsoft.com/office/drawing/2014/main" id="{C3B1FC99-179E-4DE3-9C64-6E289256F7EA}"/>
              </a:ext>
            </a:extLst>
          </p:cNvPr>
          <p:cNvSpPr txBox="1"/>
          <p:nvPr/>
        </p:nvSpPr>
        <p:spPr>
          <a:xfrm>
            <a:off x="4357497" y="1522197"/>
            <a:ext cx="1486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DB212E"/>
                </a:solidFill>
              </a:rPr>
              <a:t>OpenShift</a:t>
            </a:r>
            <a:r>
              <a:rPr lang="fr-FR" sz="1600" dirty="0">
                <a:solidFill>
                  <a:srgbClr val="DB212E"/>
                </a:solidFill>
              </a:rPr>
              <a:t> prod</a:t>
            </a:r>
          </a:p>
        </p:txBody>
      </p:sp>
      <p:pic>
        <p:nvPicPr>
          <p:cNvPr id="143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65770948-480C-45FC-BFA5-B28C8EA9F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078" y="1920272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905F4C06-871E-45F5-9E38-B9FBDF144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370" y="1920273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B1C3ACCC-BBAF-42BA-90C1-339EAD97A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314" y="1920272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ZoneTexte 145">
            <a:extLst>
              <a:ext uri="{FF2B5EF4-FFF2-40B4-BE49-F238E27FC236}">
                <a16:creationId xmlns:a16="http://schemas.microsoft.com/office/drawing/2014/main" id="{3A750CFC-725E-406E-B613-1F4C89783F38}"/>
              </a:ext>
            </a:extLst>
          </p:cNvPr>
          <p:cNvSpPr txBox="1"/>
          <p:nvPr/>
        </p:nvSpPr>
        <p:spPr>
          <a:xfrm>
            <a:off x="4364334" y="2219522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326CE5"/>
                </a:solidFill>
              </a:rPr>
              <a:t>zoning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ED8B2EC2-A38E-4F01-B670-0EA6DC00C449}"/>
              </a:ext>
            </a:extLst>
          </p:cNvPr>
          <p:cNvSpPr txBox="1"/>
          <p:nvPr/>
        </p:nvSpPr>
        <p:spPr>
          <a:xfrm>
            <a:off x="4966358" y="2219038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ocr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D49D3597-3B16-4312-BEA8-4BBADD7AF7D2}"/>
              </a:ext>
            </a:extLst>
          </p:cNvPr>
          <p:cNvSpPr txBox="1"/>
          <p:nvPr/>
        </p:nvSpPr>
        <p:spPr>
          <a:xfrm>
            <a:off x="5308963" y="2219038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homography</a:t>
            </a:r>
            <a:endParaRPr lang="fr-FR" sz="800" dirty="0">
              <a:solidFill>
                <a:srgbClr val="326CE5"/>
              </a:solidFill>
            </a:endParaRPr>
          </a:p>
        </p:txBody>
      </p:sp>
      <p:pic>
        <p:nvPicPr>
          <p:cNvPr id="15364" name="Picture 4">
            <a:extLst>
              <a:ext uri="{FF2B5EF4-FFF2-40B4-BE49-F238E27FC236}">
                <a16:creationId xmlns:a16="http://schemas.microsoft.com/office/drawing/2014/main" id="{28AA9941-FC11-437D-A2B6-7BB5B1D98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153" y="1890879"/>
            <a:ext cx="1608641" cy="71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Prometheus Logo - Linux Foundation">
            <a:extLst>
              <a:ext uri="{FF2B5EF4-FFF2-40B4-BE49-F238E27FC236}">
                <a16:creationId xmlns:a16="http://schemas.microsoft.com/office/drawing/2014/main" id="{33CB5A9E-DE42-4083-9FD9-C79505D35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153" y="1440376"/>
            <a:ext cx="891349" cy="54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ZoneTexte 102">
            <a:extLst>
              <a:ext uri="{FF2B5EF4-FFF2-40B4-BE49-F238E27FC236}">
                <a16:creationId xmlns:a16="http://schemas.microsoft.com/office/drawing/2014/main" id="{8E04377E-B710-4873-97DA-B052FE083A0D}"/>
              </a:ext>
            </a:extLst>
          </p:cNvPr>
          <p:cNvSpPr txBox="1"/>
          <p:nvPr/>
        </p:nvSpPr>
        <p:spPr>
          <a:xfrm>
            <a:off x="3651354" y="3785446"/>
            <a:ext cx="54660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600" dirty="0"/>
              <a:t>Data Drift </a:t>
            </a:r>
            <a:r>
              <a:rPr lang="fr-FR" sz="3600" dirty="0" err="1"/>
              <a:t>Metrics</a:t>
            </a:r>
            <a:endParaRPr lang="fr-FR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600" dirty="0"/>
              <a:t>Infrastructure </a:t>
            </a:r>
            <a:r>
              <a:rPr lang="fr-FR" sz="3600" dirty="0" err="1"/>
              <a:t>Metrics</a:t>
            </a:r>
            <a:endParaRPr lang="fr-FR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600" dirty="0"/>
              <a:t>Production Alerting</a:t>
            </a:r>
          </a:p>
        </p:txBody>
      </p:sp>
      <p:pic>
        <p:nvPicPr>
          <p:cNvPr id="16" name="Graphique 8">
            <a:extLst>
              <a:ext uri="{FF2B5EF4-FFF2-40B4-BE49-F238E27FC236}">
                <a16:creationId xmlns:a16="http://schemas.microsoft.com/office/drawing/2014/main" id="{E279F7AB-D6C5-FE44-B4F5-109D6BE6D4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1339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CE9F1D-3A58-4A46-BDC6-49F644357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3600" dirty="0">
                <a:solidFill>
                  <a:schemeClr val="bg2">
                    <a:lumMod val="25000"/>
                  </a:schemeClr>
                </a:solidFill>
                <a:hlinkClick r:id="rId2" action="ppaction://hlinkfile"/>
              </a:rPr>
              <a:t>Debug Monitoring Alerting</a:t>
            </a:r>
            <a:endParaRPr lang="fr-FR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Graphique 8">
            <a:extLst>
              <a:ext uri="{FF2B5EF4-FFF2-40B4-BE49-F238E27FC236}">
                <a16:creationId xmlns:a16="http://schemas.microsoft.com/office/drawing/2014/main" id="{512D534C-7662-8447-8383-3067CD5813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5530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A0B1BA-D068-4DA5-A2D8-7F806795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5F37C6-679D-4E51-8A71-19335A9B2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Graphique 8">
            <a:extLst>
              <a:ext uri="{FF2B5EF4-FFF2-40B4-BE49-F238E27FC236}">
                <a16:creationId xmlns:a16="http://schemas.microsoft.com/office/drawing/2014/main" id="{1A7FE140-5785-7B42-AD0C-38143DB88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9798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A0B1BA-D068-4DA5-A2D8-7F806795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5F37C6-679D-4E51-8A71-19335A9B2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Graphique 8">
            <a:extLst>
              <a:ext uri="{FF2B5EF4-FFF2-40B4-BE49-F238E27FC236}">
                <a16:creationId xmlns:a16="http://schemas.microsoft.com/office/drawing/2014/main" id="{1A7FE140-5785-7B42-AD0C-38143DB88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030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raphique 26">
            <a:extLst>
              <a:ext uri="{FF2B5EF4-FFF2-40B4-BE49-F238E27FC236}">
                <a16:creationId xmlns:a16="http://schemas.microsoft.com/office/drawing/2014/main" id="{CAA0CFC8-0A20-6747-85FB-A124D3261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  <p:pic>
        <p:nvPicPr>
          <p:cNvPr id="5" name="Image 64">
            <a:extLst>
              <a:ext uri="{FF2B5EF4-FFF2-40B4-BE49-F238E27FC236}">
                <a16:creationId xmlns:a16="http://schemas.microsoft.com/office/drawing/2014/main" id="{635DBF04-51B0-BA4B-B36E-2606BA6F9D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093883" y="1135182"/>
            <a:ext cx="832491" cy="1246886"/>
          </a:xfrm>
          <a:prstGeom prst="rect">
            <a:avLst/>
          </a:prstGeom>
        </p:spPr>
      </p:pic>
      <p:pic>
        <p:nvPicPr>
          <p:cNvPr id="6" name="Image 63">
            <a:extLst>
              <a:ext uri="{FF2B5EF4-FFF2-40B4-BE49-F238E27FC236}">
                <a16:creationId xmlns:a16="http://schemas.microsoft.com/office/drawing/2014/main" id="{1ED83513-1EEF-A74B-9E3E-A03C27D9B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338074" y="1144824"/>
            <a:ext cx="832491" cy="1246886"/>
          </a:xfrm>
          <a:prstGeom prst="rect">
            <a:avLst/>
          </a:prstGeom>
        </p:spPr>
      </p:pic>
      <p:pic>
        <p:nvPicPr>
          <p:cNvPr id="7" name="Image 62">
            <a:extLst>
              <a:ext uri="{FF2B5EF4-FFF2-40B4-BE49-F238E27FC236}">
                <a16:creationId xmlns:a16="http://schemas.microsoft.com/office/drawing/2014/main" id="{8A5EC8E8-CCE6-114A-B472-BCA439C94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512721">
            <a:off x="4506873" y="979782"/>
            <a:ext cx="933688" cy="1398456"/>
          </a:xfrm>
          <a:prstGeom prst="rect">
            <a:avLst/>
          </a:prstGeom>
        </p:spPr>
      </p:pic>
      <p:pic>
        <p:nvPicPr>
          <p:cNvPr id="8" name="Picture 2" descr="Carte nationale d'identité - CNI - Evreux">
            <a:extLst>
              <a:ext uri="{FF2B5EF4-FFF2-40B4-BE49-F238E27FC236}">
                <a16:creationId xmlns:a16="http://schemas.microsoft.com/office/drawing/2014/main" id="{B8DC5947-95DC-DF45-8E22-4F1499A41B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5" r="12223"/>
          <a:stretch/>
        </p:blipFill>
        <p:spPr bwMode="auto">
          <a:xfrm rot="250758">
            <a:off x="6104540" y="4538818"/>
            <a:ext cx="1387001" cy="104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arte nationale d'identité - CNI - Evreux">
            <a:extLst>
              <a:ext uri="{FF2B5EF4-FFF2-40B4-BE49-F238E27FC236}">
                <a16:creationId xmlns:a16="http://schemas.microsoft.com/office/drawing/2014/main" id="{56AEE275-BD2F-EB49-B84C-EB28FEE09C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5" r="12223"/>
          <a:stretch/>
        </p:blipFill>
        <p:spPr bwMode="auto">
          <a:xfrm rot="16200000">
            <a:off x="4045901" y="4521392"/>
            <a:ext cx="1553242" cy="1175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arte nationale d'identité - CNI - Evreux">
            <a:extLst>
              <a:ext uri="{FF2B5EF4-FFF2-40B4-BE49-F238E27FC236}">
                <a16:creationId xmlns:a16="http://schemas.microsoft.com/office/drawing/2014/main" id="{06B278FB-9674-754B-A8E7-B248993E6E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5" r="12223"/>
          <a:stretch/>
        </p:blipFill>
        <p:spPr bwMode="auto">
          <a:xfrm rot="250758">
            <a:off x="7761255" y="4473217"/>
            <a:ext cx="1387001" cy="104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3972C393-6FEE-3143-8A6A-D8BA6A36E0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4353" y="3562310"/>
            <a:ext cx="1991818" cy="28094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B9CF7D7-287B-3342-834D-6F95678644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78231" y="4128454"/>
            <a:ext cx="657225" cy="152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F61244-20ED-0F48-BE7F-5B16C10002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90637" y="3824946"/>
            <a:ext cx="1257300" cy="2190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7E04654-09E2-B241-AA02-0F73A813E6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58811" y="4418931"/>
            <a:ext cx="733425" cy="1333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7338D25-73B2-9847-83E0-EE7A7F8AD88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69865" y="4978693"/>
            <a:ext cx="1133475" cy="171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1B8101-7E7E-2640-9AB1-5126A0434E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26279" y="5537238"/>
            <a:ext cx="733425" cy="1333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11D554-DD4C-B742-8E7A-FA042F417E0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60725" y="4649495"/>
            <a:ext cx="1470212" cy="139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F64B801-C35F-C84F-B232-621E88428FE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35315" y="5729091"/>
            <a:ext cx="771525" cy="1714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3D14F76-10F5-9741-9D3F-6954CCE00D1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231439" y="5301976"/>
            <a:ext cx="561975" cy="1428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C2C3D0A-0DCA-5048-A442-1F733BA87E1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50383" y="6061934"/>
            <a:ext cx="733425" cy="1333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8B133B5-12A8-9144-B0B9-AC6D69D6CA39}"/>
              </a:ext>
            </a:extLst>
          </p:cNvPr>
          <p:cNvSpPr txBox="1"/>
          <p:nvPr/>
        </p:nvSpPr>
        <p:spPr>
          <a:xfrm>
            <a:off x="2849805" y="1316915"/>
            <a:ext cx="128587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/>
              <a:t>Page</a:t>
            </a:r>
          </a:p>
        </p:txBody>
      </p:sp>
      <p:sp>
        <p:nvSpPr>
          <p:cNvPr id="22" name="Arrow: Right 29">
            <a:extLst>
              <a:ext uri="{FF2B5EF4-FFF2-40B4-BE49-F238E27FC236}">
                <a16:creationId xmlns:a16="http://schemas.microsoft.com/office/drawing/2014/main" id="{122DDD9E-720F-FA40-8C5B-C053BB3B0C75}"/>
              </a:ext>
            </a:extLst>
          </p:cNvPr>
          <p:cNvSpPr/>
          <p:nvPr/>
        </p:nvSpPr>
        <p:spPr>
          <a:xfrm>
            <a:off x="3791592" y="4825767"/>
            <a:ext cx="590550" cy="485775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DA69FE3A-07BD-B54C-B940-25AABC9AF3A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920838" y="363100"/>
            <a:ext cx="1990165" cy="28309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6" name="Picture 19">
            <a:extLst>
              <a:ext uri="{FF2B5EF4-FFF2-40B4-BE49-F238E27FC236}">
                <a16:creationId xmlns:a16="http://schemas.microsoft.com/office/drawing/2014/main" id="{75FDF1BF-7A89-F54E-9EF2-8A03249069D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53401" y="2563008"/>
            <a:ext cx="1550895" cy="1577789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8C0FA9C5-FAC6-9B44-BEA7-3482C35F282F}"/>
              </a:ext>
            </a:extLst>
          </p:cNvPr>
          <p:cNvSpPr/>
          <p:nvPr/>
        </p:nvSpPr>
        <p:spPr>
          <a:xfrm rot="-2520000">
            <a:off x="1662474" y="2530803"/>
            <a:ext cx="590550" cy="485775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33">
            <a:extLst>
              <a:ext uri="{FF2B5EF4-FFF2-40B4-BE49-F238E27FC236}">
                <a16:creationId xmlns:a16="http://schemas.microsoft.com/office/drawing/2014/main" id="{DE29F1EE-01A6-2F49-A3D5-D9F43054A02C}"/>
              </a:ext>
            </a:extLst>
          </p:cNvPr>
          <p:cNvSpPr/>
          <p:nvPr/>
        </p:nvSpPr>
        <p:spPr>
          <a:xfrm rot="2400000">
            <a:off x="1622132" y="3516920"/>
            <a:ext cx="590550" cy="485775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A850F7-B519-C942-A0F3-3CB9DD5FE356}"/>
              </a:ext>
            </a:extLst>
          </p:cNvPr>
          <p:cNvSpPr txBox="1"/>
          <p:nvPr/>
        </p:nvSpPr>
        <p:spPr>
          <a:xfrm rot="-2580000">
            <a:off x="1603710" y="2580939"/>
            <a:ext cx="84996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solidFill>
                  <a:schemeClr val="bg1"/>
                </a:solidFill>
              </a:rPr>
              <a:t>Split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ABC215A1-EA78-6945-B4F4-A61F0CA1B047}"/>
              </a:ext>
            </a:extLst>
          </p:cNvPr>
          <p:cNvSpPr/>
          <p:nvPr/>
        </p:nvSpPr>
        <p:spPr>
          <a:xfrm>
            <a:off x="3735562" y="1490896"/>
            <a:ext cx="590550" cy="485775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7">
            <a:extLst>
              <a:ext uri="{FF2B5EF4-FFF2-40B4-BE49-F238E27FC236}">
                <a16:creationId xmlns:a16="http://schemas.microsoft.com/office/drawing/2014/main" id="{30C98B3F-7631-C240-ABEF-1A52B3582EBB}"/>
              </a:ext>
            </a:extLst>
          </p:cNvPr>
          <p:cNvSpPr/>
          <p:nvPr/>
        </p:nvSpPr>
        <p:spPr>
          <a:xfrm>
            <a:off x="7352098" y="1490878"/>
            <a:ext cx="590550" cy="485775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8">
            <a:extLst>
              <a:ext uri="{FF2B5EF4-FFF2-40B4-BE49-F238E27FC236}">
                <a16:creationId xmlns:a16="http://schemas.microsoft.com/office/drawing/2014/main" id="{5F0F1E90-D0DC-CC40-A495-F4AA25449B75}"/>
              </a:ext>
            </a:extLst>
          </p:cNvPr>
          <p:cNvSpPr/>
          <p:nvPr/>
        </p:nvSpPr>
        <p:spPr>
          <a:xfrm>
            <a:off x="5367137" y="4825767"/>
            <a:ext cx="970043" cy="458881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5">
            <a:extLst>
              <a:ext uri="{FF2B5EF4-FFF2-40B4-BE49-F238E27FC236}">
                <a16:creationId xmlns:a16="http://schemas.microsoft.com/office/drawing/2014/main" id="{8CBA117C-F5E7-C149-8534-91D6F6DB8B80}"/>
              </a:ext>
            </a:extLst>
          </p:cNvPr>
          <p:cNvSpPr/>
          <p:nvPr/>
        </p:nvSpPr>
        <p:spPr>
          <a:xfrm>
            <a:off x="5394032" y="1472967"/>
            <a:ext cx="1022871" cy="503704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16B902-B80D-004A-83A3-790EB475030C}"/>
              </a:ext>
            </a:extLst>
          </p:cNvPr>
          <p:cNvSpPr txBox="1"/>
          <p:nvPr/>
        </p:nvSpPr>
        <p:spPr>
          <a:xfrm>
            <a:off x="3764204" y="4947621"/>
            <a:ext cx="149542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solidFill>
                  <a:schemeClr val="bg1"/>
                </a:solidFill>
              </a:rPr>
              <a:t>Zoning 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AD7954-54ED-F644-B423-0B1D0FAF74DD}"/>
              </a:ext>
            </a:extLst>
          </p:cNvPr>
          <p:cNvSpPr txBox="1"/>
          <p:nvPr/>
        </p:nvSpPr>
        <p:spPr>
          <a:xfrm>
            <a:off x="3701451" y="1612751"/>
            <a:ext cx="149542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Zoning 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7F4286-05D5-7F47-B888-9E45822C8348}"/>
              </a:ext>
            </a:extLst>
          </p:cNvPr>
          <p:cNvSpPr txBox="1"/>
          <p:nvPr/>
        </p:nvSpPr>
        <p:spPr>
          <a:xfrm>
            <a:off x="5314244" y="4920066"/>
            <a:ext cx="110265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Straightening</a:t>
            </a:r>
          </a:p>
          <a:p>
            <a:pPr algn="l"/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8" name="Arrow: Right 40">
            <a:extLst>
              <a:ext uri="{FF2B5EF4-FFF2-40B4-BE49-F238E27FC236}">
                <a16:creationId xmlns:a16="http://schemas.microsoft.com/office/drawing/2014/main" id="{ACEA2146-E805-284B-945F-7D0D08AB2667}"/>
              </a:ext>
            </a:extLst>
          </p:cNvPr>
          <p:cNvSpPr/>
          <p:nvPr/>
        </p:nvSpPr>
        <p:spPr>
          <a:xfrm>
            <a:off x="7281102" y="4829945"/>
            <a:ext cx="590550" cy="485775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45">
            <a:extLst>
              <a:ext uri="{FF2B5EF4-FFF2-40B4-BE49-F238E27FC236}">
                <a16:creationId xmlns:a16="http://schemas.microsoft.com/office/drawing/2014/main" id="{3F4C3F8A-6E01-1745-A94D-3E8731DA5BB8}"/>
              </a:ext>
            </a:extLst>
          </p:cNvPr>
          <p:cNvSpPr/>
          <p:nvPr/>
        </p:nvSpPr>
        <p:spPr>
          <a:xfrm>
            <a:off x="9009646" y="4806156"/>
            <a:ext cx="590550" cy="485775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B3C7CC3-D537-6E4D-995B-AF1D784104F0}"/>
              </a:ext>
            </a:extLst>
          </p:cNvPr>
          <p:cNvSpPr/>
          <p:nvPr/>
        </p:nvSpPr>
        <p:spPr>
          <a:xfrm>
            <a:off x="8125304" y="4599868"/>
            <a:ext cx="502023" cy="152400"/>
          </a:xfrm>
          <a:prstGeom prst="rect">
            <a:avLst/>
          </a:prstGeom>
          <a:noFill/>
          <a:ln w="28575">
            <a:solidFill>
              <a:srgbClr val="FF5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3DB52DE-6352-B843-908F-ECC091FF76AB}"/>
              </a:ext>
            </a:extLst>
          </p:cNvPr>
          <p:cNvSpPr/>
          <p:nvPr/>
        </p:nvSpPr>
        <p:spPr>
          <a:xfrm>
            <a:off x="8125304" y="4752268"/>
            <a:ext cx="502023" cy="152400"/>
          </a:xfrm>
          <a:prstGeom prst="rect">
            <a:avLst/>
          </a:prstGeom>
          <a:noFill/>
          <a:ln w="28575">
            <a:solidFill>
              <a:srgbClr val="FF5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D988064-CF15-5749-A7D2-ED0549B0E81A}"/>
              </a:ext>
            </a:extLst>
          </p:cNvPr>
          <p:cNvSpPr/>
          <p:nvPr/>
        </p:nvSpPr>
        <p:spPr>
          <a:xfrm>
            <a:off x="8125303" y="4904667"/>
            <a:ext cx="502023" cy="152400"/>
          </a:xfrm>
          <a:prstGeom prst="rect">
            <a:avLst/>
          </a:prstGeom>
          <a:noFill/>
          <a:ln w="28575">
            <a:solidFill>
              <a:srgbClr val="FF5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2F82C46-9432-A04E-918F-F4BC1458A848}"/>
              </a:ext>
            </a:extLst>
          </p:cNvPr>
          <p:cNvSpPr/>
          <p:nvPr/>
        </p:nvSpPr>
        <p:spPr>
          <a:xfrm>
            <a:off x="8125303" y="5057067"/>
            <a:ext cx="502023" cy="152400"/>
          </a:xfrm>
          <a:prstGeom prst="rect">
            <a:avLst/>
          </a:prstGeom>
          <a:noFill/>
          <a:ln w="28575">
            <a:solidFill>
              <a:srgbClr val="FF5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6BEAB4-D2C3-E74B-9BE6-7653FB61BBF8}"/>
              </a:ext>
            </a:extLst>
          </p:cNvPr>
          <p:cNvSpPr/>
          <p:nvPr/>
        </p:nvSpPr>
        <p:spPr>
          <a:xfrm>
            <a:off x="7829468" y="5236362"/>
            <a:ext cx="1308846" cy="170329"/>
          </a:xfrm>
          <a:prstGeom prst="rect">
            <a:avLst/>
          </a:prstGeom>
          <a:noFill/>
          <a:ln w="28575">
            <a:solidFill>
              <a:srgbClr val="FF5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05EACDF-C9FB-514E-89C7-ACC6C62C70E8}"/>
              </a:ext>
            </a:extLst>
          </p:cNvPr>
          <p:cNvSpPr txBox="1"/>
          <p:nvPr/>
        </p:nvSpPr>
        <p:spPr>
          <a:xfrm>
            <a:off x="7335356" y="1603768"/>
            <a:ext cx="1137958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Zoning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12F936B-B3E6-1D41-A016-647D4829AD5F}"/>
              </a:ext>
            </a:extLst>
          </p:cNvPr>
          <p:cNvSpPr txBox="1"/>
          <p:nvPr/>
        </p:nvSpPr>
        <p:spPr>
          <a:xfrm>
            <a:off x="7273324" y="4942836"/>
            <a:ext cx="895911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Zoning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7D325D2-ABC7-FD47-9DE5-28FB34A61C38}"/>
              </a:ext>
            </a:extLst>
          </p:cNvPr>
          <p:cNvSpPr txBox="1"/>
          <p:nvPr/>
        </p:nvSpPr>
        <p:spPr>
          <a:xfrm>
            <a:off x="9053419" y="4929691"/>
            <a:ext cx="84996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solidFill>
                  <a:schemeClr val="bg1"/>
                </a:solidFill>
              </a:rPr>
              <a:t>OCR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DFD0225-07E0-4145-B18B-AA6F27B45D73}"/>
              </a:ext>
            </a:extLst>
          </p:cNvPr>
          <p:cNvSpPr txBox="1"/>
          <p:nvPr/>
        </p:nvSpPr>
        <p:spPr>
          <a:xfrm>
            <a:off x="5367137" y="1606500"/>
            <a:ext cx="125505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Straightening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01C26B-62CD-A046-BA2B-068AD9CC0E2A}"/>
              </a:ext>
            </a:extLst>
          </p:cNvPr>
          <p:cNvSpPr txBox="1"/>
          <p:nvPr/>
        </p:nvSpPr>
        <p:spPr>
          <a:xfrm rot="2280000">
            <a:off x="1585780" y="3728420"/>
            <a:ext cx="84996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solidFill>
                  <a:schemeClr val="bg1"/>
                </a:solidFill>
              </a:rPr>
              <a:t>Split</a:t>
            </a:r>
          </a:p>
        </p:txBody>
      </p:sp>
      <p:pic>
        <p:nvPicPr>
          <p:cNvPr id="50" name="Picture 11">
            <a:extLst>
              <a:ext uri="{FF2B5EF4-FFF2-40B4-BE49-F238E27FC236}">
                <a16:creationId xmlns:a16="http://schemas.microsoft.com/office/drawing/2014/main" id="{618B6206-8F66-8542-8F8C-475C8C7D68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91829" y="1422055"/>
            <a:ext cx="657225" cy="152400"/>
          </a:xfrm>
          <a:prstGeom prst="rect">
            <a:avLst/>
          </a:prstGeom>
        </p:spPr>
      </p:pic>
      <p:pic>
        <p:nvPicPr>
          <p:cNvPr id="51" name="Picture 12">
            <a:extLst>
              <a:ext uri="{FF2B5EF4-FFF2-40B4-BE49-F238E27FC236}">
                <a16:creationId xmlns:a16="http://schemas.microsoft.com/office/drawing/2014/main" id="{65702901-D63F-5244-A73F-B5422651BF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04235" y="1118547"/>
            <a:ext cx="1257300" cy="219075"/>
          </a:xfrm>
          <a:prstGeom prst="rect">
            <a:avLst/>
          </a:prstGeom>
        </p:spPr>
      </p:pic>
      <p:pic>
        <p:nvPicPr>
          <p:cNvPr id="52" name="Picture 13">
            <a:extLst>
              <a:ext uri="{FF2B5EF4-FFF2-40B4-BE49-F238E27FC236}">
                <a16:creationId xmlns:a16="http://schemas.microsoft.com/office/drawing/2014/main" id="{E7E478E1-7086-674C-A407-03946DDDEA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72409" y="1712532"/>
            <a:ext cx="733425" cy="133350"/>
          </a:xfrm>
          <a:prstGeom prst="rect">
            <a:avLst/>
          </a:prstGeom>
        </p:spPr>
      </p:pic>
      <p:pic>
        <p:nvPicPr>
          <p:cNvPr id="53" name="Picture 16">
            <a:extLst>
              <a:ext uri="{FF2B5EF4-FFF2-40B4-BE49-F238E27FC236}">
                <a16:creationId xmlns:a16="http://schemas.microsoft.com/office/drawing/2014/main" id="{D67130B5-77C9-F140-9431-B9AD531DF64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74323" y="1943096"/>
            <a:ext cx="1470212" cy="139400"/>
          </a:xfrm>
          <a:prstGeom prst="rect">
            <a:avLst/>
          </a:prstGeom>
        </p:spPr>
      </p:pic>
      <p:sp>
        <p:nvSpPr>
          <p:cNvPr id="54" name="Arrow: Right 45">
            <a:extLst>
              <a:ext uri="{FF2B5EF4-FFF2-40B4-BE49-F238E27FC236}">
                <a16:creationId xmlns:a16="http://schemas.microsoft.com/office/drawing/2014/main" id="{EFFD4081-8795-0945-A208-4F3C724B11C8}"/>
              </a:ext>
            </a:extLst>
          </p:cNvPr>
          <p:cNvSpPr/>
          <p:nvPr/>
        </p:nvSpPr>
        <p:spPr>
          <a:xfrm>
            <a:off x="9110144" y="1490878"/>
            <a:ext cx="590550" cy="485775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77624B2-0A48-E646-B9CC-07945054773E}"/>
              </a:ext>
            </a:extLst>
          </p:cNvPr>
          <p:cNvSpPr/>
          <p:nvPr/>
        </p:nvSpPr>
        <p:spPr>
          <a:xfrm>
            <a:off x="7939291" y="1547922"/>
            <a:ext cx="771208" cy="135054"/>
          </a:xfrm>
          <a:prstGeom prst="rect">
            <a:avLst/>
          </a:prstGeom>
          <a:noFill/>
          <a:ln w="28575">
            <a:solidFill>
              <a:srgbClr val="FF5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ED5C751-7054-2D4F-B43B-75F892A5463E}"/>
              </a:ext>
            </a:extLst>
          </p:cNvPr>
          <p:cNvSpPr/>
          <p:nvPr/>
        </p:nvSpPr>
        <p:spPr>
          <a:xfrm>
            <a:off x="7939290" y="1700321"/>
            <a:ext cx="771207" cy="135054"/>
          </a:xfrm>
          <a:prstGeom prst="rect">
            <a:avLst/>
          </a:prstGeom>
          <a:noFill/>
          <a:ln w="28575">
            <a:solidFill>
              <a:srgbClr val="FF5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52D2FA1-2669-5E42-9390-2BF884C1E7D2}"/>
              </a:ext>
            </a:extLst>
          </p:cNvPr>
          <p:cNvSpPr/>
          <p:nvPr/>
        </p:nvSpPr>
        <p:spPr>
          <a:xfrm>
            <a:off x="7939290" y="1852721"/>
            <a:ext cx="771207" cy="143959"/>
          </a:xfrm>
          <a:prstGeom prst="rect">
            <a:avLst/>
          </a:prstGeom>
          <a:noFill/>
          <a:ln w="28575">
            <a:solidFill>
              <a:srgbClr val="FF5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24">
            <a:extLst>
              <a:ext uri="{FF2B5EF4-FFF2-40B4-BE49-F238E27FC236}">
                <a16:creationId xmlns:a16="http://schemas.microsoft.com/office/drawing/2014/main" id="{B067F01A-69DC-1F40-9F9C-D831F17EFDEE}"/>
              </a:ext>
            </a:extLst>
          </p:cNvPr>
          <p:cNvSpPr txBox="1"/>
          <p:nvPr/>
        </p:nvSpPr>
        <p:spPr>
          <a:xfrm>
            <a:off x="9153917" y="1614413"/>
            <a:ext cx="84996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solidFill>
                  <a:schemeClr val="bg1"/>
                </a:solidFill>
              </a:rPr>
              <a:t>OCR</a:t>
            </a:r>
          </a:p>
        </p:txBody>
      </p:sp>
      <p:pic>
        <p:nvPicPr>
          <p:cNvPr id="59" name="Picture 2" descr="Carte nationale d'identité - CNI - Evreux">
            <a:extLst>
              <a:ext uri="{FF2B5EF4-FFF2-40B4-BE49-F238E27FC236}">
                <a16:creationId xmlns:a16="http://schemas.microsoft.com/office/drawing/2014/main" id="{89E335B9-02BF-2D42-978D-FB973D4826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5" r="12223"/>
          <a:stretch/>
        </p:blipFill>
        <p:spPr bwMode="auto">
          <a:xfrm rot="16200000">
            <a:off x="2225236" y="3993054"/>
            <a:ext cx="1510809" cy="114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Image 4">
            <a:extLst>
              <a:ext uri="{FF2B5EF4-FFF2-40B4-BE49-F238E27FC236}">
                <a16:creationId xmlns:a16="http://schemas.microsoft.com/office/drawing/2014/main" id="{3884CD79-B0BA-D645-BC8C-65E93B0AD5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539609">
            <a:off x="2553882" y="1150381"/>
            <a:ext cx="820355" cy="122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7873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Azure Machine Learning">
            <a:extLst>
              <a:ext uri="{FF2B5EF4-FFF2-40B4-BE49-F238E27FC236}">
                <a16:creationId xmlns:a16="http://schemas.microsoft.com/office/drawing/2014/main" id="{DA5877A0-6920-4905-9EB7-24B3C48856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96" t="27459" r="37476" b="30796"/>
          <a:stretch/>
        </p:blipFill>
        <p:spPr bwMode="auto">
          <a:xfrm>
            <a:off x="1711706" y="342705"/>
            <a:ext cx="327488" cy="33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3251400-4037-44D5-BC02-2CD4B3383FF0}"/>
              </a:ext>
            </a:extLst>
          </p:cNvPr>
          <p:cNvSpPr/>
          <p:nvPr/>
        </p:nvSpPr>
        <p:spPr>
          <a:xfrm>
            <a:off x="1582647" y="282180"/>
            <a:ext cx="3390070" cy="2431228"/>
          </a:xfrm>
          <a:prstGeom prst="rect">
            <a:avLst/>
          </a:prstGeom>
          <a:noFill/>
          <a:ln w="57150">
            <a:solidFill>
              <a:srgbClr val="006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62C4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C20B1CE-19F4-4AC9-BE37-990EDA292F62}"/>
              </a:ext>
            </a:extLst>
          </p:cNvPr>
          <p:cNvSpPr txBox="1"/>
          <p:nvPr/>
        </p:nvSpPr>
        <p:spPr>
          <a:xfrm>
            <a:off x="2039194" y="324417"/>
            <a:ext cx="1293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0062C4"/>
                </a:solidFill>
              </a:rPr>
              <a:t>AzureML</a:t>
            </a:r>
            <a:r>
              <a:rPr lang="fr-FR" sz="1600" dirty="0">
                <a:solidFill>
                  <a:srgbClr val="0062C4"/>
                </a:solidFill>
              </a:rPr>
              <a:t> dev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4FDC0E39-0C4A-4CCF-A813-7E5AE8494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396" y="3129732"/>
            <a:ext cx="974194" cy="40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Salah CHADLI">
            <a:extLst>
              <a:ext uri="{FF2B5EF4-FFF2-40B4-BE49-F238E27FC236}">
                <a16:creationId xmlns:a16="http://schemas.microsoft.com/office/drawing/2014/main" id="{00FFCDA1-2CCC-45DE-8C66-4A8817D417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45"/>
          <a:stretch/>
        </p:blipFill>
        <p:spPr bwMode="auto">
          <a:xfrm>
            <a:off x="383197" y="1568496"/>
            <a:ext cx="625853" cy="51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Image 54" descr="Une image contenant personne, homme, souriant, posant&#10;&#10;Description générée automatiquement">
            <a:extLst>
              <a:ext uri="{FF2B5EF4-FFF2-40B4-BE49-F238E27FC236}">
                <a16:creationId xmlns:a16="http://schemas.microsoft.com/office/drawing/2014/main" id="{99BE0749-A0DC-45DA-951B-AC92F42E7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561" y="2134966"/>
            <a:ext cx="625853" cy="518437"/>
          </a:xfrm>
          <a:prstGeom prst="rect">
            <a:avLst/>
          </a:prstGeom>
        </p:spPr>
      </p:pic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CCFB36B7-8AFE-4A35-8FE6-DD937D3E5F73}"/>
              </a:ext>
            </a:extLst>
          </p:cNvPr>
          <p:cNvCxnSpPr>
            <a:cxnSpLocks/>
          </p:cNvCxnSpPr>
          <p:nvPr/>
        </p:nvCxnSpPr>
        <p:spPr>
          <a:xfrm flipH="1">
            <a:off x="15413647" y="3876886"/>
            <a:ext cx="1306106" cy="1989794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5279D6C-247B-46B7-A83F-92AC13F3E05A}"/>
              </a:ext>
            </a:extLst>
          </p:cNvPr>
          <p:cNvSpPr/>
          <p:nvPr/>
        </p:nvSpPr>
        <p:spPr>
          <a:xfrm>
            <a:off x="2496806" y="776062"/>
            <a:ext cx="1671637" cy="1726523"/>
          </a:xfrm>
          <a:prstGeom prst="rect">
            <a:avLst/>
          </a:prstGeom>
          <a:solidFill>
            <a:srgbClr val="3D6EFF"/>
          </a:solidFill>
          <a:ln>
            <a:solidFill>
              <a:srgbClr val="3D6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900" dirty="0" err="1">
                <a:solidFill>
                  <a:schemeClr val="bg1"/>
                </a:solidFill>
              </a:rPr>
              <a:t>Automated</a:t>
            </a:r>
            <a:r>
              <a:rPr lang="fr-FR" sz="900" dirty="0">
                <a:solidFill>
                  <a:schemeClr val="bg1"/>
                </a:solidFill>
              </a:rPr>
              <a:t> Training Pipeline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5120D6-D408-4ACD-A701-7B8B839BB846}"/>
              </a:ext>
            </a:extLst>
          </p:cNvPr>
          <p:cNvSpPr/>
          <p:nvPr/>
        </p:nvSpPr>
        <p:spPr>
          <a:xfrm>
            <a:off x="2657917" y="1032175"/>
            <a:ext cx="1212937" cy="19958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Validation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2574815-B18E-48EE-B192-B22351E75EB7}"/>
              </a:ext>
            </a:extLst>
          </p:cNvPr>
          <p:cNvSpPr/>
          <p:nvPr/>
        </p:nvSpPr>
        <p:spPr>
          <a:xfrm>
            <a:off x="2664795" y="1318997"/>
            <a:ext cx="1212911" cy="183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</a:t>
            </a:r>
            <a:r>
              <a:rPr lang="fr-FR" sz="1000" dirty="0" err="1">
                <a:solidFill>
                  <a:srgbClr val="000000"/>
                </a:solidFill>
              </a:rPr>
              <a:t>Preparation</a:t>
            </a:r>
            <a:endParaRPr lang="fr-FR" sz="1000" dirty="0">
              <a:solidFill>
                <a:srgbClr val="00000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4576EE7-5E71-43B0-A8FB-D25A13D5033B}"/>
              </a:ext>
            </a:extLst>
          </p:cNvPr>
          <p:cNvSpPr/>
          <p:nvPr/>
        </p:nvSpPr>
        <p:spPr>
          <a:xfrm>
            <a:off x="2673590" y="1601997"/>
            <a:ext cx="1197264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Training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5EEFA37-D774-4A2D-8E2F-1BE8E4187FD4}"/>
              </a:ext>
            </a:extLst>
          </p:cNvPr>
          <p:cNvSpPr/>
          <p:nvPr/>
        </p:nvSpPr>
        <p:spPr>
          <a:xfrm>
            <a:off x="2673590" y="1892717"/>
            <a:ext cx="1197264" cy="17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Evaluation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E14127C-2B76-48FE-89D5-008347DE910C}"/>
              </a:ext>
            </a:extLst>
          </p:cNvPr>
          <p:cNvSpPr/>
          <p:nvPr/>
        </p:nvSpPr>
        <p:spPr>
          <a:xfrm>
            <a:off x="2680442" y="2170665"/>
            <a:ext cx="1190412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Register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207D1F71-976E-4259-9DF6-060045414958}"/>
              </a:ext>
            </a:extLst>
          </p:cNvPr>
          <p:cNvCxnSpPr>
            <a:cxnSpLocks/>
          </p:cNvCxnSpPr>
          <p:nvPr/>
        </p:nvCxnSpPr>
        <p:spPr>
          <a:xfrm>
            <a:off x="3262988" y="1215262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24121BBE-2F3A-46C7-A6C8-0C4280298B4E}"/>
              </a:ext>
            </a:extLst>
          </p:cNvPr>
          <p:cNvCxnSpPr>
            <a:cxnSpLocks/>
          </p:cNvCxnSpPr>
          <p:nvPr/>
        </p:nvCxnSpPr>
        <p:spPr>
          <a:xfrm>
            <a:off x="3267745" y="1491496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DA42DC71-1438-44E4-B467-2EDEB07EE0D6}"/>
              </a:ext>
            </a:extLst>
          </p:cNvPr>
          <p:cNvCxnSpPr>
            <a:cxnSpLocks/>
          </p:cNvCxnSpPr>
          <p:nvPr/>
        </p:nvCxnSpPr>
        <p:spPr>
          <a:xfrm>
            <a:off x="3272514" y="1761322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EDE4866D-65CA-4F7E-AD2D-F4D34A8B5DBD}"/>
              </a:ext>
            </a:extLst>
          </p:cNvPr>
          <p:cNvCxnSpPr>
            <a:cxnSpLocks/>
          </p:cNvCxnSpPr>
          <p:nvPr/>
        </p:nvCxnSpPr>
        <p:spPr>
          <a:xfrm>
            <a:off x="3282034" y="2047074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VM symbol | Microsoft Azure Mono">
            <a:extLst>
              <a:ext uri="{FF2B5EF4-FFF2-40B4-BE49-F238E27FC236}">
                <a16:creationId xmlns:a16="http://schemas.microsoft.com/office/drawing/2014/main" id="{0D5C1D03-AD57-4904-A56F-E648CDF2A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683" y="1602995"/>
            <a:ext cx="478855" cy="45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Azure DevOps Pipelines: Multi-Stage Pipelines">
            <a:extLst>
              <a:ext uri="{FF2B5EF4-FFF2-40B4-BE49-F238E27FC236}">
                <a16:creationId xmlns:a16="http://schemas.microsoft.com/office/drawing/2014/main" id="{3B470C06-5610-4E91-B21B-53661C71D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860" y="2825836"/>
            <a:ext cx="512308" cy="51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VM symbol | Microsoft Azure Mono">
            <a:extLst>
              <a:ext uri="{FF2B5EF4-FFF2-40B4-BE49-F238E27FC236}">
                <a16:creationId xmlns:a16="http://schemas.microsoft.com/office/drawing/2014/main" id="{571D532E-2DEA-440F-82CD-49D1A713A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760" y="2168232"/>
            <a:ext cx="478855" cy="45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60639B6A-446C-4986-A224-03017B81DD93}"/>
              </a:ext>
            </a:extLst>
          </p:cNvPr>
          <p:cNvCxnSpPr>
            <a:cxnSpLocks/>
            <a:stCxn id="2056" idx="3"/>
            <a:endCxn id="2" idx="1"/>
          </p:cNvCxnSpPr>
          <p:nvPr/>
        </p:nvCxnSpPr>
        <p:spPr>
          <a:xfrm flipV="1">
            <a:off x="2673590" y="3081990"/>
            <a:ext cx="408270" cy="251333"/>
          </a:xfrm>
          <a:prstGeom prst="straightConnector1">
            <a:avLst/>
          </a:prstGeom>
          <a:ln w="44450">
            <a:solidFill>
              <a:schemeClr val="bg2">
                <a:lumMod val="10000"/>
                <a:alpha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758F961C-4D52-4F86-B5AD-3620D50B790A}"/>
              </a:ext>
            </a:extLst>
          </p:cNvPr>
          <p:cNvCxnSpPr>
            <a:cxnSpLocks/>
            <a:stCxn id="2" idx="0"/>
            <a:endCxn id="42" idx="2"/>
          </p:cNvCxnSpPr>
          <p:nvPr/>
        </p:nvCxnSpPr>
        <p:spPr>
          <a:xfrm flipH="1" flipV="1">
            <a:off x="3332625" y="2502585"/>
            <a:ext cx="5389" cy="323251"/>
          </a:xfrm>
          <a:prstGeom prst="straightConnector1">
            <a:avLst/>
          </a:prstGeom>
          <a:ln w="44450">
            <a:solidFill>
              <a:schemeClr val="bg2">
                <a:lumMod val="10000"/>
                <a:alpha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itre 1">
            <a:extLst>
              <a:ext uri="{FF2B5EF4-FFF2-40B4-BE49-F238E27FC236}">
                <a16:creationId xmlns:a16="http://schemas.microsoft.com/office/drawing/2014/main" id="{6615257C-5215-466F-8D44-CFE1A469F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7412" y="6339563"/>
            <a:ext cx="3090439" cy="518437"/>
          </a:xfrm>
          <a:solidFill>
            <a:schemeClr val="tx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Production phase</a:t>
            </a:r>
          </a:p>
        </p:txBody>
      </p:sp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90AB71FF-96D3-45AF-8F43-429036334AE7}"/>
              </a:ext>
            </a:extLst>
          </p:cNvPr>
          <p:cNvCxnSpPr>
            <a:cxnSpLocks/>
            <a:stCxn id="55" idx="3"/>
            <a:endCxn id="2056" idx="1"/>
          </p:cNvCxnSpPr>
          <p:nvPr/>
        </p:nvCxnSpPr>
        <p:spPr>
          <a:xfrm>
            <a:off x="1000414" y="2394185"/>
            <a:ext cx="698982" cy="939138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4999762C-D726-4A6D-9D41-61F146899D0F}"/>
              </a:ext>
            </a:extLst>
          </p:cNvPr>
          <p:cNvCxnSpPr>
            <a:cxnSpLocks/>
            <a:stCxn id="55" idx="3"/>
            <a:endCxn id="64" idx="1"/>
          </p:cNvCxnSpPr>
          <p:nvPr/>
        </p:nvCxnSpPr>
        <p:spPr>
          <a:xfrm>
            <a:off x="1000414" y="2394185"/>
            <a:ext cx="691346" cy="0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avec flèche 109">
            <a:extLst>
              <a:ext uri="{FF2B5EF4-FFF2-40B4-BE49-F238E27FC236}">
                <a16:creationId xmlns:a16="http://schemas.microsoft.com/office/drawing/2014/main" id="{B304BD50-1E95-453B-A5E9-C57A2C69B980}"/>
              </a:ext>
            </a:extLst>
          </p:cNvPr>
          <p:cNvCxnSpPr>
            <a:cxnSpLocks/>
            <a:stCxn id="54" idx="3"/>
            <a:endCxn id="1028" idx="1"/>
          </p:cNvCxnSpPr>
          <p:nvPr/>
        </p:nvCxnSpPr>
        <p:spPr>
          <a:xfrm>
            <a:off x="1009050" y="1827715"/>
            <a:ext cx="667633" cy="1233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12">
            <a:extLst>
              <a:ext uri="{FF2B5EF4-FFF2-40B4-BE49-F238E27FC236}">
                <a16:creationId xmlns:a16="http://schemas.microsoft.com/office/drawing/2014/main" id="{25EB28E1-166E-4F66-AFE7-15CA63793B74}"/>
              </a:ext>
            </a:extLst>
          </p:cNvPr>
          <p:cNvCxnSpPr>
            <a:cxnSpLocks/>
            <a:stCxn id="54" idx="3"/>
            <a:endCxn id="2056" idx="1"/>
          </p:cNvCxnSpPr>
          <p:nvPr/>
        </p:nvCxnSpPr>
        <p:spPr>
          <a:xfrm>
            <a:off x="1009050" y="1827715"/>
            <a:ext cx="690346" cy="1505608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avec flèche 115">
            <a:extLst>
              <a:ext uri="{FF2B5EF4-FFF2-40B4-BE49-F238E27FC236}">
                <a16:creationId xmlns:a16="http://schemas.microsoft.com/office/drawing/2014/main" id="{9C730AE2-20C2-4453-9CF7-DFB48671467D}"/>
              </a:ext>
            </a:extLst>
          </p:cNvPr>
          <p:cNvCxnSpPr>
            <a:cxnSpLocks/>
            <a:stCxn id="64" idx="3"/>
            <a:endCxn id="42" idx="1"/>
          </p:cNvCxnSpPr>
          <p:nvPr/>
        </p:nvCxnSpPr>
        <p:spPr>
          <a:xfrm flipV="1">
            <a:off x="2170615" y="1639324"/>
            <a:ext cx="326191" cy="754861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avec flèche 121">
            <a:extLst>
              <a:ext uri="{FF2B5EF4-FFF2-40B4-BE49-F238E27FC236}">
                <a16:creationId xmlns:a16="http://schemas.microsoft.com/office/drawing/2014/main" id="{CA998869-8049-4FBF-8277-32F935D552AA}"/>
              </a:ext>
            </a:extLst>
          </p:cNvPr>
          <p:cNvCxnSpPr>
            <a:cxnSpLocks/>
            <a:stCxn id="1028" idx="3"/>
            <a:endCxn id="42" idx="1"/>
          </p:cNvCxnSpPr>
          <p:nvPr/>
        </p:nvCxnSpPr>
        <p:spPr>
          <a:xfrm flipV="1">
            <a:off x="2155538" y="1639324"/>
            <a:ext cx="341268" cy="189624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Azure DevOps Pipelines: Multi-Stage Pipelines">
            <a:extLst>
              <a:ext uri="{FF2B5EF4-FFF2-40B4-BE49-F238E27FC236}">
                <a16:creationId xmlns:a16="http://schemas.microsoft.com/office/drawing/2014/main" id="{9C674033-6A49-47A9-9707-2681DD599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154" y="3075152"/>
            <a:ext cx="512308" cy="51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C877670F-B64C-4ABB-8110-F4F44F031616}"/>
              </a:ext>
            </a:extLst>
          </p:cNvPr>
          <p:cNvCxnSpPr>
            <a:cxnSpLocks/>
            <a:stCxn id="2056" idx="3"/>
            <a:endCxn id="34" idx="1"/>
          </p:cNvCxnSpPr>
          <p:nvPr/>
        </p:nvCxnSpPr>
        <p:spPr>
          <a:xfrm flipV="1">
            <a:off x="2673590" y="3331306"/>
            <a:ext cx="1464564" cy="2017"/>
          </a:xfrm>
          <a:prstGeom prst="straightConnector1">
            <a:avLst/>
          </a:prstGeom>
          <a:ln w="44450">
            <a:solidFill>
              <a:schemeClr val="accent6">
                <a:lumMod val="50000"/>
                <a:alpha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10" descr="Deploy Your Private Docker Registry as a Pod in Kubernetes | by Varun Kumar  G | The Startup | Medium">
            <a:extLst>
              <a:ext uri="{FF2B5EF4-FFF2-40B4-BE49-F238E27FC236}">
                <a16:creationId xmlns:a16="http://schemas.microsoft.com/office/drawing/2014/main" id="{E3287EE5-2AD9-406E-9467-43E989EBB1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36" t="9286" r="3461" b="8062"/>
          <a:stretch/>
        </p:blipFill>
        <p:spPr bwMode="auto">
          <a:xfrm>
            <a:off x="6377990" y="3069221"/>
            <a:ext cx="904875" cy="520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58207CE5-C83C-4029-80A0-5DD67887BBE0}"/>
              </a:ext>
            </a:extLst>
          </p:cNvPr>
          <p:cNvCxnSpPr>
            <a:cxnSpLocks/>
            <a:stCxn id="34" idx="3"/>
            <a:endCxn id="39" idx="1"/>
          </p:cNvCxnSpPr>
          <p:nvPr/>
        </p:nvCxnSpPr>
        <p:spPr>
          <a:xfrm flipV="1">
            <a:off x="4650462" y="3329230"/>
            <a:ext cx="1727528" cy="2076"/>
          </a:xfrm>
          <a:prstGeom prst="straightConnector1">
            <a:avLst/>
          </a:prstGeom>
          <a:ln w="44450">
            <a:solidFill>
              <a:schemeClr val="accent6">
                <a:lumMod val="50000"/>
                <a:alpha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7747F973-0E03-4C8B-B51A-376D5133E97A}"/>
              </a:ext>
            </a:extLst>
          </p:cNvPr>
          <p:cNvSpPr txBox="1"/>
          <p:nvPr/>
        </p:nvSpPr>
        <p:spPr>
          <a:xfrm>
            <a:off x="6278660" y="3554662"/>
            <a:ext cx="1077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Docker </a:t>
            </a:r>
            <a:r>
              <a:rPr lang="fr-FR" sz="1100" dirty="0" err="1"/>
              <a:t>registry</a:t>
            </a:r>
            <a:endParaRPr lang="fr-FR" sz="11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612601A-A1A1-4F2F-9152-EB6E5CA88709}"/>
              </a:ext>
            </a:extLst>
          </p:cNvPr>
          <p:cNvSpPr/>
          <p:nvPr/>
        </p:nvSpPr>
        <p:spPr>
          <a:xfrm>
            <a:off x="9092827" y="1018972"/>
            <a:ext cx="2236388" cy="945047"/>
          </a:xfrm>
          <a:prstGeom prst="rect">
            <a:avLst/>
          </a:prstGeom>
          <a:noFill/>
          <a:ln w="57150">
            <a:solidFill>
              <a:srgbClr val="DB2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3" name="Picture 2" descr="OpenShift — Wikipédia">
            <a:extLst>
              <a:ext uri="{FF2B5EF4-FFF2-40B4-BE49-F238E27FC236}">
                <a16:creationId xmlns:a16="http://schemas.microsoft.com/office/drawing/2014/main" id="{0D07EB71-5FC3-407A-8C40-33A1DE3B9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596"/>
          <a:stretch/>
        </p:blipFill>
        <p:spPr bwMode="auto">
          <a:xfrm>
            <a:off x="9128431" y="1062750"/>
            <a:ext cx="351106" cy="30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ZoneTexte 65">
            <a:extLst>
              <a:ext uri="{FF2B5EF4-FFF2-40B4-BE49-F238E27FC236}">
                <a16:creationId xmlns:a16="http://schemas.microsoft.com/office/drawing/2014/main" id="{1F3C727E-FD15-4871-86F2-7880DD9A5A09}"/>
              </a:ext>
            </a:extLst>
          </p:cNvPr>
          <p:cNvSpPr txBox="1"/>
          <p:nvPr/>
        </p:nvSpPr>
        <p:spPr>
          <a:xfrm>
            <a:off x="9443197" y="1035794"/>
            <a:ext cx="1403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DB212E"/>
                </a:solidFill>
              </a:rPr>
              <a:t>OpenShift</a:t>
            </a:r>
            <a:r>
              <a:rPr lang="fr-FR" sz="1600" dirty="0">
                <a:solidFill>
                  <a:srgbClr val="DB212E"/>
                </a:solidFill>
              </a:rPr>
              <a:t> dev</a:t>
            </a:r>
          </a:p>
        </p:txBody>
      </p:sp>
      <p:pic>
        <p:nvPicPr>
          <p:cNvPr id="67" name="Picture 8">
            <a:extLst>
              <a:ext uri="{FF2B5EF4-FFF2-40B4-BE49-F238E27FC236}">
                <a16:creationId xmlns:a16="http://schemas.microsoft.com/office/drawing/2014/main" id="{84BCBB4E-7A78-4D17-9A92-85EDC9D3B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261" y="1901280"/>
            <a:ext cx="974194" cy="40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Image 69" descr="Une image contenant personne, homme, souriant, posant&#10;&#10;Description générée automatiquement">
            <a:extLst>
              <a:ext uri="{FF2B5EF4-FFF2-40B4-BE49-F238E27FC236}">
                <a16:creationId xmlns:a16="http://schemas.microsoft.com/office/drawing/2014/main" id="{6C535F34-0110-4996-A724-654530F6541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-2463"/>
          <a:stretch/>
        </p:blipFill>
        <p:spPr>
          <a:xfrm>
            <a:off x="6162592" y="797299"/>
            <a:ext cx="625853" cy="518437"/>
          </a:xfrm>
          <a:prstGeom prst="rect">
            <a:avLst/>
          </a:prstGeom>
        </p:spPr>
      </p:pic>
      <p:pic>
        <p:nvPicPr>
          <p:cNvPr id="3074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BE2DD8CC-BB1B-4FDD-A834-388C3CF67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778" y="1433869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E9BFCAAF-E143-45EA-96C3-525295063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070" y="1433870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5C5931A0-CEF9-4867-9C31-3E0E4A2FA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6014" y="1433869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ZoneTexte 73">
            <a:extLst>
              <a:ext uri="{FF2B5EF4-FFF2-40B4-BE49-F238E27FC236}">
                <a16:creationId xmlns:a16="http://schemas.microsoft.com/office/drawing/2014/main" id="{AE0DDE34-5722-4CEB-B8BA-7770E609EA6D}"/>
              </a:ext>
            </a:extLst>
          </p:cNvPr>
          <p:cNvSpPr txBox="1"/>
          <p:nvPr/>
        </p:nvSpPr>
        <p:spPr>
          <a:xfrm>
            <a:off x="9450034" y="1733119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326CE5"/>
                </a:solidFill>
              </a:rPr>
              <a:t>zoning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5707F3CB-7A38-4CF0-9DC8-8609DF44AC50}"/>
              </a:ext>
            </a:extLst>
          </p:cNvPr>
          <p:cNvSpPr txBox="1"/>
          <p:nvPr/>
        </p:nvSpPr>
        <p:spPr>
          <a:xfrm>
            <a:off x="10052058" y="1732635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ocr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CDEB7AB6-E132-476B-8B3F-34D824296FEE}"/>
              </a:ext>
            </a:extLst>
          </p:cNvPr>
          <p:cNvSpPr txBox="1"/>
          <p:nvPr/>
        </p:nvSpPr>
        <p:spPr>
          <a:xfrm>
            <a:off x="10394663" y="1732635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homography</a:t>
            </a:r>
            <a:endParaRPr lang="fr-FR" sz="800" dirty="0">
              <a:solidFill>
                <a:srgbClr val="326CE5"/>
              </a:solidFill>
            </a:endParaRPr>
          </a:p>
        </p:txBody>
      </p: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A20DA4AF-E973-430C-835D-4D73D341CFDF}"/>
              </a:ext>
            </a:extLst>
          </p:cNvPr>
          <p:cNvCxnSpPr>
            <a:cxnSpLocks/>
            <a:stCxn id="34" idx="0"/>
            <a:endCxn id="104" idx="3"/>
          </p:cNvCxnSpPr>
          <p:nvPr/>
        </p:nvCxnSpPr>
        <p:spPr>
          <a:xfrm flipV="1">
            <a:off x="4394308" y="2642645"/>
            <a:ext cx="2785" cy="432507"/>
          </a:xfrm>
          <a:prstGeom prst="straightConnector1">
            <a:avLst/>
          </a:prstGeom>
          <a:ln w="44450">
            <a:solidFill>
              <a:schemeClr val="accent6">
                <a:lumMod val="50000"/>
                <a:alpha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10D2AA67-E30D-4F88-B886-03D48D2CD9AC}"/>
              </a:ext>
            </a:extLst>
          </p:cNvPr>
          <p:cNvCxnSpPr>
            <a:cxnSpLocks/>
            <a:stCxn id="62" idx="1"/>
            <a:endCxn id="39" idx="3"/>
          </p:cNvCxnSpPr>
          <p:nvPr/>
        </p:nvCxnSpPr>
        <p:spPr>
          <a:xfrm flipH="1">
            <a:off x="7282865" y="1491496"/>
            <a:ext cx="1809962" cy="1837734"/>
          </a:xfrm>
          <a:prstGeom prst="straightConnector1">
            <a:avLst/>
          </a:prstGeom>
          <a:ln w="44450">
            <a:solidFill>
              <a:srgbClr val="7030A0">
                <a:alpha val="80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5A2E732D-963A-4FAA-91EE-6189426105D9}"/>
              </a:ext>
            </a:extLst>
          </p:cNvPr>
          <p:cNvCxnSpPr>
            <a:cxnSpLocks/>
            <a:stCxn id="70" idx="2"/>
            <a:endCxn id="67" idx="0"/>
          </p:cNvCxnSpPr>
          <p:nvPr/>
        </p:nvCxnSpPr>
        <p:spPr>
          <a:xfrm>
            <a:off x="6475519" y="1315736"/>
            <a:ext cx="301839" cy="585544"/>
          </a:xfrm>
          <a:prstGeom prst="straightConnector1">
            <a:avLst/>
          </a:prstGeom>
          <a:ln w="44450">
            <a:solidFill>
              <a:srgbClr val="7030A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ylindre 103">
            <a:extLst>
              <a:ext uri="{FF2B5EF4-FFF2-40B4-BE49-F238E27FC236}">
                <a16:creationId xmlns:a16="http://schemas.microsoft.com/office/drawing/2014/main" id="{FB8F0D81-38AE-4BA7-B6FC-070A66FA30C9}"/>
              </a:ext>
            </a:extLst>
          </p:cNvPr>
          <p:cNvSpPr/>
          <p:nvPr/>
        </p:nvSpPr>
        <p:spPr>
          <a:xfrm>
            <a:off x="4071623" y="1867809"/>
            <a:ext cx="650940" cy="774836"/>
          </a:xfrm>
          <a:prstGeom prst="can">
            <a:avLst/>
          </a:prstGeom>
          <a:solidFill>
            <a:srgbClr val="F2F2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Registry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76E75ECF-C0CA-4F7A-896E-26DBAEE667B5}"/>
              </a:ext>
            </a:extLst>
          </p:cNvPr>
          <p:cNvCxnSpPr>
            <a:endCxn id="104" idx="2"/>
          </p:cNvCxnSpPr>
          <p:nvPr/>
        </p:nvCxnSpPr>
        <p:spPr>
          <a:xfrm flipV="1">
            <a:off x="3870854" y="2255227"/>
            <a:ext cx="200769" cy="1789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avec flèche 106">
            <a:extLst>
              <a:ext uri="{FF2B5EF4-FFF2-40B4-BE49-F238E27FC236}">
                <a16:creationId xmlns:a16="http://schemas.microsoft.com/office/drawing/2014/main" id="{166F8678-BA67-456B-8D6E-DFE47F679FE3}"/>
              </a:ext>
            </a:extLst>
          </p:cNvPr>
          <p:cNvCxnSpPr>
            <a:cxnSpLocks/>
            <a:stCxn id="62" idx="1"/>
            <a:endCxn id="67" idx="3"/>
          </p:cNvCxnSpPr>
          <p:nvPr/>
        </p:nvCxnSpPr>
        <p:spPr>
          <a:xfrm flipH="1">
            <a:off x="7264455" y="1491496"/>
            <a:ext cx="1828372" cy="613375"/>
          </a:xfrm>
          <a:prstGeom prst="straightConnector1">
            <a:avLst/>
          </a:prstGeom>
          <a:ln w="44450">
            <a:solidFill>
              <a:srgbClr val="7030A0">
                <a:alpha val="80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Picture 2" descr="Salah CHADLI">
            <a:extLst>
              <a:ext uri="{FF2B5EF4-FFF2-40B4-BE49-F238E27FC236}">
                <a16:creationId xmlns:a16="http://schemas.microsoft.com/office/drawing/2014/main" id="{74862FAB-3827-4BC3-97AF-59F67229EE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45"/>
          <a:stretch/>
        </p:blipFill>
        <p:spPr bwMode="auto">
          <a:xfrm>
            <a:off x="6849696" y="784837"/>
            <a:ext cx="625853" cy="51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2" name="Connecteur droit avec flèche 111">
            <a:extLst>
              <a:ext uri="{FF2B5EF4-FFF2-40B4-BE49-F238E27FC236}">
                <a16:creationId xmlns:a16="http://schemas.microsoft.com/office/drawing/2014/main" id="{A1B32948-4880-4910-B70B-FE850425D0CD}"/>
              </a:ext>
            </a:extLst>
          </p:cNvPr>
          <p:cNvCxnSpPr>
            <a:cxnSpLocks/>
            <a:stCxn id="109" idx="2"/>
            <a:endCxn id="67" idx="0"/>
          </p:cNvCxnSpPr>
          <p:nvPr/>
        </p:nvCxnSpPr>
        <p:spPr>
          <a:xfrm flipH="1">
            <a:off x="6777358" y="1303274"/>
            <a:ext cx="385265" cy="598006"/>
          </a:xfrm>
          <a:prstGeom prst="straightConnector1">
            <a:avLst/>
          </a:prstGeom>
          <a:ln w="44450">
            <a:solidFill>
              <a:srgbClr val="7030A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BFD7E3F-6E2D-4A93-AEAC-F109A06CCB62}"/>
              </a:ext>
            </a:extLst>
          </p:cNvPr>
          <p:cNvSpPr/>
          <p:nvPr/>
        </p:nvSpPr>
        <p:spPr>
          <a:xfrm>
            <a:off x="9092827" y="2204178"/>
            <a:ext cx="2236388" cy="945047"/>
          </a:xfrm>
          <a:prstGeom prst="rect">
            <a:avLst/>
          </a:prstGeom>
          <a:noFill/>
          <a:ln w="57150">
            <a:solidFill>
              <a:srgbClr val="DB2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23" name="Picture 2" descr="OpenShift — Wikipédia">
            <a:extLst>
              <a:ext uri="{FF2B5EF4-FFF2-40B4-BE49-F238E27FC236}">
                <a16:creationId xmlns:a16="http://schemas.microsoft.com/office/drawing/2014/main" id="{8FD841AB-3407-442F-84F1-0E8D10A553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596"/>
          <a:stretch/>
        </p:blipFill>
        <p:spPr bwMode="auto">
          <a:xfrm>
            <a:off x="9128431" y="2247956"/>
            <a:ext cx="351106" cy="30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ZoneTexte 123">
            <a:extLst>
              <a:ext uri="{FF2B5EF4-FFF2-40B4-BE49-F238E27FC236}">
                <a16:creationId xmlns:a16="http://schemas.microsoft.com/office/drawing/2014/main" id="{DADD09F7-EBA2-4F32-9B1D-05A6E7524D47}"/>
              </a:ext>
            </a:extLst>
          </p:cNvPr>
          <p:cNvSpPr txBox="1"/>
          <p:nvPr/>
        </p:nvSpPr>
        <p:spPr>
          <a:xfrm>
            <a:off x="9443197" y="2221000"/>
            <a:ext cx="1366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DB212E"/>
                </a:solidFill>
              </a:rPr>
              <a:t>OpenShift</a:t>
            </a:r>
            <a:r>
              <a:rPr lang="fr-FR" sz="1600" dirty="0">
                <a:solidFill>
                  <a:srgbClr val="DB212E"/>
                </a:solidFill>
              </a:rPr>
              <a:t> </a:t>
            </a:r>
            <a:r>
              <a:rPr lang="fr-FR" sz="1600" dirty="0" err="1">
                <a:solidFill>
                  <a:srgbClr val="DB212E"/>
                </a:solidFill>
              </a:rPr>
              <a:t>rec</a:t>
            </a:r>
            <a:endParaRPr lang="fr-FR" sz="1600" dirty="0">
              <a:solidFill>
                <a:srgbClr val="DB212E"/>
              </a:solidFill>
            </a:endParaRPr>
          </a:p>
        </p:txBody>
      </p:sp>
      <p:pic>
        <p:nvPicPr>
          <p:cNvPr id="125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2935B51C-8BD7-4D20-8072-098EABD71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778" y="2619075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9F9097AB-42FF-4062-BE66-C6098EB8C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070" y="2619076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712AFF66-B5FC-4F99-A7D6-CEF362C63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6014" y="2619075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ZoneTexte 127">
            <a:extLst>
              <a:ext uri="{FF2B5EF4-FFF2-40B4-BE49-F238E27FC236}">
                <a16:creationId xmlns:a16="http://schemas.microsoft.com/office/drawing/2014/main" id="{6ACC267C-4387-44DB-861A-26A294F8EF2E}"/>
              </a:ext>
            </a:extLst>
          </p:cNvPr>
          <p:cNvSpPr txBox="1"/>
          <p:nvPr/>
        </p:nvSpPr>
        <p:spPr>
          <a:xfrm>
            <a:off x="9450034" y="2907567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326CE5"/>
                </a:solidFill>
              </a:rPr>
              <a:t>zoning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618DD696-E7C0-424F-8C3B-A95ACE051020}"/>
              </a:ext>
            </a:extLst>
          </p:cNvPr>
          <p:cNvSpPr txBox="1"/>
          <p:nvPr/>
        </p:nvSpPr>
        <p:spPr>
          <a:xfrm>
            <a:off x="10052058" y="2917841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ocr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D88E2EA0-BCFD-43B0-A09F-3E448B585494}"/>
              </a:ext>
            </a:extLst>
          </p:cNvPr>
          <p:cNvSpPr txBox="1"/>
          <p:nvPr/>
        </p:nvSpPr>
        <p:spPr>
          <a:xfrm>
            <a:off x="10394663" y="2917841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homography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6504CC2-A444-4320-8AC2-BECA20C96889}"/>
              </a:ext>
            </a:extLst>
          </p:cNvPr>
          <p:cNvSpPr/>
          <p:nvPr/>
        </p:nvSpPr>
        <p:spPr>
          <a:xfrm>
            <a:off x="9117412" y="3392211"/>
            <a:ext cx="2236388" cy="945047"/>
          </a:xfrm>
          <a:prstGeom prst="rect">
            <a:avLst/>
          </a:prstGeom>
          <a:noFill/>
          <a:ln w="57150">
            <a:solidFill>
              <a:srgbClr val="DB2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32" name="Picture 2" descr="OpenShift — Wikipédia">
            <a:extLst>
              <a:ext uri="{FF2B5EF4-FFF2-40B4-BE49-F238E27FC236}">
                <a16:creationId xmlns:a16="http://schemas.microsoft.com/office/drawing/2014/main" id="{C0E4F4B0-4B9F-41A7-9E43-6A8C81BB46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596"/>
          <a:stretch/>
        </p:blipFill>
        <p:spPr bwMode="auto">
          <a:xfrm>
            <a:off x="9153016" y="3435989"/>
            <a:ext cx="351106" cy="30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ZoneTexte 132">
            <a:extLst>
              <a:ext uri="{FF2B5EF4-FFF2-40B4-BE49-F238E27FC236}">
                <a16:creationId xmlns:a16="http://schemas.microsoft.com/office/drawing/2014/main" id="{358C3FD6-C89A-479D-BA73-F70A9D979CAF}"/>
              </a:ext>
            </a:extLst>
          </p:cNvPr>
          <p:cNvSpPr txBox="1"/>
          <p:nvPr/>
        </p:nvSpPr>
        <p:spPr>
          <a:xfrm>
            <a:off x="9467782" y="3409033"/>
            <a:ext cx="1821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DB212E"/>
                </a:solidFill>
              </a:rPr>
              <a:t>OpenShift</a:t>
            </a:r>
            <a:r>
              <a:rPr lang="fr-FR" sz="1600" dirty="0">
                <a:solidFill>
                  <a:srgbClr val="DB212E"/>
                </a:solidFill>
              </a:rPr>
              <a:t> </a:t>
            </a:r>
            <a:r>
              <a:rPr lang="fr-FR" sz="1600" dirty="0" err="1">
                <a:solidFill>
                  <a:srgbClr val="DB212E"/>
                </a:solidFill>
              </a:rPr>
              <a:t>pre</a:t>
            </a:r>
            <a:r>
              <a:rPr lang="fr-FR" sz="1600" dirty="0">
                <a:solidFill>
                  <a:srgbClr val="DB212E"/>
                </a:solidFill>
              </a:rPr>
              <a:t>-prod</a:t>
            </a:r>
          </a:p>
        </p:txBody>
      </p:sp>
      <p:pic>
        <p:nvPicPr>
          <p:cNvPr id="134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A443C2BD-CD08-47C0-9506-87060BED7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363" y="3807108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4A47E679-7598-4B69-87F6-CDF64E862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655" y="3807109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F7EF8FBE-306F-4172-9F5A-6A9C36489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599" y="3807108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ZoneTexte 136">
            <a:extLst>
              <a:ext uri="{FF2B5EF4-FFF2-40B4-BE49-F238E27FC236}">
                <a16:creationId xmlns:a16="http://schemas.microsoft.com/office/drawing/2014/main" id="{922F2E2F-589C-4AA8-A348-93872C5AC831}"/>
              </a:ext>
            </a:extLst>
          </p:cNvPr>
          <p:cNvSpPr txBox="1"/>
          <p:nvPr/>
        </p:nvSpPr>
        <p:spPr>
          <a:xfrm>
            <a:off x="9474619" y="4106358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326CE5"/>
                </a:solidFill>
              </a:rPr>
              <a:t>zoning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4E92AD28-2CCD-410F-9D4C-0F099288B473}"/>
              </a:ext>
            </a:extLst>
          </p:cNvPr>
          <p:cNvSpPr txBox="1"/>
          <p:nvPr/>
        </p:nvSpPr>
        <p:spPr>
          <a:xfrm>
            <a:off x="10076643" y="4105874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ocr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B5066EC8-0D79-45B0-B7FC-9C39EB6AB5AD}"/>
              </a:ext>
            </a:extLst>
          </p:cNvPr>
          <p:cNvSpPr txBox="1"/>
          <p:nvPr/>
        </p:nvSpPr>
        <p:spPr>
          <a:xfrm>
            <a:off x="10419248" y="4105874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homography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F64E953-E769-4007-9076-A32A67D22A64}"/>
              </a:ext>
            </a:extLst>
          </p:cNvPr>
          <p:cNvSpPr/>
          <p:nvPr/>
        </p:nvSpPr>
        <p:spPr>
          <a:xfrm>
            <a:off x="9117412" y="4592987"/>
            <a:ext cx="2236388" cy="945047"/>
          </a:xfrm>
          <a:prstGeom prst="rect">
            <a:avLst/>
          </a:prstGeom>
          <a:noFill/>
          <a:ln w="57150">
            <a:solidFill>
              <a:srgbClr val="DB2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41" name="Picture 2" descr="OpenShift — Wikipédia">
            <a:extLst>
              <a:ext uri="{FF2B5EF4-FFF2-40B4-BE49-F238E27FC236}">
                <a16:creationId xmlns:a16="http://schemas.microsoft.com/office/drawing/2014/main" id="{E4321ED0-F094-4451-924D-D2116B434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596"/>
          <a:stretch/>
        </p:blipFill>
        <p:spPr bwMode="auto">
          <a:xfrm>
            <a:off x="9153016" y="4636765"/>
            <a:ext cx="351106" cy="30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ZoneTexte 141">
            <a:extLst>
              <a:ext uri="{FF2B5EF4-FFF2-40B4-BE49-F238E27FC236}">
                <a16:creationId xmlns:a16="http://schemas.microsoft.com/office/drawing/2014/main" id="{C3B1FC99-179E-4DE3-9C64-6E289256F7EA}"/>
              </a:ext>
            </a:extLst>
          </p:cNvPr>
          <p:cNvSpPr txBox="1"/>
          <p:nvPr/>
        </p:nvSpPr>
        <p:spPr>
          <a:xfrm>
            <a:off x="9467782" y="4609809"/>
            <a:ext cx="1486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DB212E"/>
                </a:solidFill>
              </a:rPr>
              <a:t>OpenShift</a:t>
            </a:r>
            <a:r>
              <a:rPr lang="fr-FR" sz="1600" dirty="0">
                <a:solidFill>
                  <a:srgbClr val="DB212E"/>
                </a:solidFill>
              </a:rPr>
              <a:t> prod</a:t>
            </a:r>
          </a:p>
        </p:txBody>
      </p:sp>
      <p:pic>
        <p:nvPicPr>
          <p:cNvPr id="143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65770948-480C-45FC-BFA5-B28C8EA9F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363" y="5007884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905F4C06-871E-45F5-9E38-B9FBDF144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655" y="5007885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2" descr="Kubernetes hands on series: Pods. Pods are the smallest deployable units… |  by Rakesh Jain | Medium">
            <a:extLst>
              <a:ext uri="{FF2B5EF4-FFF2-40B4-BE49-F238E27FC236}">
                <a16:creationId xmlns:a16="http://schemas.microsoft.com/office/drawing/2014/main" id="{B1C3ACCC-BBAF-42BA-90C1-339EAD97A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599" y="5007884"/>
            <a:ext cx="337306" cy="3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ZoneTexte 145">
            <a:extLst>
              <a:ext uri="{FF2B5EF4-FFF2-40B4-BE49-F238E27FC236}">
                <a16:creationId xmlns:a16="http://schemas.microsoft.com/office/drawing/2014/main" id="{3A750CFC-725E-406E-B613-1F4C89783F38}"/>
              </a:ext>
            </a:extLst>
          </p:cNvPr>
          <p:cNvSpPr txBox="1"/>
          <p:nvPr/>
        </p:nvSpPr>
        <p:spPr>
          <a:xfrm>
            <a:off x="9474619" y="5307134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326CE5"/>
                </a:solidFill>
              </a:rPr>
              <a:t>zoning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ED8B2EC2-A38E-4F01-B670-0EA6DC00C449}"/>
              </a:ext>
            </a:extLst>
          </p:cNvPr>
          <p:cNvSpPr txBox="1"/>
          <p:nvPr/>
        </p:nvSpPr>
        <p:spPr>
          <a:xfrm>
            <a:off x="10076643" y="5306650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ocr</a:t>
            </a:r>
            <a:endParaRPr lang="fr-FR" sz="800" dirty="0">
              <a:solidFill>
                <a:srgbClr val="326CE5"/>
              </a:solidFill>
            </a:endParaRP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D49D3597-3B16-4312-BEA8-4BBADD7AF7D2}"/>
              </a:ext>
            </a:extLst>
          </p:cNvPr>
          <p:cNvSpPr txBox="1"/>
          <p:nvPr/>
        </p:nvSpPr>
        <p:spPr>
          <a:xfrm>
            <a:off x="10419248" y="5306650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326CE5"/>
                </a:solidFill>
              </a:rPr>
              <a:t>homography</a:t>
            </a:r>
            <a:endParaRPr lang="fr-FR" sz="800" dirty="0">
              <a:solidFill>
                <a:srgbClr val="326CE5"/>
              </a:solidFill>
            </a:endParaRPr>
          </a:p>
        </p:txBody>
      </p:sp>
      <p:pic>
        <p:nvPicPr>
          <p:cNvPr id="84" name="Picture 4" descr="Azure Machine Learning">
            <a:extLst>
              <a:ext uri="{FF2B5EF4-FFF2-40B4-BE49-F238E27FC236}">
                <a16:creationId xmlns:a16="http://schemas.microsoft.com/office/drawing/2014/main" id="{9BFDA2D1-67E1-438B-A78A-43FA65FF51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96" t="27459" r="37476" b="30796"/>
          <a:stretch/>
        </p:blipFill>
        <p:spPr bwMode="auto">
          <a:xfrm>
            <a:off x="1711706" y="4146853"/>
            <a:ext cx="327488" cy="33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BB0A35BB-417F-489A-A273-31E9D0123AB7}"/>
              </a:ext>
            </a:extLst>
          </p:cNvPr>
          <p:cNvSpPr/>
          <p:nvPr/>
        </p:nvSpPr>
        <p:spPr>
          <a:xfrm>
            <a:off x="1582647" y="4086328"/>
            <a:ext cx="3390070" cy="2431228"/>
          </a:xfrm>
          <a:prstGeom prst="rect">
            <a:avLst/>
          </a:prstGeom>
          <a:noFill/>
          <a:ln w="57150">
            <a:solidFill>
              <a:srgbClr val="006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62C4"/>
              </a:solidFill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571EBCD3-A1EE-4410-A5B9-05D8D7B9CDFB}"/>
              </a:ext>
            </a:extLst>
          </p:cNvPr>
          <p:cNvSpPr txBox="1"/>
          <p:nvPr/>
        </p:nvSpPr>
        <p:spPr>
          <a:xfrm>
            <a:off x="2039194" y="4128565"/>
            <a:ext cx="1293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0062C4"/>
                </a:solidFill>
              </a:rPr>
              <a:t>AzureML</a:t>
            </a:r>
            <a:r>
              <a:rPr lang="fr-FR" sz="1600" dirty="0">
                <a:solidFill>
                  <a:srgbClr val="0062C4"/>
                </a:solidFill>
              </a:rPr>
              <a:t> dev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1BE1412-49F9-4983-B8F6-436D1DDF3522}"/>
              </a:ext>
            </a:extLst>
          </p:cNvPr>
          <p:cNvSpPr/>
          <p:nvPr/>
        </p:nvSpPr>
        <p:spPr>
          <a:xfrm>
            <a:off x="2496806" y="4580210"/>
            <a:ext cx="1671637" cy="1726523"/>
          </a:xfrm>
          <a:prstGeom prst="rect">
            <a:avLst/>
          </a:prstGeom>
          <a:solidFill>
            <a:srgbClr val="3D6EFF"/>
          </a:solidFill>
          <a:ln>
            <a:solidFill>
              <a:srgbClr val="3D6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900" dirty="0" err="1">
                <a:solidFill>
                  <a:schemeClr val="bg1"/>
                </a:solidFill>
              </a:rPr>
              <a:t>Automated</a:t>
            </a:r>
            <a:r>
              <a:rPr lang="fr-FR" sz="900" dirty="0">
                <a:solidFill>
                  <a:schemeClr val="bg1"/>
                </a:solidFill>
              </a:rPr>
              <a:t> Training Pipeline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DF4C30D-B708-4D54-BBC6-A18D19032A9F}"/>
              </a:ext>
            </a:extLst>
          </p:cNvPr>
          <p:cNvSpPr/>
          <p:nvPr/>
        </p:nvSpPr>
        <p:spPr>
          <a:xfrm>
            <a:off x="2657917" y="4836323"/>
            <a:ext cx="1212937" cy="19958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Validation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C6FA156-9DD5-4239-B6C8-CBB343A32D68}"/>
              </a:ext>
            </a:extLst>
          </p:cNvPr>
          <p:cNvSpPr/>
          <p:nvPr/>
        </p:nvSpPr>
        <p:spPr>
          <a:xfrm>
            <a:off x="2664795" y="5123145"/>
            <a:ext cx="1212911" cy="183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</a:t>
            </a:r>
            <a:r>
              <a:rPr lang="fr-FR" sz="1000" dirty="0" err="1">
                <a:solidFill>
                  <a:srgbClr val="000000"/>
                </a:solidFill>
              </a:rPr>
              <a:t>Preparation</a:t>
            </a:r>
            <a:endParaRPr lang="fr-FR" sz="1000" dirty="0">
              <a:solidFill>
                <a:srgbClr val="000000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7AD0BB6-8796-4389-821C-EFC7534A1894}"/>
              </a:ext>
            </a:extLst>
          </p:cNvPr>
          <p:cNvSpPr/>
          <p:nvPr/>
        </p:nvSpPr>
        <p:spPr>
          <a:xfrm>
            <a:off x="2673590" y="5406145"/>
            <a:ext cx="1197264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Training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8BD07E8-40F2-45B1-B06E-2DFAF0EB5EC2}"/>
              </a:ext>
            </a:extLst>
          </p:cNvPr>
          <p:cNvSpPr/>
          <p:nvPr/>
        </p:nvSpPr>
        <p:spPr>
          <a:xfrm>
            <a:off x="2673590" y="5696865"/>
            <a:ext cx="1197264" cy="17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Evaluation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E66B189-5733-4EEE-95DC-160B9A007372}"/>
              </a:ext>
            </a:extLst>
          </p:cNvPr>
          <p:cNvSpPr/>
          <p:nvPr/>
        </p:nvSpPr>
        <p:spPr>
          <a:xfrm>
            <a:off x="2680442" y="5974813"/>
            <a:ext cx="1190412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Register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95" name="Connecteur droit avec flèche 94">
            <a:extLst>
              <a:ext uri="{FF2B5EF4-FFF2-40B4-BE49-F238E27FC236}">
                <a16:creationId xmlns:a16="http://schemas.microsoft.com/office/drawing/2014/main" id="{B080A548-86EA-4C28-B298-1B76FF29F929}"/>
              </a:ext>
            </a:extLst>
          </p:cNvPr>
          <p:cNvCxnSpPr>
            <a:cxnSpLocks/>
          </p:cNvCxnSpPr>
          <p:nvPr/>
        </p:nvCxnSpPr>
        <p:spPr>
          <a:xfrm>
            <a:off x="3262988" y="5019410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32E614EE-C23A-4AB6-AB24-3FDF874075B9}"/>
              </a:ext>
            </a:extLst>
          </p:cNvPr>
          <p:cNvCxnSpPr>
            <a:cxnSpLocks/>
          </p:cNvCxnSpPr>
          <p:nvPr/>
        </p:nvCxnSpPr>
        <p:spPr>
          <a:xfrm>
            <a:off x="3267745" y="5295644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>
            <a:extLst>
              <a:ext uri="{FF2B5EF4-FFF2-40B4-BE49-F238E27FC236}">
                <a16:creationId xmlns:a16="http://schemas.microsoft.com/office/drawing/2014/main" id="{30964649-9F9F-496C-9F41-D453D109F869}"/>
              </a:ext>
            </a:extLst>
          </p:cNvPr>
          <p:cNvCxnSpPr>
            <a:cxnSpLocks/>
          </p:cNvCxnSpPr>
          <p:nvPr/>
        </p:nvCxnSpPr>
        <p:spPr>
          <a:xfrm>
            <a:off x="3272514" y="5565470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9EB7D705-0ECD-43B7-8701-BA5D2DA762B2}"/>
              </a:ext>
            </a:extLst>
          </p:cNvPr>
          <p:cNvCxnSpPr>
            <a:cxnSpLocks/>
          </p:cNvCxnSpPr>
          <p:nvPr/>
        </p:nvCxnSpPr>
        <p:spPr>
          <a:xfrm>
            <a:off x="3282034" y="5851222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ylindre 110">
            <a:extLst>
              <a:ext uri="{FF2B5EF4-FFF2-40B4-BE49-F238E27FC236}">
                <a16:creationId xmlns:a16="http://schemas.microsoft.com/office/drawing/2014/main" id="{95D68641-7BD5-4C54-9FDB-CEE1EA968D9E}"/>
              </a:ext>
            </a:extLst>
          </p:cNvPr>
          <p:cNvSpPr/>
          <p:nvPr/>
        </p:nvSpPr>
        <p:spPr>
          <a:xfrm>
            <a:off x="4071623" y="5671957"/>
            <a:ext cx="650940" cy="774836"/>
          </a:xfrm>
          <a:prstGeom prst="can">
            <a:avLst/>
          </a:prstGeom>
          <a:solidFill>
            <a:srgbClr val="F2F2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Registry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569F0339-49A0-4AB9-8B37-D308FE0A378A}"/>
              </a:ext>
            </a:extLst>
          </p:cNvPr>
          <p:cNvCxnSpPr>
            <a:endCxn id="111" idx="2"/>
          </p:cNvCxnSpPr>
          <p:nvPr/>
        </p:nvCxnSpPr>
        <p:spPr>
          <a:xfrm flipV="1">
            <a:off x="3870854" y="6059375"/>
            <a:ext cx="200769" cy="1789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Picture 2" descr="Azure DevOps Pipelines: Multi-Stage Pipelines">
            <a:extLst>
              <a:ext uri="{FF2B5EF4-FFF2-40B4-BE49-F238E27FC236}">
                <a16:creationId xmlns:a16="http://schemas.microsoft.com/office/drawing/2014/main" id="{5FD6D3BA-FD6B-469B-BFFD-853F283A4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470" y="3505110"/>
            <a:ext cx="512308" cy="51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5D434511-5BC7-40AB-96AB-DBBB0506E02F}"/>
              </a:ext>
            </a:extLst>
          </p:cNvPr>
          <p:cNvCxnSpPr>
            <a:cxnSpLocks/>
            <a:stCxn id="2056" idx="3"/>
            <a:endCxn id="115" idx="1"/>
          </p:cNvCxnSpPr>
          <p:nvPr/>
        </p:nvCxnSpPr>
        <p:spPr>
          <a:xfrm>
            <a:off x="2673590" y="3333323"/>
            <a:ext cx="402880" cy="427941"/>
          </a:xfrm>
          <a:prstGeom prst="straightConnector1">
            <a:avLst/>
          </a:prstGeom>
          <a:ln w="44450">
            <a:solidFill>
              <a:srgbClr val="FF596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avec flèche 117">
            <a:extLst>
              <a:ext uri="{FF2B5EF4-FFF2-40B4-BE49-F238E27FC236}">
                <a16:creationId xmlns:a16="http://schemas.microsoft.com/office/drawing/2014/main" id="{A340ADAF-B438-4832-B366-8FE511E4EE3A}"/>
              </a:ext>
            </a:extLst>
          </p:cNvPr>
          <p:cNvCxnSpPr>
            <a:cxnSpLocks/>
            <a:stCxn id="115" idx="2"/>
            <a:endCxn id="87" idx="0"/>
          </p:cNvCxnSpPr>
          <p:nvPr/>
        </p:nvCxnSpPr>
        <p:spPr>
          <a:xfrm>
            <a:off x="3332624" y="4017418"/>
            <a:ext cx="1" cy="562792"/>
          </a:xfrm>
          <a:prstGeom prst="straightConnector1">
            <a:avLst/>
          </a:prstGeom>
          <a:ln w="44450">
            <a:solidFill>
              <a:srgbClr val="FF596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avec flèche 118">
            <a:extLst>
              <a:ext uri="{FF2B5EF4-FFF2-40B4-BE49-F238E27FC236}">
                <a16:creationId xmlns:a16="http://schemas.microsoft.com/office/drawing/2014/main" id="{80A9FF18-83B1-42FF-BD9B-42DF94E41DF9}"/>
              </a:ext>
            </a:extLst>
          </p:cNvPr>
          <p:cNvCxnSpPr>
            <a:cxnSpLocks/>
            <a:stCxn id="115" idx="3"/>
            <a:endCxn id="39" idx="1"/>
          </p:cNvCxnSpPr>
          <p:nvPr/>
        </p:nvCxnSpPr>
        <p:spPr>
          <a:xfrm flipV="1">
            <a:off x="3588778" y="3329230"/>
            <a:ext cx="2789212" cy="432034"/>
          </a:xfrm>
          <a:prstGeom prst="straightConnector1">
            <a:avLst/>
          </a:prstGeom>
          <a:ln w="44450">
            <a:solidFill>
              <a:srgbClr val="FF596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>
            <a:extLst>
              <a:ext uri="{FF2B5EF4-FFF2-40B4-BE49-F238E27FC236}">
                <a16:creationId xmlns:a16="http://schemas.microsoft.com/office/drawing/2014/main" id="{EBC3CCE9-256E-43F4-AAF8-FA5B071B653F}"/>
              </a:ext>
            </a:extLst>
          </p:cNvPr>
          <p:cNvCxnSpPr>
            <a:cxnSpLocks/>
            <a:stCxn id="115" idx="2"/>
            <a:endCxn id="111" idx="1"/>
          </p:cNvCxnSpPr>
          <p:nvPr/>
        </p:nvCxnSpPr>
        <p:spPr>
          <a:xfrm>
            <a:off x="3332624" y="4017418"/>
            <a:ext cx="1064469" cy="1654539"/>
          </a:xfrm>
          <a:prstGeom prst="straightConnector1">
            <a:avLst/>
          </a:prstGeom>
          <a:ln w="44450">
            <a:solidFill>
              <a:srgbClr val="FF596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Graphique 8">
            <a:extLst>
              <a:ext uri="{FF2B5EF4-FFF2-40B4-BE49-F238E27FC236}">
                <a16:creationId xmlns:a16="http://schemas.microsoft.com/office/drawing/2014/main" id="{A7984D7A-8C66-1749-85AB-9A6A3E24BB6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992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>
            <a:extLst>
              <a:ext uri="{FF2B5EF4-FFF2-40B4-BE49-F238E27FC236}">
                <a16:creationId xmlns:a16="http://schemas.microsoft.com/office/drawing/2014/main" id="{883B6E70-9A4E-410E-A680-17A1AAFBC69A}"/>
              </a:ext>
            </a:extLst>
          </p:cNvPr>
          <p:cNvSpPr/>
          <p:nvPr/>
        </p:nvSpPr>
        <p:spPr>
          <a:xfrm>
            <a:off x="5124445" y="723900"/>
            <a:ext cx="1943110" cy="182345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800" b="1" dirty="0">
                <a:solidFill>
                  <a:srgbClr val="FFFFFF"/>
                </a:solidFill>
                <a:latin typeface="Calibri" panose="020F0502020204030204"/>
              </a:rPr>
              <a:t>2</a:t>
            </a:r>
            <a:endParaRPr kumimoji="0" lang="en-US" sz="8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que 8">
            <a:extLst>
              <a:ext uri="{FF2B5EF4-FFF2-40B4-BE49-F238E27FC236}">
                <a16:creationId xmlns:a16="http://schemas.microsoft.com/office/drawing/2014/main" id="{B172A795-1F60-4AFE-8C5D-FB0192034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1957B1-E533-B84A-98E2-97275445286C}"/>
              </a:ext>
            </a:extLst>
          </p:cNvPr>
          <p:cNvSpPr txBox="1"/>
          <p:nvPr/>
        </p:nvSpPr>
        <p:spPr>
          <a:xfrm>
            <a:off x="1109662" y="3009739"/>
            <a:ext cx="1043756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6600" dirty="0">
                <a:latin typeface="Century Gothic" panose="020B0502020202020204" pitchFamily="34" charset="0"/>
              </a:rPr>
              <a:t>Workflow &amp; Architecture Overview</a:t>
            </a:r>
            <a:endParaRPr lang="en-GB" sz="6600" dirty="0">
              <a:latin typeface="Century Gothic" panose="020B0502020202020204" pitchFamily="34" charset="0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168739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CCFB36B7-8AFE-4A35-8FE6-DD937D3E5F73}"/>
              </a:ext>
            </a:extLst>
          </p:cNvPr>
          <p:cNvCxnSpPr>
            <a:cxnSpLocks/>
          </p:cNvCxnSpPr>
          <p:nvPr/>
        </p:nvCxnSpPr>
        <p:spPr>
          <a:xfrm flipH="1">
            <a:off x="15413647" y="3876886"/>
            <a:ext cx="1306106" cy="1989794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itre 1">
            <a:extLst>
              <a:ext uri="{FF2B5EF4-FFF2-40B4-BE49-F238E27FC236}">
                <a16:creationId xmlns:a16="http://schemas.microsoft.com/office/drawing/2014/main" id="{6615257C-5215-466F-8D44-CFE1A469F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0984" y="3075155"/>
            <a:ext cx="3079420" cy="518437"/>
          </a:xfrm>
          <a:solidFill>
            <a:schemeClr val="tx1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Exploration phase</a:t>
            </a:r>
          </a:p>
        </p:txBody>
      </p:sp>
      <p:pic>
        <p:nvPicPr>
          <p:cNvPr id="4" name="Graphique 8">
            <a:extLst>
              <a:ext uri="{FF2B5EF4-FFF2-40B4-BE49-F238E27FC236}">
                <a16:creationId xmlns:a16="http://schemas.microsoft.com/office/drawing/2014/main" id="{61FAFDF1-0FF0-3D47-AE82-96CC30FCC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71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Azure Machine Learning">
            <a:extLst>
              <a:ext uri="{FF2B5EF4-FFF2-40B4-BE49-F238E27FC236}">
                <a16:creationId xmlns:a16="http://schemas.microsoft.com/office/drawing/2014/main" id="{DA5877A0-6920-4905-9EB7-24B3C48856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96" t="27459" r="37476" b="30796"/>
          <a:stretch/>
        </p:blipFill>
        <p:spPr bwMode="auto">
          <a:xfrm>
            <a:off x="1711706" y="342705"/>
            <a:ext cx="327488" cy="33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3251400-4037-44D5-BC02-2CD4B3383FF0}"/>
              </a:ext>
            </a:extLst>
          </p:cNvPr>
          <p:cNvSpPr/>
          <p:nvPr/>
        </p:nvSpPr>
        <p:spPr>
          <a:xfrm>
            <a:off x="1582647" y="282180"/>
            <a:ext cx="3390070" cy="2431228"/>
          </a:xfrm>
          <a:prstGeom prst="rect">
            <a:avLst/>
          </a:prstGeom>
          <a:noFill/>
          <a:ln w="57150">
            <a:solidFill>
              <a:srgbClr val="006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62C4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C20B1CE-19F4-4AC9-BE37-990EDA292F62}"/>
              </a:ext>
            </a:extLst>
          </p:cNvPr>
          <p:cNvSpPr txBox="1"/>
          <p:nvPr/>
        </p:nvSpPr>
        <p:spPr>
          <a:xfrm>
            <a:off x="2039194" y="324417"/>
            <a:ext cx="1293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0062C4"/>
                </a:solidFill>
              </a:rPr>
              <a:t>AzureML</a:t>
            </a:r>
            <a:r>
              <a:rPr lang="fr-FR" sz="1600" dirty="0">
                <a:solidFill>
                  <a:srgbClr val="0062C4"/>
                </a:solidFill>
              </a:rPr>
              <a:t> dev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4FDC0E39-0C4A-4CCF-A813-7E5AE8494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396" y="3129732"/>
            <a:ext cx="974194" cy="40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Salah CHADLI">
            <a:extLst>
              <a:ext uri="{FF2B5EF4-FFF2-40B4-BE49-F238E27FC236}">
                <a16:creationId xmlns:a16="http://schemas.microsoft.com/office/drawing/2014/main" id="{00FFCDA1-2CCC-45DE-8C66-4A8817D417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45"/>
          <a:stretch/>
        </p:blipFill>
        <p:spPr bwMode="auto">
          <a:xfrm>
            <a:off x="383197" y="1568496"/>
            <a:ext cx="625853" cy="51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Image 54" descr="Une image contenant personne, homme, souriant, posant&#10;&#10;Description générée automatiquement">
            <a:extLst>
              <a:ext uri="{FF2B5EF4-FFF2-40B4-BE49-F238E27FC236}">
                <a16:creationId xmlns:a16="http://schemas.microsoft.com/office/drawing/2014/main" id="{99BE0749-A0DC-45DA-951B-AC92F42E7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561" y="2134966"/>
            <a:ext cx="625853" cy="518437"/>
          </a:xfrm>
          <a:prstGeom prst="rect">
            <a:avLst/>
          </a:prstGeom>
        </p:spPr>
      </p:pic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CCFB36B7-8AFE-4A35-8FE6-DD937D3E5F73}"/>
              </a:ext>
            </a:extLst>
          </p:cNvPr>
          <p:cNvCxnSpPr>
            <a:cxnSpLocks/>
          </p:cNvCxnSpPr>
          <p:nvPr/>
        </p:nvCxnSpPr>
        <p:spPr>
          <a:xfrm flipH="1">
            <a:off x="15413647" y="3876886"/>
            <a:ext cx="1306106" cy="1989794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5279D6C-247B-46B7-A83F-92AC13F3E05A}"/>
              </a:ext>
            </a:extLst>
          </p:cNvPr>
          <p:cNvSpPr/>
          <p:nvPr/>
        </p:nvSpPr>
        <p:spPr>
          <a:xfrm>
            <a:off x="2496806" y="776062"/>
            <a:ext cx="1671637" cy="1726523"/>
          </a:xfrm>
          <a:prstGeom prst="rect">
            <a:avLst/>
          </a:prstGeom>
          <a:solidFill>
            <a:srgbClr val="3D6EFF"/>
          </a:solidFill>
          <a:ln>
            <a:solidFill>
              <a:srgbClr val="3D6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900" dirty="0" err="1">
                <a:solidFill>
                  <a:schemeClr val="bg1"/>
                </a:solidFill>
              </a:rPr>
              <a:t>Automated</a:t>
            </a:r>
            <a:r>
              <a:rPr lang="fr-FR" sz="900" dirty="0">
                <a:solidFill>
                  <a:schemeClr val="bg1"/>
                </a:solidFill>
              </a:rPr>
              <a:t> Training Pipeline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5120D6-D408-4ACD-A701-7B8B839BB846}"/>
              </a:ext>
            </a:extLst>
          </p:cNvPr>
          <p:cNvSpPr/>
          <p:nvPr/>
        </p:nvSpPr>
        <p:spPr>
          <a:xfrm>
            <a:off x="2657917" y="1032175"/>
            <a:ext cx="1212937" cy="19958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Validation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2574815-B18E-48EE-B192-B22351E75EB7}"/>
              </a:ext>
            </a:extLst>
          </p:cNvPr>
          <p:cNvSpPr/>
          <p:nvPr/>
        </p:nvSpPr>
        <p:spPr>
          <a:xfrm>
            <a:off x="2664795" y="1318997"/>
            <a:ext cx="1212911" cy="183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</a:t>
            </a:r>
            <a:r>
              <a:rPr lang="fr-FR" sz="1000" dirty="0" err="1">
                <a:solidFill>
                  <a:srgbClr val="000000"/>
                </a:solidFill>
              </a:rPr>
              <a:t>Preparation</a:t>
            </a:r>
            <a:endParaRPr lang="fr-FR" sz="1000" dirty="0">
              <a:solidFill>
                <a:srgbClr val="00000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4576EE7-5E71-43B0-A8FB-D25A13D5033B}"/>
              </a:ext>
            </a:extLst>
          </p:cNvPr>
          <p:cNvSpPr/>
          <p:nvPr/>
        </p:nvSpPr>
        <p:spPr>
          <a:xfrm>
            <a:off x="2673590" y="1601997"/>
            <a:ext cx="1197264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Training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5EEFA37-D774-4A2D-8E2F-1BE8E4187FD4}"/>
              </a:ext>
            </a:extLst>
          </p:cNvPr>
          <p:cNvSpPr/>
          <p:nvPr/>
        </p:nvSpPr>
        <p:spPr>
          <a:xfrm>
            <a:off x="2673590" y="1892717"/>
            <a:ext cx="1197264" cy="17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Evaluation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E14127C-2B76-48FE-89D5-008347DE910C}"/>
              </a:ext>
            </a:extLst>
          </p:cNvPr>
          <p:cNvSpPr/>
          <p:nvPr/>
        </p:nvSpPr>
        <p:spPr>
          <a:xfrm>
            <a:off x="2680442" y="2170665"/>
            <a:ext cx="1190412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Register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207D1F71-976E-4259-9DF6-060045414958}"/>
              </a:ext>
            </a:extLst>
          </p:cNvPr>
          <p:cNvCxnSpPr>
            <a:cxnSpLocks/>
          </p:cNvCxnSpPr>
          <p:nvPr/>
        </p:nvCxnSpPr>
        <p:spPr>
          <a:xfrm>
            <a:off x="3262988" y="1215262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24121BBE-2F3A-46C7-A6C8-0C4280298B4E}"/>
              </a:ext>
            </a:extLst>
          </p:cNvPr>
          <p:cNvCxnSpPr>
            <a:cxnSpLocks/>
          </p:cNvCxnSpPr>
          <p:nvPr/>
        </p:nvCxnSpPr>
        <p:spPr>
          <a:xfrm>
            <a:off x="3267745" y="1491496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DA42DC71-1438-44E4-B467-2EDEB07EE0D6}"/>
              </a:ext>
            </a:extLst>
          </p:cNvPr>
          <p:cNvCxnSpPr>
            <a:cxnSpLocks/>
          </p:cNvCxnSpPr>
          <p:nvPr/>
        </p:nvCxnSpPr>
        <p:spPr>
          <a:xfrm>
            <a:off x="3272514" y="1761322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EDE4866D-65CA-4F7E-AD2D-F4D34A8B5DBD}"/>
              </a:ext>
            </a:extLst>
          </p:cNvPr>
          <p:cNvCxnSpPr>
            <a:cxnSpLocks/>
          </p:cNvCxnSpPr>
          <p:nvPr/>
        </p:nvCxnSpPr>
        <p:spPr>
          <a:xfrm>
            <a:off x="3282034" y="2047074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VM symbol | Microsoft Azure Mono">
            <a:extLst>
              <a:ext uri="{FF2B5EF4-FFF2-40B4-BE49-F238E27FC236}">
                <a16:creationId xmlns:a16="http://schemas.microsoft.com/office/drawing/2014/main" id="{0D5C1D03-AD57-4904-A56F-E648CDF2A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683" y="1602995"/>
            <a:ext cx="478855" cy="45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VM symbol | Microsoft Azure Mono">
            <a:extLst>
              <a:ext uri="{FF2B5EF4-FFF2-40B4-BE49-F238E27FC236}">
                <a16:creationId xmlns:a16="http://schemas.microsoft.com/office/drawing/2014/main" id="{571D532E-2DEA-440F-82CD-49D1A713A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760" y="2168232"/>
            <a:ext cx="478855" cy="45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itre 1">
            <a:extLst>
              <a:ext uri="{FF2B5EF4-FFF2-40B4-BE49-F238E27FC236}">
                <a16:creationId xmlns:a16="http://schemas.microsoft.com/office/drawing/2014/main" id="{6615257C-5215-466F-8D44-CFE1A469F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432" y="6339563"/>
            <a:ext cx="3079420" cy="518437"/>
          </a:xfrm>
          <a:solidFill>
            <a:schemeClr val="tx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Exploration phase</a:t>
            </a:r>
          </a:p>
        </p:txBody>
      </p:sp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90AB71FF-96D3-45AF-8F43-429036334AE7}"/>
              </a:ext>
            </a:extLst>
          </p:cNvPr>
          <p:cNvCxnSpPr>
            <a:cxnSpLocks/>
            <a:stCxn id="55" idx="3"/>
            <a:endCxn id="2056" idx="1"/>
          </p:cNvCxnSpPr>
          <p:nvPr/>
        </p:nvCxnSpPr>
        <p:spPr>
          <a:xfrm>
            <a:off x="1000414" y="2394185"/>
            <a:ext cx="698982" cy="939138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4999762C-D726-4A6D-9D41-61F146899D0F}"/>
              </a:ext>
            </a:extLst>
          </p:cNvPr>
          <p:cNvCxnSpPr>
            <a:cxnSpLocks/>
            <a:stCxn id="55" idx="3"/>
            <a:endCxn id="64" idx="1"/>
          </p:cNvCxnSpPr>
          <p:nvPr/>
        </p:nvCxnSpPr>
        <p:spPr>
          <a:xfrm>
            <a:off x="1000414" y="2394185"/>
            <a:ext cx="691346" cy="0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avec flèche 109">
            <a:extLst>
              <a:ext uri="{FF2B5EF4-FFF2-40B4-BE49-F238E27FC236}">
                <a16:creationId xmlns:a16="http://schemas.microsoft.com/office/drawing/2014/main" id="{B304BD50-1E95-453B-A5E9-C57A2C69B980}"/>
              </a:ext>
            </a:extLst>
          </p:cNvPr>
          <p:cNvCxnSpPr>
            <a:cxnSpLocks/>
            <a:stCxn id="54" idx="3"/>
            <a:endCxn id="1028" idx="1"/>
          </p:cNvCxnSpPr>
          <p:nvPr/>
        </p:nvCxnSpPr>
        <p:spPr>
          <a:xfrm>
            <a:off x="1009050" y="1827715"/>
            <a:ext cx="667633" cy="1233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12">
            <a:extLst>
              <a:ext uri="{FF2B5EF4-FFF2-40B4-BE49-F238E27FC236}">
                <a16:creationId xmlns:a16="http://schemas.microsoft.com/office/drawing/2014/main" id="{25EB28E1-166E-4F66-AFE7-15CA63793B74}"/>
              </a:ext>
            </a:extLst>
          </p:cNvPr>
          <p:cNvCxnSpPr>
            <a:cxnSpLocks/>
            <a:stCxn id="54" idx="3"/>
            <a:endCxn id="2056" idx="1"/>
          </p:cNvCxnSpPr>
          <p:nvPr/>
        </p:nvCxnSpPr>
        <p:spPr>
          <a:xfrm>
            <a:off x="1009050" y="1827715"/>
            <a:ext cx="690346" cy="1505608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avec flèche 115">
            <a:extLst>
              <a:ext uri="{FF2B5EF4-FFF2-40B4-BE49-F238E27FC236}">
                <a16:creationId xmlns:a16="http://schemas.microsoft.com/office/drawing/2014/main" id="{9C730AE2-20C2-4453-9CF7-DFB48671467D}"/>
              </a:ext>
            </a:extLst>
          </p:cNvPr>
          <p:cNvCxnSpPr>
            <a:cxnSpLocks/>
            <a:stCxn id="64" idx="3"/>
            <a:endCxn id="42" idx="1"/>
          </p:cNvCxnSpPr>
          <p:nvPr/>
        </p:nvCxnSpPr>
        <p:spPr>
          <a:xfrm flipV="1">
            <a:off x="2170615" y="1639324"/>
            <a:ext cx="326191" cy="754861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avec flèche 121">
            <a:extLst>
              <a:ext uri="{FF2B5EF4-FFF2-40B4-BE49-F238E27FC236}">
                <a16:creationId xmlns:a16="http://schemas.microsoft.com/office/drawing/2014/main" id="{CA998869-8049-4FBF-8277-32F935D552AA}"/>
              </a:ext>
            </a:extLst>
          </p:cNvPr>
          <p:cNvCxnSpPr>
            <a:cxnSpLocks/>
            <a:stCxn id="1028" idx="3"/>
            <a:endCxn id="42" idx="1"/>
          </p:cNvCxnSpPr>
          <p:nvPr/>
        </p:nvCxnSpPr>
        <p:spPr>
          <a:xfrm flipV="1">
            <a:off x="2155538" y="1639324"/>
            <a:ext cx="341268" cy="189624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ylindre 103">
            <a:extLst>
              <a:ext uri="{FF2B5EF4-FFF2-40B4-BE49-F238E27FC236}">
                <a16:creationId xmlns:a16="http://schemas.microsoft.com/office/drawing/2014/main" id="{FB8F0D81-38AE-4BA7-B6FC-070A66FA30C9}"/>
              </a:ext>
            </a:extLst>
          </p:cNvPr>
          <p:cNvSpPr/>
          <p:nvPr/>
        </p:nvSpPr>
        <p:spPr>
          <a:xfrm>
            <a:off x="4071623" y="1867809"/>
            <a:ext cx="650940" cy="774836"/>
          </a:xfrm>
          <a:prstGeom prst="can">
            <a:avLst/>
          </a:prstGeom>
          <a:solidFill>
            <a:srgbClr val="F2F2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Registry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76E75ECF-C0CA-4F7A-896E-26DBAEE667B5}"/>
              </a:ext>
            </a:extLst>
          </p:cNvPr>
          <p:cNvCxnSpPr>
            <a:endCxn id="104" idx="2"/>
          </p:cNvCxnSpPr>
          <p:nvPr/>
        </p:nvCxnSpPr>
        <p:spPr>
          <a:xfrm flipV="1">
            <a:off x="3870854" y="2255227"/>
            <a:ext cx="200769" cy="1789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ylindre 107">
            <a:extLst>
              <a:ext uri="{FF2B5EF4-FFF2-40B4-BE49-F238E27FC236}">
                <a16:creationId xmlns:a16="http://schemas.microsoft.com/office/drawing/2014/main" id="{D482D659-5872-4097-A2BB-F55A4B895710}"/>
              </a:ext>
            </a:extLst>
          </p:cNvPr>
          <p:cNvSpPr/>
          <p:nvPr/>
        </p:nvSpPr>
        <p:spPr>
          <a:xfrm>
            <a:off x="459755" y="595624"/>
            <a:ext cx="832155" cy="873102"/>
          </a:xfrm>
          <a:prstGeom prst="can">
            <a:avLst/>
          </a:prstGeom>
          <a:solidFill>
            <a:srgbClr val="F2F2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Annotations </a:t>
            </a:r>
          </a:p>
          <a:p>
            <a:pPr algn="ctr"/>
            <a:r>
              <a:rPr lang="fr-FR" sz="1000" dirty="0">
                <a:solidFill>
                  <a:srgbClr val="000000"/>
                </a:solidFill>
              </a:rPr>
              <a:t>+</a:t>
            </a:r>
          </a:p>
          <a:p>
            <a:pPr algn="ctr"/>
            <a:r>
              <a:rPr lang="fr-FR" sz="1000" dirty="0">
                <a:solidFill>
                  <a:srgbClr val="000000"/>
                </a:solidFill>
              </a:rPr>
              <a:t>Data</a:t>
            </a:r>
          </a:p>
        </p:txBody>
      </p:sp>
      <p:cxnSp>
        <p:nvCxnSpPr>
          <p:cNvPr id="151" name="Connecteur droit avec flèche 150">
            <a:extLst>
              <a:ext uri="{FF2B5EF4-FFF2-40B4-BE49-F238E27FC236}">
                <a16:creationId xmlns:a16="http://schemas.microsoft.com/office/drawing/2014/main" id="{BDBDB8BC-CD60-4761-807D-405B9FE48555}"/>
              </a:ext>
            </a:extLst>
          </p:cNvPr>
          <p:cNvCxnSpPr>
            <a:cxnSpLocks/>
            <a:stCxn id="108" idx="4"/>
            <a:endCxn id="42" idx="1"/>
          </p:cNvCxnSpPr>
          <p:nvPr/>
        </p:nvCxnSpPr>
        <p:spPr>
          <a:xfrm>
            <a:off x="1291910" y="1032175"/>
            <a:ext cx="1204896" cy="607149"/>
          </a:xfrm>
          <a:prstGeom prst="straightConnector1">
            <a:avLst/>
          </a:prstGeom>
          <a:ln w="44450">
            <a:solidFill>
              <a:srgbClr val="FF6C4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que 8">
            <a:extLst>
              <a:ext uri="{FF2B5EF4-FFF2-40B4-BE49-F238E27FC236}">
                <a16:creationId xmlns:a16="http://schemas.microsoft.com/office/drawing/2014/main" id="{60E305A2-086A-AB4D-BE02-6DD58A36DA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137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Azure Machine Learning">
            <a:extLst>
              <a:ext uri="{FF2B5EF4-FFF2-40B4-BE49-F238E27FC236}">
                <a16:creationId xmlns:a16="http://schemas.microsoft.com/office/drawing/2014/main" id="{DA5877A0-6920-4905-9EB7-24B3C48856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96" t="27459" r="37476" b="30796"/>
          <a:stretch/>
        </p:blipFill>
        <p:spPr bwMode="auto">
          <a:xfrm>
            <a:off x="1711706" y="342705"/>
            <a:ext cx="327488" cy="33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3251400-4037-44D5-BC02-2CD4B3383FF0}"/>
              </a:ext>
            </a:extLst>
          </p:cNvPr>
          <p:cNvSpPr/>
          <p:nvPr/>
        </p:nvSpPr>
        <p:spPr>
          <a:xfrm>
            <a:off x="1582647" y="282180"/>
            <a:ext cx="3390070" cy="2431228"/>
          </a:xfrm>
          <a:prstGeom prst="rect">
            <a:avLst/>
          </a:prstGeom>
          <a:noFill/>
          <a:ln w="57150">
            <a:solidFill>
              <a:srgbClr val="006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62C4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C20B1CE-19F4-4AC9-BE37-990EDA292F62}"/>
              </a:ext>
            </a:extLst>
          </p:cNvPr>
          <p:cNvSpPr txBox="1"/>
          <p:nvPr/>
        </p:nvSpPr>
        <p:spPr>
          <a:xfrm>
            <a:off x="2039194" y="324417"/>
            <a:ext cx="1293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0062C4"/>
                </a:solidFill>
              </a:rPr>
              <a:t>AzureML</a:t>
            </a:r>
            <a:r>
              <a:rPr lang="fr-FR" sz="1600" dirty="0">
                <a:solidFill>
                  <a:srgbClr val="0062C4"/>
                </a:solidFill>
              </a:rPr>
              <a:t> dev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4FDC0E39-0C4A-4CCF-A813-7E5AE8494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396" y="3129732"/>
            <a:ext cx="974194" cy="40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Salah CHADLI">
            <a:extLst>
              <a:ext uri="{FF2B5EF4-FFF2-40B4-BE49-F238E27FC236}">
                <a16:creationId xmlns:a16="http://schemas.microsoft.com/office/drawing/2014/main" id="{00FFCDA1-2CCC-45DE-8C66-4A8817D417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45"/>
          <a:stretch/>
        </p:blipFill>
        <p:spPr bwMode="auto">
          <a:xfrm>
            <a:off x="383197" y="1568496"/>
            <a:ext cx="625853" cy="51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Image 54" descr="Une image contenant personne, homme, souriant, posant&#10;&#10;Description générée automatiquement">
            <a:extLst>
              <a:ext uri="{FF2B5EF4-FFF2-40B4-BE49-F238E27FC236}">
                <a16:creationId xmlns:a16="http://schemas.microsoft.com/office/drawing/2014/main" id="{99BE0749-A0DC-45DA-951B-AC92F42E7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561" y="2134966"/>
            <a:ext cx="625853" cy="518437"/>
          </a:xfrm>
          <a:prstGeom prst="rect">
            <a:avLst/>
          </a:prstGeom>
        </p:spPr>
      </p:pic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CCFB36B7-8AFE-4A35-8FE6-DD937D3E5F73}"/>
              </a:ext>
            </a:extLst>
          </p:cNvPr>
          <p:cNvCxnSpPr>
            <a:cxnSpLocks/>
          </p:cNvCxnSpPr>
          <p:nvPr/>
        </p:nvCxnSpPr>
        <p:spPr>
          <a:xfrm flipH="1">
            <a:off x="15413647" y="3876886"/>
            <a:ext cx="1306106" cy="1989794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5279D6C-247B-46B7-A83F-92AC13F3E05A}"/>
              </a:ext>
            </a:extLst>
          </p:cNvPr>
          <p:cNvSpPr/>
          <p:nvPr/>
        </p:nvSpPr>
        <p:spPr>
          <a:xfrm>
            <a:off x="2496806" y="776062"/>
            <a:ext cx="1671637" cy="1726523"/>
          </a:xfrm>
          <a:prstGeom prst="rect">
            <a:avLst/>
          </a:prstGeom>
          <a:solidFill>
            <a:srgbClr val="3D6EFF"/>
          </a:solidFill>
          <a:ln>
            <a:solidFill>
              <a:srgbClr val="3D6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900" dirty="0" err="1">
                <a:solidFill>
                  <a:schemeClr val="bg1"/>
                </a:solidFill>
              </a:rPr>
              <a:t>Automated</a:t>
            </a:r>
            <a:r>
              <a:rPr lang="fr-FR" sz="900" dirty="0">
                <a:solidFill>
                  <a:schemeClr val="bg1"/>
                </a:solidFill>
              </a:rPr>
              <a:t> Training Pipeline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5120D6-D408-4ACD-A701-7B8B839BB846}"/>
              </a:ext>
            </a:extLst>
          </p:cNvPr>
          <p:cNvSpPr/>
          <p:nvPr/>
        </p:nvSpPr>
        <p:spPr>
          <a:xfrm>
            <a:off x="2657917" y="1032175"/>
            <a:ext cx="1212937" cy="19958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Validation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2574815-B18E-48EE-B192-B22351E75EB7}"/>
              </a:ext>
            </a:extLst>
          </p:cNvPr>
          <p:cNvSpPr/>
          <p:nvPr/>
        </p:nvSpPr>
        <p:spPr>
          <a:xfrm>
            <a:off x="2664795" y="1318997"/>
            <a:ext cx="1212911" cy="183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</a:t>
            </a:r>
            <a:r>
              <a:rPr lang="fr-FR" sz="1000" dirty="0" err="1">
                <a:solidFill>
                  <a:srgbClr val="000000"/>
                </a:solidFill>
              </a:rPr>
              <a:t>Preparation</a:t>
            </a:r>
            <a:endParaRPr lang="fr-FR" sz="1000" dirty="0">
              <a:solidFill>
                <a:srgbClr val="00000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4576EE7-5E71-43B0-A8FB-D25A13D5033B}"/>
              </a:ext>
            </a:extLst>
          </p:cNvPr>
          <p:cNvSpPr/>
          <p:nvPr/>
        </p:nvSpPr>
        <p:spPr>
          <a:xfrm>
            <a:off x="2673590" y="1601997"/>
            <a:ext cx="1197264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Training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5EEFA37-D774-4A2D-8E2F-1BE8E4187FD4}"/>
              </a:ext>
            </a:extLst>
          </p:cNvPr>
          <p:cNvSpPr/>
          <p:nvPr/>
        </p:nvSpPr>
        <p:spPr>
          <a:xfrm>
            <a:off x="2673590" y="1892717"/>
            <a:ext cx="1197264" cy="17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Evaluation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E14127C-2B76-48FE-89D5-008347DE910C}"/>
              </a:ext>
            </a:extLst>
          </p:cNvPr>
          <p:cNvSpPr/>
          <p:nvPr/>
        </p:nvSpPr>
        <p:spPr>
          <a:xfrm>
            <a:off x="2680442" y="2170665"/>
            <a:ext cx="1190412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Register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207D1F71-976E-4259-9DF6-060045414958}"/>
              </a:ext>
            </a:extLst>
          </p:cNvPr>
          <p:cNvCxnSpPr>
            <a:cxnSpLocks/>
          </p:cNvCxnSpPr>
          <p:nvPr/>
        </p:nvCxnSpPr>
        <p:spPr>
          <a:xfrm>
            <a:off x="3262988" y="1215262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24121BBE-2F3A-46C7-A6C8-0C4280298B4E}"/>
              </a:ext>
            </a:extLst>
          </p:cNvPr>
          <p:cNvCxnSpPr>
            <a:cxnSpLocks/>
          </p:cNvCxnSpPr>
          <p:nvPr/>
        </p:nvCxnSpPr>
        <p:spPr>
          <a:xfrm>
            <a:off x="3267745" y="1491496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DA42DC71-1438-44E4-B467-2EDEB07EE0D6}"/>
              </a:ext>
            </a:extLst>
          </p:cNvPr>
          <p:cNvCxnSpPr>
            <a:cxnSpLocks/>
          </p:cNvCxnSpPr>
          <p:nvPr/>
        </p:nvCxnSpPr>
        <p:spPr>
          <a:xfrm>
            <a:off x="3272514" y="1761322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EDE4866D-65CA-4F7E-AD2D-F4D34A8B5DBD}"/>
              </a:ext>
            </a:extLst>
          </p:cNvPr>
          <p:cNvCxnSpPr>
            <a:cxnSpLocks/>
          </p:cNvCxnSpPr>
          <p:nvPr/>
        </p:nvCxnSpPr>
        <p:spPr>
          <a:xfrm>
            <a:off x="3282034" y="2047074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VM symbol | Microsoft Azure Mono">
            <a:extLst>
              <a:ext uri="{FF2B5EF4-FFF2-40B4-BE49-F238E27FC236}">
                <a16:creationId xmlns:a16="http://schemas.microsoft.com/office/drawing/2014/main" id="{0D5C1D03-AD57-4904-A56F-E648CDF2A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683" y="1602995"/>
            <a:ext cx="478855" cy="45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Azure DevOps Pipelines: Multi-Stage Pipelines">
            <a:extLst>
              <a:ext uri="{FF2B5EF4-FFF2-40B4-BE49-F238E27FC236}">
                <a16:creationId xmlns:a16="http://schemas.microsoft.com/office/drawing/2014/main" id="{3B470C06-5610-4E91-B21B-53661C71D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860" y="2825836"/>
            <a:ext cx="512308" cy="51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VM symbol | Microsoft Azure Mono">
            <a:extLst>
              <a:ext uri="{FF2B5EF4-FFF2-40B4-BE49-F238E27FC236}">
                <a16:creationId xmlns:a16="http://schemas.microsoft.com/office/drawing/2014/main" id="{571D532E-2DEA-440F-82CD-49D1A713A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760" y="2168232"/>
            <a:ext cx="478855" cy="45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60639B6A-446C-4986-A224-03017B81DD93}"/>
              </a:ext>
            </a:extLst>
          </p:cNvPr>
          <p:cNvCxnSpPr>
            <a:cxnSpLocks/>
            <a:stCxn id="2056" idx="3"/>
            <a:endCxn id="2" idx="1"/>
          </p:cNvCxnSpPr>
          <p:nvPr/>
        </p:nvCxnSpPr>
        <p:spPr>
          <a:xfrm flipV="1">
            <a:off x="2673590" y="3081990"/>
            <a:ext cx="408270" cy="251333"/>
          </a:xfrm>
          <a:prstGeom prst="straightConnector1">
            <a:avLst/>
          </a:prstGeom>
          <a:ln w="444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758F961C-4D52-4F86-B5AD-3620D50B790A}"/>
              </a:ext>
            </a:extLst>
          </p:cNvPr>
          <p:cNvCxnSpPr>
            <a:cxnSpLocks/>
            <a:stCxn id="2" idx="0"/>
            <a:endCxn id="42" idx="2"/>
          </p:cNvCxnSpPr>
          <p:nvPr/>
        </p:nvCxnSpPr>
        <p:spPr>
          <a:xfrm flipH="1" flipV="1">
            <a:off x="3332625" y="2502585"/>
            <a:ext cx="5389" cy="323251"/>
          </a:xfrm>
          <a:prstGeom prst="straightConnector1">
            <a:avLst/>
          </a:prstGeom>
          <a:ln w="444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itre 1">
            <a:extLst>
              <a:ext uri="{FF2B5EF4-FFF2-40B4-BE49-F238E27FC236}">
                <a16:creationId xmlns:a16="http://schemas.microsoft.com/office/drawing/2014/main" id="{6615257C-5215-466F-8D44-CFE1A469F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432" y="6339563"/>
            <a:ext cx="3079420" cy="518437"/>
          </a:xfrm>
          <a:solidFill>
            <a:schemeClr val="tx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Exploration phase</a:t>
            </a:r>
          </a:p>
        </p:txBody>
      </p:sp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90AB71FF-96D3-45AF-8F43-429036334AE7}"/>
              </a:ext>
            </a:extLst>
          </p:cNvPr>
          <p:cNvCxnSpPr>
            <a:cxnSpLocks/>
            <a:stCxn id="55" idx="3"/>
            <a:endCxn id="2056" idx="1"/>
          </p:cNvCxnSpPr>
          <p:nvPr/>
        </p:nvCxnSpPr>
        <p:spPr>
          <a:xfrm>
            <a:off x="1000414" y="2394185"/>
            <a:ext cx="698982" cy="939138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4999762C-D726-4A6D-9D41-61F146899D0F}"/>
              </a:ext>
            </a:extLst>
          </p:cNvPr>
          <p:cNvCxnSpPr>
            <a:cxnSpLocks/>
            <a:stCxn id="55" idx="3"/>
            <a:endCxn id="64" idx="1"/>
          </p:cNvCxnSpPr>
          <p:nvPr/>
        </p:nvCxnSpPr>
        <p:spPr>
          <a:xfrm>
            <a:off x="1000414" y="2394185"/>
            <a:ext cx="691346" cy="0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avec flèche 109">
            <a:extLst>
              <a:ext uri="{FF2B5EF4-FFF2-40B4-BE49-F238E27FC236}">
                <a16:creationId xmlns:a16="http://schemas.microsoft.com/office/drawing/2014/main" id="{B304BD50-1E95-453B-A5E9-C57A2C69B980}"/>
              </a:ext>
            </a:extLst>
          </p:cNvPr>
          <p:cNvCxnSpPr>
            <a:cxnSpLocks/>
            <a:stCxn id="54" idx="3"/>
            <a:endCxn id="1028" idx="1"/>
          </p:cNvCxnSpPr>
          <p:nvPr/>
        </p:nvCxnSpPr>
        <p:spPr>
          <a:xfrm>
            <a:off x="1009050" y="1827715"/>
            <a:ext cx="667633" cy="1233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12">
            <a:extLst>
              <a:ext uri="{FF2B5EF4-FFF2-40B4-BE49-F238E27FC236}">
                <a16:creationId xmlns:a16="http://schemas.microsoft.com/office/drawing/2014/main" id="{25EB28E1-166E-4F66-AFE7-15CA63793B74}"/>
              </a:ext>
            </a:extLst>
          </p:cNvPr>
          <p:cNvCxnSpPr>
            <a:cxnSpLocks/>
            <a:stCxn id="54" idx="3"/>
            <a:endCxn id="2056" idx="1"/>
          </p:cNvCxnSpPr>
          <p:nvPr/>
        </p:nvCxnSpPr>
        <p:spPr>
          <a:xfrm>
            <a:off x="1009050" y="1827715"/>
            <a:ext cx="690346" cy="1505608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avec flèche 115">
            <a:extLst>
              <a:ext uri="{FF2B5EF4-FFF2-40B4-BE49-F238E27FC236}">
                <a16:creationId xmlns:a16="http://schemas.microsoft.com/office/drawing/2014/main" id="{9C730AE2-20C2-4453-9CF7-DFB48671467D}"/>
              </a:ext>
            </a:extLst>
          </p:cNvPr>
          <p:cNvCxnSpPr>
            <a:cxnSpLocks/>
            <a:stCxn id="64" idx="3"/>
            <a:endCxn id="42" idx="1"/>
          </p:cNvCxnSpPr>
          <p:nvPr/>
        </p:nvCxnSpPr>
        <p:spPr>
          <a:xfrm flipV="1">
            <a:off x="2170615" y="1639324"/>
            <a:ext cx="326191" cy="754861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avec flèche 121">
            <a:extLst>
              <a:ext uri="{FF2B5EF4-FFF2-40B4-BE49-F238E27FC236}">
                <a16:creationId xmlns:a16="http://schemas.microsoft.com/office/drawing/2014/main" id="{CA998869-8049-4FBF-8277-32F935D552AA}"/>
              </a:ext>
            </a:extLst>
          </p:cNvPr>
          <p:cNvCxnSpPr>
            <a:cxnSpLocks/>
            <a:stCxn id="1028" idx="3"/>
            <a:endCxn id="42" idx="1"/>
          </p:cNvCxnSpPr>
          <p:nvPr/>
        </p:nvCxnSpPr>
        <p:spPr>
          <a:xfrm flipV="1">
            <a:off x="2155538" y="1639324"/>
            <a:ext cx="341268" cy="189624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ylindre 103">
            <a:extLst>
              <a:ext uri="{FF2B5EF4-FFF2-40B4-BE49-F238E27FC236}">
                <a16:creationId xmlns:a16="http://schemas.microsoft.com/office/drawing/2014/main" id="{FB8F0D81-38AE-4BA7-B6FC-070A66FA30C9}"/>
              </a:ext>
            </a:extLst>
          </p:cNvPr>
          <p:cNvSpPr/>
          <p:nvPr/>
        </p:nvSpPr>
        <p:spPr>
          <a:xfrm>
            <a:off x="4071623" y="1867809"/>
            <a:ext cx="650940" cy="774836"/>
          </a:xfrm>
          <a:prstGeom prst="can">
            <a:avLst/>
          </a:prstGeom>
          <a:solidFill>
            <a:srgbClr val="F2F2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Registry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76E75ECF-C0CA-4F7A-896E-26DBAEE667B5}"/>
              </a:ext>
            </a:extLst>
          </p:cNvPr>
          <p:cNvCxnSpPr>
            <a:endCxn id="104" idx="2"/>
          </p:cNvCxnSpPr>
          <p:nvPr/>
        </p:nvCxnSpPr>
        <p:spPr>
          <a:xfrm flipV="1">
            <a:off x="3870854" y="2255227"/>
            <a:ext cx="200769" cy="1789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ylindre 38">
            <a:extLst>
              <a:ext uri="{FF2B5EF4-FFF2-40B4-BE49-F238E27FC236}">
                <a16:creationId xmlns:a16="http://schemas.microsoft.com/office/drawing/2014/main" id="{BB425977-98C9-46F6-946B-CA4551BFF242}"/>
              </a:ext>
            </a:extLst>
          </p:cNvPr>
          <p:cNvSpPr/>
          <p:nvPr/>
        </p:nvSpPr>
        <p:spPr>
          <a:xfrm>
            <a:off x="459755" y="595624"/>
            <a:ext cx="832155" cy="873102"/>
          </a:xfrm>
          <a:prstGeom prst="can">
            <a:avLst/>
          </a:prstGeom>
          <a:solidFill>
            <a:srgbClr val="F2F2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Annotations </a:t>
            </a:r>
          </a:p>
          <a:p>
            <a:pPr algn="ctr"/>
            <a:r>
              <a:rPr lang="fr-FR" sz="1000" dirty="0">
                <a:solidFill>
                  <a:srgbClr val="000000"/>
                </a:solidFill>
              </a:rPr>
              <a:t>+</a:t>
            </a:r>
          </a:p>
          <a:p>
            <a:pPr algn="ctr"/>
            <a:r>
              <a:rPr lang="fr-FR" sz="1000" dirty="0">
                <a:solidFill>
                  <a:srgbClr val="000000"/>
                </a:solidFill>
              </a:rPr>
              <a:t>Data</a:t>
            </a:r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7484A160-9BCE-4D0E-8AC9-5BF63D4FDA24}"/>
              </a:ext>
            </a:extLst>
          </p:cNvPr>
          <p:cNvCxnSpPr>
            <a:cxnSpLocks/>
            <a:stCxn id="39" idx="4"/>
            <a:endCxn id="42" idx="1"/>
          </p:cNvCxnSpPr>
          <p:nvPr/>
        </p:nvCxnSpPr>
        <p:spPr>
          <a:xfrm>
            <a:off x="1291910" y="1032175"/>
            <a:ext cx="1204896" cy="607149"/>
          </a:xfrm>
          <a:prstGeom prst="straightConnector1">
            <a:avLst/>
          </a:prstGeom>
          <a:ln w="44450">
            <a:solidFill>
              <a:srgbClr val="FF6C4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phique 8">
            <a:extLst>
              <a:ext uri="{FF2B5EF4-FFF2-40B4-BE49-F238E27FC236}">
                <a16:creationId xmlns:a16="http://schemas.microsoft.com/office/drawing/2014/main" id="{7ACA278C-6A25-A444-B496-7278B95171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389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Azure Machine Learning">
            <a:extLst>
              <a:ext uri="{FF2B5EF4-FFF2-40B4-BE49-F238E27FC236}">
                <a16:creationId xmlns:a16="http://schemas.microsoft.com/office/drawing/2014/main" id="{DA5877A0-6920-4905-9EB7-24B3C48856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96" t="27459" r="37476" b="30796"/>
          <a:stretch/>
        </p:blipFill>
        <p:spPr bwMode="auto">
          <a:xfrm>
            <a:off x="1711706" y="342705"/>
            <a:ext cx="327488" cy="33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3251400-4037-44D5-BC02-2CD4B3383FF0}"/>
              </a:ext>
            </a:extLst>
          </p:cNvPr>
          <p:cNvSpPr/>
          <p:nvPr/>
        </p:nvSpPr>
        <p:spPr>
          <a:xfrm>
            <a:off x="1582647" y="282180"/>
            <a:ext cx="3390070" cy="2431228"/>
          </a:xfrm>
          <a:prstGeom prst="rect">
            <a:avLst/>
          </a:prstGeom>
          <a:noFill/>
          <a:ln w="57150">
            <a:solidFill>
              <a:srgbClr val="006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62C4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C20B1CE-19F4-4AC9-BE37-990EDA292F62}"/>
              </a:ext>
            </a:extLst>
          </p:cNvPr>
          <p:cNvSpPr txBox="1"/>
          <p:nvPr/>
        </p:nvSpPr>
        <p:spPr>
          <a:xfrm>
            <a:off x="2039194" y="324417"/>
            <a:ext cx="1293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0062C4"/>
                </a:solidFill>
              </a:rPr>
              <a:t>AzureML</a:t>
            </a:r>
            <a:r>
              <a:rPr lang="fr-FR" sz="1600" dirty="0">
                <a:solidFill>
                  <a:srgbClr val="0062C4"/>
                </a:solidFill>
              </a:rPr>
              <a:t> dev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4FDC0E39-0C4A-4CCF-A813-7E5AE8494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396" y="3129732"/>
            <a:ext cx="974194" cy="40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Salah CHADLI">
            <a:extLst>
              <a:ext uri="{FF2B5EF4-FFF2-40B4-BE49-F238E27FC236}">
                <a16:creationId xmlns:a16="http://schemas.microsoft.com/office/drawing/2014/main" id="{00FFCDA1-2CCC-45DE-8C66-4A8817D417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45"/>
          <a:stretch/>
        </p:blipFill>
        <p:spPr bwMode="auto">
          <a:xfrm>
            <a:off x="383197" y="1568496"/>
            <a:ext cx="625853" cy="51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Image 54" descr="Une image contenant personne, homme, souriant, posant&#10;&#10;Description générée automatiquement">
            <a:extLst>
              <a:ext uri="{FF2B5EF4-FFF2-40B4-BE49-F238E27FC236}">
                <a16:creationId xmlns:a16="http://schemas.microsoft.com/office/drawing/2014/main" id="{99BE0749-A0DC-45DA-951B-AC92F42E7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561" y="2134966"/>
            <a:ext cx="625853" cy="518437"/>
          </a:xfrm>
          <a:prstGeom prst="rect">
            <a:avLst/>
          </a:prstGeom>
        </p:spPr>
      </p:pic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CCFB36B7-8AFE-4A35-8FE6-DD937D3E5F73}"/>
              </a:ext>
            </a:extLst>
          </p:cNvPr>
          <p:cNvCxnSpPr>
            <a:cxnSpLocks/>
          </p:cNvCxnSpPr>
          <p:nvPr/>
        </p:nvCxnSpPr>
        <p:spPr>
          <a:xfrm flipH="1">
            <a:off x="15413647" y="3876886"/>
            <a:ext cx="1306106" cy="1989794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5279D6C-247B-46B7-A83F-92AC13F3E05A}"/>
              </a:ext>
            </a:extLst>
          </p:cNvPr>
          <p:cNvSpPr/>
          <p:nvPr/>
        </p:nvSpPr>
        <p:spPr>
          <a:xfrm>
            <a:off x="2496806" y="776062"/>
            <a:ext cx="1671637" cy="1726523"/>
          </a:xfrm>
          <a:prstGeom prst="rect">
            <a:avLst/>
          </a:prstGeom>
          <a:solidFill>
            <a:srgbClr val="3D6EFF"/>
          </a:solidFill>
          <a:ln>
            <a:solidFill>
              <a:srgbClr val="3D6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900" dirty="0" err="1">
                <a:solidFill>
                  <a:schemeClr val="bg1"/>
                </a:solidFill>
              </a:rPr>
              <a:t>Automated</a:t>
            </a:r>
            <a:r>
              <a:rPr lang="fr-FR" sz="900" dirty="0">
                <a:solidFill>
                  <a:schemeClr val="bg1"/>
                </a:solidFill>
              </a:rPr>
              <a:t> Training Pipeline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5120D6-D408-4ACD-A701-7B8B839BB846}"/>
              </a:ext>
            </a:extLst>
          </p:cNvPr>
          <p:cNvSpPr/>
          <p:nvPr/>
        </p:nvSpPr>
        <p:spPr>
          <a:xfrm>
            <a:off x="2657917" y="1032175"/>
            <a:ext cx="1212937" cy="19958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Validation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2574815-B18E-48EE-B192-B22351E75EB7}"/>
              </a:ext>
            </a:extLst>
          </p:cNvPr>
          <p:cNvSpPr/>
          <p:nvPr/>
        </p:nvSpPr>
        <p:spPr>
          <a:xfrm>
            <a:off x="2664795" y="1318997"/>
            <a:ext cx="1212911" cy="183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Data </a:t>
            </a:r>
            <a:r>
              <a:rPr lang="fr-FR" sz="1000" dirty="0" err="1">
                <a:solidFill>
                  <a:srgbClr val="000000"/>
                </a:solidFill>
              </a:rPr>
              <a:t>Preparation</a:t>
            </a:r>
            <a:endParaRPr lang="fr-FR" sz="1000" dirty="0">
              <a:solidFill>
                <a:srgbClr val="00000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4576EE7-5E71-43B0-A8FB-D25A13D5033B}"/>
              </a:ext>
            </a:extLst>
          </p:cNvPr>
          <p:cNvSpPr/>
          <p:nvPr/>
        </p:nvSpPr>
        <p:spPr>
          <a:xfrm>
            <a:off x="2673590" y="1601997"/>
            <a:ext cx="1197264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Training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5EEFA37-D774-4A2D-8E2F-1BE8E4187FD4}"/>
              </a:ext>
            </a:extLst>
          </p:cNvPr>
          <p:cNvSpPr/>
          <p:nvPr/>
        </p:nvSpPr>
        <p:spPr>
          <a:xfrm>
            <a:off x="2673590" y="1892717"/>
            <a:ext cx="1197264" cy="17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Evaluation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E14127C-2B76-48FE-89D5-008347DE910C}"/>
              </a:ext>
            </a:extLst>
          </p:cNvPr>
          <p:cNvSpPr/>
          <p:nvPr/>
        </p:nvSpPr>
        <p:spPr>
          <a:xfrm>
            <a:off x="2680442" y="2170665"/>
            <a:ext cx="1190412" cy="1727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Register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207D1F71-976E-4259-9DF6-060045414958}"/>
              </a:ext>
            </a:extLst>
          </p:cNvPr>
          <p:cNvCxnSpPr>
            <a:cxnSpLocks/>
          </p:cNvCxnSpPr>
          <p:nvPr/>
        </p:nvCxnSpPr>
        <p:spPr>
          <a:xfrm>
            <a:off x="3262988" y="1215262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24121BBE-2F3A-46C7-A6C8-0C4280298B4E}"/>
              </a:ext>
            </a:extLst>
          </p:cNvPr>
          <p:cNvCxnSpPr>
            <a:cxnSpLocks/>
          </p:cNvCxnSpPr>
          <p:nvPr/>
        </p:nvCxnSpPr>
        <p:spPr>
          <a:xfrm>
            <a:off x="3267745" y="1491496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DA42DC71-1438-44E4-B467-2EDEB07EE0D6}"/>
              </a:ext>
            </a:extLst>
          </p:cNvPr>
          <p:cNvCxnSpPr>
            <a:cxnSpLocks/>
          </p:cNvCxnSpPr>
          <p:nvPr/>
        </p:nvCxnSpPr>
        <p:spPr>
          <a:xfrm>
            <a:off x="3272514" y="1761322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EDE4866D-65CA-4F7E-AD2D-F4D34A8B5DBD}"/>
              </a:ext>
            </a:extLst>
          </p:cNvPr>
          <p:cNvCxnSpPr>
            <a:cxnSpLocks/>
          </p:cNvCxnSpPr>
          <p:nvPr/>
        </p:nvCxnSpPr>
        <p:spPr>
          <a:xfrm>
            <a:off x="3282034" y="2047074"/>
            <a:ext cx="0" cy="82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VM symbol | Microsoft Azure Mono">
            <a:extLst>
              <a:ext uri="{FF2B5EF4-FFF2-40B4-BE49-F238E27FC236}">
                <a16:creationId xmlns:a16="http://schemas.microsoft.com/office/drawing/2014/main" id="{0D5C1D03-AD57-4904-A56F-E648CDF2A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683" y="1602995"/>
            <a:ext cx="478855" cy="45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Azure DevOps Pipelines: Multi-Stage Pipelines">
            <a:extLst>
              <a:ext uri="{FF2B5EF4-FFF2-40B4-BE49-F238E27FC236}">
                <a16:creationId xmlns:a16="http://schemas.microsoft.com/office/drawing/2014/main" id="{3B470C06-5610-4E91-B21B-53661C71D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860" y="2825836"/>
            <a:ext cx="512308" cy="51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VM symbol | Microsoft Azure Mono">
            <a:extLst>
              <a:ext uri="{FF2B5EF4-FFF2-40B4-BE49-F238E27FC236}">
                <a16:creationId xmlns:a16="http://schemas.microsoft.com/office/drawing/2014/main" id="{571D532E-2DEA-440F-82CD-49D1A713A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760" y="2168232"/>
            <a:ext cx="478855" cy="45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60639B6A-446C-4986-A224-03017B81DD93}"/>
              </a:ext>
            </a:extLst>
          </p:cNvPr>
          <p:cNvCxnSpPr>
            <a:cxnSpLocks/>
            <a:stCxn id="2056" idx="3"/>
            <a:endCxn id="2" idx="1"/>
          </p:cNvCxnSpPr>
          <p:nvPr/>
        </p:nvCxnSpPr>
        <p:spPr>
          <a:xfrm flipV="1">
            <a:off x="2673590" y="3081990"/>
            <a:ext cx="408270" cy="251333"/>
          </a:xfrm>
          <a:prstGeom prst="straightConnector1">
            <a:avLst/>
          </a:prstGeom>
          <a:ln w="444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758F961C-4D52-4F86-B5AD-3620D50B790A}"/>
              </a:ext>
            </a:extLst>
          </p:cNvPr>
          <p:cNvCxnSpPr>
            <a:cxnSpLocks/>
            <a:stCxn id="2" idx="0"/>
            <a:endCxn id="42" idx="2"/>
          </p:cNvCxnSpPr>
          <p:nvPr/>
        </p:nvCxnSpPr>
        <p:spPr>
          <a:xfrm flipH="1" flipV="1">
            <a:off x="3332625" y="2502585"/>
            <a:ext cx="5389" cy="323251"/>
          </a:xfrm>
          <a:prstGeom prst="straightConnector1">
            <a:avLst/>
          </a:prstGeom>
          <a:ln w="444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itre 1">
            <a:extLst>
              <a:ext uri="{FF2B5EF4-FFF2-40B4-BE49-F238E27FC236}">
                <a16:creationId xmlns:a16="http://schemas.microsoft.com/office/drawing/2014/main" id="{6615257C-5215-466F-8D44-CFE1A469F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432" y="6339563"/>
            <a:ext cx="3079420" cy="518437"/>
          </a:xfrm>
          <a:solidFill>
            <a:schemeClr val="tx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Exploration phase</a:t>
            </a:r>
          </a:p>
        </p:txBody>
      </p:sp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90AB71FF-96D3-45AF-8F43-429036334AE7}"/>
              </a:ext>
            </a:extLst>
          </p:cNvPr>
          <p:cNvCxnSpPr>
            <a:cxnSpLocks/>
            <a:stCxn id="55" idx="3"/>
            <a:endCxn id="2056" idx="1"/>
          </p:cNvCxnSpPr>
          <p:nvPr/>
        </p:nvCxnSpPr>
        <p:spPr>
          <a:xfrm>
            <a:off x="1000414" y="2394185"/>
            <a:ext cx="698982" cy="939138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4999762C-D726-4A6D-9D41-61F146899D0F}"/>
              </a:ext>
            </a:extLst>
          </p:cNvPr>
          <p:cNvCxnSpPr>
            <a:cxnSpLocks/>
            <a:stCxn id="55" idx="3"/>
            <a:endCxn id="64" idx="1"/>
          </p:cNvCxnSpPr>
          <p:nvPr/>
        </p:nvCxnSpPr>
        <p:spPr>
          <a:xfrm>
            <a:off x="1000414" y="2394185"/>
            <a:ext cx="691346" cy="0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avec flèche 109">
            <a:extLst>
              <a:ext uri="{FF2B5EF4-FFF2-40B4-BE49-F238E27FC236}">
                <a16:creationId xmlns:a16="http://schemas.microsoft.com/office/drawing/2014/main" id="{B304BD50-1E95-453B-A5E9-C57A2C69B980}"/>
              </a:ext>
            </a:extLst>
          </p:cNvPr>
          <p:cNvCxnSpPr>
            <a:cxnSpLocks/>
            <a:stCxn id="54" idx="3"/>
            <a:endCxn id="1028" idx="1"/>
          </p:cNvCxnSpPr>
          <p:nvPr/>
        </p:nvCxnSpPr>
        <p:spPr>
          <a:xfrm>
            <a:off x="1009050" y="1827715"/>
            <a:ext cx="667633" cy="1233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12">
            <a:extLst>
              <a:ext uri="{FF2B5EF4-FFF2-40B4-BE49-F238E27FC236}">
                <a16:creationId xmlns:a16="http://schemas.microsoft.com/office/drawing/2014/main" id="{25EB28E1-166E-4F66-AFE7-15CA63793B74}"/>
              </a:ext>
            </a:extLst>
          </p:cNvPr>
          <p:cNvCxnSpPr>
            <a:cxnSpLocks/>
            <a:stCxn id="54" idx="3"/>
            <a:endCxn id="2056" idx="1"/>
          </p:cNvCxnSpPr>
          <p:nvPr/>
        </p:nvCxnSpPr>
        <p:spPr>
          <a:xfrm>
            <a:off x="1009050" y="1827715"/>
            <a:ext cx="690346" cy="1505608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avec flèche 115">
            <a:extLst>
              <a:ext uri="{FF2B5EF4-FFF2-40B4-BE49-F238E27FC236}">
                <a16:creationId xmlns:a16="http://schemas.microsoft.com/office/drawing/2014/main" id="{9C730AE2-20C2-4453-9CF7-DFB48671467D}"/>
              </a:ext>
            </a:extLst>
          </p:cNvPr>
          <p:cNvCxnSpPr>
            <a:cxnSpLocks/>
            <a:stCxn id="64" idx="3"/>
            <a:endCxn id="42" idx="1"/>
          </p:cNvCxnSpPr>
          <p:nvPr/>
        </p:nvCxnSpPr>
        <p:spPr>
          <a:xfrm flipV="1">
            <a:off x="2170615" y="1639324"/>
            <a:ext cx="326191" cy="754861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avec flèche 121">
            <a:extLst>
              <a:ext uri="{FF2B5EF4-FFF2-40B4-BE49-F238E27FC236}">
                <a16:creationId xmlns:a16="http://schemas.microsoft.com/office/drawing/2014/main" id="{CA998869-8049-4FBF-8277-32F935D552AA}"/>
              </a:ext>
            </a:extLst>
          </p:cNvPr>
          <p:cNvCxnSpPr>
            <a:cxnSpLocks/>
            <a:stCxn id="1028" idx="3"/>
            <a:endCxn id="42" idx="1"/>
          </p:cNvCxnSpPr>
          <p:nvPr/>
        </p:nvCxnSpPr>
        <p:spPr>
          <a:xfrm flipV="1">
            <a:off x="2155538" y="1639324"/>
            <a:ext cx="341268" cy="189624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ylindre 103">
            <a:extLst>
              <a:ext uri="{FF2B5EF4-FFF2-40B4-BE49-F238E27FC236}">
                <a16:creationId xmlns:a16="http://schemas.microsoft.com/office/drawing/2014/main" id="{FB8F0D81-38AE-4BA7-B6FC-070A66FA30C9}"/>
              </a:ext>
            </a:extLst>
          </p:cNvPr>
          <p:cNvSpPr/>
          <p:nvPr/>
        </p:nvSpPr>
        <p:spPr>
          <a:xfrm>
            <a:off x="4071623" y="1867809"/>
            <a:ext cx="650940" cy="774836"/>
          </a:xfrm>
          <a:prstGeom prst="can">
            <a:avLst/>
          </a:prstGeom>
          <a:solidFill>
            <a:srgbClr val="F2F2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Model </a:t>
            </a:r>
            <a:r>
              <a:rPr lang="fr-FR" sz="1000" dirty="0" err="1">
                <a:solidFill>
                  <a:srgbClr val="000000"/>
                </a:solidFill>
              </a:rPr>
              <a:t>Registry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76E75ECF-C0CA-4F7A-896E-26DBAEE667B5}"/>
              </a:ext>
            </a:extLst>
          </p:cNvPr>
          <p:cNvCxnSpPr>
            <a:endCxn id="104" idx="2"/>
          </p:cNvCxnSpPr>
          <p:nvPr/>
        </p:nvCxnSpPr>
        <p:spPr>
          <a:xfrm flipV="1">
            <a:off x="3870854" y="2255227"/>
            <a:ext cx="200769" cy="1789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1BEC41B3-D3C6-4216-A5FA-7C78230A200D}"/>
              </a:ext>
            </a:extLst>
          </p:cNvPr>
          <p:cNvSpPr txBox="1"/>
          <p:nvPr/>
        </p:nvSpPr>
        <p:spPr>
          <a:xfrm>
            <a:off x="6134727" y="2328873"/>
            <a:ext cx="55539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600" dirty="0"/>
              <a:t>AI </a:t>
            </a:r>
            <a:r>
              <a:rPr lang="fr-FR" sz="3600" dirty="0" err="1"/>
              <a:t>metrics</a:t>
            </a:r>
            <a:endParaRPr lang="fr-FR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600" dirty="0" err="1"/>
              <a:t>Estimate</a:t>
            </a:r>
            <a:r>
              <a:rPr lang="fr-FR" sz="3600" dirty="0"/>
              <a:t> production </a:t>
            </a:r>
            <a:r>
              <a:rPr lang="fr-FR" sz="3600" dirty="0" err="1"/>
              <a:t>cost</a:t>
            </a:r>
            <a:endParaRPr lang="fr-FR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600" dirty="0" err="1"/>
              <a:t>Estimate</a:t>
            </a:r>
            <a:r>
              <a:rPr lang="fr-FR" sz="3600" dirty="0"/>
              <a:t> </a:t>
            </a:r>
            <a:r>
              <a:rPr lang="fr-FR" sz="3600" dirty="0" err="1"/>
              <a:t>response</a:t>
            </a:r>
            <a:r>
              <a:rPr lang="fr-FR" sz="3600" dirty="0"/>
              <a:t>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600" dirty="0"/>
              <a:t>Train code</a:t>
            </a:r>
          </a:p>
        </p:txBody>
      </p:sp>
      <p:sp>
        <p:nvSpPr>
          <p:cNvPr id="36" name="Cylindre 35">
            <a:extLst>
              <a:ext uri="{FF2B5EF4-FFF2-40B4-BE49-F238E27FC236}">
                <a16:creationId xmlns:a16="http://schemas.microsoft.com/office/drawing/2014/main" id="{F3D16760-5A46-4529-BE96-DCB7D214D860}"/>
              </a:ext>
            </a:extLst>
          </p:cNvPr>
          <p:cNvSpPr/>
          <p:nvPr/>
        </p:nvSpPr>
        <p:spPr>
          <a:xfrm>
            <a:off x="459755" y="595624"/>
            <a:ext cx="832155" cy="873102"/>
          </a:xfrm>
          <a:prstGeom prst="can">
            <a:avLst/>
          </a:prstGeom>
          <a:solidFill>
            <a:srgbClr val="F2F2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</a:rPr>
              <a:t>Annotations </a:t>
            </a:r>
          </a:p>
          <a:p>
            <a:pPr algn="ctr"/>
            <a:r>
              <a:rPr lang="fr-FR" sz="1000" dirty="0">
                <a:solidFill>
                  <a:srgbClr val="000000"/>
                </a:solidFill>
              </a:rPr>
              <a:t>+</a:t>
            </a:r>
          </a:p>
          <a:p>
            <a:pPr algn="ctr"/>
            <a:r>
              <a:rPr lang="fr-FR" sz="1000" dirty="0">
                <a:solidFill>
                  <a:srgbClr val="000000"/>
                </a:solidFill>
              </a:rPr>
              <a:t>Data</a:t>
            </a:r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017FE917-7E75-4F97-9EE2-E69497A4417A}"/>
              </a:ext>
            </a:extLst>
          </p:cNvPr>
          <p:cNvCxnSpPr>
            <a:cxnSpLocks/>
            <a:stCxn id="36" idx="4"/>
            <a:endCxn id="42" idx="1"/>
          </p:cNvCxnSpPr>
          <p:nvPr/>
        </p:nvCxnSpPr>
        <p:spPr>
          <a:xfrm>
            <a:off x="1291910" y="1032175"/>
            <a:ext cx="1204896" cy="607149"/>
          </a:xfrm>
          <a:prstGeom prst="straightConnector1">
            <a:avLst/>
          </a:prstGeom>
          <a:ln w="44450">
            <a:solidFill>
              <a:srgbClr val="FF6C4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que 8">
            <a:extLst>
              <a:ext uri="{FF2B5EF4-FFF2-40B4-BE49-F238E27FC236}">
                <a16:creationId xmlns:a16="http://schemas.microsoft.com/office/drawing/2014/main" id="{01AA4E73-ED37-1345-A529-8756BCA1BB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6850" y="6088895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978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16912</TotalTime>
  <Words>690</Words>
  <Application>Microsoft Office PowerPoint</Application>
  <PresentationFormat>Grand écran</PresentationFormat>
  <Paragraphs>372</Paragraphs>
  <Slides>40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Century Gothic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Exploration phase</vt:lpstr>
      <vt:lpstr>Exploration phase</vt:lpstr>
      <vt:lpstr>Exploration phase</vt:lpstr>
      <vt:lpstr>Exploration phase</vt:lpstr>
      <vt:lpstr>Production phase</vt:lpstr>
      <vt:lpstr>Production phase</vt:lpstr>
      <vt:lpstr>Production phase</vt:lpstr>
      <vt:lpstr>Production phase</vt:lpstr>
      <vt:lpstr>Production phase</vt:lpstr>
      <vt:lpstr>Production phase</vt:lpstr>
      <vt:lpstr>Production phase</vt:lpstr>
      <vt:lpstr>Production phase</vt:lpstr>
      <vt:lpstr>Production phase</vt:lpstr>
      <vt:lpstr>Production phase</vt:lpstr>
      <vt:lpstr>Présentation PowerPoint</vt:lpstr>
      <vt:lpstr>Azure ML</vt:lpstr>
      <vt:lpstr>Présentation PowerPoint</vt:lpstr>
      <vt:lpstr>Project folder organisation</vt:lpstr>
      <vt:lpstr>Trigger train from CI</vt:lpstr>
      <vt:lpstr>Train from CI =&gt; model tags</vt:lpstr>
      <vt:lpstr>PullRequest Policies</vt:lpstr>
      <vt:lpstr>Présentation PowerPoint</vt:lpstr>
      <vt:lpstr>Production code</vt:lpstr>
      <vt:lpstr>Build production docker</vt:lpstr>
      <vt:lpstr>Update infrastructure code</vt:lpstr>
      <vt:lpstr>Function orientation_recto demo</vt:lpstr>
      <vt:lpstr>Deploy from dev to staging</vt:lpstr>
      <vt:lpstr>Présentation PowerPoint</vt:lpstr>
      <vt:lpstr>Présentation PowerPoint</vt:lpstr>
      <vt:lpstr>Présentation PowerPoint</vt:lpstr>
      <vt:lpstr>Production phase</vt:lpstr>
      <vt:lpstr>Debug Monitoring Alerting</vt:lpstr>
      <vt:lpstr>Présentation PowerPoint</vt:lpstr>
      <vt:lpstr>Présentation PowerPoint</vt:lpstr>
      <vt:lpstr>Production phase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CHERVET Guillaume</cp:lastModifiedBy>
  <cp:revision>1320</cp:revision>
  <dcterms:created xsi:type="dcterms:W3CDTF">2017-12-05T16:25:52Z</dcterms:created>
  <dcterms:modified xsi:type="dcterms:W3CDTF">2021-10-06T08:29:43Z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5722654-0696-4b8f-bb0e-68bcd3f909d4_Enabled">
    <vt:lpwstr>true</vt:lpwstr>
  </property>
  <property fmtid="{D5CDD505-2E9C-101B-9397-08002B2CF9AE}" pid="3" name="MSIP_Label_65722654-0696-4b8f-bb0e-68bcd3f909d4_SetDate">
    <vt:lpwstr>2021-10-06T08:29:43Z</vt:lpwstr>
  </property>
  <property fmtid="{D5CDD505-2E9C-101B-9397-08002B2CF9AE}" pid="4" name="MSIP_Label_65722654-0696-4b8f-bb0e-68bcd3f909d4_Method">
    <vt:lpwstr>Privileged</vt:lpwstr>
  </property>
  <property fmtid="{D5CDD505-2E9C-101B-9397-08002B2CF9AE}" pid="5" name="MSIP_Label_65722654-0696-4b8f-bb0e-68bcd3f909d4_Name">
    <vt:lpwstr>AFA Public</vt:lpwstr>
  </property>
  <property fmtid="{D5CDD505-2E9C-101B-9397-08002B2CF9AE}" pid="6" name="MSIP_Label_65722654-0696-4b8f-bb0e-68bcd3f909d4_SiteId">
    <vt:lpwstr>396b38cc-aa65-492b-bb0e-3d94ed25a97b</vt:lpwstr>
  </property>
  <property fmtid="{D5CDD505-2E9C-101B-9397-08002B2CF9AE}" pid="7" name="MSIP_Label_65722654-0696-4b8f-bb0e-68bcd3f909d4_ActionId">
    <vt:lpwstr>f2d6519d-e725-45b9-9c1a-13c742b63b38</vt:lpwstr>
  </property>
  <property fmtid="{D5CDD505-2E9C-101B-9397-08002B2CF9AE}" pid="8" name="MSIP_Label_65722654-0696-4b8f-bb0e-68bcd3f909d4_ContentBits">
    <vt:lpwstr>3</vt:lpwstr>
  </property>
</Properties>
</file>