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681" r:id="rId2"/>
    <p:sldId id="695" r:id="rId3"/>
    <p:sldId id="698" r:id="rId4"/>
    <p:sldId id="687" r:id="rId5"/>
    <p:sldId id="701" r:id="rId6"/>
    <p:sldId id="764" r:id="rId7"/>
    <p:sldId id="744" r:id="rId8"/>
    <p:sldId id="761" r:id="rId9"/>
    <p:sldId id="762" r:id="rId10"/>
    <p:sldId id="765" r:id="rId11"/>
    <p:sldId id="745" r:id="rId12"/>
    <p:sldId id="746" r:id="rId13"/>
    <p:sldId id="747" r:id="rId14"/>
    <p:sldId id="749" r:id="rId15"/>
    <p:sldId id="748" r:id="rId16"/>
    <p:sldId id="750" r:id="rId17"/>
    <p:sldId id="751" r:id="rId18"/>
    <p:sldId id="752" r:id="rId19"/>
    <p:sldId id="702" r:id="rId20"/>
    <p:sldId id="792" r:id="rId21"/>
    <p:sldId id="768" r:id="rId22"/>
    <p:sldId id="774" r:id="rId23"/>
    <p:sldId id="775" r:id="rId24"/>
    <p:sldId id="776" r:id="rId25"/>
    <p:sldId id="777" r:id="rId26"/>
    <p:sldId id="794" r:id="rId27"/>
    <p:sldId id="779" r:id="rId28"/>
    <p:sldId id="781" r:id="rId29"/>
    <p:sldId id="782" r:id="rId30"/>
    <p:sldId id="784" r:id="rId31"/>
    <p:sldId id="786" r:id="rId32"/>
    <p:sldId id="789" r:id="rId33"/>
    <p:sldId id="707" r:id="rId34"/>
    <p:sldId id="690" r:id="rId35"/>
    <p:sldId id="791" r:id="rId36"/>
    <p:sldId id="790" r:id="rId37"/>
    <p:sldId id="763" r:id="rId38"/>
    <p:sldId id="74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GOMEZ Samuel" initials="GS" lastIdx="1" clrIdx="1">
    <p:extLst>
      <p:ext uri="{19B8F6BF-5375-455C-9EA6-DF929625EA0E}">
        <p15:presenceInfo xmlns:p15="http://schemas.microsoft.com/office/powerpoint/2012/main" userId="S::a770ml@login.axa::83f5045d-14de-4d72-b42d-4280819e8c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0"/>
    <a:srgbClr val="007A7D"/>
    <a:srgbClr val="FCB414"/>
    <a:srgbClr val="CB1B4A"/>
    <a:srgbClr val="00098F"/>
    <a:srgbClr val="FFFFFF"/>
    <a:srgbClr val="FF25D8"/>
    <a:srgbClr val="B41724"/>
    <a:srgbClr val="282F39"/>
    <a:srgbClr val="07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4694" autoAdjust="0"/>
  </p:normalViewPr>
  <p:slideViewPr>
    <p:cSldViewPr snapToGrid="0">
      <p:cViewPr varScale="1">
        <p:scale>
          <a:sx n="90" d="100"/>
          <a:sy n="9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B7AB-8066-4224-AF02-5DD7D5F95410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9B09E-5FFF-4CF4-B58E-AF0ABC0A1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1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9B09E-5FFF-4CF4-B58E-AF0ABC0A1F2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8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Guillaume</a:t>
            </a:r>
          </a:p>
          <a:p>
            <a:r>
              <a:rPr lang="fr-FR"/>
              <a:t>10 </a:t>
            </a:r>
            <a:r>
              <a:rPr lang="fr-FR" err="1"/>
              <a:t>mins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C3A3-8174-F141-B491-7F0E98D116D0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313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MSIPCMContentMarking" descr="{&quot;HashCode&quot;:-496329073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270AB448-CA62-448D-B930-E615CF1880EE}"/>
              </a:ext>
            </a:extLst>
          </p:cNvPr>
          <p:cNvSpPr txBox="1"/>
          <p:nvPr userDrawn="1"/>
        </p:nvSpPr>
        <p:spPr>
          <a:xfrm>
            <a:off x="0" y="6440626"/>
            <a:ext cx="1394988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10" Type="http://schemas.openxmlformats.org/officeDocument/2006/relationships/image" Target="../media/image2.svg"/><Relationship Id="rId4" Type="http://schemas.openxmlformats.org/officeDocument/2006/relationships/image" Target="../media/image7.jpe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AzureML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roject%20folder%20organisation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rigger%20train%20from%20CI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rain%20from%20CI%20model%20tags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ullRequest%20Policies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roduction%20code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uild%20production%20docker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Update%20infrastructure%20code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unction%20orientation_recto%20demo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eploy%20from%20dev%20to%20staging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ebug%20Monitoring%20Alerting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2356338" y="474442"/>
            <a:ext cx="9702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defRPr/>
            </a:pP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Scale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your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dev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IA: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From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dev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solidFill>
                  <a:srgbClr val="0070C0"/>
                </a:solidFill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AzureML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to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prod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solidFill>
                  <a:srgbClr val="FF0100"/>
                </a:solidFill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OpenShift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in one click</a:t>
            </a:r>
            <a:endParaRPr kumimoji="0" lang="en-GB" sz="6000" b="1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15" name="Bande diagonale 14">
            <a:extLst>
              <a:ext uri="{FF2B5EF4-FFF2-40B4-BE49-F238E27FC236}">
                <a16:creationId xmlns:a16="http://schemas.microsoft.com/office/drawing/2014/main" id="{3ABE3782-318A-3449-ADA0-25CC72099B70}"/>
              </a:ext>
            </a:extLst>
          </p:cNvPr>
          <p:cNvSpPr/>
          <p:nvPr/>
        </p:nvSpPr>
        <p:spPr>
          <a:xfrm>
            <a:off x="0" y="0"/>
            <a:ext cx="3175000" cy="3175000"/>
          </a:xfrm>
          <a:custGeom>
            <a:avLst/>
            <a:gdLst>
              <a:gd name="connsiteX0" fmla="*/ 0 w 3175000"/>
              <a:gd name="connsiteY0" fmla="*/ 15875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1587500 h 3175000"/>
              <a:gd name="connsiteX0" fmla="*/ 0 w 3175000"/>
              <a:gd name="connsiteY0" fmla="*/ 23749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003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368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400300 h 3200400"/>
              <a:gd name="connsiteX1" fmla="*/ 2374900 w 3175000"/>
              <a:gd name="connsiteY1" fmla="*/ 0 h 3200400"/>
              <a:gd name="connsiteX2" fmla="*/ 3175000 w 3175000"/>
              <a:gd name="connsiteY2" fmla="*/ 25400 h 3200400"/>
              <a:gd name="connsiteX3" fmla="*/ 0 w 3175000"/>
              <a:gd name="connsiteY3" fmla="*/ 3200400 h 3200400"/>
              <a:gd name="connsiteX4" fmla="*/ 0 w 3175000"/>
              <a:gd name="connsiteY4" fmla="*/ 2400300 h 3200400"/>
              <a:gd name="connsiteX0" fmla="*/ 0 w 3175000"/>
              <a:gd name="connsiteY0" fmla="*/ 2374900 h 3175000"/>
              <a:gd name="connsiteX1" fmla="*/ 2349500 w 3175000"/>
              <a:gd name="connsiteY1" fmla="*/ 254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257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622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0" h="3175000">
                <a:moveTo>
                  <a:pt x="0" y="2374900"/>
                </a:moveTo>
                <a:lnTo>
                  <a:pt x="2362200" y="12700"/>
                </a:lnTo>
                <a:lnTo>
                  <a:pt x="3175000" y="0"/>
                </a:lnTo>
                <a:lnTo>
                  <a:pt x="0" y="3175000"/>
                </a:lnTo>
                <a:lnTo>
                  <a:pt x="0" y="2374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F944C26F-4E09-1C4E-97BC-B9649F10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1F632634-A0F5-0C42-B983-F9F3A180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56711" y="6082552"/>
            <a:ext cx="590543" cy="5905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946D0E1-0C45-42F3-B97E-AA0CDEFA3B09}"/>
              </a:ext>
            </a:extLst>
          </p:cNvPr>
          <p:cNvSpPr txBox="1"/>
          <p:nvPr/>
        </p:nvSpPr>
        <p:spPr>
          <a:xfrm>
            <a:off x="8817760" y="592107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pc="-150" dirty="0">
                <a:latin typeface="Century Gothic" panose="020B0502020202020204" pitchFamily="34" charset="0"/>
              </a:rPr>
              <a:t>Guillaume</a:t>
            </a:r>
            <a:r>
              <a:rPr lang="fr-FR" sz="2400" b="1" spc="-150" dirty="0">
                <a:latin typeface="Century Gothic" panose="020B0502020202020204" pitchFamily="34" charset="0"/>
              </a:rPr>
              <a:t> Chervet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EA0F143-31E2-40D0-92FC-81AFC8B736C4}"/>
              </a:ext>
            </a:extLst>
          </p:cNvPr>
          <p:cNvSpPr>
            <a:spLocks noChangeAspect="1"/>
          </p:cNvSpPr>
          <p:nvPr/>
        </p:nvSpPr>
        <p:spPr>
          <a:xfrm>
            <a:off x="9442199" y="4513639"/>
            <a:ext cx="1407126" cy="1413281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7D30849A-33CA-4738-835B-5B91954D8DD0}"/>
              </a:ext>
            </a:extLst>
          </p:cNvPr>
          <p:cNvSpPr txBox="1"/>
          <p:nvPr/>
        </p:nvSpPr>
        <p:spPr>
          <a:xfrm>
            <a:off x="8464600" y="6326504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dirty="0" err="1"/>
              <a:t>TechLead</a:t>
            </a:r>
            <a:r>
              <a:rPr lang="fr-FR" dirty="0"/>
              <a:t> – ML </a:t>
            </a:r>
            <a:r>
              <a:rPr lang="fr-FR" dirty="0" err="1"/>
              <a:t>Engineer</a:t>
            </a:r>
            <a:endParaRPr lang="en-GB" dirty="0"/>
          </a:p>
        </p:txBody>
      </p:sp>
      <p:pic>
        <p:nvPicPr>
          <p:cNvPr id="14" name="Image 13" descr="Une image contenant personne, extérieur, table, gens&#10;&#10;Description générée automatiquement">
            <a:extLst>
              <a:ext uri="{FF2B5EF4-FFF2-40B4-BE49-F238E27FC236}">
                <a16:creationId xmlns:a16="http://schemas.microsoft.com/office/drawing/2014/main" id="{8617CB37-232B-4A95-9F4D-BBDAB8D37ED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t="8381" r="19239" b="30857"/>
          <a:stretch/>
        </p:blipFill>
        <p:spPr>
          <a:xfrm>
            <a:off x="6196466" y="4513639"/>
            <a:ext cx="1449383" cy="1405329"/>
          </a:xfrm>
          <a:prstGeom prst="ellipse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83759D0-A768-4082-9969-A2A960124BF8}"/>
              </a:ext>
            </a:extLst>
          </p:cNvPr>
          <p:cNvSpPr txBox="1"/>
          <p:nvPr/>
        </p:nvSpPr>
        <p:spPr>
          <a:xfrm>
            <a:off x="6030763" y="596079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pc="-150" dirty="0">
                <a:latin typeface="Century Gothic" panose="020B0502020202020204" pitchFamily="34" charset="0"/>
              </a:rPr>
              <a:t>Salah </a:t>
            </a:r>
            <a:r>
              <a:rPr lang="fr-FR" sz="2400" b="1" spc="-150" dirty="0">
                <a:latin typeface="Century Gothic" panose="020B0502020202020204" pitchFamily="34" charset="0"/>
              </a:rPr>
              <a:t>Chadli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9356C96D-6048-4E3B-8E16-B31EFD28D4C4}"/>
              </a:ext>
            </a:extLst>
          </p:cNvPr>
          <p:cNvSpPr txBox="1"/>
          <p:nvPr/>
        </p:nvSpPr>
        <p:spPr>
          <a:xfrm>
            <a:off x="5215012" y="6326504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dirty="0"/>
              <a:t>Sr. Data </a:t>
            </a:r>
            <a:r>
              <a:rPr lang="fr-FR" dirty="0" err="1"/>
              <a:t>Scientist</a:t>
            </a:r>
            <a:r>
              <a:rPr lang="fr-FR" dirty="0"/>
              <a:t> - AI </a:t>
            </a:r>
            <a:r>
              <a:rPr lang="fr-FR" dirty="0" err="1"/>
              <a:t>Engineer</a:t>
            </a:r>
            <a:endParaRPr lang="en-GB" dirty="0"/>
          </a:p>
        </p:txBody>
      </p:sp>
      <p:pic>
        <p:nvPicPr>
          <p:cNvPr id="19" name="Picture 2" descr="Salah CHADLI">
            <a:extLst>
              <a:ext uri="{FF2B5EF4-FFF2-40B4-BE49-F238E27FC236}">
                <a16:creationId xmlns:a16="http://schemas.microsoft.com/office/drawing/2014/main" id="{EF7CE30F-BD7F-E449-B9D8-38DC8EF5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66" y="4411574"/>
            <a:ext cx="1545860" cy="154586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984" y="3075155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BFA2A564-D60C-F645-94B7-00DF1D882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84709" y="355633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que 8">
            <a:extLst>
              <a:ext uri="{FF2B5EF4-FFF2-40B4-BE49-F238E27FC236}">
                <a16:creationId xmlns:a16="http://schemas.microsoft.com/office/drawing/2014/main" id="{4E968181-4C0C-B44B-AF65-5B5A49BBF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8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6800EE-896A-408B-B854-42E550D51C63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8" name="Picture 2" descr="OpenShift — Wikipédia">
            <a:extLst>
              <a:ext uri="{FF2B5EF4-FFF2-40B4-BE49-F238E27FC236}">
                <a16:creationId xmlns:a16="http://schemas.microsoft.com/office/drawing/2014/main" id="{65CFDEA5-5AEF-47E2-AE68-D24C69A13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ZoneTexte 148">
            <a:extLst>
              <a:ext uri="{FF2B5EF4-FFF2-40B4-BE49-F238E27FC236}">
                <a16:creationId xmlns:a16="http://schemas.microsoft.com/office/drawing/2014/main" id="{BEABF414-8CFE-4390-9954-53685B782E2B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50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8DBB83F4-2F42-4582-847E-580BC9DA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0D9F8D4-C6CC-42E9-89D5-6BFF723D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8A5C2188-A545-444E-AD8A-4AFF6A52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ZoneTexte 152">
            <a:extLst>
              <a:ext uri="{FF2B5EF4-FFF2-40B4-BE49-F238E27FC236}">
                <a16:creationId xmlns:a16="http://schemas.microsoft.com/office/drawing/2014/main" id="{F0EF2778-5AFB-4F93-B841-6C28D5DC8FA9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419829D6-D4E4-4CDC-9021-717B301C79C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B1EFCF15-C698-445F-BDD8-BB66A39AC1AB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65" name="Graphique 8">
            <a:extLst>
              <a:ext uri="{FF2B5EF4-FFF2-40B4-BE49-F238E27FC236}">
                <a16:creationId xmlns:a16="http://schemas.microsoft.com/office/drawing/2014/main" id="{D33A529D-095A-8D42-BDCD-4F78C8A6D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56" idx="1"/>
            <a:endCxn id="39" idx="3"/>
          </p:cNvCxnSpPr>
          <p:nvPr/>
        </p:nvCxnSpPr>
        <p:spPr>
          <a:xfrm flipH="1">
            <a:off x="7282865" y="2676702"/>
            <a:ext cx="1809962" cy="652528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56" idx="1"/>
            <a:endCxn id="67" idx="3"/>
          </p:cNvCxnSpPr>
          <p:nvPr/>
        </p:nvCxnSpPr>
        <p:spPr>
          <a:xfrm flipH="1" flipV="1">
            <a:off x="7264455" y="2104871"/>
            <a:ext cx="1828372" cy="571831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B9A21A7-C30B-4B64-BAC1-A0294480159B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8" name="Picture 2" descr="OpenShift — Wikipédia">
            <a:extLst>
              <a:ext uri="{FF2B5EF4-FFF2-40B4-BE49-F238E27FC236}">
                <a16:creationId xmlns:a16="http://schemas.microsoft.com/office/drawing/2014/main" id="{2164E41B-6E42-46F3-92FE-8394A26DB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321AAB02-FCF8-4B96-9BCC-2137B75CB486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60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C692A71E-2389-4CA7-9567-28DCDFA58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8F4218E-2AA8-44E3-9E3E-BCE6D329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5731569-6CE3-42D4-861A-FF66FAAF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061606CD-ADAD-47F3-BE85-E998028F1A23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92204FF-F8BE-49C7-985F-0E37D32A4E5E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4030B4C-6F65-46F6-9ED3-8A140695B19B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77" name="Graphique 8">
            <a:extLst>
              <a:ext uri="{FF2B5EF4-FFF2-40B4-BE49-F238E27FC236}">
                <a16:creationId xmlns:a16="http://schemas.microsoft.com/office/drawing/2014/main" id="{F839ACA7-72E6-8946-BE31-B7BF28D1A7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6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que 8">
            <a:extLst>
              <a:ext uri="{FF2B5EF4-FFF2-40B4-BE49-F238E27FC236}">
                <a16:creationId xmlns:a16="http://schemas.microsoft.com/office/drawing/2014/main" id="{B5CE5267-7CF5-7E47-84E6-D702314A0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que 8">
            <a:extLst>
              <a:ext uri="{FF2B5EF4-FFF2-40B4-BE49-F238E27FC236}">
                <a16:creationId xmlns:a16="http://schemas.microsoft.com/office/drawing/2014/main" id="{D8138FEA-A8BE-584C-B044-3E52D0AC4F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21" idx="1"/>
            <a:endCxn id="39" idx="3"/>
          </p:cNvCxnSpPr>
          <p:nvPr/>
        </p:nvCxnSpPr>
        <p:spPr>
          <a:xfrm flipH="1">
            <a:off x="7282865" y="2676702"/>
            <a:ext cx="1809962" cy="652528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21" idx="1"/>
            <a:endCxn id="67" idx="3"/>
          </p:cNvCxnSpPr>
          <p:nvPr/>
        </p:nvCxnSpPr>
        <p:spPr>
          <a:xfrm flipH="1" flipV="1">
            <a:off x="7264455" y="2104871"/>
            <a:ext cx="1828372" cy="571831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que 8">
            <a:extLst>
              <a:ext uri="{FF2B5EF4-FFF2-40B4-BE49-F238E27FC236}">
                <a16:creationId xmlns:a16="http://schemas.microsoft.com/office/drawing/2014/main" id="{22432969-F9C6-2D4B-92C4-3036E55B7E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flipH="1" flipV="1">
            <a:off x="7282865" y="3329230"/>
            <a:ext cx="1834547" cy="535505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99" idx="2"/>
            <a:endCxn id="67" idx="0"/>
          </p:cNvCxnSpPr>
          <p:nvPr/>
        </p:nvCxnSpPr>
        <p:spPr>
          <a:xfrm>
            <a:off x="6777358" y="1368068"/>
            <a:ext cx="0" cy="533212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31" idx="1"/>
            <a:endCxn id="67" idx="3"/>
          </p:cNvCxnSpPr>
          <p:nvPr/>
        </p:nvCxnSpPr>
        <p:spPr>
          <a:xfrm flipH="1" flipV="1">
            <a:off x="7264455" y="2104871"/>
            <a:ext cx="1852957" cy="175986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 descr="Clément Mesureux (@clementmesureux) | Twitter">
            <a:extLst>
              <a:ext uri="{FF2B5EF4-FFF2-40B4-BE49-F238E27FC236}">
                <a16:creationId xmlns:a16="http://schemas.microsoft.com/office/drawing/2014/main" id="{1207F0FB-3842-415B-AF72-F09747948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t="23572" r="50012" b="65824"/>
          <a:stretch/>
        </p:blipFill>
        <p:spPr bwMode="auto">
          <a:xfrm>
            <a:off x="6403105" y="849631"/>
            <a:ext cx="748506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Graphique 8">
            <a:extLst>
              <a:ext uri="{FF2B5EF4-FFF2-40B4-BE49-F238E27FC236}">
                <a16:creationId xmlns:a16="http://schemas.microsoft.com/office/drawing/2014/main" id="{47DC5AAA-E395-9A43-9068-E08BF66774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40" idx="1"/>
            <a:endCxn id="39" idx="3"/>
          </p:cNvCxnSpPr>
          <p:nvPr/>
        </p:nvCxnSpPr>
        <p:spPr>
          <a:xfrm flipH="1" flipV="1">
            <a:off x="7282865" y="3329230"/>
            <a:ext cx="1834547" cy="1736281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40" idx="1"/>
            <a:endCxn id="67" idx="3"/>
          </p:cNvCxnSpPr>
          <p:nvPr/>
        </p:nvCxnSpPr>
        <p:spPr>
          <a:xfrm flipH="1" flipV="1">
            <a:off x="7264455" y="2104871"/>
            <a:ext cx="1852957" cy="2960640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60A26145-85C4-49D3-B06D-C40BD21DE5EF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6777358" y="1368068"/>
            <a:ext cx="0" cy="533212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Clément Mesureux (@clementmesureux) | Twitter">
            <a:extLst>
              <a:ext uri="{FF2B5EF4-FFF2-40B4-BE49-F238E27FC236}">
                <a16:creationId xmlns:a16="http://schemas.microsoft.com/office/drawing/2014/main" id="{D07F4D9A-4705-4940-BB7B-61AD918EE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t="23572" r="50012" b="65824"/>
          <a:stretch/>
        </p:blipFill>
        <p:spPr bwMode="auto">
          <a:xfrm>
            <a:off x="6403105" y="849631"/>
            <a:ext cx="748506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que 8">
            <a:extLst>
              <a:ext uri="{FF2B5EF4-FFF2-40B4-BE49-F238E27FC236}">
                <a16:creationId xmlns:a16="http://schemas.microsoft.com/office/drawing/2014/main" id="{791D7ED3-EB7B-2944-BDA5-BA0FC0BEA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10C95-4804-9945-92B7-27C3234BB46E}"/>
              </a:ext>
            </a:extLst>
          </p:cNvPr>
          <p:cNvSpPr txBox="1"/>
          <p:nvPr/>
        </p:nvSpPr>
        <p:spPr>
          <a:xfrm>
            <a:off x="1109662" y="3009739"/>
            <a:ext cx="9972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AI dev and training</a:t>
            </a:r>
            <a:r>
              <a:rPr lang="en-GB" sz="66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 on </a:t>
            </a:r>
            <a:r>
              <a:rPr lang="en-GB" sz="6600" dirty="0" err="1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AzureML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3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652D70-2CC8-4CEA-B76D-E8A39DB6108C}"/>
              </a:ext>
            </a:extLst>
          </p:cNvPr>
          <p:cNvSpPr txBox="1"/>
          <p:nvPr/>
        </p:nvSpPr>
        <p:spPr>
          <a:xfrm>
            <a:off x="1450887" y="570236"/>
            <a:ext cx="1076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32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Problematics of complex Deep Learning projects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604064" y="570236"/>
            <a:ext cx="733337" cy="7078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504B1D5-719E-467B-9D47-4A5A96B8CBE5}"/>
              </a:ext>
            </a:extLst>
          </p:cNvPr>
          <p:cNvSpPr/>
          <p:nvPr/>
        </p:nvSpPr>
        <p:spPr>
          <a:xfrm>
            <a:off x="590767" y="1670966"/>
            <a:ext cx="733336" cy="7056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483AA12-D0D0-4C45-84F2-3777EA1E2563}"/>
              </a:ext>
            </a:extLst>
          </p:cNvPr>
          <p:cNvSpPr/>
          <p:nvPr/>
        </p:nvSpPr>
        <p:spPr>
          <a:xfrm>
            <a:off x="572532" y="2769420"/>
            <a:ext cx="733336" cy="705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506EA3-CE49-4F41-B934-150F0660EACB}"/>
              </a:ext>
            </a:extLst>
          </p:cNvPr>
          <p:cNvSpPr/>
          <p:nvPr/>
        </p:nvSpPr>
        <p:spPr>
          <a:xfrm>
            <a:off x="567816" y="3867874"/>
            <a:ext cx="733335" cy="752015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DC6610-4F5E-4A31-8D58-3DDDB7B73342}"/>
              </a:ext>
            </a:extLst>
          </p:cNvPr>
          <p:cNvSpPr txBox="1"/>
          <p:nvPr/>
        </p:nvSpPr>
        <p:spPr>
          <a:xfrm>
            <a:off x="1450888" y="1708016"/>
            <a:ext cx="7997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Workflow &amp; Architecture Overview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4198C8-FF3F-42DC-8C7A-B42F4E597DB0}"/>
              </a:ext>
            </a:extLst>
          </p:cNvPr>
          <p:cNvSpPr txBox="1"/>
          <p:nvPr/>
        </p:nvSpPr>
        <p:spPr>
          <a:xfrm>
            <a:off x="1450887" y="3983576"/>
            <a:ext cx="10267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Deployment on OpenShift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323422-A7DF-4EC4-BE17-2F9AFF306EDC}"/>
              </a:ext>
            </a:extLst>
          </p:cNvPr>
          <p:cNvSpPr txBox="1"/>
          <p:nvPr/>
        </p:nvSpPr>
        <p:spPr>
          <a:xfrm>
            <a:off x="1450886" y="2845796"/>
            <a:ext cx="1076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AI dev and training on </a:t>
            </a:r>
            <a:r>
              <a:rPr lang="en-US" sz="3200" dirty="0" err="1">
                <a:latin typeface="Century Gothic" panose="020B0502020202020204" pitchFamily="34" charset="0"/>
              </a:rPr>
              <a:t>AzureML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C76559B-5CAB-864D-8498-373EA972BBDA}"/>
              </a:ext>
            </a:extLst>
          </p:cNvPr>
          <p:cNvSpPr/>
          <p:nvPr/>
        </p:nvSpPr>
        <p:spPr>
          <a:xfrm>
            <a:off x="579540" y="5012732"/>
            <a:ext cx="733335" cy="7520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051AA-0C0E-304E-8BD4-AD01E7C864CB}"/>
              </a:ext>
            </a:extLst>
          </p:cNvPr>
          <p:cNvSpPr txBox="1"/>
          <p:nvPr/>
        </p:nvSpPr>
        <p:spPr>
          <a:xfrm>
            <a:off x="1450887" y="5121357"/>
            <a:ext cx="10267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3200" dirty="0">
                <a:latin typeface="Century Gothic" panose="020B0502020202020204" pitchFamily="34" charset="0"/>
              </a:rPr>
              <a:t>Conclusion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9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Azure ML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EF4B8B1B-A5A9-9948-A42A-C09D2DD18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64">
            <a:extLst>
              <a:ext uri="{FF2B5EF4-FFF2-40B4-BE49-F238E27FC236}">
                <a16:creationId xmlns:a16="http://schemas.microsoft.com/office/drawing/2014/main" id="{7FE5861D-1423-4B7E-9088-211EBE30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043083" y="1135182"/>
            <a:ext cx="832491" cy="1246886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AB2554D5-36F6-4832-84A9-B48519AA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87274" y="1144824"/>
            <a:ext cx="832491" cy="1246886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F88A02DD-A2B1-4343-9FAE-95FE5B8B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12721">
            <a:off x="4456073" y="979782"/>
            <a:ext cx="933688" cy="1398456"/>
          </a:xfrm>
          <a:prstGeom prst="rect">
            <a:avLst/>
          </a:prstGeom>
        </p:spPr>
      </p:pic>
      <p:pic>
        <p:nvPicPr>
          <p:cNvPr id="108" name="Picture 2" descr="Carte nationale d'identité - CNI - Evreux">
            <a:extLst>
              <a:ext uri="{FF2B5EF4-FFF2-40B4-BE49-F238E27FC236}">
                <a16:creationId xmlns:a16="http://schemas.microsoft.com/office/drawing/2014/main" id="{4DE1E159-CE66-4744-971B-816D855BF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6053740" y="4538818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arte nationale d'identité - CNI - Evreux">
            <a:extLst>
              <a:ext uri="{FF2B5EF4-FFF2-40B4-BE49-F238E27FC236}">
                <a16:creationId xmlns:a16="http://schemas.microsoft.com/office/drawing/2014/main" id="{2928F3CE-D858-4835-8A95-72A8C01D1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3995101" y="4521392"/>
            <a:ext cx="1553242" cy="1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Carte nationale d'identité - CNI - Evreux">
            <a:extLst>
              <a:ext uri="{FF2B5EF4-FFF2-40B4-BE49-F238E27FC236}">
                <a16:creationId xmlns:a16="http://schemas.microsoft.com/office/drawing/2014/main" id="{3029ED9D-B5ED-4D24-962D-D241D9AE4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7710455" y="4473217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AB43DC7-70B0-428C-BA00-07475353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63553" y="3562310"/>
            <a:ext cx="1991818" cy="280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90BA006-DE1C-42B7-85C0-57D102417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431" y="4128454"/>
            <a:ext cx="657225" cy="152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D92FC87-14B0-4A72-90A2-BBBACE35B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837" y="3824946"/>
            <a:ext cx="1257300" cy="2190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7CFF2178-E857-4C9F-A21A-459F36900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8011" y="4418931"/>
            <a:ext cx="733425" cy="13335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FA4FA91-E05B-423B-9BC1-AC48BE9E2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9065" y="4978693"/>
            <a:ext cx="1133475" cy="17145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F1DDBC97-68FB-4F28-8281-C41D2FAD1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5479" y="5537238"/>
            <a:ext cx="733425" cy="13335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3B4C267-D41C-41D4-A5B3-CF3A24223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9925" y="4649495"/>
            <a:ext cx="1470212" cy="1394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582AB288-481E-4E31-854E-3AC0FFC7E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4515" y="5729091"/>
            <a:ext cx="771525" cy="17145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35D1665-6E32-48B1-A3DC-FD4734F4FE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0639" y="5301976"/>
            <a:ext cx="561975" cy="14287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D982142-5825-419C-9187-81199C978E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99583" y="6061934"/>
            <a:ext cx="733425" cy="133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6E1BA4-B779-4AC2-93CD-1B21B8B225E2}"/>
              </a:ext>
            </a:extLst>
          </p:cNvPr>
          <p:cNvSpPr txBox="1"/>
          <p:nvPr/>
        </p:nvSpPr>
        <p:spPr>
          <a:xfrm>
            <a:off x="2799005" y="1316915"/>
            <a:ext cx="12858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Page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32CA55-0C1A-4E5F-9DE3-D0EFD361ED0E}"/>
              </a:ext>
            </a:extLst>
          </p:cNvPr>
          <p:cNvSpPr/>
          <p:nvPr/>
        </p:nvSpPr>
        <p:spPr>
          <a:xfrm>
            <a:off x="3740792" y="4825767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59467D-2888-4F40-8EBD-E6F627A6D1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0038" y="363100"/>
            <a:ext cx="1990165" cy="2830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3B7F4F27-32F8-431F-A2DA-BBED9E8459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2601" y="2563008"/>
            <a:ext cx="1550895" cy="157778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8EB02C-5162-41C2-B59A-F978CEA9B4D7}"/>
              </a:ext>
            </a:extLst>
          </p:cNvPr>
          <p:cNvSpPr/>
          <p:nvPr/>
        </p:nvSpPr>
        <p:spPr>
          <a:xfrm rot="-2520000">
            <a:off x="1611674" y="2530803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78367CC-6610-4715-A0AD-0B693C3F79DD}"/>
              </a:ext>
            </a:extLst>
          </p:cNvPr>
          <p:cNvSpPr/>
          <p:nvPr/>
        </p:nvSpPr>
        <p:spPr>
          <a:xfrm rot="2400000">
            <a:off x="1571332" y="3516920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10E86D-B938-41E0-9E7E-449296B6A70C}"/>
              </a:ext>
            </a:extLst>
          </p:cNvPr>
          <p:cNvSpPr txBox="1"/>
          <p:nvPr/>
        </p:nvSpPr>
        <p:spPr>
          <a:xfrm rot="-2580000">
            <a:off x="1552910" y="2580939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E47E77-3002-4339-AA9A-29438925A970}"/>
              </a:ext>
            </a:extLst>
          </p:cNvPr>
          <p:cNvSpPr/>
          <p:nvPr/>
        </p:nvSpPr>
        <p:spPr>
          <a:xfrm>
            <a:off x="3684762" y="149089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A403B89-ACE4-4A98-957D-8FE8674F6756}"/>
              </a:ext>
            </a:extLst>
          </p:cNvPr>
          <p:cNvSpPr/>
          <p:nvPr/>
        </p:nvSpPr>
        <p:spPr>
          <a:xfrm>
            <a:off x="7301298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1929FE0-16E2-431E-956F-915539F08956}"/>
              </a:ext>
            </a:extLst>
          </p:cNvPr>
          <p:cNvSpPr/>
          <p:nvPr/>
        </p:nvSpPr>
        <p:spPr>
          <a:xfrm>
            <a:off x="5316337" y="4825767"/>
            <a:ext cx="970043" cy="45888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63DA772-256B-4783-AFB8-CFE4ACBAC73E}"/>
              </a:ext>
            </a:extLst>
          </p:cNvPr>
          <p:cNvSpPr/>
          <p:nvPr/>
        </p:nvSpPr>
        <p:spPr>
          <a:xfrm>
            <a:off x="5343232" y="1472967"/>
            <a:ext cx="1022871" cy="50370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2018DA-D091-4CA4-BABF-69DFB0B65C21}"/>
              </a:ext>
            </a:extLst>
          </p:cNvPr>
          <p:cNvSpPr txBox="1"/>
          <p:nvPr/>
        </p:nvSpPr>
        <p:spPr>
          <a:xfrm>
            <a:off x="3713404" y="494762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06601-74EE-41DC-9D38-1159B314C50C}"/>
              </a:ext>
            </a:extLst>
          </p:cNvPr>
          <p:cNvSpPr txBox="1"/>
          <p:nvPr/>
        </p:nvSpPr>
        <p:spPr>
          <a:xfrm>
            <a:off x="3650651" y="161275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5D61F-BDBF-440B-BED7-36507668E867}"/>
              </a:ext>
            </a:extLst>
          </p:cNvPr>
          <p:cNvSpPr txBox="1"/>
          <p:nvPr/>
        </p:nvSpPr>
        <p:spPr>
          <a:xfrm>
            <a:off x="5263444" y="4920066"/>
            <a:ext cx="1102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  <a:p>
            <a:pPr algn="l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5AE7360-02AD-4AA1-A1AF-B2B408DAD9D9}"/>
              </a:ext>
            </a:extLst>
          </p:cNvPr>
          <p:cNvSpPr/>
          <p:nvPr/>
        </p:nvSpPr>
        <p:spPr>
          <a:xfrm>
            <a:off x="7230302" y="4829945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03AFA7A-8724-4E27-9F6B-C800D689F662}"/>
              </a:ext>
            </a:extLst>
          </p:cNvPr>
          <p:cNvSpPr/>
          <p:nvPr/>
        </p:nvSpPr>
        <p:spPr>
          <a:xfrm>
            <a:off x="8958846" y="480615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86791-606D-4E90-9889-D0ACB27CCE10}"/>
              </a:ext>
            </a:extLst>
          </p:cNvPr>
          <p:cNvSpPr/>
          <p:nvPr/>
        </p:nvSpPr>
        <p:spPr>
          <a:xfrm>
            <a:off x="8074504" y="45998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3D572-370E-4AB6-A106-6A2E6B5D5CE6}"/>
              </a:ext>
            </a:extLst>
          </p:cNvPr>
          <p:cNvSpPr/>
          <p:nvPr/>
        </p:nvSpPr>
        <p:spPr>
          <a:xfrm>
            <a:off x="8074504" y="47522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82A284-4064-460E-9FC6-11A3CF1E008A}"/>
              </a:ext>
            </a:extLst>
          </p:cNvPr>
          <p:cNvSpPr/>
          <p:nvPr/>
        </p:nvSpPr>
        <p:spPr>
          <a:xfrm>
            <a:off x="8074503" y="49046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7DE73E-D19A-4144-9A52-6FCD9A9FB26F}"/>
              </a:ext>
            </a:extLst>
          </p:cNvPr>
          <p:cNvSpPr/>
          <p:nvPr/>
        </p:nvSpPr>
        <p:spPr>
          <a:xfrm>
            <a:off x="8074503" y="50570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68013-0577-4B21-B6FD-4E1F1B6BB926}"/>
              </a:ext>
            </a:extLst>
          </p:cNvPr>
          <p:cNvSpPr/>
          <p:nvPr/>
        </p:nvSpPr>
        <p:spPr>
          <a:xfrm>
            <a:off x="7778668" y="5236362"/>
            <a:ext cx="1308846" cy="17032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69252-75F3-4951-AA8D-6A6402B8D826}"/>
              </a:ext>
            </a:extLst>
          </p:cNvPr>
          <p:cNvSpPr txBox="1"/>
          <p:nvPr/>
        </p:nvSpPr>
        <p:spPr>
          <a:xfrm>
            <a:off x="7284556" y="1603768"/>
            <a:ext cx="11379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6A6E49-DFF6-4939-B344-0F5799A8931F}"/>
              </a:ext>
            </a:extLst>
          </p:cNvPr>
          <p:cNvSpPr txBox="1"/>
          <p:nvPr/>
        </p:nvSpPr>
        <p:spPr>
          <a:xfrm>
            <a:off x="7222524" y="4942836"/>
            <a:ext cx="8959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E40F4-3AC6-4E3F-A8B8-63261B008409}"/>
              </a:ext>
            </a:extLst>
          </p:cNvPr>
          <p:cNvSpPr txBox="1"/>
          <p:nvPr/>
        </p:nvSpPr>
        <p:spPr>
          <a:xfrm>
            <a:off x="9002619" y="4929691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E806C-6168-4724-B979-45E8B03B5933}"/>
              </a:ext>
            </a:extLst>
          </p:cNvPr>
          <p:cNvSpPr txBox="1"/>
          <p:nvPr/>
        </p:nvSpPr>
        <p:spPr>
          <a:xfrm>
            <a:off x="5316337" y="1606500"/>
            <a:ext cx="12550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616E8F-CC8F-4AF9-A050-C1B4B08ECA31}"/>
              </a:ext>
            </a:extLst>
          </p:cNvPr>
          <p:cNvSpPr txBox="1"/>
          <p:nvPr/>
        </p:nvSpPr>
        <p:spPr>
          <a:xfrm rot="2280000">
            <a:off x="1534980" y="3728420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pic>
        <p:nvPicPr>
          <p:cNvPr id="87" name="Picture 11">
            <a:extLst>
              <a:ext uri="{FF2B5EF4-FFF2-40B4-BE49-F238E27FC236}">
                <a16:creationId xmlns:a16="http://schemas.microsoft.com/office/drawing/2014/main" id="{C0C78904-71E7-4C20-B105-9D6058A34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1029" y="1422055"/>
            <a:ext cx="657225" cy="152400"/>
          </a:xfrm>
          <a:prstGeom prst="rect">
            <a:avLst/>
          </a:prstGeom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BC9DFBD7-E6F7-453E-BE77-6000E03D6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435" y="1118547"/>
            <a:ext cx="1257300" cy="219075"/>
          </a:xfrm>
          <a:prstGeom prst="rect">
            <a:avLst/>
          </a:prstGeom>
        </p:spPr>
      </p:pic>
      <p:pic>
        <p:nvPicPr>
          <p:cNvPr id="89" name="Picture 13">
            <a:extLst>
              <a:ext uri="{FF2B5EF4-FFF2-40B4-BE49-F238E27FC236}">
                <a16:creationId xmlns:a16="http://schemas.microsoft.com/office/drawing/2014/main" id="{D40512FC-2C72-4373-B9B9-66D1E3AD2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1609" y="1712532"/>
            <a:ext cx="733425" cy="133350"/>
          </a:xfrm>
          <a:prstGeom prst="rect">
            <a:avLst/>
          </a:prstGeom>
        </p:spPr>
      </p:pic>
      <p:pic>
        <p:nvPicPr>
          <p:cNvPr id="95" name="Picture 16">
            <a:extLst>
              <a:ext uri="{FF2B5EF4-FFF2-40B4-BE49-F238E27FC236}">
                <a16:creationId xmlns:a16="http://schemas.microsoft.com/office/drawing/2014/main" id="{81802FF9-DFFA-4E93-B703-0381A0490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3523" y="1943096"/>
            <a:ext cx="1470212" cy="139400"/>
          </a:xfrm>
          <a:prstGeom prst="rect">
            <a:avLst/>
          </a:prstGeom>
        </p:spPr>
      </p:pic>
      <p:sp>
        <p:nvSpPr>
          <p:cNvPr id="100" name="Arrow: Right 45">
            <a:extLst>
              <a:ext uri="{FF2B5EF4-FFF2-40B4-BE49-F238E27FC236}">
                <a16:creationId xmlns:a16="http://schemas.microsoft.com/office/drawing/2014/main" id="{E2DBDFAA-3158-4F88-BD09-BA9911271725}"/>
              </a:ext>
            </a:extLst>
          </p:cNvPr>
          <p:cNvSpPr/>
          <p:nvPr/>
        </p:nvSpPr>
        <p:spPr>
          <a:xfrm>
            <a:off x="9059344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AB8F85-03AA-4986-9495-94EC034484D8}"/>
              </a:ext>
            </a:extLst>
          </p:cNvPr>
          <p:cNvSpPr/>
          <p:nvPr/>
        </p:nvSpPr>
        <p:spPr>
          <a:xfrm>
            <a:off x="7888491" y="1547922"/>
            <a:ext cx="771208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0F10E95-6DF3-4069-A124-3FBD7E79329F}"/>
              </a:ext>
            </a:extLst>
          </p:cNvPr>
          <p:cNvSpPr/>
          <p:nvPr/>
        </p:nvSpPr>
        <p:spPr>
          <a:xfrm>
            <a:off x="7888490" y="1700321"/>
            <a:ext cx="771207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D9E9B8-376E-456C-A7F7-668B516FD23E}"/>
              </a:ext>
            </a:extLst>
          </p:cNvPr>
          <p:cNvSpPr/>
          <p:nvPr/>
        </p:nvSpPr>
        <p:spPr>
          <a:xfrm>
            <a:off x="7888490" y="1852721"/>
            <a:ext cx="771207" cy="14395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24">
            <a:extLst>
              <a:ext uri="{FF2B5EF4-FFF2-40B4-BE49-F238E27FC236}">
                <a16:creationId xmlns:a16="http://schemas.microsoft.com/office/drawing/2014/main" id="{46729E77-2B40-4544-9484-20F388D41180}"/>
              </a:ext>
            </a:extLst>
          </p:cNvPr>
          <p:cNvSpPr txBox="1"/>
          <p:nvPr/>
        </p:nvSpPr>
        <p:spPr>
          <a:xfrm>
            <a:off x="9103117" y="1614413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pic>
        <p:nvPicPr>
          <p:cNvPr id="1026" name="Picture 2" descr="Carte nationale d'identité - CNI - Evreux">
            <a:extLst>
              <a:ext uri="{FF2B5EF4-FFF2-40B4-BE49-F238E27FC236}">
                <a16:creationId xmlns:a16="http://schemas.microsoft.com/office/drawing/2014/main" id="{2FDB128F-5BDB-4184-84A5-6FD8EB989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2174436" y="3993054"/>
            <a:ext cx="1510809" cy="11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423426-8688-4661-9575-39BCADB5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9609">
            <a:off x="2503082" y="1150381"/>
            <a:ext cx="820355" cy="1228709"/>
          </a:xfrm>
          <a:prstGeom prst="rect">
            <a:avLst/>
          </a:prstGeom>
        </p:spPr>
      </p:pic>
      <p:pic>
        <p:nvPicPr>
          <p:cNvPr id="55" name="Graphique 8">
            <a:extLst>
              <a:ext uri="{FF2B5EF4-FFF2-40B4-BE49-F238E27FC236}">
                <a16:creationId xmlns:a16="http://schemas.microsoft.com/office/drawing/2014/main" id="{092E9804-6BC4-794D-A82B-91B4D42954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Project folder organisation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A6275C9B-4470-0043-BCF1-B3580A812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Trigger train from CI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84A57869-65D4-D540-BE5E-4CDC6BBDD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66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Train from CI =&gt; model tags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951DC44F-EE8E-DE48-9585-347238890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4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PullRequest Policies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D695A922-48A5-8047-BFB1-379A4EA18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22D6A-541E-C546-971C-43F1F7FCD8AB}"/>
              </a:ext>
            </a:extLst>
          </p:cNvPr>
          <p:cNvSpPr txBox="1"/>
          <p:nvPr/>
        </p:nvSpPr>
        <p:spPr>
          <a:xfrm>
            <a:off x="1109662" y="3009739"/>
            <a:ext cx="9972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Deployment on OpenShift</a:t>
            </a:r>
          </a:p>
        </p:txBody>
      </p:sp>
    </p:spTree>
    <p:extLst>
      <p:ext uri="{BB962C8B-B14F-4D97-AF65-F5344CB8AC3E}">
        <p14:creationId xmlns:p14="http://schemas.microsoft.com/office/powerpoint/2010/main" val="83447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Production code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1B37F5A1-AEB7-0B41-826F-B63DD71E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Build production docker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2E6CD157-FEE9-864A-A174-4413130E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8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Update infrastructure code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BB81017A-235E-E941-B101-69F0471E3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652D70-2CC8-4CEA-B76D-E8A39DB6108C}"/>
              </a:ext>
            </a:extLst>
          </p:cNvPr>
          <p:cNvSpPr txBox="1"/>
          <p:nvPr/>
        </p:nvSpPr>
        <p:spPr>
          <a:xfrm>
            <a:off x="1109662" y="3009739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66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Problematics of complex Deep Learning projects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614026"/>
            <a:ext cx="1943110" cy="18234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48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Function orientation_recto demo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1BEA0852-9431-5649-875A-3F4D8C9F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4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Deploy from dev to staging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0755ADB9-2C9D-FD4C-9B73-757276268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0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Debug Monitoring Alerting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512D534C-7662-8447-8383-3067CD58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3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22D6A-541E-C546-971C-43F1F7FCD8AB}"/>
              </a:ext>
            </a:extLst>
          </p:cNvPr>
          <p:cNvSpPr txBox="1"/>
          <p:nvPr/>
        </p:nvSpPr>
        <p:spPr>
          <a:xfrm>
            <a:off x="1109662" y="3009739"/>
            <a:ext cx="9972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8DB50B-A90D-6C48-94AC-928F0F34FECC}"/>
              </a:ext>
            </a:extLst>
          </p:cNvPr>
          <p:cNvSpPr/>
          <p:nvPr/>
        </p:nvSpPr>
        <p:spPr>
          <a:xfrm>
            <a:off x="5120415" y="723900"/>
            <a:ext cx="1943110" cy="1823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600" b="1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110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2622816" y="1860642"/>
            <a:ext cx="740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Merci !</a:t>
            </a:r>
          </a:p>
        </p:txBody>
      </p:sp>
      <p:sp>
        <p:nvSpPr>
          <p:cNvPr id="15" name="Bande diagonale 14">
            <a:extLst>
              <a:ext uri="{FF2B5EF4-FFF2-40B4-BE49-F238E27FC236}">
                <a16:creationId xmlns:a16="http://schemas.microsoft.com/office/drawing/2014/main" id="{3ABE3782-318A-3449-ADA0-25CC72099B70}"/>
              </a:ext>
            </a:extLst>
          </p:cNvPr>
          <p:cNvSpPr/>
          <p:nvPr/>
        </p:nvSpPr>
        <p:spPr>
          <a:xfrm>
            <a:off x="0" y="0"/>
            <a:ext cx="3175000" cy="3175000"/>
          </a:xfrm>
          <a:custGeom>
            <a:avLst/>
            <a:gdLst>
              <a:gd name="connsiteX0" fmla="*/ 0 w 3175000"/>
              <a:gd name="connsiteY0" fmla="*/ 15875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1587500 h 3175000"/>
              <a:gd name="connsiteX0" fmla="*/ 0 w 3175000"/>
              <a:gd name="connsiteY0" fmla="*/ 23749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003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368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400300 h 3200400"/>
              <a:gd name="connsiteX1" fmla="*/ 2374900 w 3175000"/>
              <a:gd name="connsiteY1" fmla="*/ 0 h 3200400"/>
              <a:gd name="connsiteX2" fmla="*/ 3175000 w 3175000"/>
              <a:gd name="connsiteY2" fmla="*/ 25400 h 3200400"/>
              <a:gd name="connsiteX3" fmla="*/ 0 w 3175000"/>
              <a:gd name="connsiteY3" fmla="*/ 3200400 h 3200400"/>
              <a:gd name="connsiteX4" fmla="*/ 0 w 3175000"/>
              <a:gd name="connsiteY4" fmla="*/ 2400300 h 3200400"/>
              <a:gd name="connsiteX0" fmla="*/ 0 w 3175000"/>
              <a:gd name="connsiteY0" fmla="*/ 2374900 h 3175000"/>
              <a:gd name="connsiteX1" fmla="*/ 2349500 w 3175000"/>
              <a:gd name="connsiteY1" fmla="*/ 254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257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622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0" h="3175000">
                <a:moveTo>
                  <a:pt x="0" y="2374900"/>
                </a:moveTo>
                <a:lnTo>
                  <a:pt x="2362200" y="12700"/>
                </a:lnTo>
                <a:lnTo>
                  <a:pt x="3175000" y="0"/>
                </a:lnTo>
                <a:lnTo>
                  <a:pt x="0" y="3175000"/>
                </a:lnTo>
                <a:lnTo>
                  <a:pt x="0" y="2374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1F632634-A0F5-0C42-B983-F9F3A18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6711" y="6082552"/>
            <a:ext cx="590543" cy="590543"/>
          </a:xfrm>
          <a:prstGeom prst="rect">
            <a:avLst/>
          </a:prstGeom>
        </p:spPr>
      </p:pic>
      <p:pic>
        <p:nvPicPr>
          <p:cNvPr id="6" name="Graphique 8">
            <a:extLst>
              <a:ext uri="{FF2B5EF4-FFF2-40B4-BE49-F238E27FC236}">
                <a16:creationId xmlns:a16="http://schemas.microsoft.com/office/drawing/2014/main" id="{2F4DA8A8-B3C0-174E-B179-8566A176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6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95A52-C5C3-46E4-A447-AD65064B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C2AE1-F20D-42EC-A3DC-67FF9A95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A0599F8A-2BAF-9849-9F16-D6226BA2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9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0B1BA-D068-4DA5-A2D8-7F80679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F37C6-679D-4E51-8A71-19335A9B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1A7FE140-5785-7B42-AD0C-38143DB8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4007127" y="1505375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4042731" y="1549153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4357497" y="1522197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78" y="1920272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70" y="1920273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14" y="1920272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4364334" y="2219522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4966358" y="221903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5308963" y="2219038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28AA9941-FC11-437D-A2B6-7BB5B1D9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53" y="1890879"/>
            <a:ext cx="1608641" cy="7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Prometheus Logo - Linux Foundation">
            <a:extLst>
              <a:ext uri="{FF2B5EF4-FFF2-40B4-BE49-F238E27FC236}">
                <a16:creationId xmlns:a16="http://schemas.microsoft.com/office/drawing/2014/main" id="{33CB5A9E-DE42-4083-9FD9-C79505D3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53" y="1440376"/>
            <a:ext cx="891349" cy="54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ZoneTexte 102">
            <a:extLst>
              <a:ext uri="{FF2B5EF4-FFF2-40B4-BE49-F238E27FC236}">
                <a16:creationId xmlns:a16="http://schemas.microsoft.com/office/drawing/2014/main" id="{8E04377E-B710-4873-97DA-B052FE083A0D}"/>
              </a:ext>
            </a:extLst>
          </p:cNvPr>
          <p:cNvSpPr txBox="1"/>
          <p:nvPr/>
        </p:nvSpPr>
        <p:spPr>
          <a:xfrm>
            <a:off x="3651354" y="3785446"/>
            <a:ext cx="5466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Data Drift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Infrastructure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Production Alerting</a:t>
            </a:r>
          </a:p>
        </p:txBody>
      </p:sp>
      <p:pic>
        <p:nvPicPr>
          <p:cNvPr id="16" name="Graphique 8">
            <a:extLst>
              <a:ext uri="{FF2B5EF4-FFF2-40B4-BE49-F238E27FC236}">
                <a16:creationId xmlns:a16="http://schemas.microsoft.com/office/drawing/2014/main" id="{E279F7AB-D6C5-FE44-B4F5-109D6BE6D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33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chemeClr val="bg2">
                <a:lumMod val="10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chemeClr val="bg2">
                <a:lumMod val="10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2039194" y="4128565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que 8">
            <a:extLst>
              <a:ext uri="{FF2B5EF4-FFF2-40B4-BE49-F238E27FC236}">
                <a16:creationId xmlns:a16="http://schemas.microsoft.com/office/drawing/2014/main" id="{A7984D7A-8C66-1749-85AB-9A6A3E24BB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pic>
        <p:nvPicPr>
          <p:cNvPr id="5" name="Image 64">
            <a:extLst>
              <a:ext uri="{FF2B5EF4-FFF2-40B4-BE49-F238E27FC236}">
                <a16:creationId xmlns:a16="http://schemas.microsoft.com/office/drawing/2014/main" id="{635DBF04-51B0-BA4B-B36E-2606BA6F9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093883" y="1135182"/>
            <a:ext cx="832491" cy="1246886"/>
          </a:xfrm>
          <a:prstGeom prst="rect">
            <a:avLst/>
          </a:prstGeom>
        </p:spPr>
      </p:pic>
      <p:pic>
        <p:nvPicPr>
          <p:cNvPr id="6" name="Image 63">
            <a:extLst>
              <a:ext uri="{FF2B5EF4-FFF2-40B4-BE49-F238E27FC236}">
                <a16:creationId xmlns:a16="http://schemas.microsoft.com/office/drawing/2014/main" id="{1ED83513-1EEF-A74B-9E3E-A03C27D9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38074" y="1144824"/>
            <a:ext cx="832491" cy="1246886"/>
          </a:xfrm>
          <a:prstGeom prst="rect">
            <a:avLst/>
          </a:prstGeom>
        </p:spPr>
      </p:pic>
      <p:pic>
        <p:nvPicPr>
          <p:cNvPr id="7" name="Image 62">
            <a:extLst>
              <a:ext uri="{FF2B5EF4-FFF2-40B4-BE49-F238E27FC236}">
                <a16:creationId xmlns:a16="http://schemas.microsoft.com/office/drawing/2014/main" id="{8A5EC8E8-CCE6-114A-B472-BCA439C9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12721">
            <a:off x="4506873" y="979782"/>
            <a:ext cx="933688" cy="1398456"/>
          </a:xfrm>
          <a:prstGeom prst="rect">
            <a:avLst/>
          </a:prstGeom>
        </p:spPr>
      </p:pic>
      <p:pic>
        <p:nvPicPr>
          <p:cNvPr id="8" name="Picture 2" descr="Carte nationale d'identité - CNI - Evreux">
            <a:extLst>
              <a:ext uri="{FF2B5EF4-FFF2-40B4-BE49-F238E27FC236}">
                <a16:creationId xmlns:a16="http://schemas.microsoft.com/office/drawing/2014/main" id="{B8DC5947-95DC-DF45-8E22-4F1499A41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6104540" y="4538818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e nationale d'identité - CNI - Evreux">
            <a:extLst>
              <a:ext uri="{FF2B5EF4-FFF2-40B4-BE49-F238E27FC236}">
                <a16:creationId xmlns:a16="http://schemas.microsoft.com/office/drawing/2014/main" id="{56AEE275-BD2F-EB49-B84C-EB28FEE09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4045901" y="4521392"/>
            <a:ext cx="1553242" cy="1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e nationale d'identité - CNI - Evreux">
            <a:extLst>
              <a:ext uri="{FF2B5EF4-FFF2-40B4-BE49-F238E27FC236}">
                <a16:creationId xmlns:a16="http://schemas.microsoft.com/office/drawing/2014/main" id="{06B278FB-9674-754B-A8E7-B248993E6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7761255" y="4473217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972C393-6FEE-3143-8A6A-D8BA6A36E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53" y="3562310"/>
            <a:ext cx="1991818" cy="280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9CF7D7-287B-3342-834D-6F9567864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8231" y="4128454"/>
            <a:ext cx="657225" cy="15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F61244-20ED-0F48-BE7F-5B16C1000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0637" y="3824946"/>
            <a:ext cx="1257300" cy="21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E04654-09E2-B241-AA02-0F73A813E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8811" y="4418931"/>
            <a:ext cx="733425" cy="133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338D25-73B2-9847-83E0-EE7A7F8AD8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9865" y="4978693"/>
            <a:ext cx="1133475" cy="17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B8101-7E7E-2640-9AB1-5126A0434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279" y="5537238"/>
            <a:ext cx="733425" cy="133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1D554-DD4C-B742-8E7A-FA042F417E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0725" y="4649495"/>
            <a:ext cx="1470212" cy="139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64B801-C35F-C84F-B232-621E88428F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5315" y="5729091"/>
            <a:ext cx="771525" cy="171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D14F76-10F5-9741-9D3F-6954CCE00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1439" y="5301976"/>
            <a:ext cx="561975" cy="142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2C3D0A-0DCA-5048-A442-1F733BA87E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0383" y="6061934"/>
            <a:ext cx="733425" cy="133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B133B5-12A8-9144-B0B9-AC6D69D6CA39}"/>
              </a:ext>
            </a:extLst>
          </p:cNvPr>
          <p:cNvSpPr txBox="1"/>
          <p:nvPr/>
        </p:nvSpPr>
        <p:spPr>
          <a:xfrm>
            <a:off x="2849805" y="1316915"/>
            <a:ext cx="12858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Page</a:t>
            </a:r>
          </a:p>
        </p:txBody>
      </p:sp>
      <p:sp>
        <p:nvSpPr>
          <p:cNvPr id="22" name="Arrow: Right 29">
            <a:extLst>
              <a:ext uri="{FF2B5EF4-FFF2-40B4-BE49-F238E27FC236}">
                <a16:creationId xmlns:a16="http://schemas.microsoft.com/office/drawing/2014/main" id="{122DDD9E-720F-FA40-8C5B-C053BB3B0C75}"/>
              </a:ext>
            </a:extLst>
          </p:cNvPr>
          <p:cNvSpPr/>
          <p:nvPr/>
        </p:nvSpPr>
        <p:spPr>
          <a:xfrm>
            <a:off x="3791592" y="4825767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A69FE3A-07BD-B54C-B940-25AABC9AF3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0838" y="363100"/>
            <a:ext cx="1990165" cy="2830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19">
            <a:extLst>
              <a:ext uri="{FF2B5EF4-FFF2-40B4-BE49-F238E27FC236}">
                <a16:creationId xmlns:a16="http://schemas.microsoft.com/office/drawing/2014/main" id="{75FDF1BF-7A89-F54E-9EF2-8A03249069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401" y="2563008"/>
            <a:ext cx="1550895" cy="157778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0FA9C5-FAC6-9B44-BEA7-3482C35F282F}"/>
              </a:ext>
            </a:extLst>
          </p:cNvPr>
          <p:cNvSpPr/>
          <p:nvPr/>
        </p:nvSpPr>
        <p:spPr>
          <a:xfrm rot="-2520000">
            <a:off x="1662474" y="2530803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33">
            <a:extLst>
              <a:ext uri="{FF2B5EF4-FFF2-40B4-BE49-F238E27FC236}">
                <a16:creationId xmlns:a16="http://schemas.microsoft.com/office/drawing/2014/main" id="{DE29F1EE-01A6-2F49-A3D5-D9F43054A02C}"/>
              </a:ext>
            </a:extLst>
          </p:cNvPr>
          <p:cNvSpPr/>
          <p:nvPr/>
        </p:nvSpPr>
        <p:spPr>
          <a:xfrm rot="2400000">
            <a:off x="1622132" y="3516920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850F7-B519-C942-A0F3-3CB9DD5FE356}"/>
              </a:ext>
            </a:extLst>
          </p:cNvPr>
          <p:cNvSpPr txBox="1"/>
          <p:nvPr/>
        </p:nvSpPr>
        <p:spPr>
          <a:xfrm rot="-2580000">
            <a:off x="1603710" y="2580939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BC215A1-EA78-6945-B4F4-A61F0CA1B047}"/>
              </a:ext>
            </a:extLst>
          </p:cNvPr>
          <p:cNvSpPr/>
          <p:nvPr/>
        </p:nvSpPr>
        <p:spPr>
          <a:xfrm>
            <a:off x="3735562" y="149089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7">
            <a:extLst>
              <a:ext uri="{FF2B5EF4-FFF2-40B4-BE49-F238E27FC236}">
                <a16:creationId xmlns:a16="http://schemas.microsoft.com/office/drawing/2014/main" id="{30C98B3F-7631-C240-ABEF-1A52B3582EBB}"/>
              </a:ext>
            </a:extLst>
          </p:cNvPr>
          <p:cNvSpPr/>
          <p:nvPr/>
        </p:nvSpPr>
        <p:spPr>
          <a:xfrm>
            <a:off x="7352098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8">
            <a:extLst>
              <a:ext uri="{FF2B5EF4-FFF2-40B4-BE49-F238E27FC236}">
                <a16:creationId xmlns:a16="http://schemas.microsoft.com/office/drawing/2014/main" id="{5F0F1E90-D0DC-CC40-A495-F4AA25449B75}"/>
              </a:ext>
            </a:extLst>
          </p:cNvPr>
          <p:cNvSpPr/>
          <p:nvPr/>
        </p:nvSpPr>
        <p:spPr>
          <a:xfrm>
            <a:off x="5367137" y="4825767"/>
            <a:ext cx="970043" cy="45888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5">
            <a:extLst>
              <a:ext uri="{FF2B5EF4-FFF2-40B4-BE49-F238E27FC236}">
                <a16:creationId xmlns:a16="http://schemas.microsoft.com/office/drawing/2014/main" id="{8CBA117C-F5E7-C149-8534-91D6F6DB8B80}"/>
              </a:ext>
            </a:extLst>
          </p:cNvPr>
          <p:cNvSpPr/>
          <p:nvPr/>
        </p:nvSpPr>
        <p:spPr>
          <a:xfrm>
            <a:off x="5394032" y="1472967"/>
            <a:ext cx="1022871" cy="50370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16B902-B80D-004A-83A3-790EB475030C}"/>
              </a:ext>
            </a:extLst>
          </p:cNvPr>
          <p:cNvSpPr txBox="1"/>
          <p:nvPr/>
        </p:nvSpPr>
        <p:spPr>
          <a:xfrm>
            <a:off x="3764204" y="494762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AD7954-54ED-F644-B423-0B1D0FAF74DD}"/>
              </a:ext>
            </a:extLst>
          </p:cNvPr>
          <p:cNvSpPr txBox="1"/>
          <p:nvPr/>
        </p:nvSpPr>
        <p:spPr>
          <a:xfrm>
            <a:off x="3701451" y="161275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7F4286-05D5-7F47-B888-9E45822C8348}"/>
              </a:ext>
            </a:extLst>
          </p:cNvPr>
          <p:cNvSpPr txBox="1"/>
          <p:nvPr/>
        </p:nvSpPr>
        <p:spPr>
          <a:xfrm>
            <a:off x="5314244" y="4920066"/>
            <a:ext cx="1102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  <a:p>
            <a:pPr algn="l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Arrow: Right 40">
            <a:extLst>
              <a:ext uri="{FF2B5EF4-FFF2-40B4-BE49-F238E27FC236}">
                <a16:creationId xmlns:a16="http://schemas.microsoft.com/office/drawing/2014/main" id="{ACEA2146-E805-284B-945F-7D0D08AB2667}"/>
              </a:ext>
            </a:extLst>
          </p:cNvPr>
          <p:cNvSpPr/>
          <p:nvPr/>
        </p:nvSpPr>
        <p:spPr>
          <a:xfrm>
            <a:off x="7281102" y="4829945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45">
            <a:extLst>
              <a:ext uri="{FF2B5EF4-FFF2-40B4-BE49-F238E27FC236}">
                <a16:creationId xmlns:a16="http://schemas.microsoft.com/office/drawing/2014/main" id="{3F4C3F8A-6E01-1745-A94D-3E8731DA5BB8}"/>
              </a:ext>
            </a:extLst>
          </p:cNvPr>
          <p:cNvSpPr/>
          <p:nvPr/>
        </p:nvSpPr>
        <p:spPr>
          <a:xfrm>
            <a:off x="9009646" y="480615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3C7CC3-D537-6E4D-995B-AF1D784104F0}"/>
              </a:ext>
            </a:extLst>
          </p:cNvPr>
          <p:cNvSpPr/>
          <p:nvPr/>
        </p:nvSpPr>
        <p:spPr>
          <a:xfrm>
            <a:off x="8125304" y="45998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DB52DE-6352-B843-908F-ECC091FF76AB}"/>
              </a:ext>
            </a:extLst>
          </p:cNvPr>
          <p:cNvSpPr/>
          <p:nvPr/>
        </p:nvSpPr>
        <p:spPr>
          <a:xfrm>
            <a:off x="8125304" y="47522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988064-CF15-5749-A7D2-ED0549B0E81A}"/>
              </a:ext>
            </a:extLst>
          </p:cNvPr>
          <p:cNvSpPr/>
          <p:nvPr/>
        </p:nvSpPr>
        <p:spPr>
          <a:xfrm>
            <a:off x="8125303" y="49046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F82C46-9432-A04E-918F-F4BC1458A848}"/>
              </a:ext>
            </a:extLst>
          </p:cNvPr>
          <p:cNvSpPr/>
          <p:nvPr/>
        </p:nvSpPr>
        <p:spPr>
          <a:xfrm>
            <a:off x="8125303" y="50570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BEAB4-D2C3-E74B-9BE6-7653FB61BBF8}"/>
              </a:ext>
            </a:extLst>
          </p:cNvPr>
          <p:cNvSpPr/>
          <p:nvPr/>
        </p:nvSpPr>
        <p:spPr>
          <a:xfrm>
            <a:off x="7829468" y="5236362"/>
            <a:ext cx="1308846" cy="17032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EACDF-C9FB-514E-89C7-ACC6C62C70E8}"/>
              </a:ext>
            </a:extLst>
          </p:cNvPr>
          <p:cNvSpPr txBox="1"/>
          <p:nvPr/>
        </p:nvSpPr>
        <p:spPr>
          <a:xfrm>
            <a:off x="7335356" y="1603768"/>
            <a:ext cx="11379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2F936B-B3E6-1D41-A016-647D4829AD5F}"/>
              </a:ext>
            </a:extLst>
          </p:cNvPr>
          <p:cNvSpPr txBox="1"/>
          <p:nvPr/>
        </p:nvSpPr>
        <p:spPr>
          <a:xfrm>
            <a:off x="7273324" y="4942836"/>
            <a:ext cx="8959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325D2-ABC7-FD47-9DE5-28FB34A61C38}"/>
              </a:ext>
            </a:extLst>
          </p:cNvPr>
          <p:cNvSpPr txBox="1"/>
          <p:nvPr/>
        </p:nvSpPr>
        <p:spPr>
          <a:xfrm>
            <a:off x="9053419" y="4929691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FD0225-07E0-4145-B18B-AA6F27B45D73}"/>
              </a:ext>
            </a:extLst>
          </p:cNvPr>
          <p:cNvSpPr txBox="1"/>
          <p:nvPr/>
        </p:nvSpPr>
        <p:spPr>
          <a:xfrm>
            <a:off x="5367137" y="1606500"/>
            <a:ext cx="12550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1C26B-62CD-A046-BA2B-068AD9CC0E2A}"/>
              </a:ext>
            </a:extLst>
          </p:cNvPr>
          <p:cNvSpPr txBox="1"/>
          <p:nvPr/>
        </p:nvSpPr>
        <p:spPr>
          <a:xfrm rot="2280000">
            <a:off x="1585780" y="3728420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pic>
        <p:nvPicPr>
          <p:cNvPr id="50" name="Picture 11">
            <a:extLst>
              <a:ext uri="{FF2B5EF4-FFF2-40B4-BE49-F238E27FC236}">
                <a16:creationId xmlns:a16="http://schemas.microsoft.com/office/drawing/2014/main" id="{618B6206-8F66-8542-8F8C-475C8C7D6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1829" y="1422055"/>
            <a:ext cx="657225" cy="152400"/>
          </a:xfrm>
          <a:prstGeom prst="rect">
            <a:avLst/>
          </a:prstGeom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65702901-D63F-5244-A73F-B5422651B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4235" y="1118547"/>
            <a:ext cx="1257300" cy="219075"/>
          </a:xfrm>
          <a:prstGeom prst="rect">
            <a:avLst/>
          </a:prstGeom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E7E478E1-7086-674C-A407-03946DDDE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2409" y="1712532"/>
            <a:ext cx="733425" cy="133350"/>
          </a:xfrm>
          <a:prstGeom prst="rect">
            <a:avLst/>
          </a:prstGeom>
        </p:spPr>
      </p:pic>
      <p:pic>
        <p:nvPicPr>
          <p:cNvPr id="53" name="Picture 16">
            <a:extLst>
              <a:ext uri="{FF2B5EF4-FFF2-40B4-BE49-F238E27FC236}">
                <a16:creationId xmlns:a16="http://schemas.microsoft.com/office/drawing/2014/main" id="{D67130B5-77C9-F140-9431-B9AD531DF6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4323" y="1943096"/>
            <a:ext cx="1470212" cy="139400"/>
          </a:xfrm>
          <a:prstGeom prst="rect">
            <a:avLst/>
          </a:prstGeom>
        </p:spPr>
      </p:pic>
      <p:sp>
        <p:nvSpPr>
          <p:cNvPr id="54" name="Arrow: Right 45">
            <a:extLst>
              <a:ext uri="{FF2B5EF4-FFF2-40B4-BE49-F238E27FC236}">
                <a16:creationId xmlns:a16="http://schemas.microsoft.com/office/drawing/2014/main" id="{EFFD4081-8795-0945-A208-4F3C724B11C8}"/>
              </a:ext>
            </a:extLst>
          </p:cNvPr>
          <p:cNvSpPr/>
          <p:nvPr/>
        </p:nvSpPr>
        <p:spPr>
          <a:xfrm>
            <a:off x="9110144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7624B2-0A48-E646-B9CC-07945054773E}"/>
              </a:ext>
            </a:extLst>
          </p:cNvPr>
          <p:cNvSpPr/>
          <p:nvPr/>
        </p:nvSpPr>
        <p:spPr>
          <a:xfrm>
            <a:off x="7939291" y="1547922"/>
            <a:ext cx="771208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D5C751-7054-2D4F-B43B-75F892A5463E}"/>
              </a:ext>
            </a:extLst>
          </p:cNvPr>
          <p:cNvSpPr/>
          <p:nvPr/>
        </p:nvSpPr>
        <p:spPr>
          <a:xfrm>
            <a:off x="7939290" y="1700321"/>
            <a:ext cx="771207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2D2FA1-2669-5E42-9390-2BF884C1E7D2}"/>
              </a:ext>
            </a:extLst>
          </p:cNvPr>
          <p:cNvSpPr/>
          <p:nvPr/>
        </p:nvSpPr>
        <p:spPr>
          <a:xfrm>
            <a:off x="7939290" y="1852721"/>
            <a:ext cx="771207" cy="14395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B067F01A-69DC-1F40-9F9C-D831F17EFDEE}"/>
              </a:ext>
            </a:extLst>
          </p:cNvPr>
          <p:cNvSpPr txBox="1"/>
          <p:nvPr/>
        </p:nvSpPr>
        <p:spPr>
          <a:xfrm>
            <a:off x="9153917" y="1614413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pic>
        <p:nvPicPr>
          <p:cNvPr id="59" name="Picture 2" descr="Carte nationale d'identité - CNI - Evreux">
            <a:extLst>
              <a:ext uri="{FF2B5EF4-FFF2-40B4-BE49-F238E27FC236}">
                <a16:creationId xmlns:a16="http://schemas.microsoft.com/office/drawing/2014/main" id="{89E335B9-02BF-2D42-978D-FB973D482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2225236" y="3993054"/>
            <a:ext cx="1510809" cy="11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Image 4">
            <a:extLst>
              <a:ext uri="{FF2B5EF4-FFF2-40B4-BE49-F238E27FC236}">
                <a16:creationId xmlns:a16="http://schemas.microsoft.com/office/drawing/2014/main" id="{3884CD79-B0BA-D645-BC8C-65E93B0AD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9609">
            <a:off x="2553882" y="1150381"/>
            <a:ext cx="820355" cy="12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957B1-E533-B84A-98E2-97275445286C}"/>
              </a:ext>
            </a:extLst>
          </p:cNvPr>
          <p:cNvSpPr txBox="1"/>
          <p:nvPr/>
        </p:nvSpPr>
        <p:spPr>
          <a:xfrm>
            <a:off x="1109662" y="3009739"/>
            <a:ext cx="104375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Workflow &amp; Architecture Overview</a:t>
            </a:r>
            <a:endParaRPr lang="en-GB" sz="6600" dirty="0"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687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984" y="3075155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Exploration phase</a:t>
            </a: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61FAFDF1-0FF0-3D47-AE82-96CC30FC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ylindre 107">
            <a:extLst>
              <a:ext uri="{FF2B5EF4-FFF2-40B4-BE49-F238E27FC236}">
                <a16:creationId xmlns:a16="http://schemas.microsoft.com/office/drawing/2014/main" id="{D482D659-5872-4097-A2BB-F55A4B895710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BDBDB8BC-CD60-4761-807D-405B9FE48555}"/>
              </a:ext>
            </a:extLst>
          </p:cNvPr>
          <p:cNvCxnSpPr>
            <a:cxnSpLocks/>
            <a:stCxn id="108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8">
            <a:extLst>
              <a:ext uri="{FF2B5EF4-FFF2-40B4-BE49-F238E27FC236}">
                <a16:creationId xmlns:a16="http://schemas.microsoft.com/office/drawing/2014/main" id="{60E305A2-086A-AB4D-BE02-6DD58A36D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re 38">
            <a:extLst>
              <a:ext uri="{FF2B5EF4-FFF2-40B4-BE49-F238E27FC236}">
                <a16:creationId xmlns:a16="http://schemas.microsoft.com/office/drawing/2014/main" id="{BB425977-98C9-46F6-946B-CA4551BFF242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84A160-9BCE-4D0E-8AC9-5BF63D4FDA24}"/>
              </a:ext>
            </a:extLst>
          </p:cNvPr>
          <p:cNvCxnSpPr>
            <a:cxnSpLocks/>
            <a:stCxn id="39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que 8">
            <a:extLst>
              <a:ext uri="{FF2B5EF4-FFF2-40B4-BE49-F238E27FC236}">
                <a16:creationId xmlns:a16="http://schemas.microsoft.com/office/drawing/2014/main" id="{7ACA278C-6A25-A444-B496-7278B95171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BEC41B3-D3C6-4216-A5FA-7C78230A200D}"/>
              </a:ext>
            </a:extLst>
          </p:cNvPr>
          <p:cNvSpPr txBox="1"/>
          <p:nvPr/>
        </p:nvSpPr>
        <p:spPr>
          <a:xfrm>
            <a:off x="6134727" y="2328873"/>
            <a:ext cx="5553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IA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/>
              <a:t>Estimate</a:t>
            </a:r>
            <a:r>
              <a:rPr lang="fr-FR" sz="3600" dirty="0"/>
              <a:t> production </a:t>
            </a:r>
            <a:r>
              <a:rPr lang="fr-FR" sz="3600" dirty="0" err="1"/>
              <a:t>cost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/>
              <a:t>Estimate</a:t>
            </a:r>
            <a:r>
              <a:rPr lang="fr-FR" sz="3600" dirty="0"/>
              <a:t> </a:t>
            </a:r>
            <a:r>
              <a:rPr lang="fr-FR" sz="3600" dirty="0" err="1"/>
              <a:t>response</a:t>
            </a:r>
            <a:r>
              <a:rPr lang="fr-FR" sz="3600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Train code</a:t>
            </a:r>
          </a:p>
        </p:txBody>
      </p:sp>
      <p:sp>
        <p:nvSpPr>
          <p:cNvPr id="36" name="Cylindre 35">
            <a:extLst>
              <a:ext uri="{FF2B5EF4-FFF2-40B4-BE49-F238E27FC236}">
                <a16:creationId xmlns:a16="http://schemas.microsoft.com/office/drawing/2014/main" id="{F3D16760-5A46-4529-BE96-DCB7D214D860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17FE917-7E75-4F97-9EE2-E69497A4417A}"/>
              </a:ext>
            </a:extLst>
          </p:cNvPr>
          <p:cNvCxnSpPr>
            <a:cxnSpLocks/>
            <a:stCxn id="36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8">
            <a:extLst>
              <a:ext uri="{FF2B5EF4-FFF2-40B4-BE49-F238E27FC236}">
                <a16:creationId xmlns:a16="http://schemas.microsoft.com/office/drawing/2014/main" id="{01AA4E73-ED37-1345-A529-8756BCA1B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16899</TotalTime>
  <Words>671</Words>
  <Application>Microsoft Office PowerPoint</Application>
  <PresentationFormat>Grand écran</PresentationFormat>
  <Paragraphs>363</Paragraphs>
  <Slides>38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Exploration phase</vt:lpstr>
      <vt:lpstr>Exploration phase</vt:lpstr>
      <vt:lpstr>Exploration phase</vt:lpstr>
      <vt:lpstr>Exploration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Présentation PowerPoint</vt:lpstr>
      <vt:lpstr>Azure ML</vt:lpstr>
      <vt:lpstr>Présentation PowerPoint</vt:lpstr>
      <vt:lpstr>Project folder organisation</vt:lpstr>
      <vt:lpstr>Trigger train from CI</vt:lpstr>
      <vt:lpstr>Train from CI =&gt; model tags</vt:lpstr>
      <vt:lpstr>PullRequest Policies</vt:lpstr>
      <vt:lpstr>Présentation PowerPoint</vt:lpstr>
      <vt:lpstr>Production code</vt:lpstr>
      <vt:lpstr>Build production docker</vt:lpstr>
      <vt:lpstr>Update infrastructure code</vt:lpstr>
      <vt:lpstr>Function orientation_recto demo</vt:lpstr>
      <vt:lpstr>Deploy from dev to staging</vt:lpstr>
      <vt:lpstr>Debug Monitoring Alerting</vt:lpstr>
      <vt:lpstr>Présentation PowerPoint</vt:lpstr>
      <vt:lpstr>Présentation PowerPoint</vt:lpstr>
      <vt:lpstr>Présentation PowerPoint</vt:lpstr>
      <vt:lpstr>Présentation PowerPoint</vt:lpstr>
      <vt:lpstr>Production phase</vt:lpstr>
      <vt:lpstr>Production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CHERVET Guillaume</cp:lastModifiedBy>
  <cp:revision>1306</cp:revision>
  <dcterms:created xsi:type="dcterms:W3CDTF">2017-12-05T16:25:52Z</dcterms:created>
  <dcterms:modified xsi:type="dcterms:W3CDTF">2021-10-05T13:31:47Z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true</vt:lpwstr>
  </property>
  <property fmtid="{D5CDD505-2E9C-101B-9397-08002B2CF9AE}" pid="3" name="MSIP_Label_65722654-0696-4b8f-bb0e-68bcd3f909d4_SetDate">
    <vt:lpwstr>2021-10-05T13:31:47Z</vt:lpwstr>
  </property>
  <property fmtid="{D5CDD505-2E9C-101B-9397-08002B2CF9AE}" pid="4" name="MSIP_Label_65722654-0696-4b8f-bb0e-68bcd3f909d4_Method">
    <vt:lpwstr>Privileged</vt:lpwstr>
  </property>
  <property fmtid="{D5CDD505-2E9C-101B-9397-08002B2CF9AE}" pid="5" name="MSIP_Label_65722654-0696-4b8f-bb0e-68bcd3f909d4_Name">
    <vt:lpwstr>AFA Public</vt:lpwstr>
  </property>
  <property fmtid="{D5CDD505-2E9C-101B-9397-08002B2CF9AE}" pid="6" name="MSIP_Label_65722654-0696-4b8f-bb0e-68bcd3f909d4_SiteId">
    <vt:lpwstr>396b38cc-aa65-492b-bb0e-3d94ed25a97b</vt:lpwstr>
  </property>
  <property fmtid="{D5CDD505-2E9C-101B-9397-08002B2CF9AE}" pid="7" name="MSIP_Label_65722654-0696-4b8f-bb0e-68bcd3f909d4_ActionId">
    <vt:lpwstr>f2d6519d-e725-45b9-9c1a-13c742b63b38</vt:lpwstr>
  </property>
  <property fmtid="{D5CDD505-2E9C-101B-9397-08002B2CF9AE}" pid="8" name="MSIP_Label_65722654-0696-4b8f-bb0e-68bcd3f909d4_ContentBits">
    <vt:lpwstr>3</vt:lpwstr>
  </property>
</Properties>
</file>