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734" r:id="rId5"/>
    <p:sldId id="733" r:id="rId6"/>
    <p:sldId id="732" r:id="rId7"/>
    <p:sldId id="697" r:id="rId8"/>
    <p:sldId id="726" r:id="rId9"/>
    <p:sldId id="728" r:id="rId10"/>
    <p:sldId id="727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10A21BAB-C4AD-1B4A-8931-DCECE890AF5A}">
          <p14:sldIdLst>
            <p14:sldId id="734"/>
            <p14:sldId id="733"/>
            <p14:sldId id="732"/>
            <p14:sldId id="697"/>
            <p14:sldId id="726"/>
            <p14:sldId id="728"/>
            <p14:sldId id="7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37F"/>
    <a:srgbClr val="1072DE"/>
    <a:srgbClr val="FF5960"/>
    <a:srgbClr val="326CE5"/>
    <a:srgbClr val="DB212E"/>
    <a:srgbClr val="0062C4"/>
    <a:srgbClr val="FF6C45"/>
    <a:srgbClr val="FEE9D6"/>
    <a:srgbClr val="44546A"/>
    <a:srgbClr val="08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8696-3B2B-7D49-B212-A8F746F3A84B}" type="datetimeFigureOut">
              <a:rPr lang="es-ES_tradnl" smtClean="0"/>
              <a:t>02/08/2022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C3A3-8174-F141-B491-7F0E98D116D0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6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C3A3-8174-F141-B491-7F0E98D116D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371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4EA-1F25-0B46-8A62-E422EF4F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4A85-3E82-8341-A2E8-10D675B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51E-F7F9-0145-B0BC-3A898F3D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3B5-3B7F-794C-A004-744184C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D655-9DD1-8E4E-925C-6D29085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468-570A-E143-81E0-88A51D5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18-97CD-F145-8BCA-6EE0F1E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5BD-DE5A-5B42-AB83-D7F481D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E3DA-B2B1-7347-8C5E-6B053D2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702-6C6E-CB45-91B9-8D508E8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7A56-1084-8744-B674-1A74828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C31B-35A2-6E46-955D-4AE2C45F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0FAE-B000-104C-96F1-F594154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C994-0A2F-E445-A73A-5DEFF34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8A3E-C11A-D543-A66F-B4EEF2F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955-C96B-AE4E-96D9-1A67B47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29F-68AD-C446-9665-563D7F0E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7AF5-25F4-8647-B443-6A1F255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CDF-99FC-C343-988D-536FC00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92B-CA75-4249-941A-7412341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7C2-DD86-A94B-93B8-1232A40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49E-2974-CA46-A237-1D5BFBE8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A00C-0CA4-E641-A739-54DFE0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00A-5597-E542-BD9A-6BAEC8C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B631-A572-FC4E-8921-78AB1A2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58-0475-044F-9582-C615575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81B9-1E90-834F-BD6D-9E41ED13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78FB-DC1F-AF4F-8141-28D69CF4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CF64-CCEA-9949-AA7A-0EB01458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6B7C-68F6-2C4E-A93C-3C9766D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A07A-546F-F245-B442-45C70FE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ADA-CAC2-D34C-BB09-BA532BB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CE6-7A0C-214D-B58C-4D360DA0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8DB4-3B36-464C-B0F7-43299585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60CF-9C5C-0C45-A0E5-32DF2A0E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7A24D-8D4B-4240-9555-16E3483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ABD6A-C968-7A47-AC0A-07D70A3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2947-370A-3D4A-88AA-290AF5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C476-6A34-CA42-BC4D-8569DE1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5BE-4BD4-A64B-9268-420C41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0BFD-3818-BA46-9933-514D5106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BEB-419E-524F-AF0F-2A3871E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97D3-6F76-2641-82F6-52BD7D7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A069-797E-1749-8F03-CA0F4A99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7365-CB68-584A-BEA0-160EE4B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9054-421B-C842-BE9A-A9ADE24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5AF-B49F-484D-8373-0E6859A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6A5F-F3C4-3648-BE71-4938031A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D609-E5AE-F24B-B47B-AF982EBB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FC77-3DCA-4140-9ED7-6B2B462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42C-88B8-DC45-9B22-E794AC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E80-E845-E84B-B1B9-1EF67362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49-A169-B640-AAE6-B5CED8A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23F5-3C88-F142-9DB1-2300FABA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174D-26E0-244A-88FE-ABF18A4F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7117-C459-C240-B80C-47A1CA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E52B-9EE1-6045-AE9B-E2AE6D9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85FC-DDB5-5640-875F-6E67915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97D48-1144-1543-A9D0-6D8F30B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358-EB14-1644-8137-FF2E84DC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7CC-5B90-3C4E-AA24-B5E1F03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E5B-2E24-B941-8DE0-C0A90C36B7C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A7A4-2094-2E4E-ADD0-07CC8DC2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577-F99D-4141-90F1-A6EA6A58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484D0-E93D-3B4C-B946-B317F29E33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1487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B69883B0-77FA-47F9-B4C1-41CBD9B28E2F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172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DF37B-B8A0-4AF2-A028-E8BD83B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107"/>
            <a:ext cx="10515600" cy="726744"/>
          </a:xfrm>
        </p:spPr>
        <p:txBody>
          <a:bodyPr/>
          <a:lstStyle/>
          <a:p>
            <a:r>
              <a:rPr lang="fr-FR" dirty="0"/>
              <a:t>Eco-système 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6BF3E-51F1-4490-9832-69AABF7F0197}"/>
              </a:ext>
            </a:extLst>
          </p:cNvPr>
          <p:cNvSpPr/>
          <p:nvPr/>
        </p:nvSpPr>
        <p:spPr>
          <a:xfrm>
            <a:off x="7789491" y="3964962"/>
            <a:ext cx="1930081" cy="9183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Train IA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7B6A5-7704-445C-BF8D-12DE667CDA16}"/>
              </a:ext>
            </a:extLst>
          </p:cNvPr>
          <p:cNvSpPr/>
          <p:nvPr/>
        </p:nvSpPr>
        <p:spPr>
          <a:xfrm>
            <a:off x="2398427" y="3240941"/>
            <a:ext cx="1930081" cy="10911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Production</a:t>
            </a:r>
            <a:br>
              <a:rPr lang="fr-FR" sz="2800" dirty="0"/>
            </a:br>
            <a:r>
              <a:rPr lang="fr-FR" sz="2800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23228-F688-4F9C-AD30-CEAF7639D72A}"/>
              </a:ext>
            </a:extLst>
          </p:cNvPr>
          <p:cNvSpPr/>
          <p:nvPr/>
        </p:nvSpPr>
        <p:spPr>
          <a:xfrm>
            <a:off x="5078796" y="5443566"/>
            <a:ext cx="2274659" cy="994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Production IA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0A310-E3D0-4F77-84B2-B1C7A98C9D1D}"/>
              </a:ext>
            </a:extLst>
          </p:cNvPr>
          <p:cNvSpPr/>
          <p:nvPr/>
        </p:nvSpPr>
        <p:spPr>
          <a:xfrm>
            <a:off x="5128249" y="1284108"/>
            <a:ext cx="1944015" cy="994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Datasets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5CC78A6-07AF-4D25-8D01-A2A3FA24C505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5400000">
            <a:off x="7525351" y="4711422"/>
            <a:ext cx="1057286" cy="140107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A448ED-5860-4A52-87D7-664B9FF4296F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3363468" y="4332075"/>
            <a:ext cx="1715328" cy="1608529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8AC9058-9D26-4EB7-BE02-3B43B8AA0251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3515960" y="1628653"/>
            <a:ext cx="1459796" cy="1764781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1E215-64F1-44CB-B0EC-6420A112FA64}"/>
              </a:ext>
            </a:extLst>
          </p:cNvPr>
          <p:cNvSpPr/>
          <p:nvPr/>
        </p:nvSpPr>
        <p:spPr>
          <a:xfrm>
            <a:off x="7789491" y="2642426"/>
            <a:ext cx="1930081" cy="9183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Annotation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1965CB-ABB2-4635-8C8D-C7B4F6C2F9FD}"/>
              </a:ext>
            </a:extLst>
          </p:cNvPr>
          <p:cNvSpPr txBox="1"/>
          <p:nvPr/>
        </p:nvSpPr>
        <p:spPr>
          <a:xfrm>
            <a:off x="2542808" y="5346794"/>
            <a:ext cx="12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API call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EE7C906-812A-4D40-B314-7CDAE6DFCCB8}"/>
              </a:ext>
            </a:extLst>
          </p:cNvPr>
          <p:cNvSpPr txBox="1"/>
          <p:nvPr/>
        </p:nvSpPr>
        <p:spPr>
          <a:xfrm>
            <a:off x="8162491" y="5589659"/>
            <a:ext cx="12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C47C9E3-9DE3-4F06-9ECD-60746D99B3CC}"/>
              </a:ext>
            </a:extLst>
          </p:cNvPr>
          <p:cNvSpPr txBox="1"/>
          <p:nvPr/>
        </p:nvSpPr>
        <p:spPr>
          <a:xfrm>
            <a:off x="1908899" y="1652968"/>
            <a:ext cx="220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File + annotations</a:t>
            </a:r>
          </a:p>
        </p:txBody>
      </p: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08D2FE8D-BB0E-4BE4-BC04-12317E90831C}"/>
              </a:ext>
            </a:extLst>
          </p:cNvPr>
          <p:cNvCxnSpPr>
            <a:cxnSpLocks/>
            <a:stCxn id="7" idx="3"/>
            <a:endCxn id="33" idx="0"/>
          </p:cNvCxnSpPr>
          <p:nvPr/>
        </p:nvCxnSpPr>
        <p:spPr>
          <a:xfrm>
            <a:off x="7072264" y="1781145"/>
            <a:ext cx="1682268" cy="861281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26">
            <a:extLst>
              <a:ext uri="{FF2B5EF4-FFF2-40B4-BE49-F238E27FC236}">
                <a16:creationId xmlns:a16="http://schemas.microsoft.com/office/drawing/2014/main" id="{5DFE3DCB-54D4-444F-8FBD-4B1199BD3C7A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8552442" y="3762871"/>
            <a:ext cx="40418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miter lim="800000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4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515FBED-51D0-4963-8165-931FDC61B411}"/>
              </a:ext>
            </a:extLst>
          </p:cNvPr>
          <p:cNvSpPr/>
          <p:nvPr/>
        </p:nvSpPr>
        <p:spPr>
          <a:xfrm>
            <a:off x="4586522" y="2748041"/>
            <a:ext cx="2788920" cy="170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AI model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1556393-D605-4A25-9FAE-FC2164A50989}"/>
              </a:ext>
            </a:extLst>
          </p:cNvPr>
          <p:cNvCxnSpPr>
            <a:endCxn id="17" idx="1"/>
          </p:cNvCxnSpPr>
          <p:nvPr/>
        </p:nvCxnSpPr>
        <p:spPr>
          <a:xfrm>
            <a:off x="3214922" y="3603005"/>
            <a:ext cx="1371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0C75848-7333-480C-820F-ED0650D0CE97}"/>
              </a:ext>
            </a:extLst>
          </p:cNvPr>
          <p:cNvCxnSpPr/>
          <p:nvPr/>
        </p:nvCxnSpPr>
        <p:spPr>
          <a:xfrm>
            <a:off x="7375442" y="3603005"/>
            <a:ext cx="1371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30F9DE2-A24C-44D7-BCEA-83327C0E07C6}"/>
              </a:ext>
            </a:extLst>
          </p:cNvPr>
          <p:cNvSpPr txBox="1"/>
          <p:nvPr/>
        </p:nvSpPr>
        <p:spPr>
          <a:xfrm>
            <a:off x="1917447" y="3242258"/>
            <a:ext cx="107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Input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DBB868A-9D46-46E3-ABE0-3B4758F8B844}"/>
              </a:ext>
            </a:extLst>
          </p:cNvPr>
          <p:cNvSpPr txBox="1"/>
          <p:nvPr/>
        </p:nvSpPr>
        <p:spPr>
          <a:xfrm>
            <a:off x="8969414" y="3242257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555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9377F4-24AC-49D7-BF0D-4E8AB3906767}"/>
              </a:ext>
            </a:extLst>
          </p:cNvPr>
          <p:cNvSpPr/>
          <p:nvPr/>
        </p:nvSpPr>
        <p:spPr>
          <a:xfrm>
            <a:off x="4586522" y="2748041"/>
            <a:ext cx="2788920" cy="170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/>
              <a:t>ML Train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6380CE-31B8-4E69-8A4C-8092C5C4F53B}"/>
              </a:ext>
            </a:extLst>
          </p:cNvPr>
          <p:cNvCxnSpPr>
            <a:cxnSpLocks/>
          </p:cNvCxnSpPr>
          <p:nvPr/>
        </p:nvCxnSpPr>
        <p:spPr>
          <a:xfrm>
            <a:off x="3251985" y="3242257"/>
            <a:ext cx="1371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84E8571-A117-4D3B-B337-695FE01F1F44}"/>
              </a:ext>
            </a:extLst>
          </p:cNvPr>
          <p:cNvCxnSpPr/>
          <p:nvPr/>
        </p:nvCxnSpPr>
        <p:spPr>
          <a:xfrm>
            <a:off x="3214922" y="3979522"/>
            <a:ext cx="1371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BD215DE-4BF1-40F6-B65F-7287D36A24F3}"/>
              </a:ext>
            </a:extLst>
          </p:cNvPr>
          <p:cNvSpPr txBox="1"/>
          <p:nvPr/>
        </p:nvSpPr>
        <p:spPr>
          <a:xfrm>
            <a:off x="1810624" y="2878478"/>
            <a:ext cx="107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Input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3F8072-33BD-4A69-BDBA-5D22A61ACC28}"/>
              </a:ext>
            </a:extLst>
          </p:cNvPr>
          <p:cNvSpPr txBox="1"/>
          <p:nvPr/>
        </p:nvSpPr>
        <p:spPr>
          <a:xfrm>
            <a:off x="1810624" y="3687134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Output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66C741C-34A4-4ECB-9A58-90F24842FC43}"/>
              </a:ext>
            </a:extLst>
          </p:cNvPr>
          <p:cNvCxnSpPr>
            <a:cxnSpLocks/>
          </p:cNvCxnSpPr>
          <p:nvPr/>
        </p:nvCxnSpPr>
        <p:spPr>
          <a:xfrm>
            <a:off x="7375442" y="3603005"/>
            <a:ext cx="1371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09BAA3B-8735-489E-B4CC-D85E68CB72B8}"/>
              </a:ext>
            </a:extLst>
          </p:cNvPr>
          <p:cNvSpPr txBox="1"/>
          <p:nvPr/>
        </p:nvSpPr>
        <p:spPr>
          <a:xfrm>
            <a:off x="8788466" y="325499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AI model</a:t>
            </a:r>
          </a:p>
        </p:txBody>
      </p:sp>
    </p:spTree>
    <p:extLst>
      <p:ext uri="{BB962C8B-B14F-4D97-AF65-F5344CB8AC3E}">
        <p14:creationId xmlns:p14="http://schemas.microsoft.com/office/powerpoint/2010/main" val="307279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F8B4BC2-9DD1-4543-A926-32CFD4C03744}"/>
              </a:ext>
            </a:extLst>
          </p:cNvPr>
          <p:cNvSpPr/>
          <p:nvPr/>
        </p:nvSpPr>
        <p:spPr>
          <a:xfrm>
            <a:off x="7874619" y="828973"/>
            <a:ext cx="3969921" cy="3817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7B116B-C842-4CD2-91C0-F56049595016}"/>
              </a:ext>
            </a:extLst>
          </p:cNvPr>
          <p:cNvSpPr/>
          <p:nvPr/>
        </p:nvSpPr>
        <p:spPr>
          <a:xfrm>
            <a:off x="4426139" y="1692334"/>
            <a:ext cx="2414726" cy="2325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</a:t>
            </a:r>
          </a:p>
          <a:p>
            <a:pPr algn="ctr"/>
            <a:r>
              <a:rPr lang="fr-FR" dirty="0"/>
              <a:t>Learning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E3A551-EE17-4958-8020-FD47D6CE164D}"/>
              </a:ext>
            </a:extLst>
          </p:cNvPr>
          <p:cNvSpPr/>
          <p:nvPr/>
        </p:nvSpPr>
        <p:spPr>
          <a:xfrm>
            <a:off x="1004832" y="2065196"/>
            <a:ext cx="1724977" cy="15802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classique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650FB87-1053-4ACB-8921-E9B57C50A989}"/>
              </a:ext>
            </a:extLst>
          </p:cNvPr>
          <p:cNvSpPr txBox="1"/>
          <p:nvPr/>
        </p:nvSpPr>
        <p:spPr>
          <a:xfrm>
            <a:off x="102162" y="4869239"/>
            <a:ext cx="4140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Itération rapide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Résilient aux changements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Peux couteux en temps/RAM/CPU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Ne pourra pas couvrir 100%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Réutilisable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Algorithmes pas tous déterministe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2CDB90-57A2-41A4-B2A4-1CC8DE6D943F}"/>
              </a:ext>
            </a:extLst>
          </p:cNvPr>
          <p:cNvSpPr txBox="1"/>
          <p:nvPr/>
        </p:nvSpPr>
        <p:spPr>
          <a:xfrm>
            <a:off x="4133498" y="4881155"/>
            <a:ext cx="382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Itération Longue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Peu résilient aux changements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Couteux en temps/RAM/CPU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Couvrira les cas simple (structuré)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F74EE3-78E1-47C8-950F-725E4793C46A}"/>
              </a:ext>
            </a:extLst>
          </p:cNvPr>
          <p:cNvSpPr txBox="1"/>
          <p:nvPr/>
        </p:nvSpPr>
        <p:spPr>
          <a:xfrm>
            <a:off x="8136464" y="4869239"/>
            <a:ext cx="405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25000"/>
                  </a:schemeClr>
                </a:solidFill>
              </a:rPr>
              <a:t>Itération très longue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25000"/>
                  </a:schemeClr>
                </a:solidFill>
              </a:rPr>
              <a:t>Peu résilient aux changements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25000"/>
                  </a:schemeClr>
                </a:solidFill>
              </a:rPr>
              <a:t>Très couteux en temps/RAM/CPU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25000"/>
                  </a:schemeClr>
                </a:solidFill>
              </a:rPr>
              <a:t>Permet de tendre vers une couverture fonctionnelle de 100% des cas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19C9FFB9-602C-425A-A145-B026D7806654}"/>
              </a:ext>
            </a:extLst>
          </p:cNvPr>
          <p:cNvSpPr/>
          <p:nvPr/>
        </p:nvSpPr>
        <p:spPr>
          <a:xfrm>
            <a:off x="1703734" y="1915268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62C9C83-930F-4B1C-8592-C7A218641E42}"/>
              </a:ext>
            </a:extLst>
          </p:cNvPr>
          <p:cNvSpPr/>
          <p:nvPr/>
        </p:nvSpPr>
        <p:spPr>
          <a:xfrm rot="3902026">
            <a:off x="2566223" y="2553305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AC88D28-364F-48F0-88D0-DD3A6EA474D1}"/>
              </a:ext>
            </a:extLst>
          </p:cNvPr>
          <p:cNvSpPr/>
          <p:nvPr/>
        </p:nvSpPr>
        <p:spPr>
          <a:xfrm rot="8711714">
            <a:off x="2228913" y="3359106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8B287A2-1E17-47C1-922F-173E5C7B3506}"/>
              </a:ext>
            </a:extLst>
          </p:cNvPr>
          <p:cNvSpPr/>
          <p:nvPr/>
        </p:nvSpPr>
        <p:spPr>
          <a:xfrm rot="13292990">
            <a:off x="1086207" y="3271246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E30381E-77B0-471D-AF91-041EF62847DA}"/>
              </a:ext>
            </a:extLst>
          </p:cNvPr>
          <p:cNvSpPr/>
          <p:nvPr/>
        </p:nvSpPr>
        <p:spPr>
          <a:xfrm rot="16942636">
            <a:off x="904699" y="2403863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57161E-FF48-4216-A05B-CF96A1A31811}"/>
              </a:ext>
            </a:extLst>
          </p:cNvPr>
          <p:cNvSpPr/>
          <p:nvPr/>
        </p:nvSpPr>
        <p:spPr>
          <a:xfrm rot="16942636">
            <a:off x="4365946" y="2257117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6B20839-2F61-4DDB-903E-B3687FEC6EBE}"/>
              </a:ext>
            </a:extLst>
          </p:cNvPr>
          <p:cNvSpPr/>
          <p:nvPr/>
        </p:nvSpPr>
        <p:spPr>
          <a:xfrm rot="3902026">
            <a:off x="6624095" y="2449038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DD64F02-82ED-40B9-A374-DBBAC481DF28}"/>
              </a:ext>
            </a:extLst>
          </p:cNvPr>
          <p:cNvSpPr/>
          <p:nvPr/>
        </p:nvSpPr>
        <p:spPr>
          <a:xfrm>
            <a:off x="5353239" y="1542406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B463AA12-346F-4CDD-A073-8A8B144AEE58}"/>
              </a:ext>
            </a:extLst>
          </p:cNvPr>
          <p:cNvSpPr/>
          <p:nvPr/>
        </p:nvSpPr>
        <p:spPr>
          <a:xfrm rot="8711714">
            <a:off x="6394032" y="3487724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4741DF4-AA5F-49AD-8FFC-49DC91CE51F0}"/>
              </a:ext>
            </a:extLst>
          </p:cNvPr>
          <p:cNvSpPr/>
          <p:nvPr/>
        </p:nvSpPr>
        <p:spPr>
          <a:xfrm rot="13292990">
            <a:off x="4754651" y="3657343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8E5496C-DA0E-43AC-AF6A-31F806C67D34}"/>
              </a:ext>
            </a:extLst>
          </p:cNvPr>
          <p:cNvSpPr/>
          <p:nvPr/>
        </p:nvSpPr>
        <p:spPr>
          <a:xfrm rot="13292990">
            <a:off x="8613585" y="4177461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E886FF4-77B7-425F-84D3-50FAA326E965}"/>
              </a:ext>
            </a:extLst>
          </p:cNvPr>
          <p:cNvSpPr/>
          <p:nvPr/>
        </p:nvSpPr>
        <p:spPr>
          <a:xfrm rot="16942636">
            <a:off x="7802645" y="2045536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7D58EECD-FC88-4F26-8E91-EACD3E5DAA70}"/>
              </a:ext>
            </a:extLst>
          </p:cNvPr>
          <p:cNvSpPr/>
          <p:nvPr/>
        </p:nvSpPr>
        <p:spPr>
          <a:xfrm>
            <a:off x="9695993" y="727600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7A34825-5135-46A4-BA0B-BE8F63ED9CA0}"/>
              </a:ext>
            </a:extLst>
          </p:cNvPr>
          <p:cNvSpPr/>
          <p:nvPr/>
        </p:nvSpPr>
        <p:spPr>
          <a:xfrm rot="3902026">
            <a:off x="11468585" y="1715191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F9FF5A-6866-464C-9D3D-3F5369836FEE}"/>
              </a:ext>
            </a:extLst>
          </p:cNvPr>
          <p:cNvSpPr/>
          <p:nvPr/>
        </p:nvSpPr>
        <p:spPr>
          <a:xfrm rot="8711714">
            <a:off x="11246045" y="3812866"/>
            <a:ext cx="327171" cy="29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2F1C9666-03F3-4405-93B7-B95E887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Type d’algorithme</a:t>
            </a:r>
          </a:p>
        </p:txBody>
      </p:sp>
    </p:spTree>
    <p:extLst>
      <p:ext uri="{BB962C8B-B14F-4D97-AF65-F5344CB8AC3E}">
        <p14:creationId xmlns:p14="http://schemas.microsoft.com/office/powerpoint/2010/main" val="2304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fficher l’image source">
            <a:extLst>
              <a:ext uri="{FF2B5EF4-FFF2-40B4-BE49-F238E27FC236}">
                <a16:creationId xmlns:a16="http://schemas.microsoft.com/office/drawing/2014/main" id="{41D1E74E-2A21-4B93-B7DD-72F22848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20" y="2926024"/>
            <a:ext cx="400202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fficher l’image source">
            <a:extLst>
              <a:ext uri="{FF2B5EF4-FFF2-40B4-BE49-F238E27FC236}">
                <a16:creationId xmlns:a16="http://schemas.microsoft.com/office/drawing/2014/main" id="{E4B7949F-9926-425E-A05B-A4D05968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08" y="2123932"/>
            <a:ext cx="400202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Top 10 Machine Learning Tools You Need to Know About | Edureka">
            <a:extLst>
              <a:ext uri="{FF2B5EF4-FFF2-40B4-BE49-F238E27FC236}">
                <a16:creationId xmlns:a16="http://schemas.microsoft.com/office/drawing/2014/main" id="{F2DB888E-7DE0-4261-B7A9-2324631D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64" y="3533738"/>
            <a:ext cx="726412" cy="43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database-logo">
            <a:extLst>
              <a:ext uri="{FF2B5EF4-FFF2-40B4-BE49-F238E27FC236}">
                <a16:creationId xmlns:a16="http://schemas.microsoft.com/office/drawing/2014/main" id="{322136D2-365F-4547-9686-06475CA6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94" y="1798368"/>
            <a:ext cx="360654" cy="4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5DF37B-B8A0-4AF2-A028-E8BD83B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107"/>
            <a:ext cx="10515600" cy="726744"/>
          </a:xfrm>
        </p:spPr>
        <p:txBody>
          <a:bodyPr/>
          <a:lstStyle/>
          <a:p>
            <a:r>
              <a:rPr lang="fr-FR" dirty="0"/>
              <a:t>Eco-système 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6BF3E-51F1-4490-9832-69AABF7F0197}"/>
              </a:ext>
            </a:extLst>
          </p:cNvPr>
          <p:cNvSpPr/>
          <p:nvPr/>
        </p:nvSpPr>
        <p:spPr>
          <a:xfrm>
            <a:off x="7974136" y="3849380"/>
            <a:ext cx="1279351" cy="745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Train IA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7B6A5-7704-445C-BF8D-12DE667CDA16}"/>
              </a:ext>
            </a:extLst>
          </p:cNvPr>
          <p:cNvSpPr/>
          <p:nvPr/>
        </p:nvSpPr>
        <p:spPr>
          <a:xfrm>
            <a:off x="1760447" y="3676337"/>
            <a:ext cx="1930081" cy="10911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Production</a:t>
            </a:r>
            <a:br>
              <a:rPr lang="fr-FR" sz="2800" dirty="0"/>
            </a:br>
            <a:r>
              <a:rPr lang="fr-FR" sz="2800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23228-F688-4F9C-AD30-CEAF7639D72A}"/>
              </a:ext>
            </a:extLst>
          </p:cNvPr>
          <p:cNvSpPr/>
          <p:nvPr/>
        </p:nvSpPr>
        <p:spPr>
          <a:xfrm>
            <a:off x="4483906" y="5443565"/>
            <a:ext cx="2274659" cy="10614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Production IA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0A310-E3D0-4F77-84B2-B1C7A98C9D1D}"/>
              </a:ext>
            </a:extLst>
          </p:cNvPr>
          <p:cNvSpPr/>
          <p:nvPr/>
        </p:nvSpPr>
        <p:spPr>
          <a:xfrm>
            <a:off x="4694232" y="1994474"/>
            <a:ext cx="1944015" cy="994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Dataset(s)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4F6B3C-6D76-4DA9-B8E1-DC28ECE119FF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6638247" y="2491511"/>
            <a:ext cx="1975565" cy="1357869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5CC78A6-07AF-4D25-8D01-A2A3FA24C505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5400000">
            <a:off x="6996269" y="4356725"/>
            <a:ext cx="1379841" cy="185524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A448ED-5860-4A52-87D7-664B9FF4296F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2725488" y="4767471"/>
            <a:ext cx="1758418" cy="1206799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8AC9058-9D26-4EB7-BE02-3B43B8AA0251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3117447" y="2099552"/>
            <a:ext cx="1184826" cy="196874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1E215-64F1-44CB-B0EC-6420A112FA64}"/>
              </a:ext>
            </a:extLst>
          </p:cNvPr>
          <p:cNvSpPr/>
          <p:nvPr/>
        </p:nvSpPr>
        <p:spPr>
          <a:xfrm>
            <a:off x="8444123" y="1634718"/>
            <a:ext cx="1279352" cy="745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Ecotag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01965CB-ABB2-4635-8C8D-C7B4F6C2F9FD}"/>
              </a:ext>
            </a:extLst>
          </p:cNvPr>
          <p:cNvSpPr txBox="1"/>
          <p:nvPr/>
        </p:nvSpPr>
        <p:spPr>
          <a:xfrm>
            <a:off x="2061676" y="5443565"/>
            <a:ext cx="12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API call</a:t>
            </a:r>
          </a:p>
        </p:txBody>
      </p:sp>
      <p:cxnSp>
        <p:nvCxnSpPr>
          <p:cNvPr id="48" name="Connecteur droit avec flèche 26">
            <a:extLst>
              <a:ext uri="{FF2B5EF4-FFF2-40B4-BE49-F238E27FC236}">
                <a16:creationId xmlns:a16="http://schemas.microsoft.com/office/drawing/2014/main" id="{67745FB3-E25A-4C29-AEBF-5670736230EF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rot="10800000" flipV="1">
            <a:off x="6638247" y="2007243"/>
            <a:ext cx="1805876" cy="48426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8" descr="OpenShift — Wikipédia">
            <a:extLst>
              <a:ext uri="{FF2B5EF4-FFF2-40B4-BE49-F238E27FC236}">
                <a16:creationId xmlns:a16="http://schemas.microsoft.com/office/drawing/2014/main" id="{3F19A8C6-3B46-48FA-B6C2-3924C1DA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45" y="5247472"/>
            <a:ext cx="367129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EE7C906-812A-4D40-B314-7CDAE6DFCCB8}"/>
              </a:ext>
            </a:extLst>
          </p:cNvPr>
          <p:cNvSpPr txBox="1"/>
          <p:nvPr/>
        </p:nvSpPr>
        <p:spPr>
          <a:xfrm>
            <a:off x="8061339" y="5443565"/>
            <a:ext cx="12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7942B257-EC55-4CA5-AD10-A981386E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83" y="3448123"/>
            <a:ext cx="539625" cy="30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Afficher l’image source">
            <a:extLst>
              <a:ext uri="{FF2B5EF4-FFF2-40B4-BE49-F238E27FC236}">
                <a16:creationId xmlns:a16="http://schemas.microsoft.com/office/drawing/2014/main" id="{E07FF0EA-16D2-48C5-ADC1-FBF138AE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807" y="1429212"/>
            <a:ext cx="487335" cy="27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4C47C9E3-9DE3-4F06-9ECD-60746D99B3CC}"/>
              </a:ext>
            </a:extLst>
          </p:cNvPr>
          <p:cNvSpPr txBox="1"/>
          <p:nvPr/>
        </p:nvSpPr>
        <p:spPr>
          <a:xfrm>
            <a:off x="1397093" y="2227978"/>
            <a:ext cx="220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File + annotations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82BA89E-05C7-4FC3-BBF0-759C58A776A7}"/>
              </a:ext>
            </a:extLst>
          </p:cNvPr>
          <p:cNvSpPr txBox="1"/>
          <p:nvPr/>
        </p:nvSpPr>
        <p:spPr>
          <a:xfrm>
            <a:off x="6743131" y="1425114"/>
            <a:ext cx="1815798" cy="379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Annotate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75E2697-B306-44C5-94AE-187CBD49FA9A}"/>
              </a:ext>
            </a:extLst>
          </p:cNvPr>
          <p:cNvSpPr txBox="1"/>
          <p:nvPr/>
        </p:nvSpPr>
        <p:spPr>
          <a:xfrm>
            <a:off x="7674363" y="2682695"/>
            <a:ext cx="1815798" cy="379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1672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D6DDD-477E-40B5-8F83-49295D69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EcoTag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856CC-D46D-4C0E-B55E-0C63DAE9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deeplearning</a:t>
            </a:r>
            <a:r>
              <a:rPr lang="fr-FR" dirty="0"/>
              <a:t> l’annotation est la ressource pilier</a:t>
            </a:r>
          </a:p>
          <a:p>
            <a:r>
              <a:rPr lang="fr-FR" dirty="0"/>
              <a:t>C’est un centre de coût</a:t>
            </a:r>
          </a:p>
          <a:p>
            <a:r>
              <a:rPr lang="fr-FR" dirty="0"/>
              <a:t>L’annotation doit s’industrialisé, s’automatiser afin de baisser les coûts</a:t>
            </a:r>
          </a:p>
          <a:p>
            <a:r>
              <a:rPr lang="fr-FR" dirty="0"/>
              <a:t>Il faut dès maintenant une vision « architecture » et « besoin » un peu plus high </a:t>
            </a:r>
            <a:r>
              <a:rPr lang="fr-FR" dirty="0" err="1"/>
              <a:t>level</a:t>
            </a:r>
            <a:r>
              <a:rPr lang="fr-FR" dirty="0"/>
              <a:t> que juste l’annotation</a:t>
            </a:r>
          </a:p>
        </p:txBody>
      </p:sp>
    </p:spTree>
    <p:extLst>
      <p:ext uri="{BB962C8B-B14F-4D97-AF65-F5344CB8AC3E}">
        <p14:creationId xmlns:p14="http://schemas.microsoft.com/office/powerpoint/2010/main" val="7468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FD92F-66F0-4384-8EBC-8F3BF5E1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EcoTag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9A694-E1B6-41D8-AA75-A597E2D2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API de gestion des </a:t>
            </a:r>
            <a:r>
              <a:rPr lang="fr-FR" dirty="0" err="1"/>
              <a:t>dataset</a:t>
            </a:r>
            <a:r>
              <a:rPr lang="fr-FR" dirty="0"/>
              <a:t>: </a:t>
            </a:r>
            <a:r>
              <a:rPr lang="fr-FR" dirty="0" err="1"/>
              <a:t>EcoTagDataset</a:t>
            </a:r>
            <a:endParaRPr lang="fr-FR" dirty="0"/>
          </a:p>
          <a:p>
            <a:r>
              <a:rPr lang="fr-FR" dirty="0"/>
              <a:t>Un site web pour annotation manuel: </a:t>
            </a:r>
            <a:r>
              <a:rPr lang="fr-FR" dirty="0" err="1"/>
              <a:t>EcoTag</a:t>
            </a:r>
            <a:endParaRPr lang="fr-FR" dirty="0"/>
          </a:p>
          <a:p>
            <a:r>
              <a:rPr lang="fr-FR" dirty="0"/>
              <a:t>Un ensemble de Widget (</a:t>
            </a:r>
            <a:r>
              <a:rPr lang="fr-FR" dirty="0" err="1"/>
              <a:t>EcoTagWidgets</a:t>
            </a:r>
            <a:r>
              <a:rPr lang="fr-FR" dirty="0"/>
              <a:t>) pour intégration dans les applications consommatrices des IA: par exemple SDJ</a:t>
            </a:r>
          </a:p>
          <a:p>
            <a:pPr lvl="1"/>
            <a:r>
              <a:rPr lang="fr-FR" dirty="0"/>
              <a:t>Amont: Composant de filtre de la qualité d’image (</a:t>
            </a:r>
            <a:r>
              <a:rPr lang="fr-FR" dirty="0" err="1"/>
              <a:t>pdf</a:t>
            </a:r>
            <a:r>
              <a:rPr lang="fr-FR" dirty="0"/>
              <a:t> to image, </a:t>
            </a:r>
            <a:r>
              <a:rPr lang="fr-FR" dirty="0" err="1"/>
              <a:t>tiff</a:t>
            </a:r>
            <a:r>
              <a:rPr lang="fr-FR" dirty="0"/>
              <a:t> to image, </a:t>
            </a:r>
            <a:r>
              <a:rPr lang="fr-FR" dirty="0" err="1"/>
              <a:t>precheck</a:t>
            </a:r>
            <a:r>
              <a:rPr lang="fr-FR" dirty="0"/>
              <a:t> couleur, qualité documents, etc.)</a:t>
            </a:r>
          </a:p>
          <a:p>
            <a:pPr lvl="1"/>
            <a:r>
              <a:rPr lang="fr-FR" dirty="0"/>
              <a:t>Aval: Composant de correction (annotation) du retour des données des IA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7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">
      <a:dk1>
        <a:srgbClr val="2D293E"/>
      </a:dk1>
      <a:lt1>
        <a:srgbClr val="FFFFFF"/>
      </a:lt1>
      <a:dk2>
        <a:srgbClr val="44546A"/>
      </a:dk2>
      <a:lt2>
        <a:srgbClr val="FDFEFF"/>
      </a:lt2>
      <a:accent1>
        <a:srgbClr val="FE6C45"/>
      </a:accent1>
      <a:accent2>
        <a:srgbClr val="0DBBD6"/>
      </a:accent2>
      <a:accent3>
        <a:srgbClr val="FEE9D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cb9dc2-e9ea-44ac-afed-001b6fad4f36">
      <UserInfo>
        <DisplayName>LEMARCHAND THOMAS</DisplayName>
        <AccountId>16</AccountId>
        <AccountType/>
      </UserInfo>
      <UserInfo>
        <DisplayName>CHERVET Guillaume</DisplayName>
        <AccountId>84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3" ma:contentTypeDescription="Create a new document." ma:contentTypeScope="" ma:versionID="5dc1144dd420c1d8a9ebf51c7358c8f0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6dda18631f78ef64168f1da1c53d30f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7AB42-0DA9-4407-9B22-92C435FE7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22BBC0-3E7A-472B-9CC6-34C5EA434DEE}">
  <ds:schemaRefs>
    <ds:schemaRef ds:uri="http://purl.org/dc/elements/1.1/"/>
    <ds:schemaRef ds:uri="http://schemas.microsoft.com/office/2006/metadata/properties"/>
    <ds:schemaRef ds:uri="d0879fa5-f2db-41a7-8861-4a44e7ee3b24"/>
    <ds:schemaRef ds:uri="03cb9dc2-e9ea-44ac-afed-001b6fad4f3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2C7657-97CD-4958-88DD-F8AC8725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18573</TotalTime>
  <Words>253</Words>
  <Application>Microsoft Office PowerPoint</Application>
  <PresentationFormat>Grand écran</PresentationFormat>
  <Paragraphs>60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Medium</vt:lpstr>
      <vt:lpstr>Office Theme</vt:lpstr>
      <vt:lpstr>Eco-système annotation</vt:lpstr>
      <vt:lpstr>Présentation PowerPoint</vt:lpstr>
      <vt:lpstr>Présentation PowerPoint</vt:lpstr>
      <vt:lpstr>Type d’algorithme</vt:lpstr>
      <vt:lpstr>Eco-système annotation</vt:lpstr>
      <vt:lpstr>EcoTag</vt:lpstr>
      <vt:lpstr>EcoTag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LEMARCHAND THOMAS</dc:creator>
  <cp:lastModifiedBy>CHERVET Guillaume</cp:lastModifiedBy>
  <cp:revision>534</cp:revision>
  <dcterms:created xsi:type="dcterms:W3CDTF">2020-11-18T10:41:47Z</dcterms:created>
  <dcterms:modified xsi:type="dcterms:W3CDTF">2022-08-02T14:11:50Z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0x0101003BE0F011240A094E827BA56BE9109944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2022-08-02T14:11:50Z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604eb593-e99c-4e74-ae22-dc39fbc02cda</vt:lpwstr>
  </property>
  <property fmtid="{D5CDD505-2E9C-101B-9397-08002B2CF9AE}" pid="9" name="MSIP_Label_65722654-0696-4b8f-bb0e-68bcd3f909d4_ContentBits">
    <vt:lpwstr>3</vt:lpwstr>
  </property>
</Properties>
</file>