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Default Extension="jpg" ContentType="image/jpg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7459820" y="14350"/>
            <a:ext cx="4732655" cy="6844030"/>
          </a:xfrm>
          <a:custGeom>
            <a:avLst/>
            <a:gdLst/>
            <a:ahLst/>
            <a:cxnLst/>
            <a:rect l="l" t="t" r="r" b="b"/>
            <a:pathLst>
              <a:path w="4732655" h="6844030">
                <a:moveTo>
                  <a:pt x="1927130" y="0"/>
                </a:moveTo>
                <a:lnTo>
                  <a:pt x="3135777" y="6843645"/>
                </a:lnTo>
              </a:path>
              <a:path w="4732655" h="6844030">
                <a:moveTo>
                  <a:pt x="4732179" y="3689307"/>
                </a:moveTo>
                <a:lnTo>
                  <a:pt x="0" y="6843647"/>
                </a:lnTo>
              </a:path>
            </a:pathLst>
          </a:custGeom>
          <a:ln w="9525">
            <a:solidFill>
              <a:srgbClr val="5FC9E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7995"/>
                </a:lnTo>
                <a:lnTo>
                  <a:pt x="3009900" y="6857995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568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9601200" y="0"/>
            <a:ext cx="2590800" cy="6858000"/>
          </a:xfrm>
          <a:custGeom>
            <a:avLst/>
            <a:gdLst/>
            <a:ahLst/>
            <a:cxnLst/>
            <a:rect l="l" t="t" r="r" b="b"/>
            <a:pathLst>
              <a:path w="2590800" h="6858000">
                <a:moveTo>
                  <a:pt x="2590419" y="0"/>
                </a:moveTo>
                <a:lnTo>
                  <a:pt x="0" y="0"/>
                </a:lnTo>
                <a:lnTo>
                  <a:pt x="1209421" y="6857995"/>
                </a:lnTo>
                <a:lnTo>
                  <a:pt x="2590419" y="6857995"/>
                </a:lnTo>
                <a:lnTo>
                  <a:pt x="2590419" y="0"/>
                </a:lnTo>
                <a:close/>
              </a:path>
            </a:pathLst>
          </a:custGeom>
          <a:solidFill>
            <a:srgbClr val="5FC9ED">
              <a:alpha val="1960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EE2">
              <a:alpha val="6548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9334500" y="0"/>
            <a:ext cx="2857500" cy="6858000"/>
          </a:xfrm>
          <a:custGeom>
            <a:avLst/>
            <a:gdLst/>
            <a:ahLst/>
            <a:cxnLst/>
            <a:rect l="l" t="t" r="r" b="b"/>
            <a:pathLst>
              <a:path w="2857500" h="6858000">
                <a:moveTo>
                  <a:pt x="2857246" y="0"/>
                </a:moveTo>
                <a:lnTo>
                  <a:pt x="0" y="0"/>
                </a:lnTo>
                <a:lnTo>
                  <a:pt x="2472817" y="6857995"/>
                </a:lnTo>
                <a:lnTo>
                  <a:pt x="2857246" y="6857995"/>
                </a:lnTo>
                <a:lnTo>
                  <a:pt x="2857246" y="0"/>
                </a:lnTo>
                <a:close/>
              </a:path>
            </a:pathLst>
          </a:custGeom>
          <a:solidFill>
            <a:srgbClr val="17AEE2">
              <a:alpha val="49803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7995"/>
                </a:lnTo>
                <a:lnTo>
                  <a:pt x="1295400" y="6857995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69802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0934700" y="0"/>
            <a:ext cx="1257300" cy="6858000"/>
          </a:xfrm>
          <a:custGeom>
            <a:avLst/>
            <a:gdLst/>
            <a:ahLst/>
            <a:cxnLst/>
            <a:rect l="l" t="t" r="r" b="b"/>
            <a:pathLst>
              <a:path w="1257300" h="6858000">
                <a:moveTo>
                  <a:pt x="1257046" y="0"/>
                </a:moveTo>
                <a:lnTo>
                  <a:pt x="0" y="0"/>
                </a:lnTo>
                <a:lnTo>
                  <a:pt x="1115695" y="6857995"/>
                </a:lnTo>
                <a:lnTo>
                  <a:pt x="1257046" y="6857995"/>
                </a:lnTo>
                <a:lnTo>
                  <a:pt x="1257046" y="0"/>
                </a:lnTo>
                <a:close/>
              </a:path>
            </a:pathLst>
          </a:custGeom>
          <a:solidFill>
            <a:srgbClr val="216092">
              <a:alpha val="79606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EE2">
              <a:alpha val="6548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69802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bg object 26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bg object 27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bg object 28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40409" y="815593"/>
            <a:ext cx="10711180" cy="678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459820" y="14350"/>
            <a:ext cx="4732655" cy="6844030"/>
          </a:xfrm>
          <a:custGeom>
            <a:avLst/>
            <a:gdLst/>
            <a:ahLst/>
            <a:cxnLst/>
            <a:rect l="l" t="t" r="r" b="b"/>
            <a:pathLst>
              <a:path w="4732655" h="6844030">
                <a:moveTo>
                  <a:pt x="1927130" y="0"/>
                </a:moveTo>
                <a:lnTo>
                  <a:pt x="3135777" y="6843645"/>
                </a:lnTo>
              </a:path>
              <a:path w="4732655" h="6844030">
                <a:moveTo>
                  <a:pt x="4732179" y="3689307"/>
                </a:moveTo>
                <a:lnTo>
                  <a:pt x="0" y="6843647"/>
                </a:lnTo>
              </a:path>
            </a:pathLst>
          </a:custGeom>
          <a:ln w="9525">
            <a:solidFill>
              <a:srgbClr val="5FC9E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7995"/>
                </a:lnTo>
                <a:lnTo>
                  <a:pt x="3009900" y="6857995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568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9601200" y="0"/>
            <a:ext cx="2590800" cy="6858000"/>
          </a:xfrm>
          <a:custGeom>
            <a:avLst/>
            <a:gdLst/>
            <a:ahLst/>
            <a:cxnLst/>
            <a:rect l="l" t="t" r="r" b="b"/>
            <a:pathLst>
              <a:path w="2590800" h="6858000">
                <a:moveTo>
                  <a:pt x="2590419" y="0"/>
                </a:moveTo>
                <a:lnTo>
                  <a:pt x="0" y="0"/>
                </a:lnTo>
                <a:lnTo>
                  <a:pt x="1209421" y="6857995"/>
                </a:lnTo>
                <a:lnTo>
                  <a:pt x="2590419" y="6857995"/>
                </a:lnTo>
                <a:lnTo>
                  <a:pt x="2590419" y="0"/>
                </a:lnTo>
                <a:close/>
              </a:path>
            </a:pathLst>
          </a:custGeom>
          <a:solidFill>
            <a:srgbClr val="5FC9ED">
              <a:alpha val="1960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EE2">
              <a:alpha val="6548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9334500" y="0"/>
            <a:ext cx="2857500" cy="6858000"/>
          </a:xfrm>
          <a:custGeom>
            <a:avLst/>
            <a:gdLst/>
            <a:ahLst/>
            <a:cxnLst/>
            <a:rect l="l" t="t" r="r" b="b"/>
            <a:pathLst>
              <a:path w="2857500" h="6858000">
                <a:moveTo>
                  <a:pt x="2857246" y="0"/>
                </a:moveTo>
                <a:lnTo>
                  <a:pt x="0" y="0"/>
                </a:lnTo>
                <a:lnTo>
                  <a:pt x="2472817" y="6857995"/>
                </a:lnTo>
                <a:lnTo>
                  <a:pt x="2857246" y="6857995"/>
                </a:lnTo>
                <a:lnTo>
                  <a:pt x="2857246" y="0"/>
                </a:lnTo>
                <a:close/>
              </a:path>
            </a:pathLst>
          </a:custGeom>
          <a:solidFill>
            <a:srgbClr val="17AEE2">
              <a:alpha val="49803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7995"/>
                </a:lnTo>
                <a:lnTo>
                  <a:pt x="1295400" y="6857995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69802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0934700" y="0"/>
            <a:ext cx="1257300" cy="6858000"/>
          </a:xfrm>
          <a:custGeom>
            <a:avLst/>
            <a:gdLst/>
            <a:ahLst/>
            <a:cxnLst/>
            <a:rect l="l" t="t" r="r" b="b"/>
            <a:pathLst>
              <a:path w="1257300" h="6858000">
                <a:moveTo>
                  <a:pt x="1257046" y="0"/>
                </a:moveTo>
                <a:lnTo>
                  <a:pt x="0" y="0"/>
                </a:lnTo>
                <a:lnTo>
                  <a:pt x="1115695" y="6857995"/>
                </a:lnTo>
                <a:lnTo>
                  <a:pt x="1257046" y="6857995"/>
                </a:lnTo>
                <a:lnTo>
                  <a:pt x="1257046" y="0"/>
                </a:lnTo>
                <a:close/>
              </a:path>
            </a:pathLst>
          </a:custGeom>
          <a:solidFill>
            <a:srgbClr val="216092">
              <a:alpha val="79606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EE2">
              <a:alpha val="6548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69802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bg object 2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7" name="bg object 2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91475" y="2933700"/>
            <a:ext cx="2762250" cy="3257550"/>
          </a:xfrm>
          <a:prstGeom prst="rect">
            <a:avLst/>
          </a:prstGeom>
        </p:spPr>
      </p:pic>
      <p:sp>
        <p:nvSpPr>
          <p:cNvPr id="28" name="bg object 28"/>
          <p:cNvSpPr/>
          <p:nvPr/>
        </p:nvSpPr>
        <p:spPr>
          <a:xfrm>
            <a:off x="8305800" y="11239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bg object 29"/>
          <p:cNvSpPr/>
          <p:nvPr/>
        </p:nvSpPr>
        <p:spPr>
          <a:xfrm>
            <a:off x="729640" y="601091"/>
            <a:ext cx="2315210" cy="401955"/>
          </a:xfrm>
          <a:custGeom>
            <a:avLst/>
            <a:gdLst/>
            <a:ahLst/>
            <a:cxnLst/>
            <a:rect l="l" t="t" r="r" b="b"/>
            <a:pathLst>
              <a:path w="2315210" h="401955">
                <a:moveTo>
                  <a:pt x="80594" y="4191"/>
                </a:moveTo>
                <a:lnTo>
                  <a:pt x="71178" y="4379"/>
                </a:lnTo>
                <a:lnTo>
                  <a:pt x="0" y="7112"/>
                </a:lnTo>
                <a:lnTo>
                  <a:pt x="0" y="395224"/>
                </a:lnTo>
                <a:lnTo>
                  <a:pt x="68922" y="395224"/>
                </a:lnTo>
                <a:lnTo>
                  <a:pt x="68922" y="252349"/>
                </a:lnTo>
                <a:lnTo>
                  <a:pt x="120395" y="252349"/>
                </a:lnTo>
                <a:lnTo>
                  <a:pt x="156892" y="248905"/>
                </a:lnTo>
                <a:lnTo>
                  <a:pt x="200986" y="232865"/>
                </a:lnTo>
                <a:lnTo>
                  <a:pt x="232483" y="206138"/>
                </a:lnTo>
                <a:lnTo>
                  <a:pt x="239101" y="193039"/>
                </a:lnTo>
                <a:lnTo>
                  <a:pt x="96494" y="193039"/>
                </a:lnTo>
                <a:lnTo>
                  <a:pt x="90993" y="192920"/>
                </a:lnTo>
                <a:lnTo>
                  <a:pt x="84566" y="192563"/>
                </a:lnTo>
                <a:lnTo>
                  <a:pt x="77210" y="191968"/>
                </a:lnTo>
                <a:lnTo>
                  <a:pt x="68922" y="191135"/>
                </a:lnTo>
                <a:lnTo>
                  <a:pt x="68922" y="66801"/>
                </a:lnTo>
                <a:lnTo>
                  <a:pt x="75641" y="65912"/>
                </a:lnTo>
                <a:lnTo>
                  <a:pt x="82626" y="65405"/>
                </a:lnTo>
                <a:lnTo>
                  <a:pt x="244904" y="65405"/>
                </a:lnTo>
                <a:lnTo>
                  <a:pt x="233744" y="48587"/>
                </a:lnTo>
                <a:lnTo>
                  <a:pt x="215125" y="32512"/>
                </a:lnTo>
                <a:lnTo>
                  <a:pt x="190765" y="20103"/>
                </a:lnTo>
                <a:lnTo>
                  <a:pt x="160223" y="11255"/>
                </a:lnTo>
                <a:lnTo>
                  <a:pt x="123499" y="5955"/>
                </a:lnTo>
                <a:lnTo>
                  <a:pt x="80594" y="4191"/>
                </a:lnTo>
                <a:close/>
              </a:path>
              <a:path w="2315210" h="401955">
                <a:moveTo>
                  <a:pt x="120395" y="252349"/>
                </a:moveTo>
                <a:lnTo>
                  <a:pt x="68922" y="252349"/>
                </a:lnTo>
                <a:lnTo>
                  <a:pt x="78235" y="253182"/>
                </a:lnTo>
                <a:lnTo>
                  <a:pt x="86553" y="253777"/>
                </a:lnTo>
                <a:lnTo>
                  <a:pt x="93876" y="254134"/>
                </a:lnTo>
                <a:lnTo>
                  <a:pt x="100203" y="254254"/>
                </a:lnTo>
                <a:lnTo>
                  <a:pt x="120395" y="252349"/>
                </a:lnTo>
                <a:close/>
              </a:path>
              <a:path w="2315210" h="401955">
                <a:moveTo>
                  <a:pt x="244904" y="65405"/>
                </a:moveTo>
                <a:lnTo>
                  <a:pt x="89865" y="65405"/>
                </a:lnTo>
                <a:lnTo>
                  <a:pt x="132429" y="69189"/>
                </a:lnTo>
                <a:lnTo>
                  <a:pt x="162834" y="80533"/>
                </a:lnTo>
                <a:lnTo>
                  <a:pt x="181078" y="99427"/>
                </a:lnTo>
                <a:lnTo>
                  <a:pt x="187159" y="125857"/>
                </a:lnTo>
                <a:lnTo>
                  <a:pt x="185800" y="142428"/>
                </a:lnTo>
                <a:lnTo>
                  <a:pt x="165417" y="177164"/>
                </a:lnTo>
                <a:lnTo>
                  <a:pt x="118497" y="192041"/>
                </a:lnTo>
                <a:lnTo>
                  <a:pt x="96494" y="193039"/>
                </a:lnTo>
                <a:lnTo>
                  <a:pt x="239101" y="193039"/>
                </a:lnTo>
                <a:lnTo>
                  <a:pt x="251382" y="168731"/>
                </a:lnTo>
                <a:lnTo>
                  <a:pt x="257683" y="120650"/>
                </a:lnTo>
                <a:lnTo>
                  <a:pt x="255023" y="92644"/>
                </a:lnTo>
                <a:lnTo>
                  <a:pt x="247043" y="68627"/>
                </a:lnTo>
                <a:lnTo>
                  <a:pt x="244904" y="65405"/>
                </a:lnTo>
                <a:close/>
              </a:path>
              <a:path w="2315210" h="401955">
                <a:moveTo>
                  <a:pt x="421957" y="2921"/>
                </a:moveTo>
                <a:lnTo>
                  <a:pt x="409079" y="3040"/>
                </a:lnTo>
                <a:lnTo>
                  <a:pt x="394315" y="3397"/>
                </a:lnTo>
                <a:lnTo>
                  <a:pt x="377666" y="3992"/>
                </a:lnTo>
                <a:lnTo>
                  <a:pt x="319311" y="6736"/>
                </a:lnTo>
                <a:lnTo>
                  <a:pt x="314325" y="6858"/>
                </a:lnTo>
                <a:lnTo>
                  <a:pt x="314325" y="395224"/>
                </a:lnTo>
                <a:lnTo>
                  <a:pt x="385902" y="395224"/>
                </a:lnTo>
                <a:lnTo>
                  <a:pt x="385902" y="233045"/>
                </a:lnTo>
                <a:lnTo>
                  <a:pt x="506382" y="233045"/>
                </a:lnTo>
                <a:lnTo>
                  <a:pt x="498043" y="220345"/>
                </a:lnTo>
                <a:lnTo>
                  <a:pt x="512888" y="213413"/>
                </a:lnTo>
                <a:lnTo>
                  <a:pt x="526411" y="204422"/>
                </a:lnTo>
                <a:lnTo>
                  <a:pt x="538616" y="193359"/>
                </a:lnTo>
                <a:lnTo>
                  <a:pt x="549503" y="180212"/>
                </a:lnTo>
                <a:lnTo>
                  <a:pt x="551913" y="176275"/>
                </a:lnTo>
                <a:lnTo>
                  <a:pt x="415061" y="176275"/>
                </a:lnTo>
                <a:lnTo>
                  <a:pt x="409460" y="176178"/>
                </a:lnTo>
                <a:lnTo>
                  <a:pt x="402734" y="175879"/>
                </a:lnTo>
                <a:lnTo>
                  <a:pt x="394882" y="175365"/>
                </a:lnTo>
                <a:lnTo>
                  <a:pt x="385902" y="174625"/>
                </a:lnTo>
                <a:lnTo>
                  <a:pt x="385902" y="66801"/>
                </a:lnTo>
                <a:lnTo>
                  <a:pt x="394030" y="65786"/>
                </a:lnTo>
                <a:lnTo>
                  <a:pt x="401802" y="65150"/>
                </a:lnTo>
                <a:lnTo>
                  <a:pt x="557801" y="65150"/>
                </a:lnTo>
                <a:lnTo>
                  <a:pt x="546175" y="44123"/>
                </a:lnTo>
                <a:lnTo>
                  <a:pt x="516608" y="21225"/>
                </a:lnTo>
                <a:lnTo>
                  <a:pt x="475203" y="7495"/>
                </a:lnTo>
                <a:lnTo>
                  <a:pt x="421957" y="2921"/>
                </a:lnTo>
                <a:close/>
              </a:path>
              <a:path w="2315210" h="401955">
                <a:moveTo>
                  <a:pt x="506382" y="233045"/>
                </a:moveTo>
                <a:lnTo>
                  <a:pt x="385902" y="233045"/>
                </a:lnTo>
                <a:lnTo>
                  <a:pt x="399172" y="233733"/>
                </a:lnTo>
                <a:lnTo>
                  <a:pt x="421042" y="234634"/>
                </a:lnTo>
                <a:lnTo>
                  <a:pt x="429641" y="234823"/>
                </a:lnTo>
                <a:lnTo>
                  <a:pt x="533298" y="395224"/>
                </a:lnTo>
                <a:lnTo>
                  <a:pt x="612876" y="395224"/>
                </a:lnTo>
                <a:lnTo>
                  <a:pt x="506382" y="233045"/>
                </a:lnTo>
                <a:close/>
              </a:path>
              <a:path w="2315210" h="401955">
                <a:moveTo>
                  <a:pt x="557801" y="65150"/>
                </a:moveTo>
                <a:lnTo>
                  <a:pt x="409232" y="65150"/>
                </a:lnTo>
                <a:lnTo>
                  <a:pt x="430753" y="65865"/>
                </a:lnTo>
                <a:lnTo>
                  <a:pt x="449195" y="68008"/>
                </a:lnTo>
                <a:lnTo>
                  <a:pt x="486228" y="83367"/>
                </a:lnTo>
                <a:lnTo>
                  <a:pt x="498309" y="116586"/>
                </a:lnTo>
                <a:lnTo>
                  <a:pt x="497057" y="132776"/>
                </a:lnTo>
                <a:lnTo>
                  <a:pt x="466833" y="169417"/>
                </a:lnTo>
                <a:lnTo>
                  <a:pt x="415061" y="176275"/>
                </a:lnTo>
                <a:lnTo>
                  <a:pt x="551913" y="176275"/>
                </a:lnTo>
                <a:lnTo>
                  <a:pt x="558411" y="165659"/>
                </a:lnTo>
                <a:lnTo>
                  <a:pt x="564759" y="150368"/>
                </a:lnTo>
                <a:lnTo>
                  <a:pt x="568559" y="134314"/>
                </a:lnTo>
                <a:lnTo>
                  <a:pt x="569823" y="117475"/>
                </a:lnTo>
                <a:lnTo>
                  <a:pt x="563912" y="76203"/>
                </a:lnTo>
                <a:lnTo>
                  <a:pt x="557801" y="65150"/>
                </a:lnTo>
                <a:close/>
              </a:path>
              <a:path w="2315210" h="401955">
                <a:moveTo>
                  <a:pt x="796137" y="0"/>
                </a:moveTo>
                <a:lnTo>
                  <a:pt x="727748" y="14366"/>
                </a:lnTo>
                <a:lnTo>
                  <a:pt x="674598" y="57404"/>
                </a:lnTo>
                <a:lnTo>
                  <a:pt x="640483" y="121189"/>
                </a:lnTo>
                <a:lnTo>
                  <a:pt x="629132" y="197738"/>
                </a:lnTo>
                <a:lnTo>
                  <a:pt x="631749" y="242669"/>
                </a:lnTo>
                <a:lnTo>
                  <a:pt x="639594" y="282575"/>
                </a:lnTo>
                <a:lnTo>
                  <a:pt x="670915" y="347218"/>
                </a:lnTo>
                <a:lnTo>
                  <a:pt x="721763" y="388191"/>
                </a:lnTo>
                <a:lnTo>
                  <a:pt x="790803" y="401828"/>
                </a:lnTo>
                <a:lnTo>
                  <a:pt x="830951" y="398395"/>
                </a:lnTo>
                <a:lnTo>
                  <a:pt x="866241" y="388080"/>
                </a:lnTo>
                <a:lnTo>
                  <a:pt x="896673" y="370859"/>
                </a:lnTo>
                <a:lnTo>
                  <a:pt x="922248" y="346710"/>
                </a:lnTo>
                <a:lnTo>
                  <a:pt x="926367" y="340613"/>
                </a:lnTo>
                <a:lnTo>
                  <a:pt x="790803" y="340613"/>
                </a:lnTo>
                <a:lnTo>
                  <a:pt x="770110" y="338280"/>
                </a:lnTo>
                <a:lnTo>
                  <a:pt x="736582" y="319611"/>
                </a:lnTo>
                <a:lnTo>
                  <a:pt x="713672" y="282678"/>
                </a:lnTo>
                <a:lnTo>
                  <a:pt x="702191" y="229909"/>
                </a:lnTo>
                <a:lnTo>
                  <a:pt x="700760" y="197738"/>
                </a:lnTo>
                <a:lnTo>
                  <a:pt x="702288" y="168072"/>
                </a:lnTo>
                <a:lnTo>
                  <a:pt x="714583" y="118264"/>
                </a:lnTo>
                <a:lnTo>
                  <a:pt x="739041" y="82002"/>
                </a:lnTo>
                <a:lnTo>
                  <a:pt x="774422" y="63523"/>
                </a:lnTo>
                <a:lnTo>
                  <a:pt x="796137" y="61213"/>
                </a:lnTo>
                <a:lnTo>
                  <a:pt x="930444" y="61213"/>
                </a:lnTo>
                <a:lnTo>
                  <a:pt x="924153" y="51943"/>
                </a:lnTo>
                <a:lnTo>
                  <a:pt x="899579" y="29200"/>
                </a:lnTo>
                <a:lnTo>
                  <a:pt x="870051" y="12969"/>
                </a:lnTo>
                <a:lnTo>
                  <a:pt x="835571" y="3240"/>
                </a:lnTo>
                <a:lnTo>
                  <a:pt x="796137" y="0"/>
                </a:lnTo>
                <a:close/>
              </a:path>
              <a:path w="2315210" h="401955">
                <a:moveTo>
                  <a:pt x="930444" y="61213"/>
                </a:moveTo>
                <a:lnTo>
                  <a:pt x="796137" y="61213"/>
                </a:lnTo>
                <a:lnTo>
                  <a:pt x="840216" y="69740"/>
                </a:lnTo>
                <a:lnTo>
                  <a:pt x="871686" y="95329"/>
                </a:lnTo>
                <a:lnTo>
                  <a:pt x="890560" y="137991"/>
                </a:lnTo>
                <a:lnTo>
                  <a:pt x="896848" y="197738"/>
                </a:lnTo>
                <a:lnTo>
                  <a:pt x="895155" y="230528"/>
                </a:lnTo>
                <a:lnTo>
                  <a:pt x="881578" y="283678"/>
                </a:lnTo>
                <a:lnTo>
                  <a:pt x="854597" y="320039"/>
                </a:lnTo>
                <a:lnTo>
                  <a:pt x="815163" y="338327"/>
                </a:lnTo>
                <a:lnTo>
                  <a:pt x="790803" y="340613"/>
                </a:lnTo>
                <a:lnTo>
                  <a:pt x="926367" y="340613"/>
                </a:lnTo>
                <a:lnTo>
                  <a:pt x="942491" y="316753"/>
                </a:lnTo>
                <a:lnTo>
                  <a:pt x="956935" y="281940"/>
                </a:lnTo>
                <a:lnTo>
                  <a:pt x="965593" y="242268"/>
                </a:lnTo>
                <a:lnTo>
                  <a:pt x="968476" y="197738"/>
                </a:lnTo>
                <a:lnTo>
                  <a:pt x="965712" y="153419"/>
                </a:lnTo>
                <a:lnTo>
                  <a:pt x="957411" y="114363"/>
                </a:lnTo>
                <a:lnTo>
                  <a:pt x="943562" y="80545"/>
                </a:lnTo>
                <a:lnTo>
                  <a:pt x="930444" y="61213"/>
                </a:lnTo>
                <a:close/>
              </a:path>
              <a:path w="2315210" h="401955">
                <a:moveTo>
                  <a:pt x="1138656" y="3429"/>
                </a:moveTo>
                <a:lnTo>
                  <a:pt x="1119989" y="3665"/>
                </a:lnTo>
                <a:lnTo>
                  <a:pt x="1095428" y="4365"/>
                </a:lnTo>
                <a:lnTo>
                  <a:pt x="1028674" y="7112"/>
                </a:lnTo>
                <a:lnTo>
                  <a:pt x="1028674" y="395224"/>
                </a:lnTo>
                <a:lnTo>
                  <a:pt x="1147419" y="395224"/>
                </a:lnTo>
                <a:lnTo>
                  <a:pt x="1177663" y="393273"/>
                </a:lnTo>
                <a:lnTo>
                  <a:pt x="1229340" y="377703"/>
                </a:lnTo>
                <a:lnTo>
                  <a:pt x="1268373" y="347130"/>
                </a:lnTo>
                <a:lnTo>
                  <a:pt x="1273331" y="339344"/>
                </a:lnTo>
                <a:lnTo>
                  <a:pt x="1131544" y="339344"/>
                </a:lnTo>
                <a:lnTo>
                  <a:pt x="1124567" y="339224"/>
                </a:lnTo>
                <a:lnTo>
                  <a:pt x="1116590" y="338867"/>
                </a:lnTo>
                <a:lnTo>
                  <a:pt x="1107613" y="338272"/>
                </a:lnTo>
                <a:lnTo>
                  <a:pt x="1097635" y="337438"/>
                </a:lnTo>
                <a:lnTo>
                  <a:pt x="1097635" y="209169"/>
                </a:lnTo>
                <a:lnTo>
                  <a:pt x="1126353" y="208454"/>
                </a:lnTo>
                <a:lnTo>
                  <a:pt x="1266659" y="208407"/>
                </a:lnTo>
                <a:lnTo>
                  <a:pt x="1250210" y="191950"/>
                </a:lnTo>
                <a:lnTo>
                  <a:pt x="1218539" y="176022"/>
                </a:lnTo>
                <a:lnTo>
                  <a:pt x="1239875" y="161399"/>
                </a:lnTo>
                <a:lnTo>
                  <a:pt x="1244409" y="156337"/>
                </a:lnTo>
                <a:lnTo>
                  <a:pt x="1131036" y="156337"/>
                </a:lnTo>
                <a:lnTo>
                  <a:pt x="1122370" y="156285"/>
                </a:lnTo>
                <a:lnTo>
                  <a:pt x="1113907" y="156114"/>
                </a:lnTo>
                <a:lnTo>
                  <a:pt x="1105658" y="155801"/>
                </a:lnTo>
                <a:lnTo>
                  <a:pt x="1097635" y="155321"/>
                </a:lnTo>
                <a:lnTo>
                  <a:pt x="1097635" y="62230"/>
                </a:lnTo>
                <a:lnTo>
                  <a:pt x="1108825" y="61656"/>
                </a:lnTo>
                <a:lnTo>
                  <a:pt x="1119146" y="61261"/>
                </a:lnTo>
                <a:lnTo>
                  <a:pt x="1128585" y="61033"/>
                </a:lnTo>
                <a:lnTo>
                  <a:pt x="1258864" y="60960"/>
                </a:lnTo>
                <a:lnTo>
                  <a:pt x="1258766" y="60658"/>
                </a:lnTo>
                <a:lnTo>
                  <a:pt x="1233271" y="29337"/>
                </a:lnTo>
                <a:lnTo>
                  <a:pt x="1192583" y="9906"/>
                </a:lnTo>
                <a:lnTo>
                  <a:pt x="1167281" y="5048"/>
                </a:lnTo>
                <a:lnTo>
                  <a:pt x="1138656" y="3429"/>
                </a:lnTo>
                <a:close/>
              </a:path>
              <a:path w="2315210" h="401955">
                <a:moveTo>
                  <a:pt x="1266659" y="208407"/>
                </a:moveTo>
                <a:lnTo>
                  <a:pt x="1132306" y="208407"/>
                </a:lnTo>
                <a:lnTo>
                  <a:pt x="1154670" y="209339"/>
                </a:lnTo>
                <a:lnTo>
                  <a:pt x="1173391" y="212153"/>
                </a:lnTo>
                <a:lnTo>
                  <a:pt x="1208425" y="232183"/>
                </a:lnTo>
                <a:lnTo>
                  <a:pt x="1219301" y="271653"/>
                </a:lnTo>
                <a:lnTo>
                  <a:pt x="1217993" y="288540"/>
                </a:lnTo>
                <a:lnTo>
                  <a:pt x="1198473" y="323723"/>
                </a:lnTo>
                <a:lnTo>
                  <a:pt x="1153021" y="338367"/>
                </a:lnTo>
                <a:lnTo>
                  <a:pt x="1131544" y="339344"/>
                </a:lnTo>
                <a:lnTo>
                  <a:pt x="1273331" y="339344"/>
                </a:lnTo>
                <a:lnTo>
                  <a:pt x="1280912" y="327437"/>
                </a:lnTo>
                <a:lnTo>
                  <a:pt x="1288427" y="305030"/>
                </a:lnTo>
                <a:lnTo>
                  <a:pt x="1290929" y="279908"/>
                </a:lnTo>
                <a:lnTo>
                  <a:pt x="1286405" y="243905"/>
                </a:lnTo>
                <a:lnTo>
                  <a:pt x="1272832" y="214582"/>
                </a:lnTo>
                <a:lnTo>
                  <a:pt x="1266659" y="208407"/>
                </a:lnTo>
                <a:close/>
              </a:path>
              <a:path w="2315210" h="401955">
                <a:moveTo>
                  <a:pt x="1258864" y="60960"/>
                </a:moveTo>
                <a:lnTo>
                  <a:pt x="1137132" y="60960"/>
                </a:lnTo>
                <a:lnTo>
                  <a:pt x="1163895" y="63767"/>
                </a:lnTo>
                <a:lnTo>
                  <a:pt x="1183027" y="72183"/>
                </a:lnTo>
                <a:lnTo>
                  <a:pt x="1194514" y="86195"/>
                </a:lnTo>
                <a:lnTo>
                  <a:pt x="1198346" y="105791"/>
                </a:lnTo>
                <a:lnTo>
                  <a:pt x="1194133" y="127940"/>
                </a:lnTo>
                <a:lnTo>
                  <a:pt x="1181503" y="143732"/>
                </a:lnTo>
                <a:lnTo>
                  <a:pt x="1160466" y="153189"/>
                </a:lnTo>
                <a:lnTo>
                  <a:pt x="1131036" y="156337"/>
                </a:lnTo>
                <a:lnTo>
                  <a:pt x="1244409" y="156337"/>
                </a:lnTo>
                <a:lnTo>
                  <a:pt x="1255115" y="144383"/>
                </a:lnTo>
                <a:lnTo>
                  <a:pt x="1264259" y="124962"/>
                </a:lnTo>
                <a:lnTo>
                  <a:pt x="1267307" y="103124"/>
                </a:lnTo>
                <a:lnTo>
                  <a:pt x="1265168" y="80504"/>
                </a:lnTo>
                <a:lnTo>
                  <a:pt x="1258864" y="60960"/>
                </a:lnTo>
                <a:close/>
              </a:path>
              <a:path w="2315210" h="401955">
                <a:moveTo>
                  <a:pt x="1421485" y="6858"/>
                </a:moveTo>
                <a:lnTo>
                  <a:pt x="1352524" y="6858"/>
                </a:lnTo>
                <a:lnTo>
                  <a:pt x="1352524" y="395224"/>
                </a:lnTo>
                <a:lnTo>
                  <a:pt x="1596999" y="395224"/>
                </a:lnTo>
                <a:lnTo>
                  <a:pt x="1596999" y="334010"/>
                </a:lnTo>
                <a:lnTo>
                  <a:pt x="1421485" y="334010"/>
                </a:lnTo>
                <a:lnTo>
                  <a:pt x="1421485" y="6858"/>
                </a:lnTo>
                <a:close/>
              </a:path>
              <a:path w="2315210" h="401955">
                <a:moveTo>
                  <a:pt x="1895703" y="6858"/>
                </a:moveTo>
                <a:lnTo>
                  <a:pt x="1647799" y="6858"/>
                </a:lnTo>
                <a:lnTo>
                  <a:pt x="1647799" y="395224"/>
                </a:lnTo>
                <a:lnTo>
                  <a:pt x="1892782" y="395224"/>
                </a:lnTo>
                <a:lnTo>
                  <a:pt x="1892782" y="334010"/>
                </a:lnTo>
                <a:lnTo>
                  <a:pt x="1716760" y="334010"/>
                </a:lnTo>
                <a:lnTo>
                  <a:pt x="1716760" y="217678"/>
                </a:lnTo>
                <a:lnTo>
                  <a:pt x="1845030" y="217678"/>
                </a:lnTo>
                <a:lnTo>
                  <a:pt x="1845030" y="159004"/>
                </a:lnTo>
                <a:lnTo>
                  <a:pt x="1716760" y="159004"/>
                </a:lnTo>
                <a:lnTo>
                  <a:pt x="1716760" y="68072"/>
                </a:lnTo>
                <a:lnTo>
                  <a:pt x="1895703" y="68072"/>
                </a:lnTo>
                <a:lnTo>
                  <a:pt x="1895703" y="6858"/>
                </a:lnTo>
                <a:close/>
              </a:path>
              <a:path w="2315210" h="401955">
                <a:moveTo>
                  <a:pt x="2090490" y="186055"/>
                </a:moveTo>
                <a:lnTo>
                  <a:pt x="2026640" y="186055"/>
                </a:lnTo>
                <a:lnTo>
                  <a:pt x="2104745" y="400558"/>
                </a:lnTo>
                <a:lnTo>
                  <a:pt x="2129383" y="400558"/>
                </a:lnTo>
                <a:lnTo>
                  <a:pt x="2177554" y="268478"/>
                </a:lnTo>
                <a:lnTo>
                  <a:pt x="2116937" y="268478"/>
                </a:lnTo>
                <a:lnTo>
                  <a:pt x="2090490" y="186055"/>
                </a:lnTo>
                <a:close/>
              </a:path>
              <a:path w="2315210" h="401955">
                <a:moveTo>
                  <a:pt x="2032990" y="6858"/>
                </a:moveTo>
                <a:lnTo>
                  <a:pt x="1996414" y="6858"/>
                </a:lnTo>
                <a:lnTo>
                  <a:pt x="1918182" y="395478"/>
                </a:lnTo>
                <a:lnTo>
                  <a:pt x="1984730" y="395478"/>
                </a:lnTo>
                <a:lnTo>
                  <a:pt x="2026640" y="186055"/>
                </a:lnTo>
                <a:lnTo>
                  <a:pt x="2090490" y="186055"/>
                </a:lnTo>
                <a:lnTo>
                  <a:pt x="2032990" y="6858"/>
                </a:lnTo>
                <a:close/>
              </a:path>
              <a:path w="2315210" h="401955">
                <a:moveTo>
                  <a:pt x="2272029" y="186055"/>
                </a:moveTo>
                <a:lnTo>
                  <a:pt x="2207615" y="186055"/>
                </a:lnTo>
                <a:lnTo>
                  <a:pt x="2248001" y="395478"/>
                </a:lnTo>
                <a:lnTo>
                  <a:pt x="2314803" y="395478"/>
                </a:lnTo>
                <a:lnTo>
                  <a:pt x="2272029" y="186055"/>
                </a:lnTo>
                <a:close/>
              </a:path>
              <a:path w="2315210" h="401955">
                <a:moveTo>
                  <a:pt x="2235428" y="6858"/>
                </a:moveTo>
                <a:lnTo>
                  <a:pt x="2199106" y="6858"/>
                </a:lnTo>
                <a:lnTo>
                  <a:pt x="2116937" y="268478"/>
                </a:lnTo>
                <a:lnTo>
                  <a:pt x="2177554" y="268478"/>
                </a:lnTo>
                <a:lnTo>
                  <a:pt x="2207615" y="186055"/>
                </a:lnTo>
                <a:lnTo>
                  <a:pt x="2272029" y="186055"/>
                </a:lnTo>
                <a:lnTo>
                  <a:pt x="2235428" y="68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bg object 30"/>
          <p:cNvSpPr/>
          <p:nvPr/>
        </p:nvSpPr>
        <p:spPr>
          <a:xfrm>
            <a:off x="1612900" y="1248917"/>
            <a:ext cx="2963545" cy="401955"/>
          </a:xfrm>
          <a:custGeom>
            <a:avLst/>
            <a:gdLst/>
            <a:ahLst/>
            <a:cxnLst/>
            <a:rect l="l" t="t" r="r" b="b"/>
            <a:pathLst>
              <a:path w="2963545" h="401955">
                <a:moveTo>
                  <a:pt x="25400" y="311785"/>
                </a:moveTo>
                <a:lnTo>
                  <a:pt x="0" y="373507"/>
                </a:lnTo>
                <a:lnTo>
                  <a:pt x="22552" y="385768"/>
                </a:lnTo>
                <a:lnTo>
                  <a:pt x="46402" y="394541"/>
                </a:lnTo>
                <a:lnTo>
                  <a:pt x="71562" y="399813"/>
                </a:lnTo>
                <a:lnTo>
                  <a:pt x="98043" y="401574"/>
                </a:lnTo>
                <a:lnTo>
                  <a:pt x="127785" y="399669"/>
                </a:lnTo>
                <a:lnTo>
                  <a:pt x="177696" y="384429"/>
                </a:lnTo>
                <a:lnTo>
                  <a:pt x="214181" y="354808"/>
                </a:lnTo>
                <a:lnTo>
                  <a:pt x="223324" y="340360"/>
                </a:lnTo>
                <a:lnTo>
                  <a:pt x="105791" y="340360"/>
                </a:lnTo>
                <a:lnTo>
                  <a:pt x="85925" y="338574"/>
                </a:lnTo>
                <a:lnTo>
                  <a:pt x="65928" y="333216"/>
                </a:lnTo>
                <a:lnTo>
                  <a:pt x="45765" y="324286"/>
                </a:lnTo>
                <a:lnTo>
                  <a:pt x="25400" y="311785"/>
                </a:lnTo>
                <a:close/>
              </a:path>
              <a:path w="2963545" h="401955">
                <a:moveTo>
                  <a:pt x="118491" y="0"/>
                </a:moveTo>
                <a:lnTo>
                  <a:pt x="71469" y="7429"/>
                </a:lnTo>
                <a:lnTo>
                  <a:pt x="33781" y="29718"/>
                </a:lnTo>
                <a:lnTo>
                  <a:pt x="9032" y="63198"/>
                </a:lnTo>
                <a:lnTo>
                  <a:pt x="762" y="104394"/>
                </a:lnTo>
                <a:lnTo>
                  <a:pt x="1285" y="116208"/>
                </a:lnTo>
                <a:lnTo>
                  <a:pt x="13767" y="158035"/>
                </a:lnTo>
                <a:lnTo>
                  <a:pt x="42568" y="190490"/>
                </a:lnTo>
                <a:lnTo>
                  <a:pt x="93218" y="219583"/>
                </a:lnTo>
                <a:lnTo>
                  <a:pt x="113623" y="230538"/>
                </a:lnTo>
                <a:lnTo>
                  <a:pt x="152145" y="260096"/>
                </a:lnTo>
                <a:lnTo>
                  <a:pt x="166497" y="297942"/>
                </a:lnTo>
                <a:lnTo>
                  <a:pt x="162690" y="316517"/>
                </a:lnTo>
                <a:lnTo>
                  <a:pt x="151288" y="329771"/>
                </a:lnTo>
                <a:lnTo>
                  <a:pt x="132314" y="337714"/>
                </a:lnTo>
                <a:lnTo>
                  <a:pt x="105791" y="340360"/>
                </a:lnTo>
                <a:lnTo>
                  <a:pt x="223324" y="340360"/>
                </a:lnTo>
                <a:lnTo>
                  <a:pt x="225806" y="336438"/>
                </a:lnTo>
                <a:lnTo>
                  <a:pt x="232763" y="315997"/>
                </a:lnTo>
                <a:lnTo>
                  <a:pt x="235076" y="293497"/>
                </a:lnTo>
                <a:lnTo>
                  <a:pt x="234525" y="280662"/>
                </a:lnTo>
                <a:lnTo>
                  <a:pt x="221061" y="235537"/>
                </a:lnTo>
                <a:lnTo>
                  <a:pt x="189892" y="200269"/>
                </a:lnTo>
                <a:lnTo>
                  <a:pt x="143637" y="173355"/>
                </a:lnTo>
                <a:lnTo>
                  <a:pt x="111299" y="155499"/>
                </a:lnTo>
                <a:lnTo>
                  <a:pt x="88201" y="137953"/>
                </a:lnTo>
                <a:lnTo>
                  <a:pt x="74342" y="120741"/>
                </a:lnTo>
                <a:lnTo>
                  <a:pt x="69723" y="103886"/>
                </a:lnTo>
                <a:lnTo>
                  <a:pt x="70534" y="94265"/>
                </a:lnTo>
                <a:lnTo>
                  <a:pt x="98615" y="61690"/>
                </a:lnTo>
                <a:lnTo>
                  <a:pt x="119761" y="58547"/>
                </a:lnTo>
                <a:lnTo>
                  <a:pt x="205648" y="58547"/>
                </a:lnTo>
                <a:lnTo>
                  <a:pt x="217424" y="25146"/>
                </a:lnTo>
                <a:lnTo>
                  <a:pt x="199376" y="14144"/>
                </a:lnTo>
                <a:lnTo>
                  <a:pt x="176863" y="6286"/>
                </a:lnTo>
                <a:lnTo>
                  <a:pt x="149897" y="1571"/>
                </a:lnTo>
                <a:lnTo>
                  <a:pt x="118491" y="0"/>
                </a:lnTo>
                <a:close/>
              </a:path>
              <a:path w="2963545" h="401955">
                <a:moveTo>
                  <a:pt x="205648" y="58547"/>
                </a:moveTo>
                <a:lnTo>
                  <a:pt x="119761" y="58547"/>
                </a:lnTo>
                <a:lnTo>
                  <a:pt x="139694" y="60168"/>
                </a:lnTo>
                <a:lnTo>
                  <a:pt x="159115" y="65039"/>
                </a:lnTo>
                <a:lnTo>
                  <a:pt x="178036" y="73173"/>
                </a:lnTo>
                <a:lnTo>
                  <a:pt x="196469" y="84582"/>
                </a:lnTo>
                <a:lnTo>
                  <a:pt x="205648" y="58547"/>
                </a:lnTo>
                <a:close/>
              </a:path>
              <a:path w="2963545" h="401955">
                <a:moveTo>
                  <a:pt x="452755" y="67818"/>
                </a:moveTo>
                <a:lnTo>
                  <a:pt x="383794" y="67818"/>
                </a:lnTo>
                <a:lnTo>
                  <a:pt x="383794" y="394970"/>
                </a:lnTo>
                <a:lnTo>
                  <a:pt x="452755" y="394970"/>
                </a:lnTo>
                <a:lnTo>
                  <a:pt x="452755" y="67818"/>
                </a:lnTo>
                <a:close/>
              </a:path>
              <a:path w="2963545" h="401955">
                <a:moveTo>
                  <a:pt x="581913" y="6604"/>
                </a:moveTo>
                <a:lnTo>
                  <a:pt x="260350" y="6604"/>
                </a:lnTo>
                <a:lnTo>
                  <a:pt x="260350" y="67818"/>
                </a:lnTo>
                <a:lnTo>
                  <a:pt x="581913" y="67818"/>
                </a:lnTo>
                <a:lnTo>
                  <a:pt x="581913" y="6604"/>
                </a:lnTo>
                <a:close/>
              </a:path>
              <a:path w="2963545" h="401955">
                <a:moveTo>
                  <a:pt x="774700" y="1270"/>
                </a:moveTo>
                <a:lnTo>
                  <a:pt x="744474" y="1270"/>
                </a:lnTo>
                <a:lnTo>
                  <a:pt x="589661" y="394970"/>
                </a:lnTo>
                <a:lnTo>
                  <a:pt x="666369" y="394970"/>
                </a:lnTo>
                <a:lnTo>
                  <a:pt x="693419" y="316230"/>
                </a:lnTo>
                <a:lnTo>
                  <a:pt x="899668" y="316230"/>
                </a:lnTo>
                <a:lnTo>
                  <a:pt x="878756" y="263525"/>
                </a:lnTo>
                <a:lnTo>
                  <a:pt x="712977" y="263525"/>
                </a:lnTo>
                <a:lnTo>
                  <a:pt x="759587" y="120015"/>
                </a:lnTo>
                <a:lnTo>
                  <a:pt x="821814" y="120015"/>
                </a:lnTo>
                <a:lnTo>
                  <a:pt x="774700" y="1270"/>
                </a:lnTo>
                <a:close/>
              </a:path>
              <a:path w="2963545" h="401955">
                <a:moveTo>
                  <a:pt x="899668" y="316230"/>
                </a:moveTo>
                <a:lnTo>
                  <a:pt x="826388" y="316230"/>
                </a:lnTo>
                <a:lnTo>
                  <a:pt x="854837" y="394970"/>
                </a:lnTo>
                <a:lnTo>
                  <a:pt x="930910" y="394970"/>
                </a:lnTo>
                <a:lnTo>
                  <a:pt x="899668" y="316230"/>
                </a:lnTo>
                <a:close/>
              </a:path>
              <a:path w="2963545" h="401955">
                <a:moveTo>
                  <a:pt x="821814" y="120015"/>
                </a:moveTo>
                <a:lnTo>
                  <a:pt x="759587" y="120015"/>
                </a:lnTo>
                <a:lnTo>
                  <a:pt x="806323" y="263525"/>
                </a:lnTo>
                <a:lnTo>
                  <a:pt x="878756" y="263525"/>
                </a:lnTo>
                <a:lnTo>
                  <a:pt x="821814" y="120015"/>
                </a:lnTo>
                <a:close/>
              </a:path>
              <a:path w="2963545" h="401955">
                <a:moveTo>
                  <a:pt x="1129030" y="67818"/>
                </a:moveTo>
                <a:lnTo>
                  <a:pt x="1060069" y="67818"/>
                </a:lnTo>
                <a:lnTo>
                  <a:pt x="1060069" y="394970"/>
                </a:lnTo>
                <a:lnTo>
                  <a:pt x="1129030" y="394970"/>
                </a:lnTo>
                <a:lnTo>
                  <a:pt x="1129030" y="67818"/>
                </a:lnTo>
                <a:close/>
              </a:path>
              <a:path w="2963545" h="401955">
                <a:moveTo>
                  <a:pt x="1258189" y="6604"/>
                </a:moveTo>
                <a:lnTo>
                  <a:pt x="936625" y="6604"/>
                </a:lnTo>
                <a:lnTo>
                  <a:pt x="936625" y="67818"/>
                </a:lnTo>
                <a:lnTo>
                  <a:pt x="1258189" y="67818"/>
                </a:lnTo>
                <a:lnTo>
                  <a:pt x="1258189" y="6604"/>
                </a:lnTo>
                <a:close/>
              </a:path>
              <a:path w="2963545" h="401955">
                <a:moveTo>
                  <a:pt x="1542795" y="6604"/>
                </a:moveTo>
                <a:lnTo>
                  <a:pt x="1294892" y="6604"/>
                </a:lnTo>
                <a:lnTo>
                  <a:pt x="1294892" y="394970"/>
                </a:lnTo>
                <a:lnTo>
                  <a:pt x="1539875" y="394970"/>
                </a:lnTo>
                <a:lnTo>
                  <a:pt x="1539875" y="333756"/>
                </a:lnTo>
                <a:lnTo>
                  <a:pt x="1363852" y="333756"/>
                </a:lnTo>
                <a:lnTo>
                  <a:pt x="1363852" y="217297"/>
                </a:lnTo>
                <a:lnTo>
                  <a:pt x="1492123" y="217297"/>
                </a:lnTo>
                <a:lnTo>
                  <a:pt x="1492123" y="158750"/>
                </a:lnTo>
                <a:lnTo>
                  <a:pt x="1363852" y="158750"/>
                </a:lnTo>
                <a:lnTo>
                  <a:pt x="1363852" y="67818"/>
                </a:lnTo>
                <a:lnTo>
                  <a:pt x="1542795" y="67818"/>
                </a:lnTo>
                <a:lnTo>
                  <a:pt x="1542795" y="6604"/>
                </a:lnTo>
                <a:close/>
              </a:path>
              <a:path w="2963545" h="401955">
                <a:moveTo>
                  <a:pt x="1737542" y="185801"/>
                </a:moveTo>
                <a:lnTo>
                  <a:pt x="1673605" y="185801"/>
                </a:lnTo>
                <a:lnTo>
                  <a:pt x="1751838" y="400304"/>
                </a:lnTo>
                <a:lnTo>
                  <a:pt x="1776476" y="400304"/>
                </a:lnTo>
                <a:lnTo>
                  <a:pt x="1824647" y="268224"/>
                </a:lnTo>
                <a:lnTo>
                  <a:pt x="1764029" y="268224"/>
                </a:lnTo>
                <a:lnTo>
                  <a:pt x="1737542" y="185801"/>
                </a:lnTo>
                <a:close/>
              </a:path>
              <a:path w="2963545" h="401955">
                <a:moveTo>
                  <a:pt x="1679955" y="6604"/>
                </a:moveTo>
                <a:lnTo>
                  <a:pt x="1643379" y="6604"/>
                </a:lnTo>
                <a:lnTo>
                  <a:pt x="1565275" y="395224"/>
                </a:lnTo>
                <a:lnTo>
                  <a:pt x="1631823" y="395224"/>
                </a:lnTo>
                <a:lnTo>
                  <a:pt x="1673605" y="185801"/>
                </a:lnTo>
                <a:lnTo>
                  <a:pt x="1737542" y="185801"/>
                </a:lnTo>
                <a:lnTo>
                  <a:pt x="1679955" y="6604"/>
                </a:lnTo>
                <a:close/>
              </a:path>
              <a:path w="2963545" h="401955">
                <a:moveTo>
                  <a:pt x="1919063" y="185801"/>
                </a:moveTo>
                <a:lnTo>
                  <a:pt x="1854708" y="185801"/>
                </a:lnTo>
                <a:lnTo>
                  <a:pt x="1894966" y="395224"/>
                </a:lnTo>
                <a:lnTo>
                  <a:pt x="1961769" y="395224"/>
                </a:lnTo>
                <a:lnTo>
                  <a:pt x="1919063" y="185801"/>
                </a:lnTo>
                <a:close/>
              </a:path>
              <a:path w="2963545" h="401955">
                <a:moveTo>
                  <a:pt x="1882521" y="6604"/>
                </a:moveTo>
                <a:lnTo>
                  <a:pt x="1846199" y="6604"/>
                </a:lnTo>
                <a:lnTo>
                  <a:pt x="1764029" y="268224"/>
                </a:lnTo>
                <a:lnTo>
                  <a:pt x="1824647" y="268224"/>
                </a:lnTo>
                <a:lnTo>
                  <a:pt x="1854708" y="185801"/>
                </a:lnTo>
                <a:lnTo>
                  <a:pt x="1919063" y="185801"/>
                </a:lnTo>
                <a:lnTo>
                  <a:pt x="1882521" y="6604"/>
                </a:lnTo>
                <a:close/>
              </a:path>
              <a:path w="2963545" h="401955">
                <a:moveTo>
                  <a:pt x="2257171" y="6604"/>
                </a:moveTo>
                <a:lnTo>
                  <a:pt x="2009266" y="6604"/>
                </a:lnTo>
                <a:lnTo>
                  <a:pt x="2009266" y="394970"/>
                </a:lnTo>
                <a:lnTo>
                  <a:pt x="2254250" y="394970"/>
                </a:lnTo>
                <a:lnTo>
                  <a:pt x="2254250" y="333756"/>
                </a:lnTo>
                <a:lnTo>
                  <a:pt x="2078227" y="333756"/>
                </a:lnTo>
                <a:lnTo>
                  <a:pt x="2078227" y="217297"/>
                </a:lnTo>
                <a:lnTo>
                  <a:pt x="2206498" y="217297"/>
                </a:lnTo>
                <a:lnTo>
                  <a:pt x="2206498" y="158750"/>
                </a:lnTo>
                <a:lnTo>
                  <a:pt x="2078227" y="158750"/>
                </a:lnTo>
                <a:lnTo>
                  <a:pt x="2078227" y="67818"/>
                </a:lnTo>
                <a:lnTo>
                  <a:pt x="2257171" y="67818"/>
                </a:lnTo>
                <a:lnTo>
                  <a:pt x="2257171" y="6604"/>
                </a:lnTo>
                <a:close/>
              </a:path>
              <a:path w="2963545" h="401955">
                <a:moveTo>
                  <a:pt x="2463011" y="154559"/>
                </a:moveTo>
                <a:lnTo>
                  <a:pt x="2380361" y="154559"/>
                </a:lnTo>
                <a:lnTo>
                  <a:pt x="2568829" y="400304"/>
                </a:lnTo>
                <a:lnTo>
                  <a:pt x="2596896" y="400304"/>
                </a:lnTo>
                <a:lnTo>
                  <a:pt x="2596896" y="240919"/>
                </a:lnTo>
                <a:lnTo>
                  <a:pt x="2530602" y="240919"/>
                </a:lnTo>
                <a:lnTo>
                  <a:pt x="2463011" y="154559"/>
                </a:lnTo>
                <a:close/>
              </a:path>
              <a:path w="2963545" h="401955">
                <a:moveTo>
                  <a:pt x="2347214" y="6604"/>
                </a:moveTo>
                <a:lnTo>
                  <a:pt x="2314066" y="6604"/>
                </a:lnTo>
                <a:lnTo>
                  <a:pt x="2314066" y="395224"/>
                </a:lnTo>
                <a:lnTo>
                  <a:pt x="2380361" y="395224"/>
                </a:lnTo>
                <a:lnTo>
                  <a:pt x="2380361" y="154559"/>
                </a:lnTo>
                <a:lnTo>
                  <a:pt x="2463011" y="154559"/>
                </a:lnTo>
                <a:lnTo>
                  <a:pt x="2347214" y="6604"/>
                </a:lnTo>
                <a:close/>
              </a:path>
              <a:path w="2963545" h="401955">
                <a:moveTo>
                  <a:pt x="2596896" y="6604"/>
                </a:moveTo>
                <a:lnTo>
                  <a:pt x="2530602" y="6604"/>
                </a:lnTo>
                <a:lnTo>
                  <a:pt x="2530602" y="240919"/>
                </a:lnTo>
                <a:lnTo>
                  <a:pt x="2596896" y="240919"/>
                </a:lnTo>
                <a:lnTo>
                  <a:pt x="2596896" y="6604"/>
                </a:lnTo>
                <a:close/>
              </a:path>
              <a:path w="2963545" h="401955">
                <a:moveTo>
                  <a:pt x="2834004" y="67818"/>
                </a:moveTo>
                <a:lnTo>
                  <a:pt x="2765044" y="67818"/>
                </a:lnTo>
                <a:lnTo>
                  <a:pt x="2765044" y="394970"/>
                </a:lnTo>
                <a:lnTo>
                  <a:pt x="2834004" y="394970"/>
                </a:lnTo>
                <a:lnTo>
                  <a:pt x="2834004" y="67818"/>
                </a:lnTo>
                <a:close/>
              </a:path>
              <a:path w="2963545" h="401955">
                <a:moveTo>
                  <a:pt x="2963164" y="6604"/>
                </a:moveTo>
                <a:lnTo>
                  <a:pt x="2641600" y="6604"/>
                </a:lnTo>
                <a:lnTo>
                  <a:pt x="2641600" y="67818"/>
                </a:lnTo>
                <a:lnTo>
                  <a:pt x="2963164" y="67818"/>
                </a:lnTo>
                <a:lnTo>
                  <a:pt x="2963164" y="66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1" name="bg object 3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459820" y="14350"/>
            <a:ext cx="4732655" cy="6844030"/>
          </a:xfrm>
          <a:custGeom>
            <a:avLst/>
            <a:gdLst/>
            <a:ahLst/>
            <a:cxnLst/>
            <a:rect l="l" t="t" r="r" b="b"/>
            <a:pathLst>
              <a:path w="4732655" h="6844030">
                <a:moveTo>
                  <a:pt x="1927130" y="0"/>
                </a:moveTo>
                <a:lnTo>
                  <a:pt x="3135777" y="6843645"/>
                </a:lnTo>
              </a:path>
              <a:path w="4732655" h="6844030">
                <a:moveTo>
                  <a:pt x="4732179" y="3689307"/>
                </a:moveTo>
                <a:lnTo>
                  <a:pt x="0" y="6843647"/>
                </a:lnTo>
              </a:path>
            </a:pathLst>
          </a:custGeom>
          <a:ln w="9525">
            <a:solidFill>
              <a:srgbClr val="5FC9E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7995"/>
                </a:lnTo>
                <a:lnTo>
                  <a:pt x="3009900" y="6857995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568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9601200" y="0"/>
            <a:ext cx="2590800" cy="6858000"/>
          </a:xfrm>
          <a:custGeom>
            <a:avLst/>
            <a:gdLst/>
            <a:ahLst/>
            <a:cxnLst/>
            <a:rect l="l" t="t" r="r" b="b"/>
            <a:pathLst>
              <a:path w="2590800" h="6858000">
                <a:moveTo>
                  <a:pt x="2590419" y="0"/>
                </a:moveTo>
                <a:lnTo>
                  <a:pt x="0" y="0"/>
                </a:lnTo>
                <a:lnTo>
                  <a:pt x="1209421" y="6857995"/>
                </a:lnTo>
                <a:lnTo>
                  <a:pt x="2590419" y="6857995"/>
                </a:lnTo>
                <a:lnTo>
                  <a:pt x="2590419" y="0"/>
                </a:lnTo>
                <a:close/>
              </a:path>
            </a:pathLst>
          </a:custGeom>
          <a:solidFill>
            <a:srgbClr val="5FC9ED">
              <a:alpha val="1960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EE2">
              <a:alpha val="6548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9334500" y="0"/>
            <a:ext cx="2857500" cy="6858000"/>
          </a:xfrm>
          <a:custGeom>
            <a:avLst/>
            <a:gdLst/>
            <a:ahLst/>
            <a:cxnLst/>
            <a:rect l="l" t="t" r="r" b="b"/>
            <a:pathLst>
              <a:path w="2857500" h="6858000">
                <a:moveTo>
                  <a:pt x="2857246" y="0"/>
                </a:moveTo>
                <a:lnTo>
                  <a:pt x="0" y="0"/>
                </a:lnTo>
                <a:lnTo>
                  <a:pt x="2472817" y="6857995"/>
                </a:lnTo>
                <a:lnTo>
                  <a:pt x="2857246" y="6857995"/>
                </a:lnTo>
                <a:lnTo>
                  <a:pt x="2857246" y="0"/>
                </a:lnTo>
                <a:close/>
              </a:path>
            </a:pathLst>
          </a:custGeom>
          <a:solidFill>
            <a:srgbClr val="17AEE2">
              <a:alpha val="49803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7995"/>
                </a:lnTo>
                <a:lnTo>
                  <a:pt x="1295400" y="6857995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69802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0934700" y="0"/>
            <a:ext cx="1257300" cy="6858000"/>
          </a:xfrm>
          <a:custGeom>
            <a:avLst/>
            <a:gdLst/>
            <a:ahLst/>
            <a:cxnLst/>
            <a:rect l="l" t="t" r="r" b="b"/>
            <a:pathLst>
              <a:path w="1257300" h="6858000">
                <a:moveTo>
                  <a:pt x="1257046" y="0"/>
                </a:moveTo>
                <a:lnTo>
                  <a:pt x="0" y="0"/>
                </a:lnTo>
                <a:lnTo>
                  <a:pt x="1115695" y="6857995"/>
                </a:lnTo>
                <a:lnTo>
                  <a:pt x="1257046" y="6857995"/>
                </a:lnTo>
                <a:lnTo>
                  <a:pt x="1257046" y="0"/>
                </a:lnTo>
                <a:close/>
              </a:path>
            </a:pathLst>
          </a:custGeom>
          <a:solidFill>
            <a:srgbClr val="216092">
              <a:alpha val="79606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EE2">
              <a:alpha val="6548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69802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47775" y="668337"/>
            <a:ext cx="9696450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53783" y="1987295"/>
            <a:ext cx="4958715" cy="3530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1362055" y="6475579"/>
            <a:ext cx="151765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4.png"/><Relationship Id="rId4" Type="http://schemas.openxmlformats.org/officeDocument/2006/relationships/image" Target="../media/image6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2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Relationship Id="rId3" Type="http://schemas.openxmlformats.org/officeDocument/2006/relationships/image" Target="../media/image2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428750" y="828675"/>
            <a:ext cx="1743075" cy="1333500"/>
            <a:chOff x="1428750" y="828675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1428750" y="1104900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287" y="0"/>
                  </a:lnTo>
                  <a:lnTo>
                    <a:pt x="0" y="528701"/>
                  </a:lnTo>
                  <a:lnTo>
                    <a:pt x="264287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9E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2524125" y="828675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3429000" y="1162050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374264" y="4444"/>
            <a:ext cx="6327775" cy="518159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>
                <a:solidFill>
                  <a:srgbClr val="0E0E0E"/>
                </a:solidFill>
              </a:rPr>
              <a:t>Employee</a:t>
            </a:r>
            <a:r>
              <a:rPr dirty="0" sz="3200" spc="-15">
                <a:solidFill>
                  <a:srgbClr val="0E0E0E"/>
                </a:solidFill>
              </a:rPr>
              <a:t> </a:t>
            </a:r>
            <a:r>
              <a:rPr dirty="0" sz="3200" spc="-5">
                <a:solidFill>
                  <a:srgbClr val="0E0E0E"/>
                </a:solidFill>
              </a:rPr>
              <a:t>Data</a:t>
            </a:r>
            <a:r>
              <a:rPr dirty="0" sz="3200" spc="-30">
                <a:solidFill>
                  <a:srgbClr val="0E0E0E"/>
                </a:solidFill>
              </a:rPr>
              <a:t> </a:t>
            </a:r>
            <a:r>
              <a:rPr dirty="0" sz="3200">
                <a:solidFill>
                  <a:srgbClr val="0E0E0E"/>
                </a:solidFill>
              </a:rPr>
              <a:t>Analysis</a:t>
            </a:r>
            <a:r>
              <a:rPr dirty="0" sz="3200" spc="-50">
                <a:solidFill>
                  <a:srgbClr val="0E0E0E"/>
                </a:solidFill>
              </a:rPr>
              <a:t> </a:t>
            </a:r>
            <a:r>
              <a:rPr dirty="0" sz="3200">
                <a:solidFill>
                  <a:srgbClr val="0E0E0E"/>
                </a:solidFill>
              </a:rPr>
              <a:t>using</a:t>
            </a:r>
            <a:r>
              <a:rPr dirty="0" sz="3200" spc="-25">
                <a:solidFill>
                  <a:srgbClr val="0E0E0E"/>
                </a:solidFill>
              </a:rPr>
              <a:t> </a:t>
            </a:r>
            <a:r>
              <a:rPr dirty="0" sz="3200" spc="5">
                <a:solidFill>
                  <a:srgbClr val="0E0E0E"/>
                </a:solidFill>
              </a:rPr>
              <a:t>Excel</a:t>
            </a:r>
            <a:endParaRPr sz="320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402080" y="3114992"/>
            <a:ext cx="7506970" cy="1860550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 marR="2780665">
              <a:lnSpc>
                <a:spcPct val="101699"/>
              </a:lnSpc>
              <a:spcBef>
                <a:spcPts val="50"/>
              </a:spcBef>
            </a:pPr>
            <a:r>
              <a:rPr dirty="0" sz="2400" i="1">
                <a:latin typeface="Calibri"/>
                <a:cs typeface="Calibri"/>
              </a:rPr>
              <a:t>STUDENT</a:t>
            </a:r>
            <a:r>
              <a:rPr dirty="0" sz="2400" spc="-20" i="1">
                <a:latin typeface="Calibri"/>
                <a:cs typeface="Calibri"/>
              </a:rPr>
              <a:t> </a:t>
            </a:r>
            <a:r>
              <a:rPr dirty="0" sz="2400" spc="-5" i="1">
                <a:latin typeface="Calibri"/>
                <a:cs typeface="Calibri"/>
              </a:rPr>
              <a:t>NAME:</a:t>
            </a:r>
            <a:r>
              <a:rPr dirty="0" sz="2400" spc="-85" i="1">
                <a:latin typeface="Calibri"/>
                <a:cs typeface="Calibri"/>
              </a:rPr>
              <a:t> </a:t>
            </a:r>
            <a:r>
              <a:rPr dirty="0" sz="2400" spc="10" i="1">
                <a:latin typeface="Calibri"/>
                <a:cs typeface="Calibri"/>
              </a:rPr>
              <a:t>AKASH</a:t>
            </a:r>
            <a:r>
              <a:rPr dirty="0" sz="2400" spc="-40" i="1">
                <a:latin typeface="Calibri"/>
                <a:cs typeface="Calibri"/>
              </a:rPr>
              <a:t> </a:t>
            </a:r>
            <a:r>
              <a:rPr dirty="0" sz="2400" spc="-5" i="1">
                <a:latin typeface="Calibri"/>
                <a:cs typeface="Calibri"/>
              </a:rPr>
              <a:t>KRISHNAN.M </a:t>
            </a:r>
            <a:r>
              <a:rPr dirty="0" sz="2400" spc="-525" i="1">
                <a:latin typeface="Calibri"/>
                <a:cs typeface="Calibri"/>
              </a:rPr>
              <a:t> </a:t>
            </a:r>
            <a:r>
              <a:rPr dirty="0" sz="2400" spc="-5" i="1">
                <a:latin typeface="Calibri"/>
                <a:cs typeface="Calibri"/>
              </a:rPr>
              <a:t>REGISTER</a:t>
            </a:r>
            <a:r>
              <a:rPr dirty="0" sz="2400" spc="20" i="1">
                <a:latin typeface="Calibri"/>
                <a:cs typeface="Calibri"/>
              </a:rPr>
              <a:t> </a:t>
            </a:r>
            <a:r>
              <a:rPr dirty="0" sz="2400" spc="-20" i="1">
                <a:latin typeface="Calibri"/>
                <a:cs typeface="Calibri"/>
              </a:rPr>
              <a:t>NO:</a:t>
            </a:r>
            <a:r>
              <a:rPr dirty="0" sz="2400" spc="10" i="1">
                <a:latin typeface="Calibri"/>
                <a:cs typeface="Calibri"/>
              </a:rPr>
              <a:t> </a:t>
            </a:r>
            <a:r>
              <a:rPr dirty="0" sz="2400" spc="-10" i="1">
                <a:latin typeface="Calibri"/>
                <a:cs typeface="Calibri"/>
              </a:rPr>
              <a:t>312212061.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840"/>
              </a:lnSpc>
            </a:pPr>
            <a:r>
              <a:rPr dirty="0" sz="2400" spc="10" i="1">
                <a:latin typeface="Calibri"/>
                <a:cs typeface="Calibri"/>
              </a:rPr>
              <a:t>NM</a:t>
            </a:r>
            <a:r>
              <a:rPr dirty="0" sz="2400" spc="-40" i="1">
                <a:latin typeface="Calibri"/>
                <a:cs typeface="Calibri"/>
              </a:rPr>
              <a:t> </a:t>
            </a:r>
            <a:r>
              <a:rPr dirty="0" sz="2400" spc="5" i="1">
                <a:latin typeface="Calibri"/>
                <a:cs typeface="Calibri"/>
              </a:rPr>
              <a:t>NO: </a:t>
            </a:r>
            <a:r>
              <a:rPr dirty="0" sz="2400" spc="114" i="1">
                <a:latin typeface="Trebuchet MS"/>
                <a:cs typeface="Trebuchet MS"/>
              </a:rPr>
              <a:t>70E20A521C79B69BFAA4AC40BF0AEA53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ts val="2870"/>
              </a:lnSpc>
              <a:tabLst>
                <a:tab pos="1972310" algn="l"/>
              </a:tabLst>
            </a:pPr>
            <a:r>
              <a:rPr dirty="0" sz="2400" i="1">
                <a:latin typeface="Calibri"/>
                <a:cs typeface="Calibri"/>
              </a:rPr>
              <a:t>DEPARTMENT:	B</a:t>
            </a:r>
            <a:r>
              <a:rPr dirty="0" sz="2400" spc="-80" i="1">
                <a:latin typeface="Calibri"/>
                <a:cs typeface="Calibri"/>
              </a:rPr>
              <a:t> </a:t>
            </a:r>
            <a:r>
              <a:rPr dirty="0" sz="2400" spc="5" i="1">
                <a:latin typeface="Calibri"/>
                <a:cs typeface="Calibri"/>
              </a:rPr>
              <a:t>COM</a:t>
            </a:r>
            <a:r>
              <a:rPr dirty="0" sz="2400" spc="-70" i="1">
                <a:latin typeface="Calibri"/>
                <a:cs typeface="Calibri"/>
              </a:rPr>
              <a:t> </a:t>
            </a:r>
            <a:r>
              <a:rPr dirty="0" sz="2400" spc="-5" i="1">
                <a:latin typeface="Calibri"/>
                <a:cs typeface="Calibri"/>
              </a:rPr>
              <a:t>(GENERAL)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2400" spc="-5" i="1">
                <a:latin typeface="Calibri"/>
                <a:cs typeface="Calibri"/>
              </a:rPr>
              <a:t>COLLEGE:</a:t>
            </a:r>
            <a:r>
              <a:rPr dirty="0" sz="2400" spc="10" i="1">
                <a:latin typeface="Calibri"/>
                <a:cs typeface="Calibri"/>
              </a:rPr>
              <a:t> </a:t>
            </a:r>
            <a:r>
              <a:rPr dirty="0" sz="2400" i="1">
                <a:latin typeface="Calibri"/>
                <a:cs typeface="Calibri"/>
              </a:rPr>
              <a:t>MAR</a:t>
            </a:r>
            <a:r>
              <a:rPr dirty="0" sz="2400" spc="-45" i="1">
                <a:latin typeface="Calibri"/>
                <a:cs typeface="Calibri"/>
              </a:rPr>
              <a:t> </a:t>
            </a:r>
            <a:r>
              <a:rPr dirty="0" sz="2400" i="1">
                <a:latin typeface="Calibri"/>
                <a:cs typeface="Calibri"/>
              </a:rPr>
              <a:t>GREGORIOS</a:t>
            </a:r>
            <a:r>
              <a:rPr dirty="0" sz="2400" spc="10" i="1">
                <a:latin typeface="Calibri"/>
                <a:cs typeface="Calibri"/>
              </a:rPr>
              <a:t> </a:t>
            </a:r>
            <a:r>
              <a:rPr dirty="0" sz="2400" spc="-10" i="1">
                <a:latin typeface="Calibri"/>
                <a:cs typeface="Calibri"/>
              </a:rPr>
              <a:t>COLLEGE</a:t>
            </a:r>
            <a:r>
              <a:rPr dirty="0" sz="2400" spc="10" i="1">
                <a:latin typeface="Calibri"/>
                <a:cs typeface="Calibri"/>
              </a:rPr>
              <a:t> </a:t>
            </a:r>
            <a:r>
              <a:rPr dirty="0" sz="2400" i="1">
                <a:latin typeface="Calibri"/>
                <a:cs typeface="Calibri"/>
              </a:rPr>
              <a:t>OF</a:t>
            </a:r>
            <a:r>
              <a:rPr dirty="0" sz="2400" spc="5" i="1">
                <a:latin typeface="Calibri"/>
                <a:cs typeface="Calibri"/>
              </a:rPr>
              <a:t> </a:t>
            </a:r>
            <a:r>
              <a:rPr dirty="0" sz="2400" spc="-15" i="1">
                <a:latin typeface="Calibri"/>
                <a:cs typeface="Calibri"/>
              </a:rPr>
              <a:t>ARTS</a:t>
            </a:r>
            <a:r>
              <a:rPr dirty="0" sz="2400" spc="20" i="1">
                <a:latin typeface="Calibri"/>
                <a:cs typeface="Calibri"/>
              </a:rPr>
              <a:t> </a:t>
            </a:r>
            <a:r>
              <a:rPr dirty="0" sz="2400" spc="-10" i="1">
                <a:latin typeface="Calibri"/>
                <a:cs typeface="Calibri"/>
              </a:rPr>
              <a:t>AND</a:t>
            </a:r>
            <a:r>
              <a:rPr dirty="0" sz="2400" i="1">
                <a:latin typeface="Calibri"/>
                <a:cs typeface="Calibri"/>
              </a:rPr>
              <a:t> </a:t>
            </a:r>
            <a:r>
              <a:rPr dirty="0" sz="2400" spc="-5" i="1">
                <a:latin typeface="Calibri"/>
                <a:cs typeface="Calibri"/>
              </a:rPr>
              <a:t>SCIENCE.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8097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40409" y="273113"/>
            <a:ext cx="3303904" cy="75819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15">
                <a:latin typeface="Trebuchet MS"/>
                <a:cs typeface="Trebuchet MS"/>
              </a:rPr>
              <a:t>M</a:t>
            </a:r>
            <a:r>
              <a:rPr dirty="0">
                <a:latin typeface="Trebuchet MS"/>
                <a:cs typeface="Trebuchet MS"/>
              </a:rPr>
              <a:t>O</a:t>
            </a:r>
            <a:r>
              <a:rPr dirty="0" spc="-15">
                <a:latin typeface="Trebuchet MS"/>
                <a:cs typeface="Trebuchet MS"/>
              </a:rPr>
              <a:t>D</a:t>
            </a:r>
            <a:r>
              <a:rPr dirty="0" spc="-35">
                <a:latin typeface="Trebuchet MS"/>
                <a:cs typeface="Trebuchet MS"/>
              </a:rPr>
              <a:t>E</a:t>
            </a:r>
            <a:r>
              <a:rPr dirty="0" spc="35">
                <a:latin typeface="Trebuchet MS"/>
                <a:cs typeface="Trebuchet MS"/>
              </a:rPr>
              <a:t>L</a:t>
            </a:r>
            <a:r>
              <a:rPr dirty="0" spc="-30">
                <a:latin typeface="Trebuchet MS"/>
                <a:cs typeface="Trebuchet MS"/>
              </a:rPr>
              <a:t>L</a:t>
            </a:r>
            <a:r>
              <a:rPr dirty="0" spc="-5">
                <a:latin typeface="Trebuchet MS"/>
                <a:cs typeface="Trebuchet MS"/>
              </a:rPr>
              <a:t>I</a:t>
            </a:r>
            <a:r>
              <a:rPr dirty="0" spc="-35">
                <a:latin typeface="Trebuchet MS"/>
                <a:cs typeface="Trebuchet MS"/>
              </a:rPr>
              <a:t>N</a:t>
            </a:r>
            <a:r>
              <a:rPr dirty="0" spc="5">
                <a:latin typeface="Trebuchet MS"/>
                <a:cs typeface="Trebuchet MS"/>
              </a:rPr>
              <a:t>G</a:t>
            </a:r>
          </a:p>
        </p:txBody>
      </p:sp>
      <p:sp>
        <p:nvSpPr>
          <p:cNvPr id="5" name="object 5"/>
          <p:cNvSpPr/>
          <p:nvPr/>
        </p:nvSpPr>
        <p:spPr>
          <a:xfrm>
            <a:off x="10058400" y="5238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534352" y="1481772"/>
            <a:ext cx="8399780" cy="4901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ts val="1820"/>
              </a:lnSpc>
              <a:spcBef>
                <a:spcPts val="125"/>
              </a:spcBef>
            </a:pPr>
            <a:r>
              <a:rPr dirty="0" sz="1550" spc="20" b="1" i="1">
                <a:latin typeface="Arial"/>
                <a:cs typeface="Arial"/>
              </a:rPr>
              <a:t>1.</a:t>
            </a:r>
            <a:r>
              <a:rPr dirty="0" sz="1550" spc="15" b="1" i="1">
                <a:latin typeface="Arial"/>
                <a:cs typeface="Arial"/>
              </a:rPr>
              <a:t> Data</a:t>
            </a:r>
            <a:r>
              <a:rPr dirty="0" sz="1550" spc="30" b="1" i="1">
                <a:latin typeface="Arial"/>
                <a:cs typeface="Arial"/>
              </a:rPr>
              <a:t> </a:t>
            </a:r>
            <a:r>
              <a:rPr dirty="0" sz="1550" spc="15" b="1" i="1">
                <a:latin typeface="Arial"/>
                <a:cs typeface="Arial"/>
              </a:rPr>
              <a:t>Collection </a:t>
            </a:r>
            <a:r>
              <a:rPr dirty="0" sz="1550" spc="20" b="1" i="1">
                <a:latin typeface="Arial"/>
                <a:cs typeface="Arial"/>
              </a:rPr>
              <a:t>and </a:t>
            </a:r>
            <a:r>
              <a:rPr dirty="0" sz="1550" spc="25" b="1" i="1">
                <a:latin typeface="Arial"/>
                <a:cs typeface="Arial"/>
              </a:rPr>
              <a:t>Entry:</a:t>
            </a:r>
            <a:endParaRPr sz="1550">
              <a:latin typeface="Arial"/>
              <a:cs typeface="Arial"/>
            </a:endParaRPr>
          </a:p>
          <a:p>
            <a:pPr marL="12700" marR="5715">
              <a:lnSpc>
                <a:spcPts val="1950"/>
              </a:lnSpc>
              <a:spcBef>
                <a:spcPts val="50"/>
              </a:spcBef>
              <a:buSzPct val="93548"/>
              <a:buFont typeface="Arial MT"/>
              <a:buChar char="•"/>
              <a:tabLst>
                <a:tab pos="84455" algn="l"/>
              </a:tabLst>
            </a:pPr>
            <a:r>
              <a:rPr dirty="0" sz="1550" spc="20" b="1" i="1">
                <a:latin typeface="Arial"/>
                <a:cs typeface="Arial"/>
              </a:rPr>
              <a:t>Sheet</a:t>
            </a:r>
            <a:r>
              <a:rPr dirty="0" sz="1550" spc="30" b="1" i="1">
                <a:latin typeface="Arial"/>
                <a:cs typeface="Arial"/>
              </a:rPr>
              <a:t> </a:t>
            </a:r>
            <a:r>
              <a:rPr dirty="0" sz="1650" spc="-70" b="1" i="1">
                <a:latin typeface="Arial"/>
                <a:cs typeface="Arial"/>
              </a:rPr>
              <a:t>in</a:t>
            </a:r>
            <a:r>
              <a:rPr dirty="0" sz="1550" spc="-70" b="1" i="1">
                <a:latin typeface="Cambria"/>
                <a:cs typeface="Cambria"/>
              </a:rPr>
              <a:t>:</a:t>
            </a:r>
            <a:r>
              <a:rPr dirty="0" sz="1550" spc="130" b="1" i="1">
                <a:latin typeface="Cambria"/>
                <a:cs typeface="Cambria"/>
              </a:rPr>
              <a:t> </a:t>
            </a:r>
            <a:r>
              <a:rPr dirty="0" sz="1550" spc="20" i="1">
                <a:latin typeface="Arial"/>
                <a:cs typeface="Arial"/>
              </a:rPr>
              <a:t>This</a:t>
            </a:r>
            <a:r>
              <a:rPr dirty="0" sz="1550" spc="-15" i="1">
                <a:latin typeface="Arial"/>
                <a:cs typeface="Arial"/>
              </a:rPr>
              <a:t> </a:t>
            </a:r>
            <a:r>
              <a:rPr dirty="0" sz="1550" spc="15" i="1">
                <a:latin typeface="Arial"/>
                <a:cs typeface="Arial"/>
              </a:rPr>
              <a:t>sheet</a:t>
            </a:r>
            <a:r>
              <a:rPr dirty="0" sz="1550" spc="40" i="1">
                <a:latin typeface="Arial"/>
                <a:cs typeface="Arial"/>
              </a:rPr>
              <a:t> </a:t>
            </a:r>
            <a:r>
              <a:rPr dirty="0" sz="1550" spc="20" i="1">
                <a:latin typeface="Arial"/>
                <a:cs typeface="Arial"/>
              </a:rPr>
              <a:t>contains</a:t>
            </a:r>
            <a:r>
              <a:rPr dirty="0" sz="1550" spc="60" i="1">
                <a:latin typeface="Arial"/>
                <a:cs typeface="Arial"/>
              </a:rPr>
              <a:t> </a:t>
            </a:r>
            <a:r>
              <a:rPr dirty="0" sz="1550" spc="5" i="1">
                <a:latin typeface="Arial"/>
                <a:cs typeface="Arial"/>
              </a:rPr>
              <a:t>detailed</a:t>
            </a:r>
            <a:r>
              <a:rPr dirty="0" sz="1550" spc="50" i="1">
                <a:latin typeface="Arial"/>
                <a:cs typeface="Arial"/>
              </a:rPr>
              <a:t> </a:t>
            </a:r>
            <a:r>
              <a:rPr dirty="0" sz="1550" spc="25" i="1">
                <a:latin typeface="Arial"/>
                <a:cs typeface="Arial"/>
              </a:rPr>
              <a:t>employee</a:t>
            </a:r>
            <a:r>
              <a:rPr dirty="0" sz="1550" spc="50" i="1">
                <a:latin typeface="Arial"/>
                <a:cs typeface="Arial"/>
              </a:rPr>
              <a:t> </a:t>
            </a:r>
            <a:r>
              <a:rPr dirty="0" sz="1550" spc="10" i="1">
                <a:latin typeface="Arial"/>
                <a:cs typeface="Arial"/>
              </a:rPr>
              <a:t>information,</a:t>
            </a:r>
            <a:r>
              <a:rPr dirty="0" sz="1550" spc="35" i="1">
                <a:latin typeface="Arial"/>
                <a:cs typeface="Arial"/>
              </a:rPr>
              <a:t> </a:t>
            </a:r>
            <a:r>
              <a:rPr dirty="0" sz="1550" spc="10" i="1">
                <a:latin typeface="Arial"/>
                <a:cs typeface="Arial"/>
              </a:rPr>
              <a:t>including</a:t>
            </a:r>
            <a:r>
              <a:rPr dirty="0" sz="1550" spc="50" i="1">
                <a:latin typeface="Arial"/>
                <a:cs typeface="Arial"/>
              </a:rPr>
              <a:t> </a:t>
            </a:r>
            <a:r>
              <a:rPr dirty="0" sz="1550" spc="20" i="1">
                <a:latin typeface="Arial"/>
                <a:cs typeface="Arial"/>
              </a:rPr>
              <a:t>Employee</a:t>
            </a:r>
            <a:r>
              <a:rPr dirty="0" sz="1550" spc="50" i="1">
                <a:latin typeface="Arial"/>
                <a:cs typeface="Arial"/>
              </a:rPr>
              <a:t> </a:t>
            </a:r>
            <a:r>
              <a:rPr dirty="0" sz="1550" spc="5" i="1">
                <a:latin typeface="Arial"/>
                <a:cs typeface="Arial"/>
              </a:rPr>
              <a:t>ID,</a:t>
            </a:r>
            <a:r>
              <a:rPr dirty="0" sz="1550" spc="35" i="1">
                <a:latin typeface="Arial"/>
                <a:cs typeface="Arial"/>
              </a:rPr>
              <a:t> </a:t>
            </a:r>
            <a:r>
              <a:rPr dirty="0" sz="1550" spc="20" i="1">
                <a:latin typeface="Arial"/>
                <a:cs typeface="Arial"/>
              </a:rPr>
              <a:t>names, </a:t>
            </a:r>
            <a:r>
              <a:rPr dirty="0" sz="1550" spc="-415" i="1">
                <a:latin typeface="Arial"/>
                <a:cs typeface="Arial"/>
              </a:rPr>
              <a:t> </a:t>
            </a:r>
            <a:r>
              <a:rPr dirty="0" sz="1550" spc="20" i="1">
                <a:latin typeface="Arial"/>
                <a:cs typeface="Arial"/>
              </a:rPr>
              <a:t>start</a:t>
            </a:r>
            <a:r>
              <a:rPr dirty="0" sz="1550" spc="25" i="1">
                <a:latin typeface="Arial"/>
                <a:cs typeface="Arial"/>
              </a:rPr>
              <a:t> </a:t>
            </a:r>
            <a:r>
              <a:rPr dirty="0" sz="1550" spc="15" i="1">
                <a:latin typeface="Arial"/>
                <a:cs typeface="Arial"/>
              </a:rPr>
              <a:t>dates,</a:t>
            </a:r>
            <a:r>
              <a:rPr dirty="0" sz="1550" spc="30" i="1">
                <a:latin typeface="Arial"/>
                <a:cs typeface="Arial"/>
              </a:rPr>
              <a:t> </a:t>
            </a:r>
            <a:r>
              <a:rPr dirty="0" sz="1550" i="1">
                <a:latin typeface="Arial"/>
                <a:cs typeface="Arial"/>
              </a:rPr>
              <a:t>job</a:t>
            </a:r>
            <a:r>
              <a:rPr dirty="0" sz="1550" spc="40" i="1">
                <a:latin typeface="Arial"/>
                <a:cs typeface="Arial"/>
              </a:rPr>
              <a:t> </a:t>
            </a:r>
            <a:r>
              <a:rPr dirty="0" sz="1550" spc="10" i="1">
                <a:latin typeface="Arial"/>
                <a:cs typeface="Arial"/>
              </a:rPr>
              <a:t>titles,</a:t>
            </a:r>
            <a:r>
              <a:rPr dirty="0" sz="1550" spc="30" i="1">
                <a:latin typeface="Arial"/>
                <a:cs typeface="Arial"/>
              </a:rPr>
              <a:t> </a:t>
            </a:r>
            <a:r>
              <a:rPr dirty="0" sz="1550" spc="15" i="1">
                <a:latin typeface="Arial"/>
                <a:cs typeface="Arial"/>
              </a:rPr>
              <a:t>supervisors,</a:t>
            </a:r>
            <a:r>
              <a:rPr dirty="0" sz="1550" spc="30" i="1">
                <a:latin typeface="Arial"/>
                <a:cs typeface="Arial"/>
              </a:rPr>
              <a:t> </a:t>
            </a:r>
            <a:r>
              <a:rPr dirty="0" sz="1550" spc="15" i="1">
                <a:latin typeface="Arial"/>
                <a:cs typeface="Arial"/>
              </a:rPr>
              <a:t>email</a:t>
            </a:r>
            <a:r>
              <a:rPr dirty="0" sz="1550" spc="45" i="1">
                <a:latin typeface="Arial"/>
                <a:cs typeface="Arial"/>
              </a:rPr>
              <a:t> </a:t>
            </a:r>
            <a:r>
              <a:rPr dirty="0" sz="1550" spc="15" i="1">
                <a:latin typeface="Arial"/>
                <a:cs typeface="Arial"/>
              </a:rPr>
              <a:t>addresses,</a:t>
            </a:r>
            <a:r>
              <a:rPr dirty="0" sz="1550" spc="30" i="1">
                <a:latin typeface="Arial"/>
                <a:cs typeface="Arial"/>
              </a:rPr>
              <a:t> </a:t>
            </a:r>
            <a:r>
              <a:rPr dirty="0" sz="1550" spc="20" i="1">
                <a:latin typeface="Arial"/>
                <a:cs typeface="Arial"/>
              </a:rPr>
              <a:t>business</a:t>
            </a:r>
            <a:r>
              <a:rPr dirty="0" sz="1550" spc="-20" i="1">
                <a:latin typeface="Arial"/>
                <a:cs typeface="Arial"/>
              </a:rPr>
              <a:t> </a:t>
            </a:r>
            <a:r>
              <a:rPr dirty="0" sz="1550" spc="15" i="1">
                <a:latin typeface="Arial"/>
                <a:cs typeface="Arial"/>
              </a:rPr>
              <a:t>units,</a:t>
            </a:r>
            <a:r>
              <a:rPr dirty="0" sz="1550" spc="30" i="1">
                <a:latin typeface="Arial"/>
                <a:cs typeface="Arial"/>
              </a:rPr>
              <a:t> </a:t>
            </a:r>
            <a:r>
              <a:rPr dirty="0" sz="1550" spc="25" i="1">
                <a:latin typeface="Arial"/>
                <a:cs typeface="Arial"/>
              </a:rPr>
              <a:t>and</a:t>
            </a:r>
            <a:r>
              <a:rPr dirty="0" sz="1550" spc="40" i="1">
                <a:latin typeface="Arial"/>
                <a:cs typeface="Arial"/>
              </a:rPr>
              <a:t> </a:t>
            </a:r>
            <a:r>
              <a:rPr dirty="0" sz="1550" spc="25" i="1">
                <a:latin typeface="Arial"/>
                <a:cs typeface="Arial"/>
              </a:rPr>
              <a:t>performance-related </a:t>
            </a:r>
            <a:r>
              <a:rPr dirty="0" sz="1550" spc="30" i="1">
                <a:latin typeface="Arial"/>
                <a:cs typeface="Arial"/>
              </a:rPr>
              <a:t> </a:t>
            </a:r>
            <a:r>
              <a:rPr dirty="0" sz="1550" spc="25" i="1">
                <a:latin typeface="Arial"/>
                <a:cs typeface="Arial"/>
              </a:rPr>
              <a:t>data.</a:t>
            </a:r>
            <a:r>
              <a:rPr dirty="0" sz="1550" spc="20" i="1">
                <a:latin typeface="Arial"/>
                <a:cs typeface="Arial"/>
              </a:rPr>
              <a:t> </a:t>
            </a:r>
            <a:r>
              <a:rPr dirty="0" sz="1550" spc="5" i="1">
                <a:latin typeface="Arial"/>
                <a:cs typeface="Arial"/>
              </a:rPr>
              <a:t>This</a:t>
            </a:r>
            <a:r>
              <a:rPr dirty="0" sz="1550" spc="50" i="1">
                <a:latin typeface="Arial"/>
                <a:cs typeface="Arial"/>
              </a:rPr>
              <a:t> </a:t>
            </a:r>
            <a:r>
              <a:rPr dirty="0" sz="1550" spc="-20" i="1">
                <a:latin typeface="Arial"/>
                <a:cs typeface="Arial"/>
              </a:rPr>
              <a:t>is</a:t>
            </a:r>
            <a:r>
              <a:rPr dirty="0" sz="1550" spc="50" i="1">
                <a:latin typeface="Arial"/>
                <a:cs typeface="Arial"/>
              </a:rPr>
              <a:t> </a:t>
            </a:r>
            <a:r>
              <a:rPr dirty="0" sz="1550" spc="20" i="1">
                <a:latin typeface="Arial"/>
                <a:cs typeface="Arial"/>
              </a:rPr>
              <a:t>the</a:t>
            </a:r>
            <a:r>
              <a:rPr dirty="0" sz="1550" spc="35" i="1">
                <a:latin typeface="Arial"/>
                <a:cs typeface="Arial"/>
              </a:rPr>
              <a:t> </a:t>
            </a:r>
            <a:r>
              <a:rPr dirty="0" sz="1550" spc="15" i="1">
                <a:latin typeface="Arial"/>
                <a:cs typeface="Arial"/>
              </a:rPr>
              <a:t>primary</a:t>
            </a:r>
            <a:r>
              <a:rPr dirty="0" sz="1550" spc="50" i="1">
                <a:latin typeface="Arial"/>
                <a:cs typeface="Arial"/>
              </a:rPr>
              <a:t> </a:t>
            </a:r>
            <a:r>
              <a:rPr dirty="0" sz="1550" spc="20" i="1">
                <a:latin typeface="Arial"/>
                <a:cs typeface="Arial"/>
              </a:rPr>
              <a:t>data</a:t>
            </a:r>
            <a:r>
              <a:rPr dirty="0" sz="1550" spc="-35" i="1">
                <a:latin typeface="Arial"/>
                <a:cs typeface="Arial"/>
              </a:rPr>
              <a:t> </a:t>
            </a:r>
            <a:r>
              <a:rPr dirty="0" sz="1550" spc="30" i="1">
                <a:latin typeface="Arial"/>
                <a:cs typeface="Arial"/>
              </a:rPr>
              <a:t>source</a:t>
            </a:r>
            <a:r>
              <a:rPr dirty="0" sz="1550" spc="-35" i="1">
                <a:latin typeface="Arial"/>
                <a:cs typeface="Arial"/>
              </a:rPr>
              <a:t> </a:t>
            </a:r>
            <a:r>
              <a:rPr dirty="0" sz="1550" spc="15" i="1">
                <a:latin typeface="Arial"/>
                <a:cs typeface="Arial"/>
              </a:rPr>
              <a:t>for </a:t>
            </a:r>
            <a:r>
              <a:rPr dirty="0" sz="1550" spc="30" i="1">
                <a:latin typeface="Arial"/>
                <a:cs typeface="Arial"/>
              </a:rPr>
              <a:t>my</a:t>
            </a:r>
            <a:r>
              <a:rPr dirty="0" sz="1550" spc="50" i="1">
                <a:latin typeface="Arial"/>
                <a:cs typeface="Arial"/>
              </a:rPr>
              <a:t> </a:t>
            </a:r>
            <a:r>
              <a:rPr dirty="0" sz="1550" spc="15" i="1">
                <a:latin typeface="Arial"/>
                <a:cs typeface="Arial"/>
              </a:rPr>
              <a:t>analysis.</a:t>
            </a:r>
            <a:endParaRPr sz="1550">
              <a:latin typeface="Arial"/>
              <a:cs typeface="Arial"/>
            </a:endParaRPr>
          </a:p>
          <a:p>
            <a:pPr marL="12700">
              <a:lnSpc>
                <a:spcPts val="1800"/>
              </a:lnSpc>
            </a:pPr>
            <a:r>
              <a:rPr dirty="0" sz="1550" spc="20" b="1" i="1">
                <a:latin typeface="Arial"/>
                <a:cs typeface="Arial"/>
              </a:rPr>
              <a:t>2.</a:t>
            </a:r>
            <a:r>
              <a:rPr dirty="0" sz="1550" spc="5" b="1" i="1">
                <a:latin typeface="Arial"/>
                <a:cs typeface="Arial"/>
              </a:rPr>
              <a:t> </a:t>
            </a:r>
            <a:r>
              <a:rPr dirty="0" sz="1550" spc="15" b="1" i="1">
                <a:latin typeface="Arial"/>
                <a:cs typeface="Arial"/>
              </a:rPr>
              <a:t>Data </a:t>
            </a:r>
            <a:r>
              <a:rPr dirty="0" sz="1550" spc="20" b="1" i="1">
                <a:latin typeface="Arial"/>
                <a:cs typeface="Arial"/>
              </a:rPr>
              <a:t>Preparation:</a:t>
            </a:r>
            <a:endParaRPr sz="1550">
              <a:latin typeface="Arial"/>
              <a:cs typeface="Arial"/>
            </a:endParaRPr>
          </a:p>
          <a:p>
            <a:pPr marL="83820" indent="-71755">
              <a:lnSpc>
                <a:spcPts val="1975"/>
              </a:lnSpc>
              <a:buSzPct val="93548"/>
              <a:buFont typeface="Arial MT"/>
              <a:buChar char="•"/>
              <a:tabLst>
                <a:tab pos="84455" algn="l"/>
              </a:tabLst>
            </a:pPr>
            <a:r>
              <a:rPr dirty="0" sz="1550" spc="20" b="1" i="1">
                <a:latin typeface="Arial"/>
                <a:cs typeface="Arial"/>
              </a:rPr>
              <a:t>Sheet</a:t>
            </a:r>
            <a:r>
              <a:rPr dirty="0" sz="1550" spc="-15" b="1" i="1">
                <a:latin typeface="Arial"/>
                <a:cs typeface="Arial"/>
              </a:rPr>
              <a:t> </a:t>
            </a:r>
            <a:r>
              <a:rPr dirty="0" sz="1650" spc="-70" b="1" i="1">
                <a:latin typeface="Arial"/>
                <a:cs typeface="Arial"/>
              </a:rPr>
              <a:t>in</a:t>
            </a:r>
            <a:r>
              <a:rPr dirty="0" sz="1550" spc="-70" b="1" i="1">
                <a:latin typeface="Cambria"/>
                <a:cs typeface="Cambria"/>
              </a:rPr>
              <a:t>:</a:t>
            </a:r>
            <a:endParaRPr sz="1550">
              <a:latin typeface="Cambria"/>
              <a:cs typeface="Cambria"/>
            </a:endParaRPr>
          </a:p>
          <a:p>
            <a:pPr lvl="1" marL="541655" indent="-71755">
              <a:lnSpc>
                <a:spcPts val="1860"/>
              </a:lnSpc>
              <a:buSzPct val="93548"/>
              <a:buFont typeface="Arial MT"/>
              <a:buChar char="•"/>
              <a:tabLst>
                <a:tab pos="541655" algn="l"/>
              </a:tabLst>
            </a:pPr>
            <a:r>
              <a:rPr dirty="0" sz="1550" spc="5" i="1">
                <a:latin typeface="Arial"/>
                <a:cs typeface="Arial"/>
              </a:rPr>
              <a:t>I</a:t>
            </a:r>
            <a:r>
              <a:rPr dirty="0" sz="1550" spc="25" i="1">
                <a:latin typeface="Arial"/>
                <a:cs typeface="Arial"/>
              </a:rPr>
              <a:t> </a:t>
            </a:r>
            <a:r>
              <a:rPr dirty="0" sz="1550" spc="10" i="1">
                <a:latin typeface="Arial"/>
                <a:cs typeface="Arial"/>
              </a:rPr>
              <a:t>have</a:t>
            </a:r>
            <a:r>
              <a:rPr dirty="0" sz="1550" spc="40" i="1">
                <a:latin typeface="Arial"/>
                <a:cs typeface="Arial"/>
              </a:rPr>
              <a:t> </a:t>
            </a:r>
            <a:r>
              <a:rPr dirty="0" sz="1550" spc="25" i="1">
                <a:latin typeface="Arial"/>
                <a:cs typeface="Arial"/>
              </a:rPr>
              <a:t>gathered</a:t>
            </a:r>
            <a:r>
              <a:rPr dirty="0" sz="1550" spc="-30" i="1">
                <a:latin typeface="Arial"/>
                <a:cs typeface="Arial"/>
              </a:rPr>
              <a:t> </a:t>
            </a:r>
            <a:r>
              <a:rPr dirty="0" sz="1550" spc="20" i="1">
                <a:latin typeface="Arial"/>
                <a:cs typeface="Arial"/>
              </a:rPr>
              <a:t>comprehensive</a:t>
            </a:r>
            <a:r>
              <a:rPr dirty="0" sz="1550" spc="40" i="1">
                <a:latin typeface="Arial"/>
                <a:cs typeface="Arial"/>
              </a:rPr>
              <a:t> </a:t>
            </a:r>
            <a:r>
              <a:rPr dirty="0" sz="1550" spc="15" i="1">
                <a:latin typeface="Arial"/>
                <a:cs typeface="Arial"/>
              </a:rPr>
              <a:t>employee</a:t>
            </a:r>
            <a:r>
              <a:rPr dirty="0" sz="1550" spc="40" i="1">
                <a:latin typeface="Arial"/>
                <a:cs typeface="Arial"/>
              </a:rPr>
              <a:t> </a:t>
            </a:r>
            <a:r>
              <a:rPr dirty="0" sz="1550" spc="25" i="1">
                <a:latin typeface="Arial"/>
                <a:cs typeface="Arial"/>
              </a:rPr>
              <a:t>data,</a:t>
            </a:r>
            <a:r>
              <a:rPr dirty="0" sz="1550" spc="30" i="1">
                <a:latin typeface="Arial"/>
                <a:cs typeface="Arial"/>
              </a:rPr>
              <a:t> </a:t>
            </a:r>
            <a:r>
              <a:rPr dirty="0" sz="1550" spc="10" i="1">
                <a:latin typeface="Arial"/>
                <a:cs typeface="Arial"/>
              </a:rPr>
              <a:t>possibly</a:t>
            </a:r>
            <a:r>
              <a:rPr dirty="0" sz="1550" spc="55" i="1">
                <a:latin typeface="Arial"/>
                <a:cs typeface="Arial"/>
              </a:rPr>
              <a:t> </a:t>
            </a:r>
            <a:r>
              <a:rPr dirty="0" sz="1550" spc="20" i="1">
                <a:latin typeface="Arial"/>
                <a:cs typeface="Arial"/>
              </a:rPr>
              <a:t>from</a:t>
            </a:r>
            <a:r>
              <a:rPr dirty="0" sz="1550" spc="-20" i="1">
                <a:latin typeface="Arial"/>
                <a:cs typeface="Arial"/>
              </a:rPr>
              <a:t> </a:t>
            </a:r>
            <a:r>
              <a:rPr dirty="0" sz="1550" spc="15" i="1">
                <a:latin typeface="Arial"/>
                <a:cs typeface="Arial"/>
              </a:rPr>
              <a:t>various</a:t>
            </a:r>
            <a:r>
              <a:rPr dirty="0" sz="1550" spc="55" i="1">
                <a:latin typeface="Arial"/>
                <a:cs typeface="Arial"/>
              </a:rPr>
              <a:t> </a:t>
            </a:r>
            <a:r>
              <a:rPr dirty="0" sz="1550" spc="20" i="1">
                <a:latin typeface="Arial"/>
                <a:cs typeface="Arial"/>
              </a:rPr>
              <a:t>sources,</a:t>
            </a:r>
            <a:r>
              <a:rPr dirty="0" sz="1550" spc="30" i="1">
                <a:latin typeface="Arial"/>
                <a:cs typeface="Arial"/>
              </a:rPr>
              <a:t> </a:t>
            </a:r>
            <a:r>
              <a:rPr dirty="0" sz="1550" i="1">
                <a:latin typeface="Arial"/>
                <a:cs typeface="Arial"/>
              </a:rPr>
              <a:t>and</a:t>
            </a:r>
            <a:endParaRPr sz="155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95"/>
              </a:spcBef>
            </a:pPr>
            <a:r>
              <a:rPr dirty="0" sz="1550" spc="15" i="1">
                <a:latin typeface="Arial"/>
                <a:cs typeface="Arial"/>
              </a:rPr>
              <a:t>compiled</a:t>
            </a:r>
            <a:r>
              <a:rPr dirty="0" sz="1550" spc="25" i="1">
                <a:latin typeface="Arial"/>
                <a:cs typeface="Arial"/>
              </a:rPr>
              <a:t> </a:t>
            </a:r>
            <a:r>
              <a:rPr dirty="0" sz="1550" spc="15" i="1">
                <a:latin typeface="Arial"/>
                <a:cs typeface="Arial"/>
              </a:rPr>
              <a:t>it</a:t>
            </a:r>
            <a:r>
              <a:rPr dirty="0" sz="1550" spc="20" i="1">
                <a:latin typeface="Arial"/>
                <a:cs typeface="Arial"/>
              </a:rPr>
              <a:t> </a:t>
            </a:r>
            <a:r>
              <a:rPr dirty="0" sz="1550" i="1">
                <a:latin typeface="Arial"/>
                <a:cs typeface="Arial"/>
              </a:rPr>
              <a:t>into</a:t>
            </a:r>
            <a:r>
              <a:rPr dirty="0" sz="1550" spc="25" i="1">
                <a:latin typeface="Arial"/>
                <a:cs typeface="Arial"/>
              </a:rPr>
              <a:t> </a:t>
            </a:r>
            <a:r>
              <a:rPr dirty="0" sz="1550" spc="20" i="1">
                <a:latin typeface="Arial"/>
                <a:cs typeface="Arial"/>
              </a:rPr>
              <a:t>this</a:t>
            </a:r>
            <a:r>
              <a:rPr dirty="0" sz="1550" spc="-25" i="1">
                <a:latin typeface="Arial"/>
                <a:cs typeface="Arial"/>
              </a:rPr>
              <a:t> </a:t>
            </a:r>
            <a:r>
              <a:rPr dirty="0" sz="1550" spc="25" i="1">
                <a:latin typeface="Arial"/>
                <a:cs typeface="Arial"/>
              </a:rPr>
              <a:t>sheet.</a:t>
            </a:r>
            <a:endParaRPr sz="1550">
              <a:latin typeface="Arial"/>
              <a:cs typeface="Arial"/>
            </a:endParaRPr>
          </a:p>
          <a:p>
            <a:pPr lvl="1" marL="541655" indent="-71755">
              <a:lnSpc>
                <a:spcPct val="100000"/>
              </a:lnSpc>
              <a:spcBef>
                <a:spcPts val="90"/>
              </a:spcBef>
              <a:buSzPct val="93548"/>
              <a:buFont typeface="Arial MT"/>
              <a:buChar char="•"/>
              <a:tabLst>
                <a:tab pos="541655" algn="l"/>
              </a:tabLst>
            </a:pPr>
            <a:r>
              <a:rPr dirty="0" sz="1550" spc="20" i="1">
                <a:latin typeface="Arial"/>
                <a:cs typeface="Arial"/>
              </a:rPr>
              <a:t>The</a:t>
            </a:r>
            <a:r>
              <a:rPr dirty="0" sz="1550" spc="45" i="1">
                <a:latin typeface="Arial"/>
                <a:cs typeface="Arial"/>
              </a:rPr>
              <a:t> </a:t>
            </a:r>
            <a:r>
              <a:rPr dirty="0" sz="1550" spc="5" i="1">
                <a:latin typeface="Arial"/>
                <a:cs typeface="Arial"/>
              </a:rPr>
              <a:t>data</a:t>
            </a:r>
            <a:r>
              <a:rPr dirty="0" sz="1550" spc="50" i="1">
                <a:latin typeface="Arial"/>
                <a:cs typeface="Arial"/>
              </a:rPr>
              <a:t> </a:t>
            </a:r>
            <a:r>
              <a:rPr dirty="0" sz="1550" spc="20" i="1">
                <a:latin typeface="Arial"/>
                <a:cs typeface="Arial"/>
              </a:rPr>
              <a:t>includes</a:t>
            </a:r>
            <a:r>
              <a:rPr dirty="0" sz="1550" spc="-15" i="1">
                <a:latin typeface="Arial"/>
                <a:cs typeface="Arial"/>
              </a:rPr>
              <a:t> </a:t>
            </a:r>
            <a:r>
              <a:rPr dirty="0" sz="1550" spc="20" i="1">
                <a:latin typeface="Arial"/>
                <a:cs typeface="Arial"/>
              </a:rPr>
              <a:t>demographic</a:t>
            </a:r>
            <a:r>
              <a:rPr dirty="0" sz="1550" spc="-15" i="1">
                <a:latin typeface="Arial"/>
                <a:cs typeface="Arial"/>
              </a:rPr>
              <a:t> </a:t>
            </a:r>
            <a:r>
              <a:rPr dirty="0" sz="1550" spc="20" i="1">
                <a:latin typeface="Arial"/>
                <a:cs typeface="Arial"/>
              </a:rPr>
              <a:t>information,</a:t>
            </a:r>
            <a:r>
              <a:rPr dirty="0" sz="1550" spc="35" i="1">
                <a:latin typeface="Arial"/>
                <a:cs typeface="Arial"/>
              </a:rPr>
              <a:t> </a:t>
            </a:r>
            <a:r>
              <a:rPr dirty="0" sz="1550" spc="-5" i="1">
                <a:latin typeface="Arial"/>
                <a:cs typeface="Arial"/>
              </a:rPr>
              <a:t>job</a:t>
            </a:r>
            <a:r>
              <a:rPr dirty="0" sz="1550" spc="45" i="1">
                <a:latin typeface="Arial"/>
                <a:cs typeface="Arial"/>
              </a:rPr>
              <a:t> </a:t>
            </a:r>
            <a:r>
              <a:rPr dirty="0" sz="1550" spc="15" i="1">
                <a:latin typeface="Arial"/>
                <a:cs typeface="Arial"/>
              </a:rPr>
              <a:t>details,</a:t>
            </a:r>
            <a:r>
              <a:rPr dirty="0" sz="1550" spc="35" i="1">
                <a:latin typeface="Arial"/>
                <a:cs typeface="Arial"/>
              </a:rPr>
              <a:t> </a:t>
            </a:r>
            <a:r>
              <a:rPr dirty="0" sz="1550" i="1">
                <a:latin typeface="Arial"/>
                <a:cs typeface="Arial"/>
              </a:rPr>
              <a:t>and</a:t>
            </a:r>
            <a:r>
              <a:rPr dirty="0" sz="1550" spc="45" i="1">
                <a:latin typeface="Arial"/>
                <a:cs typeface="Arial"/>
              </a:rPr>
              <a:t> </a:t>
            </a:r>
            <a:r>
              <a:rPr dirty="0" sz="1550" spc="20" i="1">
                <a:latin typeface="Arial"/>
                <a:cs typeface="Arial"/>
              </a:rPr>
              <a:t>performance</a:t>
            </a:r>
            <a:r>
              <a:rPr dirty="0" sz="1550" spc="50" i="1">
                <a:latin typeface="Arial"/>
                <a:cs typeface="Arial"/>
              </a:rPr>
              <a:t> </a:t>
            </a:r>
            <a:r>
              <a:rPr dirty="0" sz="1550" spc="15" i="1">
                <a:latin typeface="Arial"/>
                <a:cs typeface="Arial"/>
              </a:rPr>
              <a:t>metrics</a:t>
            </a:r>
            <a:r>
              <a:rPr dirty="0" sz="1550" spc="55" i="1">
                <a:latin typeface="Arial"/>
                <a:cs typeface="Arial"/>
              </a:rPr>
              <a:t> </a:t>
            </a:r>
            <a:r>
              <a:rPr dirty="0" sz="1550" spc="5" i="1">
                <a:latin typeface="Arial"/>
                <a:cs typeface="Arial"/>
              </a:rPr>
              <a:t>like</a:t>
            </a:r>
            <a:endParaRPr sz="155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20"/>
              </a:spcBef>
            </a:pPr>
            <a:r>
              <a:rPr dirty="0" sz="1550" spc="20" i="1">
                <a:latin typeface="Arial"/>
                <a:cs typeface="Arial"/>
              </a:rPr>
              <a:t>"Performance</a:t>
            </a:r>
            <a:r>
              <a:rPr dirty="0" sz="1550" spc="25" i="1">
                <a:latin typeface="Arial"/>
                <a:cs typeface="Arial"/>
              </a:rPr>
              <a:t> </a:t>
            </a:r>
            <a:r>
              <a:rPr dirty="0" sz="1550" spc="10" i="1">
                <a:latin typeface="Arial"/>
                <a:cs typeface="Arial"/>
              </a:rPr>
              <a:t>Score"</a:t>
            </a:r>
            <a:r>
              <a:rPr dirty="0" sz="1550" spc="50" i="1">
                <a:latin typeface="Arial"/>
                <a:cs typeface="Arial"/>
              </a:rPr>
              <a:t> </a:t>
            </a:r>
            <a:r>
              <a:rPr dirty="0" sz="1550" spc="25" i="1">
                <a:latin typeface="Arial"/>
                <a:cs typeface="Arial"/>
              </a:rPr>
              <a:t>and</a:t>
            </a:r>
            <a:r>
              <a:rPr dirty="0" sz="1550" spc="-40" i="1">
                <a:latin typeface="Arial"/>
                <a:cs typeface="Arial"/>
              </a:rPr>
              <a:t> </a:t>
            </a:r>
            <a:r>
              <a:rPr dirty="0" sz="1550" spc="25" i="1">
                <a:latin typeface="Arial"/>
                <a:cs typeface="Arial"/>
              </a:rPr>
              <a:t>"Employee</a:t>
            </a:r>
            <a:r>
              <a:rPr dirty="0" sz="1550" spc="30" i="1">
                <a:latin typeface="Arial"/>
                <a:cs typeface="Arial"/>
              </a:rPr>
              <a:t> </a:t>
            </a:r>
            <a:r>
              <a:rPr dirty="0" sz="1550" spc="10" i="1">
                <a:latin typeface="Arial"/>
                <a:cs typeface="Arial"/>
              </a:rPr>
              <a:t>Rating."</a:t>
            </a:r>
            <a:endParaRPr sz="1550">
              <a:latin typeface="Arial"/>
              <a:cs typeface="Arial"/>
            </a:endParaRPr>
          </a:p>
          <a:p>
            <a:pPr lvl="1" marL="469900" marR="262255">
              <a:lnSpc>
                <a:spcPct val="101000"/>
              </a:lnSpc>
              <a:spcBef>
                <a:spcPts val="75"/>
              </a:spcBef>
              <a:buSzPct val="93548"/>
              <a:buFont typeface="Arial MT"/>
              <a:buChar char="•"/>
              <a:tabLst>
                <a:tab pos="541655" algn="l"/>
              </a:tabLst>
            </a:pPr>
            <a:r>
              <a:rPr dirty="0" sz="1550" spc="20" i="1">
                <a:latin typeface="Arial"/>
                <a:cs typeface="Arial"/>
              </a:rPr>
              <a:t>This</a:t>
            </a:r>
            <a:r>
              <a:rPr dirty="0" sz="1550" spc="-25" i="1">
                <a:latin typeface="Arial"/>
                <a:cs typeface="Arial"/>
              </a:rPr>
              <a:t> </a:t>
            </a:r>
            <a:r>
              <a:rPr dirty="0" sz="1550" spc="15" i="1">
                <a:latin typeface="Arial"/>
                <a:cs typeface="Arial"/>
              </a:rPr>
              <a:t>sheet</a:t>
            </a:r>
            <a:r>
              <a:rPr dirty="0" sz="1550" spc="35" i="1">
                <a:latin typeface="Arial"/>
                <a:cs typeface="Arial"/>
              </a:rPr>
              <a:t> </a:t>
            </a:r>
            <a:r>
              <a:rPr dirty="0" sz="1550" spc="25" i="1">
                <a:latin typeface="Arial"/>
                <a:cs typeface="Arial"/>
              </a:rPr>
              <a:t>also</a:t>
            </a:r>
            <a:r>
              <a:rPr dirty="0" sz="1550" spc="-35" i="1">
                <a:latin typeface="Arial"/>
                <a:cs typeface="Arial"/>
              </a:rPr>
              <a:t> </a:t>
            </a:r>
            <a:r>
              <a:rPr dirty="0" sz="1550" spc="25" i="1">
                <a:latin typeface="Arial"/>
                <a:cs typeface="Arial"/>
              </a:rPr>
              <a:t>has</a:t>
            </a:r>
            <a:r>
              <a:rPr dirty="0" sz="1550" spc="60" i="1">
                <a:latin typeface="Arial"/>
                <a:cs typeface="Arial"/>
              </a:rPr>
              <a:t> </a:t>
            </a:r>
            <a:r>
              <a:rPr dirty="0" sz="1550" spc="15" i="1">
                <a:latin typeface="Arial"/>
                <a:cs typeface="Arial"/>
              </a:rPr>
              <a:t>a</a:t>
            </a:r>
            <a:r>
              <a:rPr dirty="0" sz="1550" spc="40" i="1">
                <a:latin typeface="Arial"/>
                <a:cs typeface="Arial"/>
              </a:rPr>
              <a:t> </a:t>
            </a:r>
            <a:r>
              <a:rPr dirty="0" sz="1550" spc="15" i="1">
                <a:latin typeface="Arial"/>
                <a:cs typeface="Arial"/>
              </a:rPr>
              <a:t>"Performance</a:t>
            </a:r>
            <a:r>
              <a:rPr dirty="0" sz="1550" spc="40" i="1">
                <a:latin typeface="Arial"/>
                <a:cs typeface="Arial"/>
              </a:rPr>
              <a:t> </a:t>
            </a:r>
            <a:r>
              <a:rPr dirty="0" sz="1550" spc="15" i="1">
                <a:latin typeface="Arial"/>
                <a:cs typeface="Arial"/>
              </a:rPr>
              <a:t>level"</a:t>
            </a:r>
            <a:r>
              <a:rPr dirty="0" sz="1550" spc="-15" i="1">
                <a:latin typeface="Arial"/>
                <a:cs typeface="Arial"/>
              </a:rPr>
              <a:t> </a:t>
            </a:r>
            <a:r>
              <a:rPr dirty="0" sz="1550" spc="20" i="1">
                <a:latin typeface="Arial"/>
                <a:cs typeface="Arial"/>
              </a:rPr>
              <a:t>column,</a:t>
            </a:r>
            <a:r>
              <a:rPr dirty="0" sz="1550" spc="30" i="1">
                <a:latin typeface="Arial"/>
                <a:cs typeface="Arial"/>
              </a:rPr>
              <a:t> </a:t>
            </a:r>
            <a:r>
              <a:rPr dirty="0" sz="1550" spc="15" i="1">
                <a:latin typeface="Arial"/>
                <a:cs typeface="Arial"/>
              </a:rPr>
              <a:t>though</a:t>
            </a:r>
            <a:r>
              <a:rPr dirty="0" sz="1550" spc="40" i="1">
                <a:latin typeface="Arial"/>
                <a:cs typeface="Arial"/>
              </a:rPr>
              <a:t> </a:t>
            </a:r>
            <a:r>
              <a:rPr dirty="0" sz="1550" spc="35" i="1">
                <a:latin typeface="Arial"/>
                <a:cs typeface="Arial"/>
              </a:rPr>
              <a:t>some</a:t>
            </a:r>
            <a:r>
              <a:rPr dirty="0" sz="1550" spc="-30" i="1">
                <a:latin typeface="Arial"/>
                <a:cs typeface="Arial"/>
              </a:rPr>
              <a:t> </a:t>
            </a:r>
            <a:r>
              <a:rPr dirty="0" sz="1550" spc="15" i="1">
                <a:latin typeface="Arial"/>
                <a:cs typeface="Arial"/>
              </a:rPr>
              <a:t>values</a:t>
            </a:r>
            <a:r>
              <a:rPr dirty="0" sz="1550" spc="55" i="1">
                <a:latin typeface="Arial"/>
                <a:cs typeface="Arial"/>
              </a:rPr>
              <a:t> </a:t>
            </a:r>
            <a:r>
              <a:rPr dirty="0" sz="1550" spc="15" i="1">
                <a:latin typeface="Arial"/>
                <a:cs typeface="Arial"/>
              </a:rPr>
              <a:t>appear</a:t>
            </a:r>
            <a:r>
              <a:rPr dirty="0" sz="1550" spc="20" i="1">
                <a:latin typeface="Arial"/>
                <a:cs typeface="Arial"/>
              </a:rPr>
              <a:t> </a:t>
            </a:r>
            <a:r>
              <a:rPr dirty="0" sz="1550" spc="10" i="1">
                <a:latin typeface="Arial"/>
                <a:cs typeface="Arial"/>
              </a:rPr>
              <a:t>to</a:t>
            </a:r>
            <a:r>
              <a:rPr dirty="0" sz="1550" spc="40" i="1">
                <a:latin typeface="Arial"/>
                <a:cs typeface="Arial"/>
              </a:rPr>
              <a:t> </a:t>
            </a:r>
            <a:r>
              <a:rPr dirty="0" sz="1550" spc="25" i="1">
                <a:latin typeface="Arial"/>
                <a:cs typeface="Arial"/>
              </a:rPr>
              <a:t>be </a:t>
            </a:r>
            <a:r>
              <a:rPr dirty="0" sz="1550" spc="-415" i="1">
                <a:latin typeface="Arial"/>
                <a:cs typeface="Arial"/>
              </a:rPr>
              <a:t> </a:t>
            </a:r>
            <a:r>
              <a:rPr dirty="0" sz="1550" spc="15" i="1">
                <a:latin typeface="Arial"/>
                <a:cs typeface="Arial"/>
              </a:rPr>
              <a:t>missing.</a:t>
            </a:r>
            <a:endParaRPr sz="1550">
              <a:latin typeface="Arial"/>
              <a:cs typeface="Arial"/>
            </a:endParaRPr>
          </a:p>
          <a:p>
            <a:pPr marL="12700">
              <a:lnSpc>
                <a:spcPts val="1820"/>
              </a:lnSpc>
              <a:spcBef>
                <a:spcPts val="90"/>
              </a:spcBef>
            </a:pPr>
            <a:r>
              <a:rPr dirty="0" sz="1550" spc="20" b="1" i="1">
                <a:latin typeface="Arial"/>
                <a:cs typeface="Arial"/>
              </a:rPr>
              <a:t>3.</a:t>
            </a:r>
            <a:r>
              <a:rPr dirty="0" sz="1550" spc="15" b="1" i="1">
                <a:latin typeface="Arial"/>
                <a:cs typeface="Arial"/>
              </a:rPr>
              <a:t> Aggregation of</a:t>
            </a:r>
            <a:r>
              <a:rPr dirty="0" sz="1550" spc="75" b="1" i="1">
                <a:latin typeface="Arial"/>
                <a:cs typeface="Arial"/>
              </a:rPr>
              <a:t> </a:t>
            </a:r>
            <a:r>
              <a:rPr dirty="0" sz="1550" spc="20" b="1" i="1">
                <a:latin typeface="Arial"/>
                <a:cs typeface="Arial"/>
              </a:rPr>
              <a:t>Performance</a:t>
            </a:r>
            <a:r>
              <a:rPr dirty="0" sz="1550" spc="25" b="1" i="1">
                <a:latin typeface="Arial"/>
                <a:cs typeface="Arial"/>
              </a:rPr>
              <a:t> </a:t>
            </a:r>
            <a:r>
              <a:rPr dirty="0" sz="1550" spc="15" b="1" i="1">
                <a:latin typeface="Arial"/>
                <a:cs typeface="Arial"/>
              </a:rPr>
              <a:t>Data:</a:t>
            </a:r>
            <a:endParaRPr sz="1550">
              <a:latin typeface="Arial"/>
              <a:cs typeface="Arial"/>
            </a:endParaRPr>
          </a:p>
          <a:p>
            <a:pPr marL="83820" indent="-71755">
              <a:lnSpc>
                <a:spcPts val="1939"/>
              </a:lnSpc>
              <a:buSzPct val="93548"/>
              <a:buFont typeface="Arial MT"/>
              <a:buChar char="•"/>
              <a:tabLst>
                <a:tab pos="84455" algn="l"/>
              </a:tabLst>
            </a:pPr>
            <a:r>
              <a:rPr dirty="0" sz="1550" spc="20" b="1" i="1">
                <a:latin typeface="Arial"/>
                <a:cs typeface="Arial"/>
              </a:rPr>
              <a:t>Sheet</a:t>
            </a:r>
            <a:r>
              <a:rPr dirty="0" sz="1550" spc="-15" b="1" i="1">
                <a:latin typeface="Arial"/>
                <a:cs typeface="Arial"/>
              </a:rPr>
              <a:t> </a:t>
            </a:r>
            <a:r>
              <a:rPr dirty="0" sz="1650" spc="-50" b="1" i="1">
                <a:latin typeface="Arial"/>
                <a:cs typeface="Arial"/>
              </a:rPr>
              <a:t>Sheet1</a:t>
            </a:r>
            <a:r>
              <a:rPr dirty="0" sz="1550" spc="-50" b="1" i="1">
                <a:latin typeface="Cambria"/>
                <a:cs typeface="Cambria"/>
              </a:rPr>
              <a:t>:</a:t>
            </a:r>
            <a:endParaRPr sz="1550">
              <a:latin typeface="Cambria"/>
              <a:cs typeface="Cambria"/>
            </a:endParaRPr>
          </a:p>
          <a:p>
            <a:pPr lvl="1" marL="541655" indent="-71755">
              <a:lnSpc>
                <a:spcPct val="100000"/>
              </a:lnSpc>
              <a:spcBef>
                <a:spcPts val="75"/>
              </a:spcBef>
              <a:buSzPct val="93548"/>
              <a:buFont typeface="Arial MT"/>
              <a:buChar char="•"/>
              <a:tabLst>
                <a:tab pos="541655" algn="l"/>
              </a:tabLst>
            </a:pPr>
            <a:r>
              <a:rPr dirty="0" sz="1550" spc="20" i="1">
                <a:latin typeface="Arial"/>
                <a:cs typeface="Arial"/>
              </a:rPr>
              <a:t>This</a:t>
            </a:r>
            <a:r>
              <a:rPr dirty="0" sz="1550" spc="-25" i="1">
                <a:latin typeface="Arial"/>
                <a:cs typeface="Arial"/>
              </a:rPr>
              <a:t> </a:t>
            </a:r>
            <a:r>
              <a:rPr dirty="0" sz="1550" spc="15" i="1">
                <a:latin typeface="Arial"/>
                <a:cs typeface="Arial"/>
              </a:rPr>
              <a:t>sheet</a:t>
            </a:r>
            <a:r>
              <a:rPr dirty="0" sz="1550" spc="30" i="1">
                <a:latin typeface="Arial"/>
                <a:cs typeface="Arial"/>
              </a:rPr>
              <a:t> </a:t>
            </a:r>
            <a:r>
              <a:rPr dirty="0" sz="1550" spc="25" i="1">
                <a:latin typeface="Arial"/>
                <a:cs typeface="Arial"/>
              </a:rPr>
              <a:t>appears</a:t>
            </a:r>
            <a:r>
              <a:rPr dirty="0" sz="1550" spc="-20" i="1">
                <a:latin typeface="Arial"/>
                <a:cs typeface="Arial"/>
              </a:rPr>
              <a:t> </a:t>
            </a:r>
            <a:r>
              <a:rPr dirty="0" sz="1550" spc="10" i="1">
                <a:latin typeface="Arial"/>
                <a:cs typeface="Arial"/>
              </a:rPr>
              <a:t>to</a:t>
            </a:r>
            <a:r>
              <a:rPr dirty="0" sz="1550" spc="40" i="1">
                <a:latin typeface="Arial"/>
                <a:cs typeface="Arial"/>
              </a:rPr>
              <a:t> </a:t>
            </a:r>
            <a:r>
              <a:rPr dirty="0" sz="1550" spc="25" i="1">
                <a:latin typeface="Arial"/>
                <a:cs typeface="Arial"/>
              </a:rPr>
              <a:t>summarize</a:t>
            </a:r>
            <a:r>
              <a:rPr dirty="0" sz="1550" spc="45" i="1">
                <a:latin typeface="Arial"/>
                <a:cs typeface="Arial"/>
              </a:rPr>
              <a:t> </a:t>
            </a:r>
            <a:r>
              <a:rPr dirty="0" sz="1550" spc="20" i="1">
                <a:latin typeface="Arial"/>
                <a:cs typeface="Arial"/>
              </a:rPr>
              <a:t>performance</a:t>
            </a:r>
            <a:r>
              <a:rPr dirty="0" sz="1550" spc="-35" i="1">
                <a:latin typeface="Arial"/>
                <a:cs typeface="Arial"/>
              </a:rPr>
              <a:t> </a:t>
            </a:r>
            <a:r>
              <a:rPr dirty="0" sz="1550" spc="20" i="1">
                <a:latin typeface="Arial"/>
                <a:cs typeface="Arial"/>
              </a:rPr>
              <a:t>data</a:t>
            </a:r>
            <a:r>
              <a:rPr dirty="0" sz="1550" spc="45" i="1">
                <a:latin typeface="Arial"/>
                <a:cs typeface="Arial"/>
              </a:rPr>
              <a:t> </a:t>
            </a:r>
            <a:r>
              <a:rPr dirty="0" sz="1550" spc="20" i="1">
                <a:latin typeface="Arial"/>
                <a:cs typeface="Arial"/>
              </a:rPr>
              <a:t>by</a:t>
            </a:r>
            <a:r>
              <a:rPr dirty="0" sz="1550" spc="-25" i="1">
                <a:latin typeface="Arial"/>
                <a:cs typeface="Arial"/>
              </a:rPr>
              <a:t> </a:t>
            </a:r>
            <a:r>
              <a:rPr dirty="0" sz="1550" spc="20" i="1">
                <a:latin typeface="Arial"/>
                <a:cs typeface="Arial"/>
              </a:rPr>
              <a:t>Business</a:t>
            </a:r>
            <a:r>
              <a:rPr dirty="0" sz="1550" spc="60" i="1">
                <a:latin typeface="Arial"/>
                <a:cs typeface="Arial"/>
              </a:rPr>
              <a:t> </a:t>
            </a:r>
            <a:r>
              <a:rPr dirty="0" sz="1550" spc="15" i="1">
                <a:latin typeface="Arial"/>
                <a:cs typeface="Arial"/>
              </a:rPr>
              <a:t>Unit.</a:t>
            </a:r>
            <a:endParaRPr sz="1550">
              <a:latin typeface="Arial"/>
              <a:cs typeface="Arial"/>
            </a:endParaRPr>
          </a:p>
          <a:p>
            <a:pPr lvl="1" marL="469900" marR="5080">
              <a:lnSpc>
                <a:spcPct val="100899"/>
              </a:lnSpc>
              <a:spcBef>
                <a:spcPts val="75"/>
              </a:spcBef>
              <a:buSzPct val="93548"/>
              <a:buFont typeface="Arial MT"/>
              <a:buChar char="•"/>
              <a:tabLst>
                <a:tab pos="541655" algn="l"/>
              </a:tabLst>
            </a:pPr>
            <a:r>
              <a:rPr dirty="0" sz="1550" spc="20" i="1">
                <a:latin typeface="Arial"/>
                <a:cs typeface="Arial"/>
              </a:rPr>
              <a:t>The</a:t>
            </a:r>
            <a:r>
              <a:rPr dirty="0" sz="1550" spc="40" i="1">
                <a:latin typeface="Arial"/>
                <a:cs typeface="Arial"/>
              </a:rPr>
              <a:t> </a:t>
            </a:r>
            <a:r>
              <a:rPr dirty="0" sz="1550" spc="5" i="1">
                <a:latin typeface="Arial"/>
                <a:cs typeface="Arial"/>
              </a:rPr>
              <a:t>table</a:t>
            </a:r>
            <a:r>
              <a:rPr dirty="0" sz="1550" spc="40" i="1">
                <a:latin typeface="Arial"/>
                <a:cs typeface="Arial"/>
              </a:rPr>
              <a:t> </a:t>
            </a:r>
            <a:r>
              <a:rPr dirty="0" sz="1550" spc="15" i="1">
                <a:latin typeface="Arial"/>
                <a:cs typeface="Arial"/>
              </a:rPr>
              <a:t>is</a:t>
            </a:r>
            <a:r>
              <a:rPr dirty="0" sz="1550" spc="-20" i="1">
                <a:latin typeface="Arial"/>
                <a:cs typeface="Arial"/>
              </a:rPr>
              <a:t> </a:t>
            </a:r>
            <a:r>
              <a:rPr dirty="0" sz="1550" spc="20" i="1">
                <a:latin typeface="Arial"/>
                <a:cs typeface="Arial"/>
              </a:rPr>
              <a:t>organized</a:t>
            </a:r>
            <a:r>
              <a:rPr dirty="0" sz="1550" spc="40" i="1">
                <a:latin typeface="Arial"/>
                <a:cs typeface="Arial"/>
              </a:rPr>
              <a:t> </a:t>
            </a:r>
            <a:r>
              <a:rPr dirty="0" sz="1550" spc="10" i="1">
                <a:latin typeface="Arial"/>
                <a:cs typeface="Arial"/>
              </a:rPr>
              <a:t>to</a:t>
            </a:r>
            <a:r>
              <a:rPr dirty="0" sz="1550" spc="40" i="1">
                <a:latin typeface="Arial"/>
                <a:cs typeface="Arial"/>
              </a:rPr>
              <a:t> </a:t>
            </a:r>
            <a:r>
              <a:rPr dirty="0" sz="1550" spc="15" i="1">
                <a:latin typeface="Arial"/>
                <a:cs typeface="Arial"/>
              </a:rPr>
              <a:t>show</a:t>
            </a:r>
            <a:r>
              <a:rPr dirty="0" sz="1550" spc="5" i="1">
                <a:latin typeface="Arial"/>
                <a:cs typeface="Arial"/>
              </a:rPr>
              <a:t> </a:t>
            </a:r>
            <a:r>
              <a:rPr dirty="0" sz="1550" spc="20" i="1">
                <a:latin typeface="Arial"/>
                <a:cs typeface="Arial"/>
              </a:rPr>
              <a:t>the</a:t>
            </a:r>
            <a:r>
              <a:rPr dirty="0" sz="1550" spc="40" i="1">
                <a:latin typeface="Arial"/>
                <a:cs typeface="Arial"/>
              </a:rPr>
              <a:t> </a:t>
            </a:r>
            <a:r>
              <a:rPr dirty="0" sz="1550" spc="15" i="1">
                <a:latin typeface="Arial"/>
                <a:cs typeface="Arial"/>
              </a:rPr>
              <a:t>count</a:t>
            </a:r>
            <a:r>
              <a:rPr dirty="0" sz="1550" spc="30" i="1">
                <a:latin typeface="Arial"/>
                <a:cs typeface="Arial"/>
              </a:rPr>
              <a:t> </a:t>
            </a:r>
            <a:r>
              <a:rPr dirty="0" sz="1550" spc="20" i="1">
                <a:latin typeface="Arial"/>
                <a:cs typeface="Arial"/>
              </a:rPr>
              <a:t>of</a:t>
            </a:r>
            <a:r>
              <a:rPr dirty="0" sz="1550" spc="30" i="1">
                <a:latin typeface="Arial"/>
                <a:cs typeface="Arial"/>
              </a:rPr>
              <a:t> </a:t>
            </a:r>
            <a:r>
              <a:rPr dirty="0" sz="1550" spc="15" i="1">
                <a:latin typeface="Arial"/>
                <a:cs typeface="Arial"/>
              </a:rPr>
              <a:t>employees</a:t>
            </a:r>
            <a:r>
              <a:rPr dirty="0" sz="1550" spc="55" i="1">
                <a:latin typeface="Arial"/>
                <a:cs typeface="Arial"/>
              </a:rPr>
              <a:t> </a:t>
            </a:r>
            <a:r>
              <a:rPr dirty="0" sz="1550" spc="20" i="1">
                <a:latin typeface="Arial"/>
                <a:cs typeface="Arial"/>
              </a:rPr>
              <a:t>in</a:t>
            </a:r>
            <a:r>
              <a:rPr dirty="0" sz="1550" spc="-30" i="1">
                <a:latin typeface="Arial"/>
                <a:cs typeface="Arial"/>
              </a:rPr>
              <a:t> </a:t>
            </a:r>
            <a:r>
              <a:rPr dirty="0" sz="1550" spc="30" i="1">
                <a:latin typeface="Arial"/>
                <a:cs typeface="Arial"/>
              </a:rPr>
              <a:t>each</a:t>
            </a:r>
            <a:r>
              <a:rPr dirty="0" sz="1550" spc="40" i="1">
                <a:latin typeface="Arial"/>
                <a:cs typeface="Arial"/>
              </a:rPr>
              <a:t> </a:t>
            </a:r>
            <a:r>
              <a:rPr dirty="0" sz="1550" spc="20" i="1">
                <a:latin typeface="Arial"/>
                <a:cs typeface="Arial"/>
              </a:rPr>
              <a:t>performance</a:t>
            </a:r>
            <a:r>
              <a:rPr dirty="0" sz="1550" spc="-30" i="1">
                <a:latin typeface="Arial"/>
                <a:cs typeface="Arial"/>
              </a:rPr>
              <a:t> </a:t>
            </a:r>
            <a:r>
              <a:rPr dirty="0" sz="1550" spc="10" i="1">
                <a:latin typeface="Arial"/>
                <a:cs typeface="Arial"/>
              </a:rPr>
              <a:t>level</a:t>
            </a:r>
            <a:r>
              <a:rPr dirty="0" sz="1550" spc="45" i="1">
                <a:latin typeface="Arial"/>
                <a:cs typeface="Arial"/>
              </a:rPr>
              <a:t> </a:t>
            </a:r>
            <a:r>
              <a:rPr dirty="0" sz="1550" spc="10" i="1">
                <a:latin typeface="Arial"/>
                <a:cs typeface="Arial"/>
              </a:rPr>
              <a:t>(high, </a:t>
            </a:r>
            <a:r>
              <a:rPr dirty="0" sz="1550" spc="-415" i="1">
                <a:latin typeface="Arial"/>
                <a:cs typeface="Arial"/>
              </a:rPr>
              <a:t> </a:t>
            </a:r>
            <a:r>
              <a:rPr dirty="0" sz="1550" spc="15" i="1">
                <a:latin typeface="Arial"/>
                <a:cs typeface="Arial"/>
              </a:rPr>
              <a:t>low,</a:t>
            </a:r>
            <a:r>
              <a:rPr dirty="0" sz="1550" spc="25" i="1">
                <a:latin typeface="Arial"/>
                <a:cs typeface="Arial"/>
              </a:rPr>
              <a:t> </a:t>
            </a:r>
            <a:r>
              <a:rPr dirty="0" sz="1550" spc="20" i="1">
                <a:latin typeface="Arial"/>
                <a:cs typeface="Arial"/>
              </a:rPr>
              <a:t>medium,</a:t>
            </a:r>
            <a:r>
              <a:rPr dirty="0" sz="1550" spc="30" i="1">
                <a:latin typeface="Arial"/>
                <a:cs typeface="Arial"/>
              </a:rPr>
              <a:t> </a:t>
            </a:r>
            <a:r>
              <a:rPr dirty="0" sz="1550" spc="5" i="1">
                <a:latin typeface="Arial"/>
                <a:cs typeface="Arial"/>
              </a:rPr>
              <a:t>very</a:t>
            </a:r>
            <a:r>
              <a:rPr dirty="0" sz="1550" spc="55" i="1">
                <a:latin typeface="Arial"/>
                <a:cs typeface="Arial"/>
              </a:rPr>
              <a:t> </a:t>
            </a:r>
            <a:r>
              <a:rPr dirty="0" sz="1550" spc="10" i="1">
                <a:latin typeface="Arial"/>
                <a:cs typeface="Arial"/>
              </a:rPr>
              <a:t>high)</a:t>
            </a:r>
            <a:r>
              <a:rPr dirty="0" sz="1550" spc="15" i="1">
                <a:latin typeface="Arial"/>
                <a:cs typeface="Arial"/>
              </a:rPr>
              <a:t> </a:t>
            </a:r>
            <a:r>
              <a:rPr dirty="0" sz="1550" spc="30" i="1">
                <a:latin typeface="Arial"/>
                <a:cs typeface="Arial"/>
              </a:rPr>
              <a:t>across</a:t>
            </a:r>
            <a:r>
              <a:rPr dirty="0" sz="1550" spc="-20" i="1">
                <a:latin typeface="Arial"/>
                <a:cs typeface="Arial"/>
              </a:rPr>
              <a:t> </a:t>
            </a:r>
            <a:r>
              <a:rPr dirty="0" sz="1550" spc="10" i="1">
                <a:latin typeface="Arial"/>
                <a:cs typeface="Arial"/>
              </a:rPr>
              <a:t>different</a:t>
            </a:r>
            <a:r>
              <a:rPr dirty="0" sz="1550" spc="30" i="1">
                <a:latin typeface="Arial"/>
                <a:cs typeface="Arial"/>
              </a:rPr>
              <a:t> </a:t>
            </a:r>
            <a:r>
              <a:rPr dirty="0" sz="1550" spc="20" i="1">
                <a:latin typeface="Arial"/>
                <a:cs typeface="Arial"/>
              </a:rPr>
              <a:t>Business</a:t>
            </a:r>
            <a:r>
              <a:rPr dirty="0" sz="1550" spc="50" i="1">
                <a:latin typeface="Arial"/>
                <a:cs typeface="Arial"/>
              </a:rPr>
              <a:t> </a:t>
            </a:r>
            <a:r>
              <a:rPr dirty="0" sz="1550" spc="15" i="1">
                <a:latin typeface="Arial"/>
                <a:cs typeface="Arial"/>
              </a:rPr>
              <a:t>Units</a:t>
            </a:r>
            <a:r>
              <a:rPr dirty="0" sz="1550" spc="-20" i="1">
                <a:latin typeface="Arial"/>
                <a:cs typeface="Arial"/>
              </a:rPr>
              <a:t> </a:t>
            </a:r>
            <a:r>
              <a:rPr dirty="0" sz="1550" spc="15" i="1">
                <a:latin typeface="Arial"/>
                <a:cs typeface="Arial"/>
              </a:rPr>
              <a:t>(e.g.,</a:t>
            </a:r>
            <a:r>
              <a:rPr dirty="0" sz="1550" spc="30" i="1">
                <a:latin typeface="Arial"/>
                <a:cs typeface="Arial"/>
              </a:rPr>
              <a:t> </a:t>
            </a:r>
            <a:r>
              <a:rPr dirty="0" sz="1550" spc="25" i="1">
                <a:latin typeface="Arial"/>
                <a:cs typeface="Arial"/>
              </a:rPr>
              <a:t>BPC,</a:t>
            </a:r>
            <a:r>
              <a:rPr dirty="0" sz="1550" spc="30" i="1">
                <a:latin typeface="Arial"/>
                <a:cs typeface="Arial"/>
              </a:rPr>
              <a:t> </a:t>
            </a:r>
            <a:r>
              <a:rPr dirty="0" sz="1550" spc="15" i="1">
                <a:latin typeface="Arial"/>
                <a:cs typeface="Arial"/>
              </a:rPr>
              <a:t>CCDR).</a:t>
            </a:r>
            <a:endParaRPr sz="1550">
              <a:latin typeface="Arial"/>
              <a:cs typeface="Arial"/>
            </a:endParaRPr>
          </a:p>
          <a:p>
            <a:pPr lvl="1" marL="541655" indent="-71755">
              <a:lnSpc>
                <a:spcPts val="1975"/>
              </a:lnSpc>
              <a:buSzPct val="93548"/>
              <a:buFont typeface="Arial MT"/>
              <a:buChar char="•"/>
              <a:tabLst>
                <a:tab pos="541655" algn="l"/>
              </a:tabLst>
            </a:pPr>
            <a:r>
              <a:rPr dirty="0" sz="1550" spc="5" i="1">
                <a:latin typeface="Arial"/>
                <a:cs typeface="Arial"/>
              </a:rPr>
              <a:t>I</a:t>
            </a:r>
            <a:r>
              <a:rPr dirty="0" sz="1550" spc="30" i="1">
                <a:latin typeface="Arial"/>
                <a:cs typeface="Arial"/>
              </a:rPr>
              <a:t> </a:t>
            </a:r>
            <a:r>
              <a:rPr dirty="0" sz="1550" spc="10" i="1">
                <a:latin typeface="Arial"/>
                <a:cs typeface="Arial"/>
              </a:rPr>
              <a:t>used</a:t>
            </a:r>
            <a:r>
              <a:rPr dirty="0" sz="1550" spc="45" i="1">
                <a:latin typeface="Arial"/>
                <a:cs typeface="Arial"/>
              </a:rPr>
              <a:t> </a:t>
            </a:r>
            <a:r>
              <a:rPr dirty="0" sz="1550" spc="25" i="1">
                <a:latin typeface="Arial"/>
                <a:cs typeface="Arial"/>
              </a:rPr>
              <a:t>Excel</a:t>
            </a:r>
            <a:r>
              <a:rPr dirty="0" sz="1550" spc="-30" i="1">
                <a:latin typeface="Arial"/>
                <a:cs typeface="Arial"/>
              </a:rPr>
              <a:t> </a:t>
            </a:r>
            <a:r>
              <a:rPr dirty="0" sz="1550" spc="15" i="1">
                <a:latin typeface="Arial"/>
                <a:cs typeface="Arial"/>
              </a:rPr>
              <a:t>functions</a:t>
            </a:r>
            <a:r>
              <a:rPr dirty="0" sz="1550" spc="55" i="1">
                <a:latin typeface="Arial"/>
                <a:cs typeface="Arial"/>
              </a:rPr>
              <a:t> </a:t>
            </a:r>
            <a:r>
              <a:rPr dirty="0" sz="1550" spc="5" i="1">
                <a:latin typeface="Arial"/>
                <a:cs typeface="Arial"/>
              </a:rPr>
              <a:t>like</a:t>
            </a:r>
            <a:r>
              <a:rPr dirty="0" sz="1550" spc="45" i="1">
                <a:latin typeface="Arial"/>
                <a:cs typeface="Arial"/>
              </a:rPr>
              <a:t> </a:t>
            </a:r>
            <a:r>
              <a:rPr dirty="0" sz="1650" spc="-35" i="1">
                <a:latin typeface="Arial"/>
                <a:cs typeface="Arial"/>
              </a:rPr>
              <a:t>COUNTIF</a:t>
            </a:r>
            <a:r>
              <a:rPr dirty="0" sz="1650" spc="-20" i="1">
                <a:latin typeface="Arial"/>
                <a:cs typeface="Arial"/>
              </a:rPr>
              <a:t> </a:t>
            </a:r>
            <a:r>
              <a:rPr dirty="0" sz="1550" spc="20" i="1">
                <a:latin typeface="Trebuchet MS"/>
                <a:cs typeface="Trebuchet MS"/>
              </a:rPr>
              <a:t>or</a:t>
            </a:r>
            <a:r>
              <a:rPr dirty="0" sz="1550" spc="-5" i="1">
                <a:latin typeface="Trebuchet MS"/>
                <a:cs typeface="Trebuchet MS"/>
              </a:rPr>
              <a:t> </a:t>
            </a:r>
            <a:r>
              <a:rPr dirty="0" sz="1650" spc="-30" i="1">
                <a:latin typeface="Arial"/>
                <a:cs typeface="Arial"/>
              </a:rPr>
              <a:t>PivotTables </a:t>
            </a:r>
            <a:r>
              <a:rPr dirty="0" sz="1550" spc="35" i="1">
                <a:latin typeface="Trebuchet MS"/>
                <a:cs typeface="Trebuchet MS"/>
              </a:rPr>
              <a:t>to</a:t>
            </a:r>
            <a:r>
              <a:rPr dirty="0" sz="1550" spc="10" i="1">
                <a:latin typeface="Trebuchet MS"/>
                <a:cs typeface="Trebuchet MS"/>
              </a:rPr>
              <a:t> </a:t>
            </a:r>
            <a:r>
              <a:rPr dirty="0" sz="1550" spc="175" i="1">
                <a:latin typeface="Trebuchet MS"/>
                <a:cs typeface="Trebuchet MS"/>
              </a:rPr>
              <a:t>aggregate</a:t>
            </a:r>
            <a:r>
              <a:rPr dirty="0" sz="1550" spc="-60" i="1">
                <a:latin typeface="Trebuchet MS"/>
                <a:cs typeface="Trebuchet MS"/>
              </a:rPr>
              <a:t> </a:t>
            </a:r>
            <a:r>
              <a:rPr dirty="0" sz="1550" spc="-35" i="1">
                <a:latin typeface="Trebuchet MS"/>
                <a:cs typeface="Trebuchet MS"/>
              </a:rPr>
              <a:t>this</a:t>
            </a:r>
            <a:r>
              <a:rPr dirty="0" sz="1550" spc="-20" i="1">
                <a:latin typeface="Trebuchet MS"/>
                <a:cs typeface="Trebuchet MS"/>
              </a:rPr>
              <a:t> </a:t>
            </a:r>
            <a:r>
              <a:rPr dirty="0" sz="1550" spc="105" i="1">
                <a:latin typeface="Trebuchet MS"/>
                <a:cs typeface="Trebuchet MS"/>
              </a:rPr>
              <a:t>data.</a:t>
            </a:r>
            <a:endParaRPr sz="1550">
              <a:latin typeface="Trebuchet MS"/>
              <a:cs typeface="Trebuchet MS"/>
            </a:endParaRPr>
          </a:p>
          <a:p>
            <a:pPr lvl="1" marL="469900" marR="233679">
              <a:lnSpc>
                <a:spcPct val="100899"/>
              </a:lnSpc>
              <a:spcBef>
                <a:spcPts val="55"/>
              </a:spcBef>
              <a:buSzPct val="93548"/>
              <a:buFont typeface="Arial MT"/>
              <a:buChar char="•"/>
              <a:tabLst>
                <a:tab pos="541655" algn="l"/>
              </a:tabLst>
            </a:pPr>
            <a:r>
              <a:rPr dirty="0" sz="1550" spc="20" i="1">
                <a:latin typeface="Arial"/>
                <a:cs typeface="Arial"/>
              </a:rPr>
              <a:t>The </a:t>
            </a:r>
            <a:r>
              <a:rPr dirty="0" sz="1550" spc="15" i="1">
                <a:latin typeface="Arial"/>
                <a:cs typeface="Arial"/>
              </a:rPr>
              <a:t>sheet </a:t>
            </a:r>
            <a:r>
              <a:rPr dirty="0" sz="1550" spc="10" i="1">
                <a:latin typeface="Arial"/>
                <a:cs typeface="Arial"/>
              </a:rPr>
              <a:t>also includes </a:t>
            </a:r>
            <a:r>
              <a:rPr dirty="0" sz="1550" spc="15" i="1">
                <a:latin typeface="Arial"/>
                <a:cs typeface="Arial"/>
              </a:rPr>
              <a:t>a </a:t>
            </a:r>
            <a:r>
              <a:rPr dirty="0" sz="1550" spc="20" i="1">
                <a:latin typeface="Arial"/>
                <a:cs typeface="Arial"/>
              </a:rPr>
              <a:t>"Grand </a:t>
            </a:r>
            <a:r>
              <a:rPr dirty="0" sz="1550" spc="10" i="1">
                <a:latin typeface="Arial"/>
                <a:cs typeface="Arial"/>
              </a:rPr>
              <a:t>Total" </a:t>
            </a:r>
            <a:r>
              <a:rPr dirty="0" sz="1550" spc="20" i="1">
                <a:latin typeface="Arial"/>
                <a:cs typeface="Arial"/>
              </a:rPr>
              <a:t>column, which </a:t>
            </a:r>
            <a:r>
              <a:rPr dirty="0" sz="1550" spc="25" i="1">
                <a:latin typeface="Arial"/>
                <a:cs typeface="Arial"/>
              </a:rPr>
              <a:t>summarizes </a:t>
            </a:r>
            <a:r>
              <a:rPr dirty="0" sz="1550" spc="20" i="1">
                <a:latin typeface="Arial"/>
                <a:cs typeface="Arial"/>
              </a:rPr>
              <a:t>the total </a:t>
            </a:r>
            <a:r>
              <a:rPr dirty="0" sz="1550" spc="30" i="1">
                <a:latin typeface="Arial"/>
                <a:cs typeface="Arial"/>
              </a:rPr>
              <a:t>count </a:t>
            </a:r>
            <a:r>
              <a:rPr dirty="0" sz="1550" spc="-20" i="1">
                <a:latin typeface="Arial"/>
                <a:cs typeface="Arial"/>
              </a:rPr>
              <a:t>of </a:t>
            </a:r>
            <a:r>
              <a:rPr dirty="0" sz="1550" spc="-420" i="1">
                <a:latin typeface="Arial"/>
                <a:cs typeface="Arial"/>
              </a:rPr>
              <a:t> </a:t>
            </a:r>
            <a:r>
              <a:rPr dirty="0" sz="1550" spc="15" i="1">
                <a:latin typeface="Arial"/>
                <a:cs typeface="Arial"/>
              </a:rPr>
              <a:t>employees</a:t>
            </a:r>
            <a:r>
              <a:rPr dirty="0" sz="1550" spc="50" i="1">
                <a:latin typeface="Arial"/>
                <a:cs typeface="Arial"/>
              </a:rPr>
              <a:t> </a:t>
            </a:r>
            <a:r>
              <a:rPr dirty="0" sz="1550" spc="15" i="1">
                <a:latin typeface="Arial"/>
                <a:cs typeface="Arial"/>
              </a:rPr>
              <a:t>across</a:t>
            </a:r>
            <a:r>
              <a:rPr dirty="0" sz="1550" spc="50" i="1">
                <a:latin typeface="Arial"/>
                <a:cs typeface="Arial"/>
              </a:rPr>
              <a:t> </a:t>
            </a:r>
            <a:r>
              <a:rPr dirty="0" sz="1550" spc="20" i="1">
                <a:latin typeface="Arial"/>
                <a:cs typeface="Arial"/>
              </a:rPr>
              <a:t>performance</a:t>
            </a:r>
            <a:r>
              <a:rPr dirty="0" sz="1550" spc="35" i="1">
                <a:latin typeface="Arial"/>
                <a:cs typeface="Arial"/>
              </a:rPr>
              <a:t> </a:t>
            </a:r>
            <a:r>
              <a:rPr dirty="0" sz="1550" spc="5" i="1">
                <a:latin typeface="Arial"/>
                <a:cs typeface="Arial"/>
              </a:rPr>
              <a:t>levels</a:t>
            </a:r>
            <a:r>
              <a:rPr dirty="0" sz="1550" spc="50" i="1">
                <a:latin typeface="Arial"/>
                <a:cs typeface="Arial"/>
              </a:rPr>
              <a:t> </a:t>
            </a:r>
            <a:r>
              <a:rPr dirty="0" sz="1550" spc="15" i="1">
                <a:latin typeface="Arial"/>
                <a:cs typeface="Arial"/>
              </a:rPr>
              <a:t>for </a:t>
            </a:r>
            <a:r>
              <a:rPr dirty="0" sz="1550" spc="10" i="1">
                <a:latin typeface="Arial"/>
                <a:cs typeface="Arial"/>
              </a:rPr>
              <a:t>each</a:t>
            </a:r>
            <a:r>
              <a:rPr dirty="0" sz="1550" spc="35" i="1">
                <a:latin typeface="Arial"/>
                <a:cs typeface="Arial"/>
              </a:rPr>
              <a:t> </a:t>
            </a:r>
            <a:r>
              <a:rPr dirty="0" sz="1550" spc="20" i="1">
                <a:latin typeface="Arial"/>
                <a:cs typeface="Arial"/>
              </a:rPr>
              <a:t>Business</a:t>
            </a:r>
            <a:r>
              <a:rPr dirty="0" sz="1550" spc="50" i="1">
                <a:latin typeface="Arial"/>
                <a:cs typeface="Arial"/>
              </a:rPr>
              <a:t> </a:t>
            </a:r>
            <a:r>
              <a:rPr dirty="0" sz="1550" i="1">
                <a:latin typeface="Arial"/>
                <a:cs typeface="Arial"/>
              </a:rPr>
              <a:t>Unit.</a:t>
            </a:r>
            <a:endParaRPr sz="15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285855" y="6475579"/>
            <a:ext cx="228600" cy="19177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C92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8097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40409" y="273113"/>
            <a:ext cx="3303904" cy="75819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15">
                <a:latin typeface="Trebuchet MS"/>
                <a:cs typeface="Trebuchet MS"/>
              </a:rPr>
              <a:t>M</a:t>
            </a:r>
            <a:r>
              <a:rPr dirty="0">
                <a:latin typeface="Trebuchet MS"/>
                <a:cs typeface="Trebuchet MS"/>
              </a:rPr>
              <a:t>O</a:t>
            </a:r>
            <a:r>
              <a:rPr dirty="0" spc="-15">
                <a:latin typeface="Trebuchet MS"/>
                <a:cs typeface="Trebuchet MS"/>
              </a:rPr>
              <a:t>D</a:t>
            </a:r>
            <a:r>
              <a:rPr dirty="0" spc="-35">
                <a:latin typeface="Trebuchet MS"/>
                <a:cs typeface="Trebuchet MS"/>
              </a:rPr>
              <a:t>E</a:t>
            </a:r>
            <a:r>
              <a:rPr dirty="0" spc="35">
                <a:latin typeface="Trebuchet MS"/>
                <a:cs typeface="Trebuchet MS"/>
              </a:rPr>
              <a:t>L</a:t>
            </a:r>
            <a:r>
              <a:rPr dirty="0" spc="-30">
                <a:latin typeface="Trebuchet MS"/>
                <a:cs typeface="Trebuchet MS"/>
              </a:rPr>
              <a:t>L</a:t>
            </a:r>
            <a:r>
              <a:rPr dirty="0" spc="-5">
                <a:latin typeface="Trebuchet MS"/>
                <a:cs typeface="Trebuchet MS"/>
              </a:rPr>
              <a:t>I</a:t>
            </a:r>
            <a:r>
              <a:rPr dirty="0" spc="-35">
                <a:latin typeface="Trebuchet MS"/>
                <a:cs typeface="Trebuchet MS"/>
              </a:rPr>
              <a:t>N</a:t>
            </a:r>
            <a:r>
              <a:rPr dirty="0" spc="5">
                <a:latin typeface="Trebuchet MS"/>
                <a:cs typeface="Trebuchet MS"/>
              </a:rPr>
              <a:t>G</a:t>
            </a:r>
          </a:p>
        </p:txBody>
      </p:sp>
      <p:sp>
        <p:nvSpPr>
          <p:cNvPr id="5" name="object 5"/>
          <p:cNvSpPr/>
          <p:nvPr/>
        </p:nvSpPr>
        <p:spPr>
          <a:xfrm>
            <a:off x="10058400" y="5238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586422" y="1420177"/>
            <a:ext cx="8406765" cy="46977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5" b="1" i="1">
                <a:latin typeface="Arial"/>
                <a:cs typeface="Arial"/>
              </a:rPr>
              <a:t>4.</a:t>
            </a:r>
            <a:r>
              <a:rPr dirty="0" sz="1800" spc="-5" b="1" i="1">
                <a:latin typeface="Arial"/>
                <a:cs typeface="Arial"/>
              </a:rPr>
              <a:t> Visualization:</a:t>
            </a:r>
            <a:endParaRPr sz="1800">
              <a:latin typeface="Arial"/>
              <a:cs typeface="Arial"/>
            </a:endParaRPr>
          </a:p>
          <a:p>
            <a:pPr marL="12700" marR="29845">
              <a:lnSpc>
                <a:spcPct val="100800"/>
              </a:lnSpc>
              <a:buSzPct val="94444"/>
              <a:buFont typeface="Arial MT"/>
              <a:buChar char="•"/>
              <a:tabLst>
                <a:tab pos="93980" algn="l"/>
              </a:tabLst>
            </a:pPr>
            <a:r>
              <a:rPr dirty="0" sz="1800" spc="-5" i="1">
                <a:latin typeface="Arial"/>
                <a:cs typeface="Arial"/>
              </a:rPr>
              <a:t>Although</a:t>
            </a:r>
            <a:r>
              <a:rPr dirty="0" sz="1800" spc="5" i="1">
                <a:latin typeface="Arial"/>
                <a:cs typeface="Arial"/>
              </a:rPr>
              <a:t> not</a:t>
            </a:r>
            <a:r>
              <a:rPr dirty="0" sz="1800" spc="-20" i="1">
                <a:latin typeface="Arial"/>
                <a:cs typeface="Arial"/>
              </a:rPr>
              <a:t> </a:t>
            </a:r>
            <a:r>
              <a:rPr dirty="0" sz="1800" i="1">
                <a:latin typeface="Arial"/>
                <a:cs typeface="Arial"/>
              </a:rPr>
              <a:t>explicitly</a:t>
            </a:r>
            <a:r>
              <a:rPr dirty="0" sz="1800" spc="35" i="1">
                <a:latin typeface="Arial"/>
                <a:cs typeface="Arial"/>
              </a:rPr>
              <a:t> </a:t>
            </a:r>
            <a:r>
              <a:rPr dirty="0" sz="1800" spc="-5" i="1">
                <a:latin typeface="Arial"/>
                <a:cs typeface="Arial"/>
              </a:rPr>
              <a:t>shown</a:t>
            </a:r>
            <a:r>
              <a:rPr dirty="0" sz="1800" spc="5" i="1">
                <a:latin typeface="Arial"/>
                <a:cs typeface="Arial"/>
              </a:rPr>
              <a:t> </a:t>
            </a:r>
            <a:r>
              <a:rPr dirty="0" sz="1800" spc="-15" i="1">
                <a:latin typeface="Arial"/>
                <a:cs typeface="Arial"/>
              </a:rPr>
              <a:t>in</a:t>
            </a:r>
            <a:r>
              <a:rPr dirty="0" sz="1800" spc="10" i="1">
                <a:latin typeface="Arial"/>
                <a:cs typeface="Arial"/>
              </a:rPr>
              <a:t> </a:t>
            </a:r>
            <a:r>
              <a:rPr dirty="0" sz="1800" spc="-5" i="1">
                <a:latin typeface="Arial"/>
                <a:cs typeface="Arial"/>
              </a:rPr>
              <a:t>the</a:t>
            </a:r>
            <a:r>
              <a:rPr dirty="0" sz="1800" spc="5" i="1">
                <a:latin typeface="Arial"/>
                <a:cs typeface="Arial"/>
              </a:rPr>
              <a:t> </a:t>
            </a:r>
            <a:r>
              <a:rPr dirty="0" sz="1800" i="1">
                <a:latin typeface="Arial"/>
                <a:cs typeface="Arial"/>
              </a:rPr>
              <a:t>provided</a:t>
            </a:r>
            <a:r>
              <a:rPr dirty="0" sz="1800" spc="10" i="1">
                <a:latin typeface="Arial"/>
                <a:cs typeface="Arial"/>
              </a:rPr>
              <a:t> </a:t>
            </a:r>
            <a:r>
              <a:rPr dirty="0" sz="1800" spc="-15" i="1">
                <a:latin typeface="Arial"/>
                <a:cs typeface="Arial"/>
              </a:rPr>
              <a:t>data,</a:t>
            </a:r>
            <a:r>
              <a:rPr dirty="0" sz="1800" spc="55" i="1">
                <a:latin typeface="Arial"/>
                <a:cs typeface="Arial"/>
              </a:rPr>
              <a:t> </a:t>
            </a:r>
            <a:r>
              <a:rPr dirty="0" sz="1800" spc="-10" i="1">
                <a:latin typeface="Arial"/>
                <a:cs typeface="Arial"/>
              </a:rPr>
              <a:t>it’s</a:t>
            </a:r>
            <a:r>
              <a:rPr dirty="0" sz="1800" spc="35" i="1">
                <a:latin typeface="Arial"/>
                <a:cs typeface="Arial"/>
              </a:rPr>
              <a:t> </a:t>
            </a:r>
            <a:r>
              <a:rPr dirty="0" sz="1800" spc="-10" i="1">
                <a:latin typeface="Arial"/>
                <a:cs typeface="Arial"/>
              </a:rPr>
              <a:t>common</a:t>
            </a:r>
            <a:r>
              <a:rPr dirty="0" sz="1800" spc="5" i="1">
                <a:latin typeface="Arial"/>
                <a:cs typeface="Arial"/>
              </a:rPr>
              <a:t> </a:t>
            </a:r>
            <a:r>
              <a:rPr dirty="0" sz="1800" spc="10" i="1">
                <a:latin typeface="Arial"/>
                <a:cs typeface="Arial"/>
              </a:rPr>
              <a:t>to </a:t>
            </a:r>
            <a:r>
              <a:rPr dirty="0" sz="1800" spc="-5" i="1">
                <a:latin typeface="Arial"/>
                <a:cs typeface="Arial"/>
              </a:rPr>
              <a:t>create</a:t>
            </a:r>
            <a:r>
              <a:rPr dirty="0" sz="1800" spc="5" i="1">
                <a:latin typeface="Arial"/>
                <a:cs typeface="Arial"/>
              </a:rPr>
              <a:t> charts</a:t>
            </a:r>
            <a:r>
              <a:rPr dirty="0" sz="1800" spc="-45" i="1">
                <a:latin typeface="Arial"/>
                <a:cs typeface="Arial"/>
              </a:rPr>
              <a:t> </a:t>
            </a:r>
            <a:r>
              <a:rPr dirty="0" sz="1800" spc="20" i="1">
                <a:latin typeface="Arial"/>
                <a:cs typeface="Arial"/>
              </a:rPr>
              <a:t>or </a:t>
            </a:r>
            <a:r>
              <a:rPr dirty="0" sz="1800" spc="-484" i="1">
                <a:latin typeface="Arial"/>
                <a:cs typeface="Arial"/>
              </a:rPr>
              <a:t> </a:t>
            </a:r>
            <a:r>
              <a:rPr dirty="0" sz="1800" spc="-10" i="1">
                <a:latin typeface="Arial"/>
                <a:cs typeface="Arial"/>
              </a:rPr>
              <a:t>graphs</a:t>
            </a:r>
            <a:r>
              <a:rPr dirty="0" sz="1800" spc="20" i="1">
                <a:latin typeface="Arial"/>
                <a:cs typeface="Arial"/>
              </a:rPr>
              <a:t> </a:t>
            </a:r>
            <a:r>
              <a:rPr dirty="0" sz="1800" spc="-15" i="1">
                <a:latin typeface="Arial"/>
                <a:cs typeface="Arial"/>
              </a:rPr>
              <a:t>in</a:t>
            </a:r>
            <a:r>
              <a:rPr dirty="0" sz="1800" spc="-10" i="1">
                <a:latin typeface="Arial"/>
                <a:cs typeface="Arial"/>
              </a:rPr>
              <a:t> </a:t>
            </a:r>
            <a:r>
              <a:rPr dirty="0" sz="1800" spc="10" i="1">
                <a:latin typeface="Arial"/>
                <a:cs typeface="Arial"/>
              </a:rPr>
              <a:t>Excel</a:t>
            </a:r>
            <a:r>
              <a:rPr dirty="0" sz="1800" spc="-5" i="1">
                <a:latin typeface="Arial"/>
                <a:cs typeface="Arial"/>
              </a:rPr>
              <a:t> </a:t>
            </a:r>
            <a:r>
              <a:rPr dirty="0" sz="1800" spc="-30" i="1">
                <a:latin typeface="Arial"/>
                <a:cs typeface="Arial"/>
              </a:rPr>
              <a:t>to</a:t>
            </a:r>
            <a:r>
              <a:rPr dirty="0" sz="1800" spc="-5" i="1">
                <a:latin typeface="Arial"/>
                <a:cs typeface="Arial"/>
              </a:rPr>
              <a:t> </a:t>
            </a:r>
            <a:r>
              <a:rPr dirty="0" sz="1800" i="1">
                <a:latin typeface="Arial"/>
                <a:cs typeface="Arial"/>
              </a:rPr>
              <a:t>visualize</a:t>
            </a:r>
            <a:r>
              <a:rPr dirty="0" sz="1800" spc="-5" i="1">
                <a:latin typeface="Arial"/>
                <a:cs typeface="Arial"/>
              </a:rPr>
              <a:t> performance</a:t>
            </a:r>
            <a:r>
              <a:rPr dirty="0" sz="1800" i="1">
                <a:latin typeface="Arial"/>
                <a:cs typeface="Arial"/>
              </a:rPr>
              <a:t> </a:t>
            </a:r>
            <a:r>
              <a:rPr dirty="0" sz="1800" spc="-5" i="1">
                <a:latin typeface="Arial"/>
                <a:cs typeface="Arial"/>
              </a:rPr>
              <a:t>distributions.</a:t>
            </a:r>
            <a:endParaRPr sz="1800">
              <a:latin typeface="Arial"/>
              <a:cs typeface="Arial"/>
            </a:endParaRPr>
          </a:p>
          <a:p>
            <a:pPr marL="12700" marR="330200">
              <a:lnSpc>
                <a:spcPct val="100800"/>
              </a:lnSpc>
              <a:buSzPct val="94444"/>
              <a:buFont typeface="Arial MT"/>
              <a:buChar char="•"/>
              <a:tabLst>
                <a:tab pos="93980" algn="l"/>
              </a:tabLst>
            </a:pPr>
            <a:r>
              <a:rPr dirty="0" sz="1800" i="1">
                <a:latin typeface="Arial"/>
                <a:cs typeface="Arial"/>
              </a:rPr>
              <a:t>I</a:t>
            </a:r>
            <a:r>
              <a:rPr dirty="0" sz="1800" spc="-20" i="1">
                <a:latin typeface="Arial"/>
                <a:cs typeface="Arial"/>
              </a:rPr>
              <a:t> </a:t>
            </a:r>
            <a:r>
              <a:rPr dirty="0" sz="1800" i="1">
                <a:latin typeface="Arial"/>
                <a:cs typeface="Arial"/>
              </a:rPr>
              <a:t>have</a:t>
            </a:r>
            <a:r>
              <a:rPr dirty="0" sz="1800" spc="5" i="1">
                <a:latin typeface="Arial"/>
                <a:cs typeface="Arial"/>
              </a:rPr>
              <a:t> used </a:t>
            </a:r>
            <a:r>
              <a:rPr dirty="0" sz="1800" spc="-5" i="1">
                <a:latin typeface="Arial"/>
                <a:cs typeface="Arial"/>
              </a:rPr>
              <a:t>the</a:t>
            </a:r>
            <a:r>
              <a:rPr dirty="0" sz="1800" spc="10" i="1">
                <a:latin typeface="Arial"/>
                <a:cs typeface="Arial"/>
              </a:rPr>
              <a:t> </a:t>
            </a:r>
            <a:r>
              <a:rPr dirty="0" sz="1800" spc="-10" i="1">
                <a:latin typeface="Arial"/>
                <a:cs typeface="Arial"/>
              </a:rPr>
              <a:t>data</a:t>
            </a:r>
            <a:r>
              <a:rPr dirty="0" sz="1800" spc="5" i="1">
                <a:latin typeface="Arial"/>
                <a:cs typeface="Arial"/>
              </a:rPr>
              <a:t> </a:t>
            </a:r>
            <a:r>
              <a:rPr dirty="0" sz="1800" spc="-15" i="1">
                <a:latin typeface="Arial"/>
                <a:cs typeface="Arial"/>
              </a:rPr>
              <a:t>in</a:t>
            </a:r>
            <a:r>
              <a:rPr dirty="0" sz="1800" spc="5" i="1">
                <a:latin typeface="Arial"/>
                <a:cs typeface="Arial"/>
              </a:rPr>
              <a:t> </a:t>
            </a:r>
            <a:r>
              <a:rPr dirty="0" sz="1800" i="1">
                <a:latin typeface="Arial"/>
                <a:cs typeface="Arial"/>
              </a:rPr>
              <a:t>Sheet1</a:t>
            </a:r>
            <a:r>
              <a:rPr dirty="0" sz="1800" spc="-25" i="1">
                <a:latin typeface="Arial"/>
                <a:cs typeface="Arial"/>
              </a:rPr>
              <a:t> </a:t>
            </a:r>
            <a:r>
              <a:rPr dirty="0" sz="1800" spc="25" i="1">
                <a:latin typeface="Trebuchet MS"/>
                <a:cs typeface="Trebuchet MS"/>
              </a:rPr>
              <a:t>to</a:t>
            </a:r>
            <a:r>
              <a:rPr dirty="0" sz="1800" spc="5" i="1">
                <a:latin typeface="Trebuchet MS"/>
                <a:cs typeface="Trebuchet MS"/>
              </a:rPr>
              <a:t> </a:t>
            </a:r>
            <a:r>
              <a:rPr dirty="0" sz="1800" spc="100" i="1">
                <a:latin typeface="Trebuchet MS"/>
                <a:cs typeface="Trebuchet MS"/>
              </a:rPr>
              <a:t>create</a:t>
            </a:r>
            <a:r>
              <a:rPr dirty="0" sz="1800" spc="10" i="1">
                <a:latin typeface="Trebuchet MS"/>
                <a:cs typeface="Trebuchet MS"/>
              </a:rPr>
              <a:t> </a:t>
            </a:r>
            <a:r>
              <a:rPr dirty="0" sz="1800" spc="80" i="1">
                <a:latin typeface="Trebuchet MS"/>
                <a:cs typeface="Trebuchet MS"/>
              </a:rPr>
              <a:t>bar</a:t>
            </a:r>
            <a:r>
              <a:rPr dirty="0" sz="1800" spc="-30" i="1">
                <a:latin typeface="Trebuchet MS"/>
                <a:cs typeface="Trebuchet MS"/>
              </a:rPr>
              <a:t> </a:t>
            </a:r>
            <a:r>
              <a:rPr dirty="0" sz="1800" spc="50" i="1">
                <a:latin typeface="Trebuchet MS"/>
                <a:cs typeface="Trebuchet MS"/>
              </a:rPr>
              <a:t>charts</a:t>
            </a:r>
            <a:r>
              <a:rPr dirty="0" sz="1800" spc="-45" i="1">
                <a:latin typeface="Trebuchet MS"/>
                <a:cs typeface="Trebuchet MS"/>
              </a:rPr>
              <a:t> </a:t>
            </a:r>
            <a:r>
              <a:rPr dirty="0" sz="1800" spc="10" i="1">
                <a:latin typeface="Trebuchet MS"/>
                <a:cs typeface="Trebuchet MS"/>
              </a:rPr>
              <a:t>or</a:t>
            </a:r>
            <a:r>
              <a:rPr dirty="0" sz="1800" spc="-35" i="1">
                <a:latin typeface="Trebuchet MS"/>
                <a:cs typeface="Trebuchet MS"/>
              </a:rPr>
              <a:t> </a:t>
            </a:r>
            <a:r>
              <a:rPr dirty="0" sz="1800" spc="70" i="1">
                <a:latin typeface="Trebuchet MS"/>
                <a:cs typeface="Trebuchet MS"/>
              </a:rPr>
              <a:t>pie</a:t>
            </a:r>
            <a:r>
              <a:rPr dirty="0" sz="1800" spc="-55" i="1">
                <a:latin typeface="Trebuchet MS"/>
                <a:cs typeface="Trebuchet MS"/>
              </a:rPr>
              <a:t> </a:t>
            </a:r>
            <a:r>
              <a:rPr dirty="0" sz="1800" spc="50" i="1">
                <a:latin typeface="Trebuchet MS"/>
                <a:cs typeface="Trebuchet MS"/>
              </a:rPr>
              <a:t>charts</a:t>
            </a:r>
            <a:r>
              <a:rPr dirty="0" sz="1800" spc="-45" i="1">
                <a:latin typeface="Trebuchet MS"/>
                <a:cs typeface="Trebuchet MS"/>
              </a:rPr>
              <a:t> </a:t>
            </a:r>
            <a:r>
              <a:rPr dirty="0" sz="1800" spc="-50" i="1">
                <a:latin typeface="Trebuchet MS"/>
                <a:cs typeface="Trebuchet MS"/>
              </a:rPr>
              <a:t>illustrating </a:t>
            </a:r>
            <a:r>
              <a:rPr dirty="0" sz="1800" spc="-525" i="1">
                <a:latin typeface="Trebuchet MS"/>
                <a:cs typeface="Trebuchet MS"/>
              </a:rPr>
              <a:t> </a:t>
            </a:r>
            <a:r>
              <a:rPr dirty="0" sz="1800" spc="55" i="1">
                <a:latin typeface="Trebuchet MS"/>
                <a:cs typeface="Trebuchet MS"/>
              </a:rPr>
              <a:t>the</a:t>
            </a:r>
            <a:r>
              <a:rPr dirty="0" sz="1800" spc="-65" i="1">
                <a:latin typeface="Trebuchet MS"/>
                <a:cs typeface="Trebuchet MS"/>
              </a:rPr>
              <a:t> </a:t>
            </a:r>
            <a:r>
              <a:rPr dirty="0" sz="1800" spc="-20" i="1">
                <a:latin typeface="Trebuchet MS"/>
                <a:cs typeface="Trebuchet MS"/>
              </a:rPr>
              <a:t>distribution</a:t>
            </a:r>
            <a:r>
              <a:rPr dirty="0" sz="1800" spc="-70" i="1">
                <a:latin typeface="Trebuchet MS"/>
                <a:cs typeface="Trebuchet MS"/>
              </a:rPr>
              <a:t> </a:t>
            </a:r>
            <a:r>
              <a:rPr dirty="0" sz="1800" spc="35" i="1">
                <a:latin typeface="Trebuchet MS"/>
                <a:cs typeface="Trebuchet MS"/>
              </a:rPr>
              <a:t>of</a:t>
            </a:r>
            <a:r>
              <a:rPr dirty="0" sz="1800" spc="-65" i="1">
                <a:latin typeface="Trebuchet MS"/>
                <a:cs typeface="Trebuchet MS"/>
              </a:rPr>
              <a:t> </a:t>
            </a:r>
            <a:r>
              <a:rPr dirty="0" sz="1800" spc="100" i="1">
                <a:latin typeface="Trebuchet MS"/>
                <a:cs typeface="Trebuchet MS"/>
              </a:rPr>
              <a:t>performance</a:t>
            </a:r>
            <a:r>
              <a:rPr dirty="0" sz="1800" spc="5" i="1">
                <a:latin typeface="Trebuchet MS"/>
                <a:cs typeface="Trebuchet MS"/>
              </a:rPr>
              <a:t> levels</a:t>
            </a:r>
            <a:r>
              <a:rPr dirty="0" sz="1800" spc="-45" i="1">
                <a:latin typeface="Trebuchet MS"/>
                <a:cs typeface="Trebuchet MS"/>
              </a:rPr>
              <a:t> </a:t>
            </a:r>
            <a:r>
              <a:rPr dirty="0" sz="1800" spc="90" i="1">
                <a:latin typeface="Trebuchet MS"/>
                <a:cs typeface="Trebuchet MS"/>
              </a:rPr>
              <a:t>across</a:t>
            </a:r>
            <a:r>
              <a:rPr dirty="0" sz="1800" spc="-50" i="1">
                <a:latin typeface="Trebuchet MS"/>
                <a:cs typeface="Trebuchet MS"/>
              </a:rPr>
              <a:t> </a:t>
            </a:r>
            <a:r>
              <a:rPr dirty="0" sz="1800" spc="-10" i="1">
                <a:latin typeface="Trebuchet MS"/>
                <a:cs typeface="Trebuchet MS"/>
              </a:rPr>
              <a:t>different</a:t>
            </a:r>
            <a:r>
              <a:rPr dirty="0" sz="1800" spc="-105" i="1">
                <a:latin typeface="Trebuchet MS"/>
                <a:cs typeface="Trebuchet MS"/>
              </a:rPr>
              <a:t> </a:t>
            </a:r>
            <a:r>
              <a:rPr dirty="0" sz="1800" spc="25" i="1">
                <a:latin typeface="Trebuchet MS"/>
                <a:cs typeface="Trebuchet MS"/>
              </a:rPr>
              <a:t>Business</a:t>
            </a:r>
            <a:r>
              <a:rPr dirty="0" sz="1800" spc="-50" i="1">
                <a:latin typeface="Trebuchet MS"/>
                <a:cs typeface="Trebuchet MS"/>
              </a:rPr>
              <a:t> </a:t>
            </a:r>
            <a:r>
              <a:rPr dirty="0" sz="1800" spc="-80" i="1">
                <a:latin typeface="Trebuchet MS"/>
                <a:cs typeface="Trebuchet MS"/>
              </a:rPr>
              <a:t>Units.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ts val="2105"/>
              </a:lnSpc>
            </a:pPr>
            <a:r>
              <a:rPr dirty="0" sz="1800" spc="-15" b="1" i="1">
                <a:latin typeface="Arial"/>
                <a:cs typeface="Arial"/>
              </a:rPr>
              <a:t>5.</a:t>
            </a:r>
            <a:r>
              <a:rPr dirty="0" sz="1800" spc="45" b="1" i="1">
                <a:latin typeface="Arial"/>
                <a:cs typeface="Arial"/>
              </a:rPr>
              <a:t> </a:t>
            </a:r>
            <a:r>
              <a:rPr dirty="0" sz="1800" spc="-10" b="1" i="1">
                <a:latin typeface="Arial"/>
                <a:cs typeface="Arial"/>
              </a:rPr>
              <a:t>Additional</a:t>
            </a:r>
            <a:r>
              <a:rPr dirty="0" sz="1800" spc="45" b="1" i="1">
                <a:latin typeface="Arial"/>
                <a:cs typeface="Arial"/>
              </a:rPr>
              <a:t> </a:t>
            </a:r>
            <a:r>
              <a:rPr dirty="0" sz="1800" spc="-15" b="1" i="1">
                <a:latin typeface="Arial"/>
                <a:cs typeface="Arial"/>
              </a:rPr>
              <a:t>Data</a:t>
            </a:r>
            <a:r>
              <a:rPr dirty="0" sz="1800" spc="-5" b="1" i="1">
                <a:latin typeface="Arial"/>
                <a:cs typeface="Arial"/>
              </a:rPr>
              <a:t> </a:t>
            </a:r>
            <a:r>
              <a:rPr dirty="0" sz="1800" b="1" i="1">
                <a:latin typeface="Arial"/>
                <a:cs typeface="Arial"/>
              </a:rPr>
              <a:t>Analysis </a:t>
            </a:r>
            <a:r>
              <a:rPr dirty="0" sz="1800" spc="-10" b="1" i="1">
                <a:latin typeface="Arial"/>
                <a:cs typeface="Arial"/>
              </a:rPr>
              <a:t>(Sheet2):</a:t>
            </a:r>
            <a:endParaRPr sz="1800">
              <a:latin typeface="Arial"/>
              <a:cs typeface="Arial"/>
            </a:endParaRPr>
          </a:p>
          <a:p>
            <a:pPr marL="93345" indent="-81280">
              <a:lnSpc>
                <a:spcPct val="100000"/>
              </a:lnSpc>
              <a:spcBef>
                <a:spcPts val="15"/>
              </a:spcBef>
              <a:buSzPct val="94444"/>
              <a:buFont typeface="Arial MT"/>
              <a:buChar char="•"/>
              <a:tabLst>
                <a:tab pos="93980" algn="l"/>
              </a:tabLst>
            </a:pPr>
            <a:r>
              <a:rPr dirty="0" sz="1800" spc="-10" b="1" i="1">
                <a:latin typeface="Arial"/>
                <a:cs typeface="Arial"/>
              </a:rPr>
              <a:t>Sheet</a:t>
            </a:r>
            <a:r>
              <a:rPr dirty="0" sz="1800" b="1" i="1">
                <a:latin typeface="Arial"/>
                <a:cs typeface="Arial"/>
              </a:rPr>
              <a:t> </a:t>
            </a:r>
            <a:r>
              <a:rPr dirty="0" sz="1800" spc="-5" b="1" i="1">
                <a:latin typeface="Arial"/>
                <a:cs typeface="Arial"/>
              </a:rPr>
              <a:t>Sheet2</a:t>
            </a:r>
            <a:r>
              <a:rPr dirty="0" sz="1800" spc="-5" b="1" i="1">
                <a:latin typeface="Cambria"/>
                <a:cs typeface="Cambria"/>
              </a:rPr>
              <a:t>:</a:t>
            </a:r>
            <a:endParaRPr sz="1800">
              <a:latin typeface="Cambria"/>
              <a:cs typeface="Cambria"/>
            </a:endParaRPr>
          </a:p>
          <a:p>
            <a:pPr lvl="1" marL="469900" marR="5080">
              <a:lnSpc>
                <a:spcPct val="100800"/>
              </a:lnSpc>
              <a:spcBef>
                <a:spcPts val="5"/>
              </a:spcBef>
              <a:buSzPct val="94444"/>
              <a:buFont typeface="Arial MT"/>
              <a:buChar char="•"/>
              <a:tabLst>
                <a:tab pos="551180" algn="l"/>
              </a:tabLst>
            </a:pPr>
            <a:r>
              <a:rPr dirty="0" sz="1800" spc="-5" i="1">
                <a:latin typeface="Arial"/>
                <a:cs typeface="Arial"/>
              </a:rPr>
              <a:t>Contains </a:t>
            </a:r>
            <a:r>
              <a:rPr dirty="0" sz="1800" i="1">
                <a:latin typeface="Arial"/>
                <a:cs typeface="Arial"/>
              </a:rPr>
              <a:t>ID-marks </a:t>
            </a:r>
            <a:r>
              <a:rPr dirty="0" sz="1800" spc="-5" i="1">
                <a:latin typeface="Arial"/>
                <a:cs typeface="Arial"/>
              </a:rPr>
              <a:t>pair, </a:t>
            </a:r>
            <a:r>
              <a:rPr dirty="0" sz="1800" i="1">
                <a:latin typeface="Arial"/>
                <a:cs typeface="Arial"/>
              </a:rPr>
              <a:t>possibly </a:t>
            </a:r>
            <a:r>
              <a:rPr dirty="0" sz="1800" spc="-5" i="1">
                <a:latin typeface="Arial"/>
                <a:cs typeface="Arial"/>
              </a:rPr>
              <a:t>related </a:t>
            </a:r>
            <a:r>
              <a:rPr dirty="0" sz="1800" spc="-30" i="1">
                <a:latin typeface="Arial"/>
                <a:cs typeface="Arial"/>
              </a:rPr>
              <a:t>to </a:t>
            </a:r>
            <a:r>
              <a:rPr dirty="0" sz="1800" spc="10" i="1">
                <a:latin typeface="Arial"/>
                <a:cs typeface="Arial"/>
              </a:rPr>
              <a:t>some </a:t>
            </a:r>
            <a:r>
              <a:rPr dirty="0" sz="1800" spc="-15" i="1">
                <a:latin typeface="Arial"/>
                <a:cs typeface="Arial"/>
              </a:rPr>
              <a:t>other </a:t>
            </a:r>
            <a:r>
              <a:rPr dirty="0" sz="1800" spc="-5" i="1">
                <a:latin typeface="Arial"/>
                <a:cs typeface="Arial"/>
              </a:rPr>
              <a:t>aspect </a:t>
            </a:r>
            <a:r>
              <a:rPr dirty="0" sz="1800" spc="20" i="1">
                <a:latin typeface="Arial"/>
                <a:cs typeface="Arial"/>
              </a:rPr>
              <a:t>of </a:t>
            </a:r>
            <a:r>
              <a:rPr dirty="0" sz="1800" spc="-5" i="1">
                <a:latin typeface="Arial"/>
                <a:cs typeface="Arial"/>
              </a:rPr>
              <a:t>performance </a:t>
            </a:r>
            <a:r>
              <a:rPr dirty="0" sz="1800" spc="-490" i="1">
                <a:latin typeface="Arial"/>
                <a:cs typeface="Arial"/>
              </a:rPr>
              <a:t> </a:t>
            </a:r>
            <a:r>
              <a:rPr dirty="0" sz="1800" spc="-15" i="1">
                <a:latin typeface="Arial"/>
                <a:cs typeface="Arial"/>
              </a:rPr>
              <a:t>or</a:t>
            </a:r>
            <a:r>
              <a:rPr dirty="0" sz="1800" spc="20" i="1">
                <a:latin typeface="Arial"/>
                <a:cs typeface="Arial"/>
              </a:rPr>
              <a:t> </a:t>
            </a:r>
            <a:r>
              <a:rPr dirty="0" sz="1800" spc="-10" i="1">
                <a:latin typeface="Arial"/>
                <a:cs typeface="Arial"/>
              </a:rPr>
              <a:t>another</a:t>
            </a:r>
            <a:r>
              <a:rPr dirty="0" sz="1800" spc="25" i="1">
                <a:latin typeface="Arial"/>
                <a:cs typeface="Arial"/>
              </a:rPr>
              <a:t> </a:t>
            </a:r>
            <a:r>
              <a:rPr dirty="0" sz="1800" i="1">
                <a:latin typeface="Arial"/>
                <a:cs typeface="Arial"/>
              </a:rPr>
              <a:t>dataset.</a:t>
            </a:r>
            <a:endParaRPr sz="1800">
              <a:latin typeface="Arial"/>
              <a:cs typeface="Arial"/>
            </a:endParaRPr>
          </a:p>
          <a:p>
            <a:pPr lvl="1" marL="469900" marR="386715">
              <a:lnSpc>
                <a:spcPts val="2100"/>
              </a:lnSpc>
              <a:spcBef>
                <a:spcPts val="135"/>
              </a:spcBef>
              <a:buSzPct val="94444"/>
              <a:buFont typeface="Arial MT"/>
              <a:buChar char="•"/>
              <a:tabLst>
                <a:tab pos="551180" algn="l"/>
              </a:tabLst>
            </a:pPr>
            <a:r>
              <a:rPr dirty="0" sz="1800" spc="10" i="1">
                <a:latin typeface="Arial"/>
                <a:cs typeface="Arial"/>
              </a:rPr>
              <a:t>It </a:t>
            </a:r>
            <a:r>
              <a:rPr dirty="0" sz="1800" spc="-5" i="1">
                <a:latin typeface="Arial"/>
                <a:cs typeface="Arial"/>
              </a:rPr>
              <a:t>might </a:t>
            </a:r>
            <a:r>
              <a:rPr dirty="0" sz="1800" spc="20" i="1">
                <a:latin typeface="Arial"/>
                <a:cs typeface="Arial"/>
              </a:rPr>
              <a:t>be </a:t>
            </a:r>
            <a:r>
              <a:rPr dirty="0" sz="1800" spc="-15" i="1">
                <a:latin typeface="Arial"/>
                <a:cs typeface="Arial"/>
              </a:rPr>
              <a:t>used </a:t>
            </a:r>
            <a:r>
              <a:rPr dirty="0" sz="1800" spc="-5" i="1">
                <a:latin typeface="Arial"/>
                <a:cs typeface="Arial"/>
              </a:rPr>
              <a:t>for supplementary </a:t>
            </a:r>
            <a:r>
              <a:rPr dirty="0" sz="1800" i="1">
                <a:latin typeface="Arial"/>
                <a:cs typeface="Arial"/>
              </a:rPr>
              <a:t>analysis, </a:t>
            </a:r>
            <a:r>
              <a:rPr dirty="0" sz="1800" spc="-5" i="1">
                <a:latin typeface="Arial"/>
                <a:cs typeface="Arial"/>
              </a:rPr>
              <a:t>though </a:t>
            </a:r>
            <a:r>
              <a:rPr dirty="0" sz="1800" spc="-10" i="1">
                <a:latin typeface="Arial"/>
                <a:cs typeface="Arial"/>
              </a:rPr>
              <a:t>it’s </a:t>
            </a:r>
            <a:r>
              <a:rPr dirty="0" sz="1800" i="1">
                <a:latin typeface="Arial"/>
                <a:cs typeface="Arial"/>
              </a:rPr>
              <a:t>unclear </a:t>
            </a:r>
            <a:r>
              <a:rPr dirty="0" sz="1800" spc="5" i="1">
                <a:latin typeface="Arial"/>
                <a:cs typeface="Arial"/>
              </a:rPr>
              <a:t>how </a:t>
            </a:r>
            <a:r>
              <a:rPr dirty="0" sz="1800" spc="-15" i="1">
                <a:latin typeface="Arial"/>
                <a:cs typeface="Arial"/>
              </a:rPr>
              <a:t>it </a:t>
            </a:r>
            <a:r>
              <a:rPr dirty="0" sz="1800" spc="-10" i="1">
                <a:latin typeface="Arial"/>
                <a:cs typeface="Arial"/>
              </a:rPr>
              <a:t>ties </a:t>
            </a:r>
            <a:r>
              <a:rPr dirty="0" sz="1800" spc="-490" i="1">
                <a:latin typeface="Arial"/>
                <a:cs typeface="Arial"/>
              </a:rPr>
              <a:t> </a:t>
            </a:r>
            <a:r>
              <a:rPr dirty="0" sz="1800" spc="-10" i="1">
                <a:latin typeface="Arial"/>
                <a:cs typeface="Arial"/>
              </a:rPr>
              <a:t>into</a:t>
            </a:r>
            <a:r>
              <a:rPr dirty="0" sz="1800" spc="-5" i="1">
                <a:latin typeface="Arial"/>
                <a:cs typeface="Arial"/>
              </a:rPr>
              <a:t> the</a:t>
            </a:r>
            <a:r>
              <a:rPr dirty="0" sz="1800" i="1">
                <a:latin typeface="Arial"/>
                <a:cs typeface="Arial"/>
              </a:rPr>
              <a:t> </a:t>
            </a:r>
            <a:r>
              <a:rPr dirty="0" sz="1800" spc="5" i="1">
                <a:latin typeface="Arial"/>
                <a:cs typeface="Arial"/>
              </a:rPr>
              <a:t>main</a:t>
            </a:r>
            <a:r>
              <a:rPr dirty="0" sz="1800" i="1">
                <a:latin typeface="Arial"/>
                <a:cs typeface="Arial"/>
              </a:rPr>
              <a:t> </a:t>
            </a:r>
            <a:r>
              <a:rPr dirty="0" sz="1800" spc="-5" i="1">
                <a:latin typeface="Arial"/>
                <a:cs typeface="Arial"/>
              </a:rPr>
              <a:t>performance</a:t>
            </a:r>
            <a:r>
              <a:rPr dirty="0" sz="1800" i="1">
                <a:latin typeface="Arial"/>
                <a:cs typeface="Arial"/>
              </a:rPr>
              <a:t> analysis.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2120"/>
              </a:lnSpc>
            </a:pPr>
            <a:r>
              <a:rPr dirty="0" sz="1800" spc="-15" b="1" i="1">
                <a:latin typeface="Arial"/>
                <a:cs typeface="Arial"/>
              </a:rPr>
              <a:t>6.</a:t>
            </a:r>
            <a:r>
              <a:rPr dirty="0" sz="1800" spc="35" b="1" i="1">
                <a:latin typeface="Arial"/>
                <a:cs typeface="Arial"/>
              </a:rPr>
              <a:t> </a:t>
            </a:r>
            <a:r>
              <a:rPr dirty="0" sz="1800" spc="-10" b="1" i="1">
                <a:latin typeface="Arial"/>
                <a:cs typeface="Arial"/>
              </a:rPr>
              <a:t>Final</a:t>
            </a:r>
            <a:r>
              <a:rPr dirty="0" sz="1800" spc="-30" b="1" i="1">
                <a:latin typeface="Arial"/>
                <a:cs typeface="Arial"/>
              </a:rPr>
              <a:t> </a:t>
            </a:r>
            <a:r>
              <a:rPr dirty="0" sz="1800" b="1" i="1">
                <a:latin typeface="Arial"/>
                <a:cs typeface="Arial"/>
              </a:rPr>
              <a:t>Analysis</a:t>
            </a:r>
            <a:r>
              <a:rPr dirty="0" sz="1800" spc="-5" b="1" i="1">
                <a:latin typeface="Arial"/>
                <a:cs typeface="Arial"/>
              </a:rPr>
              <a:t> and</a:t>
            </a:r>
            <a:r>
              <a:rPr dirty="0" sz="1800" spc="-35" b="1" i="1">
                <a:latin typeface="Arial"/>
                <a:cs typeface="Arial"/>
              </a:rPr>
              <a:t> </a:t>
            </a:r>
            <a:r>
              <a:rPr dirty="0" sz="1800" spc="-5" b="1" i="1">
                <a:latin typeface="Arial"/>
                <a:cs typeface="Arial"/>
              </a:rPr>
              <a:t>Reporting:</a:t>
            </a:r>
            <a:endParaRPr sz="1800">
              <a:latin typeface="Arial"/>
              <a:cs typeface="Arial"/>
            </a:endParaRPr>
          </a:p>
          <a:p>
            <a:pPr marL="12700" marR="32384">
              <a:lnSpc>
                <a:spcPct val="100800"/>
              </a:lnSpc>
              <a:buSzPct val="94444"/>
              <a:buFont typeface="Arial MT"/>
              <a:buChar char="•"/>
              <a:tabLst>
                <a:tab pos="93980" algn="l"/>
              </a:tabLst>
            </a:pPr>
            <a:r>
              <a:rPr dirty="0" sz="1800" i="1">
                <a:latin typeface="Arial"/>
                <a:cs typeface="Arial"/>
              </a:rPr>
              <a:t>I </a:t>
            </a:r>
            <a:r>
              <a:rPr dirty="0" sz="1800" spc="5" i="1">
                <a:latin typeface="Arial"/>
                <a:cs typeface="Arial"/>
              </a:rPr>
              <a:t>would </a:t>
            </a:r>
            <a:r>
              <a:rPr dirty="0" sz="1800" spc="-5" i="1">
                <a:latin typeface="Arial"/>
                <a:cs typeface="Arial"/>
              </a:rPr>
              <a:t>likely compile </a:t>
            </a:r>
            <a:r>
              <a:rPr dirty="0" sz="1800" spc="-10" i="1">
                <a:latin typeface="Arial"/>
                <a:cs typeface="Arial"/>
              </a:rPr>
              <a:t>these </a:t>
            </a:r>
            <a:r>
              <a:rPr dirty="0" sz="1800" i="1">
                <a:latin typeface="Arial"/>
                <a:cs typeface="Arial"/>
              </a:rPr>
              <a:t>analyses </a:t>
            </a:r>
            <a:r>
              <a:rPr dirty="0" sz="1800" spc="-10" i="1">
                <a:latin typeface="Arial"/>
                <a:cs typeface="Arial"/>
              </a:rPr>
              <a:t>into </a:t>
            </a:r>
            <a:r>
              <a:rPr dirty="0" sz="1800" i="1">
                <a:latin typeface="Arial"/>
                <a:cs typeface="Arial"/>
              </a:rPr>
              <a:t>a coherent report, possibly adding </a:t>
            </a:r>
            <a:r>
              <a:rPr dirty="0" sz="1800" spc="5" i="1">
                <a:latin typeface="Arial"/>
                <a:cs typeface="Arial"/>
              </a:rPr>
              <a:t> </a:t>
            </a:r>
            <a:r>
              <a:rPr dirty="0" sz="1800" spc="-5" i="1">
                <a:latin typeface="Arial"/>
                <a:cs typeface="Arial"/>
              </a:rPr>
              <a:t>explanations, </a:t>
            </a:r>
            <a:r>
              <a:rPr dirty="0" sz="1800" i="1">
                <a:latin typeface="Arial"/>
                <a:cs typeface="Arial"/>
              </a:rPr>
              <a:t>visualizations, </a:t>
            </a:r>
            <a:r>
              <a:rPr dirty="0" sz="1800" spc="5" i="1">
                <a:latin typeface="Arial"/>
                <a:cs typeface="Arial"/>
              </a:rPr>
              <a:t>and </a:t>
            </a:r>
            <a:r>
              <a:rPr dirty="0" sz="1800" spc="-10" i="1">
                <a:latin typeface="Arial"/>
                <a:cs typeface="Arial"/>
              </a:rPr>
              <a:t>insights </a:t>
            </a:r>
            <a:r>
              <a:rPr dirty="0" sz="1800" spc="-5" i="1">
                <a:latin typeface="Arial"/>
                <a:cs typeface="Arial"/>
              </a:rPr>
              <a:t>directly </a:t>
            </a:r>
            <a:r>
              <a:rPr dirty="0" sz="1800" spc="5" i="1">
                <a:latin typeface="Arial"/>
                <a:cs typeface="Arial"/>
              </a:rPr>
              <a:t>into </a:t>
            </a:r>
            <a:r>
              <a:rPr dirty="0" sz="1800" spc="-5" i="1">
                <a:latin typeface="Arial"/>
                <a:cs typeface="Arial"/>
              </a:rPr>
              <a:t>the Excel </a:t>
            </a:r>
            <a:r>
              <a:rPr dirty="0" sz="1800" spc="-10" i="1">
                <a:latin typeface="Arial"/>
                <a:cs typeface="Arial"/>
              </a:rPr>
              <a:t>file </a:t>
            </a:r>
            <a:r>
              <a:rPr dirty="0" sz="1800" spc="20" i="1">
                <a:latin typeface="Arial"/>
                <a:cs typeface="Arial"/>
              </a:rPr>
              <a:t>or </a:t>
            </a:r>
            <a:r>
              <a:rPr dirty="0" sz="1800" i="1">
                <a:latin typeface="Arial"/>
                <a:cs typeface="Arial"/>
              </a:rPr>
              <a:t>exporting </a:t>
            </a:r>
            <a:r>
              <a:rPr dirty="0" sz="1800" spc="-5" i="1">
                <a:latin typeface="Arial"/>
                <a:cs typeface="Arial"/>
              </a:rPr>
              <a:t>the </a:t>
            </a:r>
            <a:r>
              <a:rPr dirty="0" sz="1800" spc="-490" i="1">
                <a:latin typeface="Arial"/>
                <a:cs typeface="Arial"/>
              </a:rPr>
              <a:t> </a:t>
            </a:r>
            <a:r>
              <a:rPr dirty="0" sz="1800" spc="-10" i="1">
                <a:latin typeface="Arial"/>
                <a:cs typeface="Arial"/>
              </a:rPr>
              <a:t>data </a:t>
            </a:r>
            <a:r>
              <a:rPr dirty="0" sz="1800" spc="5" i="1">
                <a:latin typeface="Arial"/>
                <a:cs typeface="Arial"/>
              </a:rPr>
              <a:t>into</a:t>
            </a:r>
            <a:r>
              <a:rPr dirty="0" sz="1800" spc="-5" i="1">
                <a:latin typeface="Arial"/>
                <a:cs typeface="Arial"/>
              </a:rPr>
              <a:t> </a:t>
            </a:r>
            <a:r>
              <a:rPr dirty="0" sz="1800" i="1">
                <a:latin typeface="Arial"/>
                <a:cs typeface="Arial"/>
              </a:rPr>
              <a:t>a</a:t>
            </a:r>
            <a:r>
              <a:rPr dirty="0" sz="1800" spc="-5" i="1">
                <a:latin typeface="Arial"/>
                <a:cs typeface="Arial"/>
              </a:rPr>
              <a:t> </a:t>
            </a:r>
            <a:r>
              <a:rPr dirty="0" sz="1800" spc="-10" i="1">
                <a:latin typeface="Arial"/>
                <a:cs typeface="Arial"/>
              </a:rPr>
              <a:t>presentation</a:t>
            </a:r>
            <a:r>
              <a:rPr dirty="0" sz="1800" spc="-5" i="1">
                <a:latin typeface="Arial"/>
                <a:cs typeface="Arial"/>
              </a:rPr>
              <a:t> format.</a:t>
            </a:r>
            <a:endParaRPr sz="1800">
              <a:latin typeface="Arial"/>
              <a:cs typeface="Arial"/>
            </a:endParaRPr>
          </a:p>
          <a:p>
            <a:pPr marL="93345" indent="-81280">
              <a:lnSpc>
                <a:spcPts val="2105"/>
              </a:lnSpc>
              <a:buSzPct val="94444"/>
              <a:buFont typeface="Arial MT"/>
              <a:buChar char="•"/>
              <a:tabLst>
                <a:tab pos="93980" algn="l"/>
              </a:tabLst>
            </a:pPr>
            <a:r>
              <a:rPr dirty="0" sz="1800" spc="-10" i="1">
                <a:latin typeface="Arial"/>
                <a:cs typeface="Arial"/>
              </a:rPr>
              <a:t>Key</a:t>
            </a:r>
            <a:r>
              <a:rPr dirty="0" sz="1800" spc="25" i="1">
                <a:latin typeface="Arial"/>
                <a:cs typeface="Arial"/>
              </a:rPr>
              <a:t> </a:t>
            </a:r>
            <a:r>
              <a:rPr dirty="0" sz="1800" spc="-5" i="1">
                <a:latin typeface="Arial"/>
                <a:cs typeface="Arial"/>
              </a:rPr>
              <a:t>insights</a:t>
            </a:r>
            <a:r>
              <a:rPr dirty="0" sz="1800" spc="30" i="1">
                <a:latin typeface="Arial"/>
                <a:cs typeface="Arial"/>
              </a:rPr>
              <a:t> </a:t>
            </a:r>
            <a:r>
              <a:rPr dirty="0" sz="1800" i="1">
                <a:latin typeface="Arial"/>
                <a:cs typeface="Arial"/>
              </a:rPr>
              <a:t>could</a:t>
            </a:r>
            <a:r>
              <a:rPr dirty="0" sz="1800" spc="5" i="1">
                <a:latin typeface="Arial"/>
                <a:cs typeface="Arial"/>
              </a:rPr>
              <a:t> </a:t>
            </a:r>
            <a:r>
              <a:rPr dirty="0" sz="1800" i="1">
                <a:latin typeface="Arial"/>
                <a:cs typeface="Arial"/>
              </a:rPr>
              <a:t>include</a:t>
            </a:r>
            <a:r>
              <a:rPr dirty="0" sz="1800" spc="5" i="1">
                <a:latin typeface="Arial"/>
                <a:cs typeface="Arial"/>
              </a:rPr>
              <a:t> </a:t>
            </a:r>
            <a:r>
              <a:rPr dirty="0" sz="1800" spc="-10" i="1">
                <a:latin typeface="Arial"/>
                <a:cs typeface="Arial"/>
              </a:rPr>
              <a:t>identifying</a:t>
            </a:r>
            <a:r>
              <a:rPr dirty="0" sz="1800" spc="5" i="1">
                <a:latin typeface="Arial"/>
                <a:cs typeface="Arial"/>
              </a:rPr>
              <a:t> </a:t>
            </a:r>
            <a:r>
              <a:rPr dirty="0" sz="1800" spc="-5" i="1">
                <a:latin typeface="Arial"/>
                <a:cs typeface="Arial"/>
              </a:rPr>
              <a:t>top-performing </a:t>
            </a:r>
            <a:r>
              <a:rPr dirty="0" sz="1800" i="1">
                <a:latin typeface="Arial"/>
                <a:cs typeface="Arial"/>
              </a:rPr>
              <a:t>Business</a:t>
            </a:r>
            <a:r>
              <a:rPr dirty="0" sz="1800" spc="-50" i="1">
                <a:latin typeface="Arial"/>
                <a:cs typeface="Arial"/>
              </a:rPr>
              <a:t> </a:t>
            </a:r>
            <a:r>
              <a:rPr dirty="0" sz="1800" i="1">
                <a:latin typeface="Arial"/>
                <a:cs typeface="Arial"/>
              </a:rPr>
              <a:t>Units,</a:t>
            </a:r>
            <a:r>
              <a:rPr dirty="0" sz="1800" spc="-25" i="1">
                <a:latin typeface="Arial"/>
                <a:cs typeface="Arial"/>
              </a:rPr>
              <a:t> </a:t>
            </a:r>
            <a:r>
              <a:rPr dirty="0" sz="1800" spc="-5" i="1">
                <a:latin typeface="Arial"/>
                <a:cs typeface="Arial"/>
              </a:rPr>
              <a:t>areas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1800" spc="-5" i="1">
                <a:latin typeface="Arial"/>
                <a:cs typeface="Arial"/>
              </a:rPr>
              <a:t>needing</a:t>
            </a:r>
            <a:r>
              <a:rPr dirty="0" sz="1800" i="1">
                <a:latin typeface="Arial"/>
                <a:cs typeface="Arial"/>
              </a:rPr>
              <a:t> improvement,</a:t>
            </a:r>
            <a:r>
              <a:rPr dirty="0" sz="1800" spc="-25" i="1">
                <a:latin typeface="Arial"/>
                <a:cs typeface="Arial"/>
              </a:rPr>
              <a:t> </a:t>
            </a:r>
            <a:r>
              <a:rPr dirty="0" sz="1800" spc="5" i="1">
                <a:latin typeface="Arial"/>
                <a:cs typeface="Arial"/>
              </a:rPr>
              <a:t>and </a:t>
            </a:r>
            <a:r>
              <a:rPr dirty="0" sz="1800" spc="-10" i="1">
                <a:latin typeface="Arial"/>
                <a:cs typeface="Arial"/>
              </a:rPr>
              <a:t>employee</a:t>
            </a:r>
            <a:r>
              <a:rPr dirty="0" sz="1800" i="1">
                <a:latin typeface="Arial"/>
                <a:cs typeface="Arial"/>
              </a:rPr>
              <a:t> </a:t>
            </a:r>
            <a:r>
              <a:rPr dirty="0" sz="1800" spc="-5" i="1">
                <a:latin typeface="Arial"/>
                <a:cs typeface="Arial"/>
              </a:rPr>
              <a:t>distribution</a:t>
            </a:r>
            <a:r>
              <a:rPr dirty="0" sz="1800" spc="5" i="1">
                <a:latin typeface="Arial"/>
                <a:cs typeface="Arial"/>
              </a:rPr>
              <a:t> </a:t>
            </a:r>
            <a:r>
              <a:rPr dirty="0" sz="1800" i="1">
                <a:latin typeface="Arial"/>
                <a:cs typeface="Arial"/>
              </a:rPr>
              <a:t>across</a:t>
            </a:r>
            <a:r>
              <a:rPr dirty="0" sz="1800" spc="-45" i="1">
                <a:latin typeface="Arial"/>
                <a:cs typeface="Arial"/>
              </a:rPr>
              <a:t> </a:t>
            </a:r>
            <a:r>
              <a:rPr dirty="0" sz="1800" i="1">
                <a:latin typeface="Arial"/>
                <a:cs typeface="Arial"/>
              </a:rPr>
              <a:t>performance</a:t>
            </a:r>
            <a:r>
              <a:rPr dirty="0" sz="1800" spc="5" i="1">
                <a:latin typeface="Arial"/>
                <a:cs typeface="Arial"/>
              </a:rPr>
              <a:t> </a:t>
            </a:r>
            <a:r>
              <a:rPr dirty="0" sz="1800" spc="-5" i="1">
                <a:latin typeface="Arial"/>
                <a:cs typeface="Arial"/>
              </a:rPr>
              <a:t>levels.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285855" y="6475579"/>
            <a:ext cx="228600" cy="19177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C92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80975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75360" y="733805"/>
            <a:ext cx="2492375" cy="75819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>
                <a:latin typeface="Trebuchet MS"/>
                <a:cs typeface="Trebuchet MS"/>
              </a:rPr>
              <a:t>RESULTS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1390713" y="2876613"/>
            <a:ext cx="7086600" cy="2524125"/>
            <a:chOff x="1390713" y="2876613"/>
            <a:chExt cx="7086600" cy="2524125"/>
          </a:xfrm>
        </p:grpSpPr>
        <p:sp>
          <p:nvSpPr>
            <p:cNvPr id="8" name="object 8"/>
            <p:cNvSpPr/>
            <p:nvPr/>
          </p:nvSpPr>
          <p:spPr>
            <a:xfrm>
              <a:off x="1395475" y="4376801"/>
              <a:ext cx="7077075" cy="1019175"/>
            </a:xfrm>
            <a:custGeom>
              <a:avLst/>
              <a:gdLst/>
              <a:ahLst/>
              <a:cxnLst/>
              <a:rect l="l" t="t" r="r" b="b"/>
              <a:pathLst>
                <a:path w="7077075" h="1019175">
                  <a:moveTo>
                    <a:pt x="0" y="847725"/>
                  </a:moveTo>
                  <a:lnTo>
                    <a:pt x="0" y="1019175"/>
                  </a:lnTo>
                </a:path>
                <a:path w="7077075" h="1019175">
                  <a:moveTo>
                    <a:pt x="0" y="1019175"/>
                  </a:moveTo>
                  <a:lnTo>
                    <a:pt x="7077075" y="1019175"/>
                  </a:lnTo>
                </a:path>
                <a:path w="7077075" h="1019175">
                  <a:moveTo>
                    <a:pt x="619125" y="0"/>
                  </a:moveTo>
                  <a:lnTo>
                    <a:pt x="776224" y="0"/>
                  </a:lnTo>
                </a:path>
                <a:path w="7077075" h="1019175">
                  <a:moveTo>
                    <a:pt x="842899" y="0"/>
                  </a:moveTo>
                  <a:lnTo>
                    <a:pt x="861949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2171699" y="4267200"/>
              <a:ext cx="66675" cy="285750"/>
            </a:xfrm>
            <a:custGeom>
              <a:avLst/>
              <a:gdLst/>
              <a:ahLst/>
              <a:cxnLst/>
              <a:rect l="l" t="t" r="r" b="b"/>
              <a:pathLst>
                <a:path w="66675" h="285750">
                  <a:moveTo>
                    <a:pt x="66675" y="0"/>
                  </a:moveTo>
                  <a:lnTo>
                    <a:pt x="0" y="0"/>
                  </a:lnTo>
                  <a:lnTo>
                    <a:pt x="0" y="285750"/>
                  </a:lnTo>
                  <a:lnTo>
                    <a:pt x="66675" y="285750"/>
                  </a:lnTo>
                  <a:lnTo>
                    <a:pt x="66675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2014600" y="4024376"/>
              <a:ext cx="328930" cy="352425"/>
            </a:xfrm>
            <a:custGeom>
              <a:avLst/>
              <a:gdLst/>
              <a:ahLst/>
              <a:cxnLst/>
              <a:rect l="l" t="t" r="r" b="b"/>
              <a:pathLst>
                <a:path w="328930" h="352425">
                  <a:moveTo>
                    <a:pt x="309499" y="352425"/>
                  </a:moveTo>
                  <a:lnTo>
                    <a:pt x="328549" y="352425"/>
                  </a:lnTo>
                </a:path>
                <a:path w="328930" h="352425">
                  <a:moveTo>
                    <a:pt x="0" y="171450"/>
                  </a:moveTo>
                  <a:lnTo>
                    <a:pt x="242824" y="171450"/>
                  </a:lnTo>
                </a:path>
                <a:path w="328930" h="352425">
                  <a:moveTo>
                    <a:pt x="309499" y="171450"/>
                  </a:moveTo>
                  <a:lnTo>
                    <a:pt x="328549" y="171450"/>
                  </a:lnTo>
                </a:path>
                <a:path w="328930" h="352425">
                  <a:moveTo>
                    <a:pt x="0" y="0"/>
                  </a:moveTo>
                  <a:lnTo>
                    <a:pt x="242824" y="0"/>
                  </a:lnTo>
                </a:path>
                <a:path w="328930" h="352425">
                  <a:moveTo>
                    <a:pt x="309499" y="0"/>
                  </a:moveTo>
                  <a:lnTo>
                    <a:pt x="328549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2257425" y="3952875"/>
              <a:ext cx="66675" cy="600075"/>
            </a:xfrm>
            <a:custGeom>
              <a:avLst/>
              <a:gdLst/>
              <a:ahLst/>
              <a:cxnLst/>
              <a:rect l="l" t="t" r="r" b="b"/>
              <a:pathLst>
                <a:path w="66675" h="600075">
                  <a:moveTo>
                    <a:pt x="66675" y="0"/>
                  </a:moveTo>
                  <a:lnTo>
                    <a:pt x="0" y="0"/>
                  </a:lnTo>
                  <a:lnTo>
                    <a:pt x="0" y="600075"/>
                  </a:lnTo>
                  <a:lnTo>
                    <a:pt x="66675" y="600075"/>
                  </a:lnTo>
                  <a:lnTo>
                    <a:pt x="66675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2409825" y="4195826"/>
              <a:ext cx="495300" cy="180975"/>
            </a:xfrm>
            <a:custGeom>
              <a:avLst/>
              <a:gdLst/>
              <a:ahLst/>
              <a:cxnLst/>
              <a:rect l="l" t="t" r="r" b="b"/>
              <a:pathLst>
                <a:path w="495300" h="180975">
                  <a:moveTo>
                    <a:pt x="0" y="180975"/>
                  </a:moveTo>
                  <a:lnTo>
                    <a:pt x="19050" y="180975"/>
                  </a:lnTo>
                </a:path>
                <a:path w="495300" h="180975">
                  <a:moveTo>
                    <a:pt x="85725" y="180975"/>
                  </a:moveTo>
                  <a:lnTo>
                    <a:pt x="400050" y="180975"/>
                  </a:lnTo>
                </a:path>
                <a:path w="495300" h="180975">
                  <a:moveTo>
                    <a:pt x="476250" y="180975"/>
                  </a:moveTo>
                  <a:lnTo>
                    <a:pt x="495300" y="180975"/>
                  </a:lnTo>
                </a:path>
                <a:path w="495300" h="180975">
                  <a:moveTo>
                    <a:pt x="0" y="0"/>
                  </a:moveTo>
                  <a:lnTo>
                    <a:pt x="495300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2809875" y="4229100"/>
              <a:ext cx="76200" cy="323850"/>
            </a:xfrm>
            <a:custGeom>
              <a:avLst/>
              <a:gdLst/>
              <a:ahLst/>
              <a:cxnLst/>
              <a:rect l="l" t="t" r="r" b="b"/>
              <a:pathLst>
                <a:path w="76200" h="323850">
                  <a:moveTo>
                    <a:pt x="76200" y="0"/>
                  </a:moveTo>
                  <a:lnTo>
                    <a:pt x="0" y="0"/>
                  </a:lnTo>
                  <a:lnTo>
                    <a:pt x="0" y="323850"/>
                  </a:lnTo>
                  <a:lnTo>
                    <a:pt x="76200" y="32385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2409825" y="3843401"/>
              <a:ext cx="581025" cy="533400"/>
            </a:xfrm>
            <a:custGeom>
              <a:avLst/>
              <a:gdLst/>
              <a:ahLst/>
              <a:cxnLst/>
              <a:rect l="l" t="t" r="r" b="b"/>
              <a:pathLst>
                <a:path w="581025" h="533400">
                  <a:moveTo>
                    <a:pt x="561975" y="533400"/>
                  </a:moveTo>
                  <a:lnTo>
                    <a:pt x="581025" y="533400"/>
                  </a:lnTo>
                </a:path>
                <a:path w="581025" h="533400">
                  <a:moveTo>
                    <a:pt x="561975" y="352425"/>
                  </a:moveTo>
                  <a:lnTo>
                    <a:pt x="581025" y="352425"/>
                  </a:lnTo>
                </a:path>
                <a:path w="581025" h="533400">
                  <a:moveTo>
                    <a:pt x="0" y="180975"/>
                  </a:moveTo>
                  <a:lnTo>
                    <a:pt x="495300" y="180975"/>
                  </a:lnTo>
                </a:path>
                <a:path w="581025" h="533400">
                  <a:moveTo>
                    <a:pt x="561975" y="180975"/>
                  </a:moveTo>
                  <a:lnTo>
                    <a:pt x="581025" y="180975"/>
                  </a:lnTo>
                </a:path>
                <a:path w="581025" h="533400">
                  <a:moveTo>
                    <a:pt x="0" y="0"/>
                  </a:moveTo>
                  <a:lnTo>
                    <a:pt x="495300" y="0"/>
                  </a:lnTo>
                </a:path>
                <a:path w="581025" h="533400">
                  <a:moveTo>
                    <a:pt x="561975" y="0"/>
                  </a:moveTo>
                  <a:lnTo>
                    <a:pt x="581025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2905125" y="3724275"/>
              <a:ext cx="66675" cy="828675"/>
            </a:xfrm>
            <a:custGeom>
              <a:avLst/>
              <a:gdLst/>
              <a:ahLst/>
              <a:cxnLst/>
              <a:rect l="l" t="t" r="r" b="b"/>
              <a:pathLst>
                <a:path w="66675" h="828675">
                  <a:moveTo>
                    <a:pt x="66675" y="0"/>
                  </a:moveTo>
                  <a:lnTo>
                    <a:pt x="0" y="0"/>
                  </a:lnTo>
                  <a:lnTo>
                    <a:pt x="0" y="828675"/>
                  </a:lnTo>
                  <a:lnTo>
                    <a:pt x="66675" y="828675"/>
                  </a:lnTo>
                  <a:lnTo>
                    <a:pt x="66675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2014600" y="3138551"/>
              <a:ext cx="2272030" cy="704850"/>
            </a:xfrm>
            <a:custGeom>
              <a:avLst/>
              <a:gdLst/>
              <a:ahLst/>
              <a:cxnLst/>
              <a:rect l="l" t="t" r="r" b="b"/>
              <a:pathLst>
                <a:path w="2272029" h="704850">
                  <a:moveTo>
                    <a:pt x="0" y="704850"/>
                  </a:moveTo>
                  <a:lnTo>
                    <a:pt x="328549" y="704850"/>
                  </a:lnTo>
                </a:path>
                <a:path w="2272029" h="704850">
                  <a:moveTo>
                    <a:pt x="0" y="533400"/>
                  </a:moveTo>
                  <a:lnTo>
                    <a:pt x="328549" y="533400"/>
                  </a:lnTo>
                </a:path>
                <a:path w="2272029" h="704850">
                  <a:moveTo>
                    <a:pt x="395224" y="533400"/>
                  </a:moveTo>
                  <a:lnTo>
                    <a:pt x="976249" y="533400"/>
                  </a:lnTo>
                </a:path>
                <a:path w="2272029" h="704850">
                  <a:moveTo>
                    <a:pt x="0" y="352425"/>
                  </a:moveTo>
                  <a:lnTo>
                    <a:pt x="328549" y="352425"/>
                  </a:lnTo>
                </a:path>
                <a:path w="2272029" h="704850">
                  <a:moveTo>
                    <a:pt x="395224" y="352425"/>
                  </a:moveTo>
                  <a:lnTo>
                    <a:pt x="976249" y="352425"/>
                  </a:lnTo>
                </a:path>
                <a:path w="2272029" h="704850">
                  <a:moveTo>
                    <a:pt x="0" y="180975"/>
                  </a:moveTo>
                  <a:lnTo>
                    <a:pt x="328549" y="180975"/>
                  </a:lnTo>
                </a:path>
                <a:path w="2272029" h="704850">
                  <a:moveTo>
                    <a:pt x="395224" y="180975"/>
                  </a:moveTo>
                  <a:lnTo>
                    <a:pt x="1623949" y="180975"/>
                  </a:lnTo>
                </a:path>
                <a:path w="2272029" h="704850">
                  <a:moveTo>
                    <a:pt x="0" y="0"/>
                  </a:moveTo>
                  <a:lnTo>
                    <a:pt x="328549" y="0"/>
                  </a:lnTo>
                </a:path>
                <a:path w="2272029" h="704850">
                  <a:moveTo>
                    <a:pt x="395224" y="0"/>
                  </a:moveTo>
                  <a:lnTo>
                    <a:pt x="2271649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2343150" y="3048000"/>
              <a:ext cx="66675" cy="1504950"/>
            </a:xfrm>
            <a:custGeom>
              <a:avLst/>
              <a:gdLst/>
              <a:ahLst/>
              <a:cxnLst/>
              <a:rect l="l" t="t" r="r" b="b"/>
              <a:pathLst>
                <a:path w="66675" h="1504950">
                  <a:moveTo>
                    <a:pt x="66675" y="0"/>
                  </a:moveTo>
                  <a:lnTo>
                    <a:pt x="0" y="0"/>
                  </a:lnTo>
                  <a:lnTo>
                    <a:pt x="0" y="1504950"/>
                  </a:lnTo>
                  <a:lnTo>
                    <a:pt x="66675" y="1504950"/>
                  </a:lnTo>
                  <a:lnTo>
                    <a:pt x="66675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3057524" y="4195826"/>
              <a:ext cx="495300" cy="180975"/>
            </a:xfrm>
            <a:custGeom>
              <a:avLst/>
              <a:gdLst/>
              <a:ahLst/>
              <a:cxnLst/>
              <a:rect l="l" t="t" r="r" b="b"/>
              <a:pathLst>
                <a:path w="495300" h="180975">
                  <a:moveTo>
                    <a:pt x="0" y="180975"/>
                  </a:moveTo>
                  <a:lnTo>
                    <a:pt x="19050" y="180975"/>
                  </a:lnTo>
                </a:path>
                <a:path w="495300" h="180975">
                  <a:moveTo>
                    <a:pt x="85725" y="180975"/>
                  </a:moveTo>
                  <a:lnTo>
                    <a:pt x="400050" y="180975"/>
                  </a:lnTo>
                </a:path>
                <a:path w="495300" h="180975">
                  <a:moveTo>
                    <a:pt x="476250" y="180975"/>
                  </a:moveTo>
                  <a:lnTo>
                    <a:pt x="495300" y="180975"/>
                  </a:lnTo>
                </a:path>
                <a:path w="495300" h="180975">
                  <a:moveTo>
                    <a:pt x="0" y="0"/>
                  </a:moveTo>
                  <a:lnTo>
                    <a:pt x="400050" y="0"/>
                  </a:lnTo>
                </a:path>
                <a:path w="495300" h="180975">
                  <a:moveTo>
                    <a:pt x="476250" y="0"/>
                  </a:moveTo>
                  <a:lnTo>
                    <a:pt x="495300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3457574" y="4181475"/>
              <a:ext cx="76200" cy="371475"/>
            </a:xfrm>
            <a:custGeom>
              <a:avLst/>
              <a:gdLst/>
              <a:ahLst/>
              <a:cxnLst/>
              <a:rect l="l" t="t" r="r" b="b"/>
              <a:pathLst>
                <a:path w="76200" h="371475">
                  <a:moveTo>
                    <a:pt x="76200" y="0"/>
                  </a:moveTo>
                  <a:lnTo>
                    <a:pt x="0" y="0"/>
                  </a:lnTo>
                  <a:lnTo>
                    <a:pt x="0" y="371475"/>
                  </a:lnTo>
                  <a:lnTo>
                    <a:pt x="76200" y="371475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3057524" y="3843401"/>
              <a:ext cx="581025" cy="533400"/>
            </a:xfrm>
            <a:custGeom>
              <a:avLst/>
              <a:gdLst/>
              <a:ahLst/>
              <a:cxnLst/>
              <a:rect l="l" t="t" r="r" b="b"/>
              <a:pathLst>
                <a:path w="581025" h="533400">
                  <a:moveTo>
                    <a:pt x="561975" y="533400"/>
                  </a:moveTo>
                  <a:lnTo>
                    <a:pt x="581025" y="533400"/>
                  </a:lnTo>
                </a:path>
                <a:path w="581025" h="533400">
                  <a:moveTo>
                    <a:pt x="561975" y="352425"/>
                  </a:moveTo>
                  <a:lnTo>
                    <a:pt x="581025" y="352425"/>
                  </a:lnTo>
                </a:path>
                <a:path w="581025" h="533400">
                  <a:moveTo>
                    <a:pt x="0" y="180975"/>
                  </a:moveTo>
                  <a:lnTo>
                    <a:pt x="495300" y="180975"/>
                  </a:lnTo>
                </a:path>
                <a:path w="581025" h="533400">
                  <a:moveTo>
                    <a:pt x="561975" y="180975"/>
                  </a:moveTo>
                  <a:lnTo>
                    <a:pt x="581025" y="180975"/>
                  </a:lnTo>
                </a:path>
                <a:path w="581025" h="533400">
                  <a:moveTo>
                    <a:pt x="0" y="0"/>
                  </a:moveTo>
                  <a:lnTo>
                    <a:pt x="495300" y="0"/>
                  </a:lnTo>
                </a:path>
                <a:path w="581025" h="533400">
                  <a:moveTo>
                    <a:pt x="561975" y="0"/>
                  </a:moveTo>
                  <a:lnTo>
                    <a:pt x="581025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3552824" y="3829050"/>
              <a:ext cx="66675" cy="723900"/>
            </a:xfrm>
            <a:custGeom>
              <a:avLst/>
              <a:gdLst/>
              <a:ahLst/>
              <a:cxnLst/>
              <a:rect l="l" t="t" r="r" b="b"/>
              <a:pathLst>
                <a:path w="66675" h="723900">
                  <a:moveTo>
                    <a:pt x="66675" y="0"/>
                  </a:moveTo>
                  <a:lnTo>
                    <a:pt x="0" y="0"/>
                  </a:lnTo>
                  <a:lnTo>
                    <a:pt x="0" y="723900"/>
                  </a:lnTo>
                  <a:lnTo>
                    <a:pt x="66675" y="723900"/>
                  </a:lnTo>
                  <a:lnTo>
                    <a:pt x="66675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3057524" y="3490976"/>
              <a:ext cx="581025" cy="180975"/>
            </a:xfrm>
            <a:custGeom>
              <a:avLst/>
              <a:gdLst/>
              <a:ahLst/>
              <a:cxnLst/>
              <a:rect l="l" t="t" r="r" b="b"/>
              <a:pathLst>
                <a:path w="581025" h="180975">
                  <a:moveTo>
                    <a:pt x="0" y="180975"/>
                  </a:moveTo>
                  <a:lnTo>
                    <a:pt x="581025" y="180975"/>
                  </a:lnTo>
                </a:path>
                <a:path w="581025" h="180975">
                  <a:moveTo>
                    <a:pt x="0" y="0"/>
                  </a:moveTo>
                  <a:lnTo>
                    <a:pt x="581025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2990850" y="3400425"/>
              <a:ext cx="66675" cy="1152525"/>
            </a:xfrm>
            <a:custGeom>
              <a:avLst/>
              <a:gdLst/>
              <a:ahLst/>
              <a:cxnLst/>
              <a:rect l="l" t="t" r="r" b="b"/>
              <a:pathLst>
                <a:path w="66675" h="1152525">
                  <a:moveTo>
                    <a:pt x="66675" y="0"/>
                  </a:moveTo>
                  <a:lnTo>
                    <a:pt x="0" y="0"/>
                  </a:lnTo>
                  <a:lnTo>
                    <a:pt x="0" y="1152525"/>
                  </a:lnTo>
                  <a:lnTo>
                    <a:pt x="66675" y="1152525"/>
                  </a:lnTo>
                  <a:lnTo>
                    <a:pt x="66675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3705224" y="4376801"/>
              <a:ext cx="485775" cy="0"/>
            </a:xfrm>
            <a:custGeom>
              <a:avLst/>
              <a:gdLst/>
              <a:ahLst/>
              <a:cxnLst/>
              <a:rect l="l" t="t" r="r" b="b"/>
              <a:pathLst>
                <a:path w="485775" h="0">
                  <a:moveTo>
                    <a:pt x="0" y="0"/>
                  </a:moveTo>
                  <a:lnTo>
                    <a:pt x="19050" y="0"/>
                  </a:lnTo>
                </a:path>
                <a:path w="485775" h="0">
                  <a:moveTo>
                    <a:pt x="85725" y="0"/>
                  </a:moveTo>
                  <a:lnTo>
                    <a:pt x="400050" y="0"/>
                  </a:lnTo>
                </a:path>
                <a:path w="485775" h="0">
                  <a:moveTo>
                    <a:pt x="466725" y="0"/>
                  </a:moveTo>
                  <a:lnTo>
                    <a:pt x="485775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4105274" y="4248150"/>
              <a:ext cx="66675" cy="304800"/>
            </a:xfrm>
            <a:custGeom>
              <a:avLst/>
              <a:gdLst/>
              <a:ahLst/>
              <a:cxnLst/>
              <a:rect l="l" t="t" r="r" b="b"/>
              <a:pathLst>
                <a:path w="66675" h="304800">
                  <a:moveTo>
                    <a:pt x="66675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66675" y="304800"/>
                  </a:lnTo>
                  <a:lnTo>
                    <a:pt x="66675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3705224" y="3843401"/>
              <a:ext cx="581025" cy="533400"/>
            </a:xfrm>
            <a:custGeom>
              <a:avLst/>
              <a:gdLst/>
              <a:ahLst/>
              <a:cxnLst/>
              <a:rect l="l" t="t" r="r" b="b"/>
              <a:pathLst>
                <a:path w="581025" h="533400">
                  <a:moveTo>
                    <a:pt x="561975" y="533400"/>
                  </a:moveTo>
                  <a:lnTo>
                    <a:pt x="581025" y="533400"/>
                  </a:lnTo>
                </a:path>
                <a:path w="581025" h="533400">
                  <a:moveTo>
                    <a:pt x="0" y="352425"/>
                  </a:moveTo>
                  <a:lnTo>
                    <a:pt x="485775" y="352425"/>
                  </a:lnTo>
                </a:path>
                <a:path w="581025" h="533400">
                  <a:moveTo>
                    <a:pt x="561975" y="352425"/>
                  </a:moveTo>
                  <a:lnTo>
                    <a:pt x="581025" y="352425"/>
                  </a:lnTo>
                </a:path>
                <a:path w="581025" h="533400">
                  <a:moveTo>
                    <a:pt x="0" y="180975"/>
                  </a:moveTo>
                  <a:lnTo>
                    <a:pt x="485775" y="180975"/>
                  </a:lnTo>
                </a:path>
                <a:path w="581025" h="533400">
                  <a:moveTo>
                    <a:pt x="561975" y="180975"/>
                  </a:moveTo>
                  <a:lnTo>
                    <a:pt x="581025" y="180975"/>
                  </a:lnTo>
                </a:path>
                <a:path w="581025" h="533400">
                  <a:moveTo>
                    <a:pt x="0" y="0"/>
                  </a:moveTo>
                  <a:lnTo>
                    <a:pt x="581025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4190999" y="3857625"/>
              <a:ext cx="76200" cy="695325"/>
            </a:xfrm>
            <a:custGeom>
              <a:avLst/>
              <a:gdLst/>
              <a:ahLst/>
              <a:cxnLst/>
              <a:rect l="l" t="t" r="r" b="b"/>
              <a:pathLst>
                <a:path w="76200" h="695325">
                  <a:moveTo>
                    <a:pt x="76200" y="0"/>
                  </a:moveTo>
                  <a:lnTo>
                    <a:pt x="0" y="0"/>
                  </a:lnTo>
                  <a:lnTo>
                    <a:pt x="0" y="695325"/>
                  </a:lnTo>
                  <a:lnTo>
                    <a:pt x="76200" y="695325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3705224" y="3319526"/>
              <a:ext cx="581025" cy="352425"/>
            </a:xfrm>
            <a:custGeom>
              <a:avLst/>
              <a:gdLst/>
              <a:ahLst/>
              <a:cxnLst/>
              <a:rect l="l" t="t" r="r" b="b"/>
              <a:pathLst>
                <a:path w="581025" h="352425">
                  <a:moveTo>
                    <a:pt x="0" y="352425"/>
                  </a:moveTo>
                  <a:lnTo>
                    <a:pt x="581025" y="352425"/>
                  </a:lnTo>
                </a:path>
                <a:path w="581025" h="352425">
                  <a:moveTo>
                    <a:pt x="0" y="171450"/>
                  </a:moveTo>
                  <a:lnTo>
                    <a:pt x="581025" y="171450"/>
                  </a:lnTo>
                </a:path>
                <a:path w="581025" h="352425">
                  <a:moveTo>
                    <a:pt x="0" y="0"/>
                  </a:moveTo>
                  <a:lnTo>
                    <a:pt x="581025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3638549" y="3171825"/>
              <a:ext cx="66675" cy="1381125"/>
            </a:xfrm>
            <a:custGeom>
              <a:avLst/>
              <a:gdLst/>
              <a:ahLst/>
              <a:cxnLst/>
              <a:rect l="l" t="t" r="r" b="b"/>
              <a:pathLst>
                <a:path w="66675" h="1381125">
                  <a:moveTo>
                    <a:pt x="66675" y="0"/>
                  </a:moveTo>
                  <a:lnTo>
                    <a:pt x="0" y="0"/>
                  </a:lnTo>
                  <a:lnTo>
                    <a:pt x="0" y="1381125"/>
                  </a:lnTo>
                  <a:lnTo>
                    <a:pt x="66675" y="1381125"/>
                  </a:lnTo>
                  <a:lnTo>
                    <a:pt x="66675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4352924" y="4195826"/>
              <a:ext cx="485775" cy="180975"/>
            </a:xfrm>
            <a:custGeom>
              <a:avLst/>
              <a:gdLst/>
              <a:ahLst/>
              <a:cxnLst/>
              <a:rect l="l" t="t" r="r" b="b"/>
              <a:pathLst>
                <a:path w="485775" h="180975">
                  <a:moveTo>
                    <a:pt x="0" y="180975"/>
                  </a:moveTo>
                  <a:lnTo>
                    <a:pt x="400050" y="180975"/>
                  </a:lnTo>
                </a:path>
                <a:path w="485775" h="180975">
                  <a:moveTo>
                    <a:pt x="466725" y="180975"/>
                  </a:moveTo>
                  <a:lnTo>
                    <a:pt x="485775" y="180975"/>
                  </a:lnTo>
                </a:path>
                <a:path w="485775" h="180975">
                  <a:moveTo>
                    <a:pt x="0" y="0"/>
                  </a:moveTo>
                  <a:lnTo>
                    <a:pt x="400050" y="0"/>
                  </a:lnTo>
                </a:path>
                <a:path w="485775" h="180975">
                  <a:moveTo>
                    <a:pt x="466725" y="0"/>
                  </a:moveTo>
                  <a:lnTo>
                    <a:pt x="485775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4752974" y="4181475"/>
              <a:ext cx="66675" cy="371475"/>
            </a:xfrm>
            <a:custGeom>
              <a:avLst/>
              <a:gdLst/>
              <a:ahLst/>
              <a:cxnLst/>
              <a:rect l="l" t="t" r="r" b="b"/>
              <a:pathLst>
                <a:path w="66675" h="371475">
                  <a:moveTo>
                    <a:pt x="66675" y="0"/>
                  </a:moveTo>
                  <a:lnTo>
                    <a:pt x="0" y="0"/>
                  </a:lnTo>
                  <a:lnTo>
                    <a:pt x="0" y="371475"/>
                  </a:lnTo>
                  <a:lnTo>
                    <a:pt x="66675" y="371475"/>
                  </a:lnTo>
                  <a:lnTo>
                    <a:pt x="66675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4352924" y="3843401"/>
              <a:ext cx="571500" cy="533400"/>
            </a:xfrm>
            <a:custGeom>
              <a:avLst/>
              <a:gdLst/>
              <a:ahLst/>
              <a:cxnLst/>
              <a:rect l="l" t="t" r="r" b="b"/>
              <a:pathLst>
                <a:path w="571500" h="533400">
                  <a:moveTo>
                    <a:pt x="561975" y="533400"/>
                  </a:moveTo>
                  <a:lnTo>
                    <a:pt x="571500" y="533400"/>
                  </a:lnTo>
                </a:path>
                <a:path w="571500" h="533400">
                  <a:moveTo>
                    <a:pt x="561975" y="352425"/>
                  </a:moveTo>
                  <a:lnTo>
                    <a:pt x="571500" y="352425"/>
                  </a:lnTo>
                </a:path>
                <a:path w="571500" h="533400">
                  <a:moveTo>
                    <a:pt x="0" y="180975"/>
                  </a:moveTo>
                  <a:lnTo>
                    <a:pt x="485775" y="180975"/>
                  </a:lnTo>
                </a:path>
                <a:path w="571500" h="533400">
                  <a:moveTo>
                    <a:pt x="561975" y="180975"/>
                  </a:moveTo>
                  <a:lnTo>
                    <a:pt x="571500" y="180975"/>
                  </a:lnTo>
                </a:path>
                <a:path w="571500" h="533400">
                  <a:moveTo>
                    <a:pt x="0" y="0"/>
                  </a:moveTo>
                  <a:lnTo>
                    <a:pt x="485775" y="0"/>
                  </a:lnTo>
                </a:path>
                <a:path w="571500" h="533400">
                  <a:moveTo>
                    <a:pt x="561975" y="0"/>
                  </a:moveTo>
                  <a:lnTo>
                    <a:pt x="571500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4838699" y="3829050"/>
              <a:ext cx="76200" cy="723900"/>
            </a:xfrm>
            <a:custGeom>
              <a:avLst/>
              <a:gdLst/>
              <a:ahLst/>
              <a:cxnLst/>
              <a:rect l="l" t="t" r="r" b="b"/>
              <a:pathLst>
                <a:path w="76200" h="723900">
                  <a:moveTo>
                    <a:pt x="76200" y="0"/>
                  </a:moveTo>
                  <a:lnTo>
                    <a:pt x="0" y="0"/>
                  </a:lnTo>
                  <a:lnTo>
                    <a:pt x="0" y="723900"/>
                  </a:lnTo>
                  <a:lnTo>
                    <a:pt x="76200" y="7239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2014600" y="2967101"/>
              <a:ext cx="6457950" cy="704850"/>
            </a:xfrm>
            <a:custGeom>
              <a:avLst/>
              <a:gdLst/>
              <a:ahLst/>
              <a:cxnLst/>
              <a:rect l="l" t="t" r="r" b="b"/>
              <a:pathLst>
                <a:path w="6457950" h="704850">
                  <a:moveTo>
                    <a:pt x="2338324" y="704850"/>
                  </a:moveTo>
                  <a:lnTo>
                    <a:pt x="2909824" y="704850"/>
                  </a:lnTo>
                </a:path>
                <a:path w="6457950" h="704850">
                  <a:moveTo>
                    <a:pt x="2338324" y="523875"/>
                  </a:moveTo>
                  <a:lnTo>
                    <a:pt x="2909824" y="523875"/>
                  </a:lnTo>
                </a:path>
                <a:path w="6457950" h="704850">
                  <a:moveTo>
                    <a:pt x="2338324" y="352425"/>
                  </a:moveTo>
                  <a:lnTo>
                    <a:pt x="2909824" y="352425"/>
                  </a:lnTo>
                </a:path>
                <a:path w="6457950" h="704850">
                  <a:moveTo>
                    <a:pt x="2338324" y="171450"/>
                  </a:moveTo>
                  <a:lnTo>
                    <a:pt x="4852924" y="171450"/>
                  </a:lnTo>
                </a:path>
                <a:path w="6457950" h="704850">
                  <a:moveTo>
                    <a:pt x="0" y="0"/>
                  </a:moveTo>
                  <a:lnTo>
                    <a:pt x="2271649" y="0"/>
                  </a:lnTo>
                </a:path>
                <a:path w="6457950" h="704850">
                  <a:moveTo>
                    <a:pt x="2338324" y="0"/>
                  </a:moveTo>
                  <a:lnTo>
                    <a:pt x="6457950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4286249" y="2924175"/>
              <a:ext cx="66675" cy="1628775"/>
            </a:xfrm>
            <a:custGeom>
              <a:avLst/>
              <a:gdLst/>
              <a:ahLst/>
              <a:cxnLst/>
              <a:rect l="l" t="t" r="r" b="b"/>
              <a:pathLst>
                <a:path w="66675" h="1628775">
                  <a:moveTo>
                    <a:pt x="66675" y="0"/>
                  </a:moveTo>
                  <a:lnTo>
                    <a:pt x="0" y="0"/>
                  </a:lnTo>
                  <a:lnTo>
                    <a:pt x="0" y="1628775"/>
                  </a:lnTo>
                  <a:lnTo>
                    <a:pt x="66675" y="1628775"/>
                  </a:lnTo>
                  <a:lnTo>
                    <a:pt x="66675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5000624" y="4024376"/>
              <a:ext cx="485775" cy="352425"/>
            </a:xfrm>
            <a:custGeom>
              <a:avLst/>
              <a:gdLst/>
              <a:ahLst/>
              <a:cxnLst/>
              <a:rect l="l" t="t" r="r" b="b"/>
              <a:pathLst>
                <a:path w="485775" h="352425">
                  <a:moveTo>
                    <a:pt x="0" y="352425"/>
                  </a:moveTo>
                  <a:lnTo>
                    <a:pt x="19050" y="352425"/>
                  </a:lnTo>
                </a:path>
                <a:path w="485775" h="352425">
                  <a:moveTo>
                    <a:pt x="85725" y="352425"/>
                  </a:moveTo>
                  <a:lnTo>
                    <a:pt x="400050" y="352425"/>
                  </a:lnTo>
                </a:path>
                <a:path w="485775" h="352425">
                  <a:moveTo>
                    <a:pt x="466725" y="352425"/>
                  </a:moveTo>
                  <a:lnTo>
                    <a:pt x="485775" y="352425"/>
                  </a:lnTo>
                </a:path>
                <a:path w="485775" h="352425">
                  <a:moveTo>
                    <a:pt x="0" y="171450"/>
                  </a:moveTo>
                  <a:lnTo>
                    <a:pt x="400050" y="171450"/>
                  </a:lnTo>
                </a:path>
                <a:path w="485775" h="352425">
                  <a:moveTo>
                    <a:pt x="466725" y="171450"/>
                  </a:moveTo>
                  <a:lnTo>
                    <a:pt x="485775" y="171450"/>
                  </a:lnTo>
                </a:path>
                <a:path w="485775" h="352425">
                  <a:moveTo>
                    <a:pt x="0" y="0"/>
                  </a:moveTo>
                  <a:lnTo>
                    <a:pt x="485775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5400674" y="4038600"/>
              <a:ext cx="66675" cy="514350"/>
            </a:xfrm>
            <a:custGeom>
              <a:avLst/>
              <a:gdLst/>
              <a:ahLst/>
              <a:cxnLst/>
              <a:rect l="l" t="t" r="r" b="b"/>
              <a:pathLst>
                <a:path w="66675" h="514350">
                  <a:moveTo>
                    <a:pt x="66675" y="0"/>
                  </a:moveTo>
                  <a:lnTo>
                    <a:pt x="0" y="0"/>
                  </a:lnTo>
                  <a:lnTo>
                    <a:pt x="0" y="514350"/>
                  </a:lnTo>
                  <a:lnTo>
                    <a:pt x="66675" y="514350"/>
                  </a:lnTo>
                  <a:lnTo>
                    <a:pt x="66675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5553074" y="4024376"/>
              <a:ext cx="19050" cy="352425"/>
            </a:xfrm>
            <a:custGeom>
              <a:avLst/>
              <a:gdLst/>
              <a:ahLst/>
              <a:cxnLst/>
              <a:rect l="l" t="t" r="r" b="b"/>
              <a:pathLst>
                <a:path w="19050" h="352425">
                  <a:moveTo>
                    <a:pt x="0" y="352425"/>
                  </a:moveTo>
                  <a:lnTo>
                    <a:pt x="19050" y="352425"/>
                  </a:lnTo>
                </a:path>
                <a:path w="19050" h="352425">
                  <a:moveTo>
                    <a:pt x="0" y="171450"/>
                  </a:moveTo>
                  <a:lnTo>
                    <a:pt x="19050" y="171450"/>
                  </a:lnTo>
                </a:path>
                <a:path w="19050" h="352425">
                  <a:moveTo>
                    <a:pt x="0" y="0"/>
                  </a:moveTo>
                  <a:lnTo>
                    <a:pt x="19050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5486399" y="3971925"/>
              <a:ext cx="66675" cy="581025"/>
            </a:xfrm>
            <a:custGeom>
              <a:avLst/>
              <a:gdLst/>
              <a:ahLst/>
              <a:cxnLst/>
              <a:rect l="l" t="t" r="r" b="b"/>
              <a:pathLst>
                <a:path w="66675" h="581025">
                  <a:moveTo>
                    <a:pt x="66675" y="0"/>
                  </a:moveTo>
                  <a:lnTo>
                    <a:pt x="0" y="0"/>
                  </a:lnTo>
                  <a:lnTo>
                    <a:pt x="0" y="581025"/>
                  </a:lnTo>
                  <a:lnTo>
                    <a:pt x="66675" y="581025"/>
                  </a:lnTo>
                  <a:lnTo>
                    <a:pt x="66675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5000624" y="3319526"/>
              <a:ext cx="1219200" cy="523875"/>
            </a:xfrm>
            <a:custGeom>
              <a:avLst/>
              <a:gdLst/>
              <a:ahLst/>
              <a:cxnLst/>
              <a:rect l="l" t="t" r="r" b="b"/>
              <a:pathLst>
                <a:path w="1219200" h="523875">
                  <a:moveTo>
                    <a:pt x="0" y="523875"/>
                  </a:moveTo>
                  <a:lnTo>
                    <a:pt x="571500" y="523875"/>
                  </a:lnTo>
                </a:path>
                <a:path w="1219200" h="523875">
                  <a:moveTo>
                    <a:pt x="0" y="352425"/>
                  </a:moveTo>
                  <a:lnTo>
                    <a:pt x="571500" y="352425"/>
                  </a:lnTo>
                </a:path>
                <a:path w="1219200" h="523875">
                  <a:moveTo>
                    <a:pt x="0" y="171450"/>
                  </a:moveTo>
                  <a:lnTo>
                    <a:pt x="571500" y="171450"/>
                  </a:lnTo>
                </a:path>
                <a:path w="1219200" h="523875">
                  <a:moveTo>
                    <a:pt x="0" y="0"/>
                  </a:moveTo>
                  <a:lnTo>
                    <a:pt x="1219200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4924424" y="3190875"/>
              <a:ext cx="76200" cy="1362075"/>
            </a:xfrm>
            <a:custGeom>
              <a:avLst/>
              <a:gdLst/>
              <a:ahLst/>
              <a:cxnLst/>
              <a:rect l="l" t="t" r="r" b="b"/>
              <a:pathLst>
                <a:path w="76200" h="1362075">
                  <a:moveTo>
                    <a:pt x="76200" y="0"/>
                  </a:moveTo>
                  <a:lnTo>
                    <a:pt x="0" y="0"/>
                  </a:lnTo>
                  <a:lnTo>
                    <a:pt x="0" y="1362075"/>
                  </a:lnTo>
                  <a:lnTo>
                    <a:pt x="76200" y="1362075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5648324" y="4195826"/>
              <a:ext cx="485775" cy="180975"/>
            </a:xfrm>
            <a:custGeom>
              <a:avLst/>
              <a:gdLst/>
              <a:ahLst/>
              <a:cxnLst/>
              <a:rect l="l" t="t" r="r" b="b"/>
              <a:pathLst>
                <a:path w="485775" h="180975">
                  <a:moveTo>
                    <a:pt x="0" y="180975"/>
                  </a:moveTo>
                  <a:lnTo>
                    <a:pt x="19050" y="180975"/>
                  </a:lnTo>
                </a:path>
                <a:path w="485775" h="180975">
                  <a:moveTo>
                    <a:pt x="85725" y="180975"/>
                  </a:moveTo>
                  <a:lnTo>
                    <a:pt x="400050" y="180975"/>
                  </a:lnTo>
                </a:path>
                <a:path w="485775" h="180975">
                  <a:moveTo>
                    <a:pt x="466725" y="180975"/>
                  </a:moveTo>
                  <a:lnTo>
                    <a:pt x="485775" y="180975"/>
                  </a:lnTo>
                </a:path>
                <a:path w="485775" h="180975">
                  <a:moveTo>
                    <a:pt x="0" y="0"/>
                  </a:moveTo>
                  <a:lnTo>
                    <a:pt x="400050" y="0"/>
                  </a:lnTo>
                </a:path>
                <a:path w="485775" h="180975">
                  <a:moveTo>
                    <a:pt x="466725" y="0"/>
                  </a:moveTo>
                  <a:lnTo>
                    <a:pt x="485775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6048374" y="4095750"/>
              <a:ext cx="66675" cy="457200"/>
            </a:xfrm>
            <a:custGeom>
              <a:avLst/>
              <a:gdLst/>
              <a:ahLst/>
              <a:cxnLst/>
              <a:rect l="l" t="t" r="r" b="b"/>
              <a:pathLst>
                <a:path w="66675" h="457200">
                  <a:moveTo>
                    <a:pt x="66675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66675" y="457200"/>
                  </a:lnTo>
                  <a:lnTo>
                    <a:pt x="66675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5648324" y="3843401"/>
              <a:ext cx="571500" cy="533400"/>
            </a:xfrm>
            <a:custGeom>
              <a:avLst/>
              <a:gdLst/>
              <a:ahLst/>
              <a:cxnLst/>
              <a:rect l="l" t="t" r="r" b="b"/>
              <a:pathLst>
                <a:path w="571500" h="533400">
                  <a:moveTo>
                    <a:pt x="552450" y="533400"/>
                  </a:moveTo>
                  <a:lnTo>
                    <a:pt x="571500" y="533400"/>
                  </a:lnTo>
                </a:path>
                <a:path w="571500" h="533400">
                  <a:moveTo>
                    <a:pt x="552450" y="352425"/>
                  </a:moveTo>
                  <a:lnTo>
                    <a:pt x="571500" y="352425"/>
                  </a:lnTo>
                </a:path>
                <a:path w="571500" h="533400">
                  <a:moveTo>
                    <a:pt x="0" y="180975"/>
                  </a:moveTo>
                  <a:lnTo>
                    <a:pt x="485775" y="180975"/>
                  </a:lnTo>
                </a:path>
                <a:path w="571500" h="533400">
                  <a:moveTo>
                    <a:pt x="552450" y="180975"/>
                  </a:moveTo>
                  <a:lnTo>
                    <a:pt x="571500" y="180975"/>
                  </a:lnTo>
                </a:path>
                <a:path w="571500" h="533400">
                  <a:moveTo>
                    <a:pt x="0" y="0"/>
                  </a:moveTo>
                  <a:lnTo>
                    <a:pt x="485775" y="0"/>
                  </a:lnTo>
                </a:path>
                <a:path w="571500" h="533400">
                  <a:moveTo>
                    <a:pt x="552450" y="0"/>
                  </a:moveTo>
                  <a:lnTo>
                    <a:pt x="571500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6134099" y="3829050"/>
              <a:ext cx="66675" cy="723900"/>
            </a:xfrm>
            <a:custGeom>
              <a:avLst/>
              <a:gdLst/>
              <a:ahLst/>
              <a:cxnLst/>
              <a:rect l="l" t="t" r="r" b="b"/>
              <a:pathLst>
                <a:path w="66675" h="723900">
                  <a:moveTo>
                    <a:pt x="66675" y="0"/>
                  </a:moveTo>
                  <a:lnTo>
                    <a:pt x="0" y="0"/>
                  </a:lnTo>
                  <a:lnTo>
                    <a:pt x="0" y="723900"/>
                  </a:lnTo>
                  <a:lnTo>
                    <a:pt x="66675" y="723900"/>
                  </a:lnTo>
                  <a:lnTo>
                    <a:pt x="66675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5648324" y="3490976"/>
              <a:ext cx="571500" cy="180975"/>
            </a:xfrm>
            <a:custGeom>
              <a:avLst/>
              <a:gdLst/>
              <a:ahLst/>
              <a:cxnLst/>
              <a:rect l="l" t="t" r="r" b="b"/>
              <a:pathLst>
                <a:path w="571500" h="180975">
                  <a:moveTo>
                    <a:pt x="0" y="180975"/>
                  </a:moveTo>
                  <a:lnTo>
                    <a:pt x="571500" y="180975"/>
                  </a:lnTo>
                </a:path>
                <a:path w="571500" h="180975">
                  <a:moveTo>
                    <a:pt x="0" y="0"/>
                  </a:moveTo>
                  <a:lnTo>
                    <a:pt x="571500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5572124" y="3333750"/>
              <a:ext cx="76200" cy="1219200"/>
            </a:xfrm>
            <a:custGeom>
              <a:avLst/>
              <a:gdLst/>
              <a:ahLst/>
              <a:cxnLst/>
              <a:rect l="l" t="t" r="r" b="b"/>
              <a:pathLst>
                <a:path w="76200" h="1219200">
                  <a:moveTo>
                    <a:pt x="76200" y="0"/>
                  </a:moveTo>
                  <a:lnTo>
                    <a:pt x="0" y="0"/>
                  </a:lnTo>
                  <a:lnTo>
                    <a:pt x="0" y="1219200"/>
                  </a:lnTo>
                  <a:lnTo>
                    <a:pt x="76200" y="1219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/>
            <p:cNvSpPr/>
            <p:nvPr/>
          </p:nvSpPr>
          <p:spPr>
            <a:xfrm>
              <a:off x="6296024" y="4195826"/>
              <a:ext cx="485775" cy="180975"/>
            </a:xfrm>
            <a:custGeom>
              <a:avLst/>
              <a:gdLst/>
              <a:ahLst/>
              <a:cxnLst/>
              <a:rect l="l" t="t" r="r" b="b"/>
              <a:pathLst>
                <a:path w="485775" h="180975">
                  <a:moveTo>
                    <a:pt x="0" y="180975"/>
                  </a:moveTo>
                  <a:lnTo>
                    <a:pt x="9525" y="180975"/>
                  </a:lnTo>
                </a:path>
                <a:path w="485775" h="180975">
                  <a:moveTo>
                    <a:pt x="85725" y="180975"/>
                  </a:moveTo>
                  <a:lnTo>
                    <a:pt x="400050" y="180975"/>
                  </a:lnTo>
                </a:path>
                <a:path w="485775" h="180975">
                  <a:moveTo>
                    <a:pt x="466725" y="180975"/>
                  </a:moveTo>
                  <a:lnTo>
                    <a:pt x="485775" y="180975"/>
                  </a:lnTo>
                </a:path>
                <a:path w="485775" h="180975">
                  <a:moveTo>
                    <a:pt x="0" y="0"/>
                  </a:moveTo>
                  <a:lnTo>
                    <a:pt x="400050" y="0"/>
                  </a:lnTo>
                </a:path>
                <a:path w="485775" h="180975">
                  <a:moveTo>
                    <a:pt x="466725" y="0"/>
                  </a:moveTo>
                  <a:lnTo>
                    <a:pt x="485775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/>
            <p:cNvSpPr/>
            <p:nvPr/>
          </p:nvSpPr>
          <p:spPr>
            <a:xfrm>
              <a:off x="6696074" y="4095750"/>
              <a:ext cx="66675" cy="457200"/>
            </a:xfrm>
            <a:custGeom>
              <a:avLst/>
              <a:gdLst/>
              <a:ahLst/>
              <a:cxnLst/>
              <a:rect l="l" t="t" r="r" b="b"/>
              <a:pathLst>
                <a:path w="66675" h="457200">
                  <a:moveTo>
                    <a:pt x="66675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66675" y="457200"/>
                  </a:lnTo>
                  <a:lnTo>
                    <a:pt x="66675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/>
            <p:cNvSpPr/>
            <p:nvPr/>
          </p:nvSpPr>
          <p:spPr>
            <a:xfrm>
              <a:off x="6296024" y="3843401"/>
              <a:ext cx="571500" cy="533400"/>
            </a:xfrm>
            <a:custGeom>
              <a:avLst/>
              <a:gdLst/>
              <a:ahLst/>
              <a:cxnLst/>
              <a:rect l="l" t="t" r="r" b="b"/>
              <a:pathLst>
                <a:path w="571500" h="533400">
                  <a:moveTo>
                    <a:pt x="552450" y="533400"/>
                  </a:moveTo>
                  <a:lnTo>
                    <a:pt x="571500" y="533400"/>
                  </a:lnTo>
                </a:path>
                <a:path w="571500" h="533400">
                  <a:moveTo>
                    <a:pt x="552450" y="352425"/>
                  </a:moveTo>
                  <a:lnTo>
                    <a:pt x="571500" y="352425"/>
                  </a:lnTo>
                </a:path>
                <a:path w="571500" h="533400">
                  <a:moveTo>
                    <a:pt x="0" y="180975"/>
                  </a:moveTo>
                  <a:lnTo>
                    <a:pt x="485775" y="180975"/>
                  </a:lnTo>
                </a:path>
                <a:path w="571500" h="533400">
                  <a:moveTo>
                    <a:pt x="552450" y="180975"/>
                  </a:moveTo>
                  <a:lnTo>
                    <a:pt x="571500" y="180975"/>
                  </a:lnTo>
                </a:path>
                <a:path w="571500" h="533400">
                  <a:moveTo>
                    <a:pt x="0" y="0"/>
                  </a:moveTo>
                  <a:lnTo>
                    <a:pt x="485775" y="0"/>
                  </a:lnTo>
                </a:path>
                <a:path w="571500" h="533400">
                  <a:moveTo>
                    <a:pt x="552450" y="0"/>
                  </a:moveTo>
                  <a:lnTo>
                    <a:pt x="571500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/>
            <p:cNvSpPr/>
            <p:nvPr/>
          </p:nvSpPr>
          <p:spPr>
            <a:xfrm>
              <a:off x="6781799" y="3790950"/>
              <a:ext cx="66675" cy="762000"/>
            </a:xfrm>
            <a:custGeom>
              <a:avLst/>
              <a:gdLst/>
              <a:ahLst/>
              <a:cxnLst/>
              <a:rect l="l" t="t" r="r" b="b"/>
              <a:pathLst>
                <a:path w="66675" h="762000">
                  <a:moveTo>
                    <a:pt x="66675" y="0"/>
                  </a:moveTo>
                  <a:lnTo>
                    <a:pt x="0" y="0"/>
                  </a:lnTo>
                  <a:lnTo>
                    <a:pt x="0" y="762000"/>
                  </a:lnTo>
                  <a:lnTo>
                    <a:pt x="66675" y="762000"/>
                  </a:lnTo>
                  <a:lnTo>
                    <a:pt x="66675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/>
            <p:cNvSpPr/>
            <p:nvPr/>
          </p:nvSpPr>
          <p:spPr>
            <a:xfrm>
              <a:off x="6296024" y="3319526"/>
              <a:ext cx="571500" cy="352425"/>
            </a:xfrm>
            <a:custGeom>
              <a:avLst/>
              <a:gdLst/>
              <a:ahLst/>
              <a:cxnLst/>
              <a:rect l="l" t="t" r="r" b="b"/>
              <a:pathLst>
                <a:path w="571500" h="352425">
                  <a:moveTo>
                    <a:pt x="0" y="352425"/>
                  </a:moveTo>
                  <a:lnTo>
                    <a:pt x="571500" y="352425"/>
                  </a:lnTo>
                </a:path>
                <a:path w="571500" h="352425">
                  <a:moveTo>
                    <a:pt x="0" y="171450"/>
                  </a:moveTo>
                  <a:lnTo>
                    <a:pt x="571500" y="171450"/>
                  </a:lnTo>
                </a:path>
                <a:path w="571500" h="352425">
                  <a:moveTo>
                    <a:pt x="0" y="0"/>
                  </a:moveTo>
                  <a:lnTo>
                    <a:pt x="571500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/>
            <p:cNvSpPr/>
            <p:nvPr/>
          </p:nvSpPr>
          <p:spPr>
            <a:xfrm>
              <a:off x="6219824" y="3228975"/>
              <a:ext cx="76200" cy="1323975"/>
            </a:xfrm>
            <a:custGeom>
              <a:avLst/>
              <a:gdLst/>
              <a:ahLst/>
              <a:cxnLst/>
              <a:rect l="l" t="t" r="r" b="b"/>
              <a:pathLst>
                <a:path w="76200" h="1323975">
                  <a:moveTo>
                    <a:pt x="76200" y="0"/>
                  </a:moveTo>
                  <a:lnTo>
                    <a:pt x="0" y="0"/>
                  </a:lnTo>
                  <a:lnTo>
                    <a:pt x="0" y="1323975"/>
                  </a:lnTo>
                  <a:lnTo>
                    <a:pt x="76200" y="1323975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/>
            <p:cNvSpPr/>
            <p:nvPr/>
          </p:nvSpPr>
          <p:spPr>
            <a:xfrm>
              <a:off x="6934199" y="4195826"/>
              <a:ext cx="495300" cy="180975"/>
            </a:xfrm>
            <a:custGeom>
              <a:avLst/>
              <a:gdLst/>
              <a:ahLst/>
              <a:cxnLst/>
              <a:rect l="l" t="t" r="r" b="b"/>
              <a:pathLst>
                <a:path w="495300" h="180975">
                  <a:moveTo>
                    <a:pt x="0" y="180975"/>
                  </a:moveTo>
                  <a:lnTo>
                    <a:pt x="19050" y="180975"/>
                  </a:lnTo>
                </a:path>
                <a:path w="495300" h="180975">
                  <a:moveTo>
                    <a:pt x="95250" y="180975"/>
                  </a:moveTo>
                  <a:lnTo>
                    <a:pt x="409575" y="180975"/>
                  </a:lnTo>
                </a:path>
                <a:path w="495300" h="180975">
                  <a:moveTo>
                    <a:pt x="476250" y="180975"/>
                  </a:moveTo>
                  <a:lnTo>
                    <a:pt x="495300" y="180975"/>
                  </a:lnTo>
                </a:path>
                <a:path w="495300" h="180975">
                  <a:moveTo>
                    <a:pt x="0" y="0"/>
                  </a:moveTo>
                  <a:lnTo>
                    <a:pt x="409575" y="0"/>
                  </a:lnTo>
                </a:path>
                <a:path w="495300" h="180975">
                  <a:moveTo>
                    <a:pt x="476250" y="0"/>
                  </a:moveTo>
                  <a:lnTo>
                    <a:pt x="495300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/>
            <p:cNvSpPr/>
            <p:nvPr/>
          </p:nvSpPr>
          <p:spPr>
            <a:xfrm>
              <a:off x="7343774" y="4181475"/>
              <a:ext cx="66675" cy="371475"/>
            </a:xfrm>
            <a:custGeom>
              <a:avLst/>
              <a:gdLst/>
              <a:ahLst/>
              <a:cxnLst/>
              <a:rect l="l" t="t" r="r" b="b"/>
              <a:pathLst>
                <a:path w="66675" h="371475">
                  <a:moveTo>
                    <a:pt x="66675" y="0"/>
                  </a:moveTo>
                  <a:lnTo>
                    <a:pt x="0" y="0"/>
                  </a:lnTo>
                  <a:lnTo>
                    <a:pt x="0" y="371475"/>
                  </a:lnTo>
                  <a:lnTo>
                    <a:pt x="66675" y="371475"/>
                  </a:lnTo>
                  <a:lnTo>
                    <a:pt x="66675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/>
            <p:cNvSpPr/>
            <p:nvPr/>
          </p:nvSpPr>
          <p:spPr>
            <a:xfrm>
              <a:off x="6934199" y="3843401"/>
              <a:ext cx="581025" cy="533400"/>
            </a:xfrm>
            <a:custGeom>
              <a:avLst/>
              <a:gdLst/>
              <a:ahLst/>
              <a:cxnLst/>
              <a:rect l="l" t="t" r="r" b="b"/>
              <a:pathLst>
                <a:path w="581025" h="533400">
                  <a:moveTo>
                    <a:pt x="561975" y="533400"/>
                  </a:moveTo>
                  <a:lnTo>
                    <a:pt x="581025" y="533400"/>
                  </a:lnTo>
                </a:path>
                <a:path w="581025" h="533400">
                  <a:moveTo>
                    <a:pt x="561975" y="352425"/>
                  </a:moveTo>
                  <a:lnTo>
                    <a:pt x="581025" y="352425"/>
                  </a:lnTo>
                </a:path>
                <a:path w="581025" h="533400">
                  <a:moveTo>
                    <a:pt x="0" y="180975"/>
                  </a:moveTo>
                  <a:lnTo>
                    <a:pt x="495300" y="180975"/>
                  </a:lnTo>
                </a:path>
                <a:path w="581025" h="533400">
                  <a:moveTo>
                    <a:pt x="561975" y="180975"/>
                  </a:moveTo>
                  <a:lnTo>
                    <a:pt x="581025" y="180975"/>
                  </a:lnTo>
                </a:path>
                <a:path w="581025" h="533400">
                  <a:moveTo>
                    <a:pt x="0" y="0"/>
                  </a:moveTo>
                  <a:lnTo>
                    <a:pt x="495300" y="0"/>
                  </a:lnTo>
                </a:path>
                <a:path w="581025" h="533400">
                  <a:moveTo>
                    <a:pt x="561975" y="0"/>
                  </a:moveTo>
                  <a:lnTo>
                    <a:pt x="581025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/>
            <p:cNvSpPr/>
            <p:nvPr/>
          </p:nvSpPr>
          <p:spPr>
            <a:xfrm>
              <a:off x="7429499" y="3752850"/>
              <a:ext cx="66675" cy="800100"/>
            </a:xfrm>
            <a:custGeom>
              <a:avLst/>
              <a:gdLst/>
              <a:ahLst/>
              <a:cxnLst/>
              <a:rect l="l" t="t" r="r" b="b"/>
              <a:pathLst>
                <a:path w="66675" h="800100">
                  <a:moveTo>
                    <a:pt x="66675" y="0"/>
                  </a:moveTo>
                  <a:lnTo>
                    <a:pt x="0" y="0"/>
                  </a:lnTo>
                  <a:lnTo>
                    <a:pt x="0" y="800100"/>
                  </a:lnTo>
                  <a:lnTo>
                    <a:pt x="66675" y="800100"/>
                  </a:lnTo>
                  <a:lnTo>
                    <a:pt x="66675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/>
            <p:cNvSpPr/>
            <p:nvPr/>
          </p:nvSpPr>
          <p:spPr>
            <a:xfrm>
              <a:off x="6934199" y="3138551"/>
              <a:ext cx="1228725" cy="533400"/>
            </a:xfrm>
            <a:custGeom>
              <a:avLst/>
              <a:gdLst/>
              <a:ahLst/>
              <a:cxnLst/>
              <a:rect l="l" t="t" r="r" b="b"/>
              <a:pathLst>
                <a:path w="1228725" h="533400">
                  <a:moveTo>
                    <a:pt x="0" y="533400"/>
                  </a:moveTo>
                  <a:lnTo>
                    <a:pt x="581025" y="533400"/>
                  </a:lnTo>
                </a:path>
                <a:path w="1228725" h="533400">
                  <a:moveTo>
                    <a:pt x="0" y="352425"/>
                  </a:moveTo>
                  <a:lnTo>
                    <a:pt x="581025" y="352425"/>
                  </a:lnTo>
                </a:path>
                <a:path w="1228725" h="533400">
                  <a:moveTo>
                    <a:pt x="0" y="180975"/>
                  </a:moveTo>
                  <a:lnTo>
                    <a:pt x="581025" y="180975"/>
                  </a:lnTo>
                </a:path>
                <a:path w="1228725" h="533400">
                  <a:moveTo>
                    <a:pt x="0" y="0"/>
                  </a:moveTo>
                  <a:lnTo>
                    <a:pt x="1228725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/>
            <p:cNvSpPr/>
            <p:nvPr/>
          </p:nvSpPr>
          <p:spPr>
            <a:xfrm>
              <a:off x="6867524" y="3105150"/>
              <a:ext cx="66675" cy="1447800"/>
            </a:xfrm>
            <a:custGeom>
              <a:avLst/>
              <a:gdLst/>
              <a:ahLst/>
              <a:cxnLst/>
              <a:rect l="l" t="t" r="r" b="b"/>
              <a:pathLst>
                <a:path w="66675" h="1447800">
                  <a:moveTo>
                    <a:pt x="66675" y="0"/>
                  </a:moveTo>
                  <a:lnTo>
                    <a:pt x="0" y="0"/>
                  </a:lnTo>
                  <a:lnTo>
                    <a:pt x="0" y="1447800"/>
                  </a:lnTo>
                  <a:lnTo>
                    <a:pt x="66675" y="1447800"/>
                  </a:lnTo>
                  <a:lnTo>
                    <a:pt x="66675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/>
            <p:cNvSpPr/>
            <p:nvPr/>
          </p:nvSpPr>
          <p:spPr>
            <a:xfrm>
              <a:off x="7581899" y="4195826"/>
              <a:ext cx="495300" cy="180975"/>
            </a:xfrm>
            <a:custGeom>
              <a:avLst/>
              <a:gdLst/>
              <a:ahLst/>
              <a:cxnLst/>
              <a:rect l="l" t="t" r="r" b="b"/>
              <a:pathLst>
                <a:path w="495300" h="180975">
                  <a:moveTo>
                    <a:pt x="0" y="180975"/>
                  </a:moveTo>
                  <a:lnTo>
                    <a:pt x="19050" y="180975"/>
                  </a:lnTo>
                </a:path>
                <a:path w="495300" h="180975">
                  <a:moveTo>
                    <a:pt x="85725" y="180975"/>
                  </a:moveTo>
                  <a:lnTo>
                    <a:pt x="400050" y="180975"/>
                  </a:lnTo>
                </a:path>
                <a:path w="495300" h="180975">
                  <a:moveTo>
                    <a:pt x="476250" y="180975"/>
                  </a:moveTo>
                  <a:lnTo>
                    <a:pt x="495300" y="180975"/>
                  </a:lnTo>
                </a:path>
                <a:path w="495300" h="180975">
                  <a:moveTo>
                    <a:pt x="0" y="0"/>
                  </a:moveTo>
                  <a:lnTo>
                    <a:pt x="400050" y="0"/>
                  </a:lnTo>
                </a:path>
                <a:path w="495300" h="180975">
                  <a:moveTo>
                    <a:pt x="476250" y="0"/>
                  </a:moveTo>
                  <a:lnTo>
                    <a:pt x="495300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/>
            <p:cNvSpPr/>
            <p:nvPr/>
          </p:nvSpPr>
          <p:spPr>
            <a:xfrm>
              <a:off x="7981949" y="4105275"/>
              <a:ext cx="76200" cy="447675"/>
            </a:xfrm>
            <a:custGeom>
              <a:avLst/>
              <a:gdLst/>
              <a:ahLst/>
              <a:cxnLst/>
              <a:rect l="l" t="t" r="r" b="b"/>
              <a:pathLst>
                <a:path w="76200" h="447675">
                  <a:moveTo>
                    <a:pt x="76200" y="0"/>
                  </a:moveTo>
                  <a:lnTo>
                    <a:pt x="0" y="0"/>
                  </a:lnTo>
                  <a:lnTo>
                    <a:pt x="0" y="447675"/>
                  </a:lnTo>
                  <a:lnTo>
                    <a:pt x="76200" y="447675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2" name="object 62"/>
            <p:cNvSpPr/>
            <p:nvPr/>
          </p:nvSpPr>
          <p:spPr>
            <a:xfrm>
              <a:off x="7581899" y="4024376"/>
              <a:ext cx="581025" cy="352425"/>
            </a:xfrm>
            <a:custGeom>
              <a:avLst/>
              <a:gdLst/>
              <a:ahLst/>
              <a:cxnLst/>
              <a:rect l="l" t="t" r="r" b="b"/>
              <a:pathLst>
                <a:path w="581025" h="352425">
                  <a:moveTo>
                    <a:pt x="561975" y="352425"/>
                  </a:moveTo>
                  <a:lnTo>
                    <a:pt x="581025" y="352425"/>
                  </a:lnTo>
                </a:path>
                <a:path w="581025" h="352425">
                  <a:moveTo>
                    <a:pt x="561975" y="171450"/>
                  </a:moveTo>
                  <a:lnTo>
                    <a:pt x="581025" y="171450"/>
                  </a:lnTo>
                </a:path>
                <a:path w="581025" h="352425">
                  <a:moveTo>
                    <a:pt x="0" y="0"/>
                  </a:moveTo>
                  <a:lnTo>
                    <a:pt x="495300" y="0"/>
                  </a:lnTo>
                </a:path>
                <a:path w="581025" h="352425">
                  <a:moveTo>
                    <a:pt x="561975" y="0"/>
                  </a:moveTo>
                  <a:lnTo>
                    <a:pt x="581025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3" name="object 63"/>
            <p:cNvSpPr/>
            <p:nvPr/>
          </p:nvSpPr>
          <p:spPr>
            <a:xfrm>
              <a:off x="8077199" y="3952875"/>
              <a:ext cx="66675" cy="600075"/>
            </a:xfrm>
            <a:custGeom>
              <a:avLst/>
              <a:gdLst/>
              <a:ahLst/>
              <a:cxnLst/>
              <a:rect l="l" t="t" r="r" b="b"/>
              <a:pathLst>
                <a:path w="66675" h="600075">
                  <a:moveTo>
                    <a:pt x="66675" y="0"/>
                  </a:moveTo>
                  <a:lnTo>
                    <a:pt x="0" y="0"/>
                  </a:lnTo>
                  <a:lnTo>
                    <a:pt x="0" y="600075"/>
                  </a:lnTo>
                  <a:lnTo>
                    <a:pt x="66675" y="600075"/>
                  </a:lnTo>
                  <a:lnTo>
                    <a:pt x="66675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4" name="object 64"/>
            <p:cNvSpPr/>
            <p:nvPr/>
          </p:nvSpPr>
          <p:spPr>
            <a:xfrm>
              <a:off x="7581899" y="3319526"/>
              <a:ext cx="581025" cy="523875"/>
            </a:xfrm>
            <a:custGeom>
              <a:avLst/>
              <a:gdLst/>
              <a:ahLst/>
              <a:cxnLst/>
              <a:rect l="l" t="t" r="r" b="b"/>
              <a:pathLst>
                <a:path w="581025" h="523875">
                  <a:moveTo>
                    <a:pt x="0" y="523875"/>
                  </a:moveTo>
                  <a:lnTo>
                    <a:pt x="581025" y="523875"/>
                  </a:lnTo>
                </a:path>
                <a:path w="581025" h="523875">
                  <a:moveTo>
                    <a:pt x="0" y="352425"/>
                  </a:moveTo>
                  <a:lnTo>
                    <a:pt x="581025" y="352425"/>
                  </a:lnTo>
                </a:path>
                <a:path w="581025" h="523875">
                  <a:moveTo>
                    <a:pt x="0" y="171450"/>
                  </a:moveTo>
                  <a:lnTo>
                    <a:pt x="581025" y="171450"/>
                  </a:lnTo>
                </a:path>
                <a:path w="581025" h="523875">
                  <a:moveTo>
                    <a:pt x="0" y="0"/>
                  </a:moveTo>
                  <a:lnTo>
                    <a:pt x="581025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5" name="object 65"/>
            <p:cNvSpPr/>
            <p:nvPr/>
          </p:nvSpPr>
          <p:spPr>
            <a:xfrm>
              <a:off x="7515224" y="3295650"/>
              <a:ext cx="66675" cy="1257300"/>
            </a:xfrm>
            <a:custGeom>
              <a:avLst/>
              <a:gdLst/>
              <a:ahLst/>
              <a:cxnLst/>
              <a:rect l="l" t="t" r="r" b="b"/>
              <a:pathLst>
                <a:path w="66675" h="1257300">
                  <a:moveTo>
                    <a:pt x="66675" y="0"/>
                  </a:moveTo>
                  <a:lnTo>
                    <a:pt x="0" y="0"/>
                  </a:lnTo>
                  <a:lnTo>
                    <a:pt x="0" y="1257300"/>
                  </a:lnTo>
                  <a:lnTo>
                    <a:pt x="66675" y="1257300"/>
                  </a:lnTo>
                  <a:lnTo>
                    <a:pt x="66675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6" name="object 66"/>
            <p:cNvSpPr/>
            <p:nvPr/>
          </p:nvSpPr>
          <p:spPr>
            <a:xfrm>
              <a:off x="8229599" y="3138551"/>
              <a:ext cx="243204" cy="1238250"/>
            </a:xfrm>
            <a:custGeom>
              <a:avLst/>
              <a:gdLst/>
              <a:ahLst/>
              <a:cxnLst/>
              <a:rect l="l" t="t" r="r" b="b"/>
              <a:pathLst>
                <a:path w="243204" h="1238250">
                  <a:moveTo>
                    <a:pt x="0" y="1238250"/>
                  </a:moveTo>
                  <a:lnTo>
                    <a:pt x="19050" y="1238250"/>
                  </a:lnTo>
                </a:path>
                <a:path w="243204" h="1238250">
                  <a:moveTo>
                    <a:pt x="0" y="1057275"/>
                  </a:moveTo>
                  <a:lnTo>
                    <a:pt x="242950" y="1057275"/>
                  </a:lnTo>
                </a:path>
                <a:path w="243204" h="1238250">
                  <a:moveTo>
                    <a:pt x="0" y="885825"/>
                  </a:moveTo>
                  <a:lnTo>
                    <a:pt x="242950" y="885825"/>
                  </a:lnTo>
                </a:path>
                <a:path w="243204" h="1238250">
                  <a:moveTo>
                    <a:pt x="0" y="704850"/>
                  </a:moveTo>
                  <a:lnTo>
                    <a:pt x="242950" y="704850"/>
                  </a:lnTo>
                </a:path>
                <a:path w="243204" h="1238250">
                  <a:moveTo>
                    <a:pt x="0" y="533400"/>
                  </a:moveTo>
                  <a:lnTo>
                    <a:pt x="242950" y="533400"/>
                  </a:lnTo>
                </a:path>
                <a:path w="243204" h="1238250">
                  <a:moveTo>
                    <a:pt x="0" y="352425"/>
                  </a:moveTo>
                  <a:lnTo>
                    <a:pt x="242950" y="352425"/>
                  </a:lnTo>
                </a:path>
                <a:path w="243204" h="1238250">
                  <a:moveTo>
                    <a:pt x="0" y="180975"/>
                  </a:moveTo>
                  <a:lnTo>
                    <a:pt x="242950" y="180975"/>
                  </a:lnTo>
                </a:path>
                <a:path w="243204" h="1238250">
                  <a:moveTo>
                    <a:pt x="0" y="0"/>
                  </a:moveTo>
                  <a:lnTo>
                    <a:pt x="242950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7" name="object 67"/>
            <p:cNvSpPr/>
            <p:nvPr/>
          </p:nvSpPr>
          <p:spPr>
            <a:xfrm>
              <a:off x="8162924" y="3067050"/>
              <a:ext cx="66675" cy="1485900"/>
            </a:xfrm>
            <a:custGeom>
              <a:avLst/>
              <a:gdLst/>
              <a:ahLst/>
              <a:cxnLst/>
              <a:rect l="l" t="t" r="r" b="b"/>
              <a:pathLst>
                <a:path w="66675" h="1485900">
                  <a:moveTo>
                    <a:pt x="66675" y="0"/>
                  </a:moveTo>
                  <a:lnTo>
                    <a:pt x="0" y="0"/>
                  </a:lnTo>
                  <a:lnTo>
                    <a:pt x="0" y="1485900"/>
                  </a:lnTo>
                  <a:lnTo>
                    <a:pt x="66675" y="1485900"/>
                  </a:lnTo>
                  <a:lnTo>
                    <a:pt x="66675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8" name="object 68"/>
            <p:cNvSpPr/>
            <p:nvPr/>
          </p:nvSpPr>
          <p:spPr>
            <a:xfrm>
              <a:off x="2428875" y="4267199"/>
              <a:ext cx="5238750" cy="285750"/>
            </a:xfrm>
            <a:custGeom>
              <a:avLst/>
              <a:gdLst/>
              <a:ahLst/>
              <a:cxnLst/>
              <a:rect l="l" t="t" r="r" b="b"/>
              <a:pathLst>
                <a:path w="5238750" h="285750">
                  <a:moveTo>
                    <a:pt x="66675" y="19050"/>
                  </a:moveTo>
                  <a:lnTo>
                    <a:pt x="0" y="19050"/>
                  </a:lnTo>
                  <a:lnTo>
                    <a:pt x="0" y="285750"/>
                  </a:lnTo>
                  <a:lnTo>
                    <a:pt x="66675" y="285750"/>
                  </a:lnTo>
                  <a:lnTo>
                    <a:pt x="66675" y="19050"/>
                  </a:lnTo>
                  <a:close/>
                </a:path>
                <a:path w="5238750" h="285750">
                  <a:moveTo>
                    <a:pt x="714375" y="19050"/>
                  </a:moveTo>
                  <a:lnTo>
                    <a:pt x="647700" y="19050"/>
                  </a:lnTo>
                  <a:lnTo>
                    <a:pt x="647700" y="285750"/>
                  </a:lnTo>
                  <a:lnTo>
                    <a:pt x="714375" y="285750"/>
                  </a:lnTo>
                  <a:lnTo>
                    <a:pt x="714375" y="19050"/>
                  </a:lnTo>
                  <a:close/>
                </a:path>
                <a:path w="5238750" h="285750">
                  <a:moveTo>
                    <a:pt x="1362075" y="38100"/>
                  </a:moveTo>
                  <a:lnTo>
                    <a:pt x="1295400" y="38100"/>
                  </a:lnTo>
                  <a:lnTo>
                    <a:pt x="1295400" y="285750"/>
                  </a:lnTo>
                  <a:lnTo>
                    <a:pt x="1362075" y="285750"/>
                  </a:lnTo>
                  <a:lnTo>
                    <a:pt x="1362075" y="38100"/>
                  </a:lnTo>
                  <a:close/>
                </a:path>
                <a:path w="5238750" h="285750">
                  <a:moveTo>
                    <a:pt x="2009775" y="123825"/>
                  </a:moveTo>
                  <a:lnTo>
                    <a:pt x="1943100" y="123825"/>
                  </a:lnTo>
                  <a:lnTo>
                    <a:pt x="1943100" y="285750"/>
                  </a:lnTo>
                  <a:lnTo>
                    <a:pt x="2009775" y="285750"/>
                  </a:lnTo>
                  <a:lnTo>
                    <a:pt x="2009775" y="123825"/>
                  </a:lnTo>
                  <a:close/>
                </a:path>
                <a:path w="5238750" h="285750">
                  <a:moveTo>
                    <a:pt x="2657475" y="19050"/>
                  </a:moveTo>
                  <a:lnTo>
                    <a:pt x="2590800" y="19050"/>
                  </a:lnTo>
                  <a:lnTo>
                    <a:pt x="2590800" y="285750"/>
                  </a:lnTo>
                  <a:lnTo>
                    <a:pt x="2657475" y="285750"/>
                  </a:lnTo>
                  <a:lnTo>
                    <a:pt x="2657475" y="19050"/>
                  </a:lnTo>
                  <a:close/>
                </a:path>
                <a:path w="5238750" h="285750">
                  <a:moveTo>
                    <a:pt x="3305175" y="66675"/>
                  </a:moveTo>
                  <a:lnTo>
                    <a:pt x="3238500" y="66675"/>
                  </a:lnTo>
                  <a:lnTo>
                    <a:pt x="3238500" y="285750"/>
                  </a:lnTo>
                  <a:lnTo>
                    <a:pt x="3305175" y="285750"/>
                  </a:lnTo>
                  <a:lnTo>
                    <a:pt x="3305175" y="66675"/>
                  </a:lnTo>
                  <a:close/>
                </a:path>
                <a:path w="5238750" h="285750">
                  <a:moveTo>
                    <a:pt x="3952875" y="19050"/>
                  </a:moveTo>
                  <a:lnTo>
                    <a:pt x="3876675" y="19050"/>
                  </a:lnTo>
                  <a:lnTo>
                    <a:pt x="3876675" y="285750"/>
                  </a:lnTo>
                  <a:lnTo>
                    <a:pt x="3952875" y="285750"/>
                  </a:lnTo>
                  <a:lnTo>
                    <a:pt x="3952875" y="19050"/>
                  </a:lnTo>
                  <a:close/>
                </a:path>
                <a:path w="5238750" h="285750">
                  <a:moveTo>
                    <a:pt x="4600575" y="0"/>
                  </a:moveTo>
                  <a:lnTo>
                    <a:pt x="4524375" y="0"/>
                  </a:lnTo>
                  <a:lnTo>
                    <a:pt x="4524375" y="285750"/>
                  </a:lnTo>
                  <a:lnTo>
                    <a:pt x="4600575" y="285750"/>
                  </a:lnTo>
                  <a:lnTo>
                    <a:pt x="4600575" y="0"/>
                  </a:lnTo>
                  <a:close/>
                </a:path>
                <a:path w="5238750" h="285750">
                  <a:moveTo>
                    <a:pt x="5238750" y="57150"/>
                  </a:moveTo>
                  <a:lnTo>
                    <a:pt x="5172075" y="57150"/>
                  </a:lnTo>
                  <a:lnTo>
                    <a:pt x="5172075" y="285750"/>
                  </a:lnTo>
                  <a:lnTo>
                    <a:pt x="5238750" y="285750"/>
                  </a:lnTo>
                  <a:lnTo>
                    <a:pt x="5238750" y="57150"/>
                  </a:lnTo>
                  <a:close/>
                </a:path>
              </a:pathLst>
            </a:custGeom>
            <a:solidFill>
              <a:srgbClr val="8063A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9" name="object 69"/>
            <p:cNvSpPr/>
            <p:nvPr/>
          </p:nvSpPr>
          <p:spPr>
            <a:xfrm>
              <a:off x="8315324" y="4376801"/>
              <a:ext cx="157480" cy="0"/>
            </a:xfrm>
            <a:custGeom>
              <a:avLst/>
              <a:gdLst/>
              <a:ahLst/>
              <a:cxnLst/>
              <a:rect l="l" t="t" r="r" b="b"/>
              <a:pathLst>
                <a:path w="157479" h="0">
                  <a:moveTo>
                    <a:pt x="0" y="0"/>
                  </a:moveTo>
                  <a:lnTo>
                    <a:pt x="157225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0" name="object 70"/>
            <p:cNvSpPr/>
            <p:nvPr/>
          </p:nvSpPr>
          <p:spPr>
            <a:xfrm>
              <a:off x="8248649" y="4324350"/>
              <a:ext cx="66675" cy="228600"/>
            </a:xfrm>
            <a:custGeom>
              <a:avLst/>
              <a:gdLst/>
              <a:ahLst/>
              <a:cxnLst/>
              <a:rect l="l" t="t" r="r" b="b"/>
              <a:pathLst>
                <a:path w="66675" h="228600">
                  <a:moveTo>
                    <a:pt x="66675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66675" y="228600"/>
                  </a:lnTo>
                  <a:lnTo>
                    <a:pt x="66675" y="0"/>
                  </a:lnTo>
                  <a:close/>
                </a:path>
              </a:pathLst>
            </a:custGeom>
            <a:solidFill>
              <a:srgbClr val="8063A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1" name="object 71"/>
            <p:cNvSpPr/>
            <p:nvPr/>
          </p:nvSpPr>
          <p:spPr>
            <a:xfrm>
              <a:off x="2347975" y="2881376"/>
              <a:ext cx="5876925" cy="571500"/>
            </a:xfrm>
            <a:custGeom>
              <a:avLst/>
              <a:gdLst/>
              <a:ahLst/>
              <a:cxnLst/>
              <a:rect l="l" t="t" r="r" b="b"/>
              <a:pathLst>
                <a:path w="5876925" h="571500">
                  <a:moveTo>
                    <a:pt x="28575" y="171450"/>
                  </a:moveTo>
                  <a:lnTo>
                    <a:pt x="28575" y="219075"/>
                  </a:lnTo>
                </a:path>
                <a:path w="5876925" h="571500">
                  <a:moveTo>
                    <a:pt x="28575" y="171450"/>
                  </a:moveTo>
                  <a:lnTo>
                    <a:pt x="28575" y="123825"/>
                  </a:lnTo>
                </a:path>
                <a:path w="5876925" h="571500">
                  <a:moveTo>
                    <a:pt x="0" y="219075"/>
                  </a:moveTo>
                  <a:lnTo>
                    <a:pt x="57150" y="219075"/>
                  </a:lnTo>
                </a:path>
                <a:path w="5876925" h="571500">
                  <a:moveTo>
                    <a:pt x="0" y="123825"/>
                  </a:moveTo>
                  <a:lnTo>
                    <a:pt x="57150" y="123825"/>
                  </a:lnTo>
                </a:path>
                <a:path w="5876925" h="571500">
                  <a:moveTo>
                    <a:pt x="676275" y="523875"/>
                  </a:moveTo>
                  <a:lnTo>
                    <a:pt x="676275" y="571500"/>
                  </a:lnTo>
                </a:path>
                <a:path w="5876925" h="571500">
                  <a:moveTo>
                    <a:pt x="676275" y="523875"/>
                  </a:moveTo>
                  <a:lnTo>
                    <a:pt x="676275" y="476250"/>
                  </a:lnTo>
                </a:path>
                <a:path w="5876925" h="571500">
                  <a:moveTo>
                    <a:pt x="647700" y="571500"/>
                  </a:moveTo>
                  <a:lnTo>
                    <a:pt x="704850" y="571500"/>
                  </a:lnTo>
                </a:path>
                <a:path w="5876925" h="571500">
                  <a:moveTo>
                    <a:pt x="647700" y="476250"/>
                  </a:moveTo>
                  <a:lnTo>
                    <a:pt x="704850" y="476250"/>
                  </a:lnTo>
                </a:path>
                <a:path w="5876925" h="571500">
                  <a:moveTo>
                    <a:pt x="1323975" y="295275"/>
                  </a:moveTo>
                  <a:lnTo>
                    <a:pt x="1323975" y="342900"/>
                  </a:lnTo>
                </a:path>
                <a:path w="5876925" h="571500">
                  <a:moveTo>
                    <a:pt x="1323975" y="295275"/>
                  </a:moveTo>
                  <a:lnTo>
                    <a:pt x="1323975" y="247650"/>
                  </a:lnTo>
                </a:path>
                <a:path w="5876925" h="571500">
                  <a:moveTo>
                    <a:pt x="1295400" y="342900"/>
                  </a:moveTo>
                  <a:lnTo>
                    <a:pt x="1352550" y="342900"/>
                  </a:lnTo>
                </a:path>
                <a:path w="5876925" h="571500">
                  <a:moveTo>
                    <a:pt x="1295400" y="247650"/>
                  </a:moveTo>
                  <a:lnTo>
                    <a:pt x="1352550" y="247650"/>
                  </a:lnTo>
                </a:path>
                <a:path w="5876925" h="571500">
                  <a:moveTo>
                    <a:pt x="1971675" y="47625"/>
                  </a:moveTo>
                  <a:lnTo>
                    <a:pt x="1971675" y="95250"/>
                  </a:lnTo>
                </a:path>
                <a:path w="5876925" h="571500">
                  <a:moveTo>
                    <a:pt x="1971675" y="47625"/>
                  </a:moveTo>
                  <a:lnTo>
                    <a:pt x="1971675" y="0"/>
                  </a:lnTo>
                </a:path>
                <a:path w="5876925" h="571500">
                  <a:moveTo>
                    <a:pt x="1943100" y="95250"/>
                  </a:moveTo>
                  <a:lnTo>
                    <a:pt x="2000250" y="95250"/>
                  </a:lnTo>
                </a:path>
                <a:path w="5876925" h="571500">
                  <a:moveTo>
                    <a:pt x="1943100" y="0"/>
                  </a:moveTo>
                  <a:lnTo>
                    <a:pt x="2000250" y="0"/>
                  </a:lnTo>
                </a:path>
                <a:path w="5876925" h="571500">
                  <a:moveTo>
                    <a:pt x="2619375" y="314325"/>
                  </a:moveTo>
                  <a:lnTo>
                    <a:pt x="2619375" y="361950"/>
                  </a:lnTo>
                </a:path>
                <a:path w="5876925" h="571500">
                  <a:moveTo>
                    <a:pt x="2619375" y="314325"/>
                  </a:moveTo>
                  <a:lnTo>
                    <a:pt x="2619375" y="266700"/>
                  </a:lnTo>
                </a:path>
                <a:path w="5876925" h="571500">
                  <a:moveTo>
                    <a:pt x="2590800" y="361950"/>
                  </a:moveTo>
                  <a:lnTo>
                    <a:pt x="2647950" y="361950"/>
                  </a:lnTo>
                </a:path>
                <a:path w="5876925" h="571500">
                  <a:moveTo>
                    <a:pt x="2590800" y="266700"/>
                  </a:moveTo>
                  <a:lnTo>
                    <a:pt x="2647950" y="266700"/>
                  </a:lnTo>
                </a:path>
                <a:path w="5876925" h="571500">
                  <a:moveTo>
                    <a:pt x="3257550" y="457200"/>
                  </a:moveTo>
                  <a:lnTo>
                    <a:pt x="3257550" y="495300"/>
                  </a:lnTo>
                </a:path>
                <a:path w="5876925" h="571500">
                  <a:moveTo>
                    <a:pt x="3257550" y="457200"/>
                  </a:moveTo>
                  <a:lnTo>
                    <a:pt x="3257550" y="409575"/>
                  </a:lnTo>
                </a:path>
                <a:path w="5876925" h="571500">
                  <a:moveTo>
                    <a:pt x="3228975" y="495300"/>
                  </a:moveTo>
                  <a:lnTo>
                    <a:pt x="3286125" y="495300"/>
                  </a:lnTo>
                </a:path>
                <a:path w="5876925" h="571500">
                  <a:moveTo>
                    <a:pt x="3228975" y="409575"/>
                  </a:moveTo>
                  <a:lnTo>
                    <a:pt x="3286125" y="409575"/>
                  </a:lnTo>
                </a:path>
                <a:path w="5876925" h="571500">
                  <a:moveTo>
                    <a:pt x="3905250" y="342900"/>
                  </a:moveTo>
                  <a:lnTo>
                    <a:pt x="3905250" y="390525"/>
                  </a:lnTo>
                </a:path>
                <a:path w="5876925" h="571500">
                  <a:moveTo>
                    <a:pt x="3905250" y="342900"/>
                  </a:moveTo>
                  <a:lnTo>
                    <a:pt x="3905250" y="304800"/>
                  </a:lnTo>
                </a:path>
                <a:path w="5876925" h="571500">
                  <a:moveTo>
                    <a:pt x="3876675" y="390525"/>
                  </a:moveTo>
                  <a:lnTo>
                    <a:pt x="3933825" y="390525"/>
                  </a:lnTo>
                </a:path>
                <a:path w="5876925" h="571500">
                  <a:moveTo>
                    <a:pt x="3876675" y="304800"/>
                  </a:moveTo>
                  <a:lnTo>
                    <a:pt x="3933825" y="304800"/>
                  </a:lnTo>
                </a:path>
                <a:path w="5876925" h="571500">
                  <a:moveTo>
                    <a:pt x="4552950" y="219075"/>
                  </a:moveTo>
                  <a:lnTo>
                    <a:pt x="4552950" y="266700"/>
                  </a:lnTo>
                </a:path>
                <a:path w="5876925" h="571500">
                  <a:moveTo>
                    <a:pt x="4552950" y="219075"/>
                  </a:moveTo>
                  <a:lnTo>
                    <a:pt x="4552950" y="180975"/>
                  </a:lnTo>
                </a:path>
                <a:path w="5876925" h="571500">
                  <a:moveTo>
                    <a:pt x="4524375" y="266700"/>
                  </a:moveTo>
                  <a:lnTo>
                    <a:pt x="4581525" y="266700"/>
                  </a:lnTo>
                </a:path>
                <a:path w="5876925" h="571500">
                  <a:moveTo>
                    <a:pt x="4524375" y="180975"/>
                  </a:moveTo>
                  <a:lnTo>
                    <a:pt x="4581525" y="180975"/>
                  </a:lnTo>
                </a:path>
                <a:path w="5876925" h="571500">
                  <a:moveTo>
                    <a:pt x="5200650" y="419100"/>
                  </a:moveTo>
                  <a:lnTo>
                    <a:pt x="5200650" y="466725"/>
                  </a:lnTo>
                </a:path>
                <a:path w="5876925" h="571500">
                  <a:moveTo>
                    <a:pt x="5200650" y="419100"/>
                  </a:moveTo>
                  <a:lnTo>
                    <a:pt x="5200650" y="371475"/>
                  </a:lnTo>
                </a:path>
                <a:path w="5876925" h="571500">
                  <a:moveTo>
                    <a:pt x="5172075" y="466725"/>
                  </a:moveTo>
                  <a:lnTo>
                    <a:pt x="5229225" y="466725"/>
                  </a:lnTo>
                </a:path>
                <a:path w="5876925" h="571500">
                  <a:moveTo>
                    <a:pt x="5172075" y="371475"/>
                  </a:moveTo>
                  <a:lnTo>
                    <a:pt x="5229225" y="371475"/>
                  </a:lnTo>
                </a:path>
                <a:path w="5876925" h="571500">
                  <a:moveTo>
                    <a:pt x="5848350" y="190500"/>
                  </a:moveTo>
                  <a:lnTo>
                    <a:pt x="5848350" y="238125"/>
                  </a:lnTo>
                </a:path>
                <a:path w="5876925" h="571500">
                  <a:moveTo>
                    <a:pt x="5848350" y="190500"/>
                  </a:moveTo>
                  <a:lnTo>
                    <a:pt x="5848350" y="142875"/>
                  </a:lnTo>
                </a:path>
                <a:path w="5876925" h="571500">
                  <a:moveTo>
                    <a:pt x="5819775" y="238125"/>
                  </a:moveTo>
                  <a:lnTo>
                    <a:pt x="5876925" y="238125"/>
                  </a:lnTo>
                </a:path>
                <a:path w="5876925" h="571500">
                  <a:moveTo>
                    <a:pt x="5819775" y="142875"/>
                  </a:moveTo>
                  <a:lnTo>
                    <a:pt x="5876925" y="142875"/>
                  </a:lnTo>
                </a:path>
              </a:pathLst>
            </a:custGeom>
            <a:ln w="9525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2" name="object 72"/>
            <p:cNvSpPr/>
            <p:nvPr/>
          </p:nvSpPr>
          <p:spPr>
            <a:xfrm>
              <a:off x="1395475" y="4548251"/>
              <a:ext cx="7077075" cy="333375"/>
            </a:xfrm>
            <a:custGeom>
              <a:avLst/>
              <a:gdLst/>
              <a:ahLst/>
              <a:cxnLst/>
              <a:rect l="l" t="t" r="r" b="b"/>
              <a:pathLst>
                <a:path w="7077075" h="333375">
                  <a:moveTo>
                    <a:pt x="619125" y="0"/>
                  </a:moveTo>
                  <a:lnTo>
                    <a:pt x="7077075" y="0"/>
                  </a:lnTo>
                </a:path>
                <a:path w="7077075" h="333375">
                  <a:moveTo>
                    <a:pt x="619125" y="0"/>
                  </a:moveTo>
                  <a:lnTo>
                    <a:pt x="7077075" y="0"/>
                  </a:lnTo>
                </a:path>
                <a:path w="7077075" h="333375">
                  <a:moveTo>
                    <a:pt x="7077075" y="0"/>
                  </a:moveTo>
                  <a:lnTo>
                    <a:pt x="7077075" y="161925"/>
                  </a:lnTo>
                </a:path>
                <a:path w="7077075" h="333375">
                  <a:moveTo>
                    <a:pt x="619125" y="0"/>
                  </a:moveTo>
                  <a:lnTo>
                    <a:pt x="619125" y="161925"/>
                  </a:lnTo>
                </a:path>
                <a:path w="7077075" h="333375">
                  <a:moveTo>
                    <a:pt x="0" y="161925"/>
                  </a:moveTo>
                  <a:lnTo>
                    <a:pt x="7077075" y="161925"/>
                  </a:lnTo>
                </a:path>
                <a:path w="7077075" h="333375">
                  <a:moveTo>
                    <a:pt x="7077075" y="161925"/>
                  </a:moveTo>
                  <a:lnTo>
                    <a:pt x="7077075" y="333375"/>
                  </a:lnTo>
                </a:path>
                <a:path w="7077075" h="333375">
                  <a:moveTo>
                    <a:pt x="7077075" y="161925"/>
                  </a:moveTo>
                  <a:lnTo>
                    <a:pt x="7077075" y="333375"/>
                  </a:lnTo>
                </a:path>
                <a:path w="7077075" h="333375">
                  <a:moveTo>
                    <a:pt x="0" y="161925"/>
                  </a:moveTo>
                  <a:lnTo>
                    <a:pt x="0" y="333375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3" name="object 73"/>
            <p:cNvSpPr/>
            <p:nvPr/>
          </p:nvSpPr>
          <p:spPr>
            <a:xfrm>
              <a:off x="1428749" y="4762500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57150" y="0"/>
                  </a:moveTo>
                  <a:lnTo>
                    <a:pt x="0" y="0"/>
                  </a:lnTo>
                  <a:lnTo>
                    <a:pt x="0" y="57150"/>
                  </a:lnTo>
                  <a:lnTo>
                    <a:pt x="57150" y="57150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4" name="object 74"/>
            <p:cNvSpPr/>
            <p:nvPr/>
          </p:nvSpPr>
          <p:spPr>
            <a:xfrm>
              <a:off x="1395475" y="4710176"/>
              <a:ext cx="7077075" cy="342900"/>
            </a:xfrm>
            <a:custGeom>
              <a:avLst/>
              <a:gdLst/>
              <a:ahLst/>
              <a:cxnLst/>
              <a:rect l="l" t="t" r="r" b="b"/>
              <a:pathLst>
                <a:path w="7077075" h="342900">
                  <a:moveTo>
                    <a:pt x="619125" y="0"/>
                  </a:moveTo>
                  <a:lnTo>
                    <a:pt x="619125" y="171450"/>
                  </a:lnTo>
                </a:path>
                <a:path w="7077075" h="342900">
                  <a:moveTo>
                    <a:pt x="619125" y="0"/>
                  </a:moveTo>
                  <a:lnTo>
                    <a:pt x="619125" y="171450"/>
                  </a:lnTo>
                </a:path>
                <a:path w="7077075" h="342900">
                  <a:moveTo>
                    <a:pt x="0" y="171450"/>
                  </a:moveTo>
                  <a:lnTo>
                    <a:pt x="7077075" y="171450"/>
                  </a:lnTo>
                </a:path>
                <a:path w="7077075" h="342900">
                  <a:moveTo>
                    <a:pt x="7077075" y="171450"/>
                  </a:moveTo>
                  <a:lnTo>
                    <a:pt x="7077075" y="342900"/>
                  </a:lnTo>
                </a:path>
                <a:path w="7077075" h="342900">
                  <a:moveTo>
                    <a:pt x="7077075" y="171450"/>
                  </a:moveTo>
                  <a:lnTo>
                    <a:pt x="7077075" y="342900"/>
                  </a:lnTo>
                </a:path>
                <a:path w="7077075" h="342900">
                  <a:moveTo>
                    <a:pt x="0" y="171450"/>
                  </a:moveTo>
                  <a:lnTo>
                    <a:pt x="0" y="34290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5" name="object 75"/>
            <p:cNvSpPr/>
            <p:nvPr/>
          </p:nvSpPr>
          <p:spPr>
            <a:xfrm>
              <a:off x="1428749" y="4933950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57150" y="0"/>
                  </a:moveTo>
                  <a:lnTo>
                    <a:pt x="0" y="0"/>
                  </a:lnTo>
                  <a:lnTo>
                    <a:pt x="0" y="57150"/>
                  </a:lnTo>
                  <a:lnTo>
                    <a:pt x="57150" y="57150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6" name="object 76"/>
            <p:cNvSpPr/>
            <p:nvPr/>
          </p:nvSpPr>
          <p:spPr>
            <a:xfrm>
              <a:off x="1395475" y="4881626"/>
              <a:ext cx="7077075" cy="342900"/>
            </a:xfrm>
            <a:custGeom>
              <a:avLst/>
              <a:gdLst/>
              <a:ahLst/>
              <a:cxnLst/>
              <a:rect l="l" t="t" r="r" b="b"/>
              <a:pathLst>
                <a:path w="7077075" h="342900">
                  <a:moveTo>
                    <a:pt x="619125" y="0"/>
                  </a:moveTo>
                  <a:lnTo>
                    <a:pt x="619125" y="171450"/>
                  </a:lnTo>
                </a:path>
                <a:path w="7077075" h="342900">
                  <a:moveTo>
                    <a:pt x="619125" y="0"/>
                  </a:moveTo>
                  <a:lnTo>
                    <a:pt x="619125" y="171450"/>
                  </a:lnTo>
                </a:path>
                <a:path w="7077075" h="342900">
                  <a:moveTo>
                    <a:pt x="0" y="171450"/>
                  </a:moveTo>
                  <a:lnTo>
                    <a:pt x="7077075" y="171450"/>
                  </a:lnTo>
                </a:path>
                <a:path w="7077075" h="342900">
                  <a:moveTo>
                    <a:pt x="7077075" y="171450"/>
                  </a:moveTo>
                  <a:lnTo>
                    <a:pt x="7077075" y="342900"/>
                  </a:lnTo>
                </a:path>
                <a:path w="7077075" h="342900">
                  <a:moveTo>
                    <a:pt x="7077075" y="171450"/>
                  </a:moveTo>
                  <a:lnTo>
                    <a:pt x="7077075" y="342900"/>
                  </a:lnTo>
                </a:path>
                <a:path w="7077075" h="342900">
                  <a:moveTo>
                    <a:pt x="0" y="171450"/>
                  </a:moveTo>
                  <a:lnTo>
                    <a:pt x="0" y="34290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7" name="object 77"/>
            <p:cNvSpPr/>
            <p:nvPr/>
          </p:nvSpPr>
          <p:spPr>
            <a:xfrm>
              <a:off x="1428749" y="5105400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57150" y="0"/>
                  </a:moveTo>
                  <a:lnTo>
                    <a:pt x="0" y="0"/>
                  </a:lnTo>
                  <a:lnTo>
                    <a:pt x="0" y="57150"/>
                  </a:lnTo>
                  <a:lnTo>
                    <a:pt x="57150" y="57150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8" name="object 78"/>
            <p:cNvSpPr/>
            <p:nvPr/>
          </p:nvSpPr>
          <p:spPr>
            <a:xfrm>
              <a:off x="1395475" y="5053076"/>
              <a:ext cx="7077075" cy="342900"/>
            </a:xfrm>
            <a:custGeom>
              <a:avLst/>
              <a:gdLst/>
              <a:ahLst/>
              <a:cxnLst/>
              <a:rect l="l" t="t" r="r" b="b"/>
              <a:pathLst>
                <a:path w="7077075" h="342900">
                  <a:moveTo>
                    <a:pt x="619125" y="0"/>
                  </a:moveTo>
                  <a:lnTo>
                    <a:pt x="619125" y="171450"/>
                  </a:lnTo>
                </a:path>
                <a:path w="7077075" h="342900">
                  <a:moveTo>
                    <a:pt x="619125" y="0"/>
                  </a:moveTo>
                  <a:lnTo>
                    <a:pt x="619125" y="171450"/>
                  </a:lnTo>
                </a:path>
                <a:path w="7077075" h="342900">
                  <a:moveTo>
                    <a:pt x="0" y="171450"/>
                  </a:moveTo>
                  <a:lnTo>
                    <a:pt x="7077075" y="171450"/>
                  </a:lnTo>
                </a:path>
                <a:path w="7077075" h="342900">
                  <a:moveTo>
                    <a:pt x="7077075" y="171450"/>
                  </a:moveTo>
                  <a:lnTo>
                    <a:pt x="7077075" y="342900"/>
                  </a:lnTo>
                </a:path>
                <a:path w="7077075" h="342900">
                  <a:moveTo>
                    <a:pt x="7077075" y="171450"/>
                  </a:moveTo>
                  <a:lnTo>
                    <a:pt x="7077075" y="34290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9" name="object 79"/>
            <p:cNvSpPr/>
            <p:nvPr/>
          </p:nvSpPr>
          <p:spPr>
            <a:xfrm>
              <a:off x="2333625" y="3848100"/>
              <a:ext cx="5819775" cy="9525"/>
            </a:xfrm>
            <a:custGeom>
              <a:avLst/>
              <a:gdLst/>
              <a:ahLst/>
              <a:cxnLst/>
              <a:rect l="l" t="t" r="r" b="b"/>
              <a:pathLst>
                <a:path w="5819775" h="9525">
                  <a:moveTo>
                    <a:pt x="0" y="0"/>
                  </a:moveTo>
                  <a:lnTo>
                    <a:pt x="5819775" y="9525"/>
                  </a:lnTo>
                </a:path>
              </a:pathLst>
            </a:custGeom>
            <a:ln w="19050">
              <a:solidFill>
                <a:srgbClr val="C0504D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0" name="object 80"/>
          <p:cNvSpPr/>
          <p:nvPr/>
        </p:nvSpPr>
        <p:spPr>
          <a:xfrm>
            <a:off x="2014601" y="2786126"/>
            <a:ext cx="6457950" cy="0"/>
          </a:xfrm>
          <a:custGeom>
            <a:avLst/>
            <a:gdLst/>
            <a:ahLst/>
            <a:cxnLst/>
            <a:rect l="l" t="t" r="r" b="b"/>
            <a:pathLst>
              <a:path w="6457950" h="0">
                <a:moveTo>
                  <a:pt x="0" y="0"/>
                </a:moveTo>
                <a:lnTo>
                  <a:pt x="6457950" y="0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2014601" y="5224526"/>
            <a:ext cx="0" cy="171450"/>
          </a:xfrm>
          <a:custGeom>
            <a:avLst/>
            <a:gdLst/>
            <a:ahLst/>
            <a:cxnLst/>
            <a:rect l="l" t="t" r="r" b="b"/>
            <a:pathLst>
              <a:path w="0" h="171450">
                <a:moveTo>
                  <a:pt x="0" y="0"/>
                </a:moveTo>
                <a:lnTo>
                  <a:pt x="0" y="171450"/>
                </a:lnTo>
              </a:path>
              <a:path w="0" h="171450">
                <a:moveTo>
                  <a:pt x="0" y="0"/>
                </a:moveTo>
                <a:lnTo>
                  <a:pt x="0" y="171450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1428750" y="5276850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8063A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 txBox="1"/>
          <p:nvPr/>
        </p:nvSpPr>
        <p:spPr>
          <a:xfrm>
            <a:off x="2303145" y="2848673"/>
            <a:ext cx="158750" cy="163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20">
                <a:solidFill>
                  <a:srgbClr val="404040"/>
                </a:solidFill>
                <a:latin typeface="Arial MT"/>
                <a:cs typeface="Arial MT"/>
              </a:rPr>
              <a:t>85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2950210" y="3201923"/>
            <a:ext cx="15875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15">
                <a:solidFill>
                  <a:srgbClr val="404040"/>
                </a:solidFill>
                <a:latin typeface="Arial MT"/>
                <a:cs typeface="Arial MT"/>
              </a:rPr>
              <a:t>65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3597275" y="2972117"/>
            <a:ext cx="158750" cy="163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20">
                <a:solidFill>
                  <a:srgbClr val="404040"/>
                </a:solidFill>
                <a:latin typeface="Arial MT"/>
                <a:cs typeface="Arial MT"/>
              </a:rPr>
              <a:t>78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4891151" y="2990215"/>
            <a:ext cx="15875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15">
                <a:solidFill>
                  <a:srgbClr val="404040"/>
                </a:solidFill>
                <a:latin typeface="Arial MT"/>
                <a:cs typeface="Arial MT"/>
              </a:rPr>
              <a:t>77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5538215" y="3130867"/>
            <a:ext cx="158750" cy="163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20">
                <a:solidFill>
                  <a:srgbClr val="404040"/>
                </a:solidFill>
                <a:latin typeface="Arial MT"/>
                <a:cs typeface="Arial MT"/>
              </a:rPr>
              <a:t>69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6185153" y="3025076"/>
            <a:ext cx="158750" cy="163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20">
                <a:solidFill>
                  <a:srgbClr val="404040"/>
                </a:solidFill>
                <a:latin typeface="Arial MT"/>
                <a:cs typeface="Arial MT"/>
              </a:rPr>
              <a:t>75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6832345" y="2901632"/>
            <a:ext cx="158750" cy="163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20">
                <a:solidFill>
                  <a:srgbClr val="404040"/>
                </a:solidFill>
                <a:latin typeface="Arial MT"/>
                <a:cs typeface="Arial MT"/>
              </a:rPr>
              <a:t>82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7479030" y="3095561"/>
            <a:ext cx="159385" cy="163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25">
                <a:solidFill>
                  <a:srgbClr val="404040"/>
                </a:solidFill>
                <a:latin typeface="Arial MT"/>
                <a:cs typeface="Arial MT"/>
              </a:rPr>
              <a:t>71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8126094" y="2866453"/>
            <a:ext cx="158750" cy="163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20">
                <a:solidFill>
                  <a:srgbClr val="404040"/>
                </a:solidFill>
                <a:latin typeface="Arial MT"/>
                <a:cs typeface="Arial MT"/>
              </a:rPr>
              <a:t>84</a:t>
            </a:r>
            <a:endParaRPr sz="900">
              <a:latin typeface="Arial MT"/>
              <a:cs typeface="Arial MT"/>
            </a:endParaRPr>
          </a:p>
        </p:txBody>
      </p:sp>
      <p:graphicFrame>
        <p:nvGraphicFramePr>
          <p:cNvPr id="92" name="object 92"/>
          <p:cNvGraphicFramePr>
            <a:graphicFrameLocks noGrp="1"/>
          </p:cNvGraphicFramePr>
          <p:nvPr/>
        </p:nvGraphicFramePr>
        <p:xfrm>
          <a:off x="1395475" y="4548251"/>
          <a:ext cx="6916420" cy="8477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9125"/>
                <a:gridCol w="638175"/>
                <a:gridCol w="647700"/>
                <a:gridCol w="647700"/>
                <a:gridCol w="647700"/>
                <a:gridCol w="647700"/>
                <a:gridCol w="647700"/>
                <a:gridCol w="647700"/>
                <a:gridCol w="647700"/>
                <a:gridCol w="638175"/>
                <a:gridCol w="486409"/>
              </a:tblGrid>
              <a:tr h="161925">
                <a:tc>
                  <a:txBody>
                    <a:bodyPr/>
                    <a:lstStyle/>
                    <a:p>
                      <a:pPr algn="r" marR="92710">
                        <a:lnSpc>
                          <a:spcPts val="535"/>
                        </a:lnSpc>
                      </a:pPr>
                      <a:r>
                        <a:rPr dirty="0" sz="90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0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381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90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BPC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B="0" marT="11430"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 marL="1206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90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CCDR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B="0" marT="1143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 marL="952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900" spc="-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EW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B="0" marT="1143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 marL="825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900" spc="-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MSC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B="0" marT="1143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 marL="1079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900" spc="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NEL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B="0" marT="1143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90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PL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B="0" marT="1143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 marL="381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900" spc="-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PYZ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B="0" marT="1143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900" spc="-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SVG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B="0" marT="1143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 marL="1143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900" spc="-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TNS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B="0" marT="1143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 marL="17780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900" spc="-1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WBL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B="0" marT="11430">
                    <a:lnL w="9525">
                      <a:solidFill>
                        <a:srgbClr val="D9D9D9"/>
                      </a:solidFill>
                      <a:prstDash val="solid"/>
                    </a:ln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118745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dirty="0" sz="900" spc="-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high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B="0" marT="13335"/>
                </a:tc>
                <a:tc>
                  <a:txBody>
                    <a:bodyPr/>
                    <a:lstStyle/>
                    <a:p>
                      <a:pPr algn="ctr" marL="952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dirty="0" sz="900" spc="1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16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B="0" marT="16510"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 marL="1841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dirty="0" sz="900" spc="2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18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B="0" marT="1651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 marL="1587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dirty="0" sz="900" spc="1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21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B="0" marT="1651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 marL="1524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dirty="0" sz="900" spc="1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17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B="0" marT="1651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 marL="1333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dirty="0" sz="900" spc="1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21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B="0" marT="1651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 marL="1270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dirty="0" sz="900" spc="1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29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B="0" marT="1651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 marL="1016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dirty="0" sz="900" spc="1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26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B="0" marT="1651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 marL="889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dirty="0" sz="900" spc="1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26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B="0" marT="1651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 marL="1714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dirty="0" sz="900" spc="1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21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B="0" marT="1651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 marL="18669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dirty="0" sz="900" spc="1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25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B="0" marT="16510">
                    <a:lnL w="9525">
                      <a:solidFill>
                        <a:srgbClr val="D9D9D9"/>
                      </a:solidFill>
                      <a:prstDash val="solid"/>
                    </a:ln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11874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dirty="0" sz="900" spc="-1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low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B="0" marT="12065"/>
                </a:tc>
                <a:tc>
                  <a:txBody>
                    <a:bodyPr/>
                    <a:lstStyle/>
                    <a:p>
                      <a:pPr algn="ctr" marL="952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dirty="0" sz="900" spc="1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34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B="0" marT="15240"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 marL="1841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dirty="0" sz="900" spc="2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47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B="0" marT="1524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 marL="1587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dirty="0" sz="900" spc="1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41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B="0" marT="1524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 marL="1524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dirty="0" sz="900" spc="1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39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B="0" marT="1524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 marL="1333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dirty="0" sz="900" spc="1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41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B="0" marT="1524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 marL="1270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dirty="0" sz="900" spc="1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33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B="0" marT="1524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 marL="1016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dirty="0" sz="900" spc="1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41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B="0" marT="1524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 marL="889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dirty="0" sz="900" spc="1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43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B="0" marT="1524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 marL="1714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dirty="0" sz="900" spc="1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45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B="0" marT="1524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 marL="18669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dirty="0" sz="900" spc="1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34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B="0" marT="15240">
                    <a:lnL w="9525">
                      <a:solidFill>
                        <a:srgbClr val="D9D9D9"/>
                      </a:solidFill>
                      <a:prstDash val="solid"/>
                    </a:ln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11874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dirty="0" sz="90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medium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B="0" marT="12065"/>
                </a:tc>
                <a:tc>
                  <a:txBody>
                    <a:bodyPr/>
                    <a:lstStyle/>
                    <a:p>
                      <a:pPr algn="ctr" marL="9525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dirty="0" sz="900" spc="2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85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B="0" marT="14604"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 marL="17780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dirty="0" sz="900" spc="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65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B="0" marT="14604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 marL="15875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dirty="0" sz="900" spc="2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78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B="0" marT="14604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 marL="14604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dirty="0" sz="900" spc="2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92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B="0" marT="14604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 marL="13335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dirty="0" sz="900" spc="2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77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B="0" marT="14604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 marL="12065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dirty="0" sz="900" spc="2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69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B="0" marT="14604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 marL="10160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dirty="0" sz="900" spc="2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75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B="0" marT="14604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 marL="8890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dirty="0" sz="900" spc="2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82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B="0" marT="14604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 marL="17145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dirty="0" sz="900" spc="2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71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B="0" marT="14604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 marL="186690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dirty="0" sz="900" spc="2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84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B="0" marT="14604">
                    <a:lnL w="9525">
                      <a:solidFill>
                        <a:srgbClr val="D9D9D9"/>
                      </a:solidFill>
                      <a:prstDash val="solid"/>
                    </a:ln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r" marR="2857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90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v</a:t>
                      </a:r>
                      <a:r>
                        <a:rPr dirty="0" sz="900" spc="2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e</a:t>
                      </a:r>
                      <a:r>
                        <a:rPr dirty="0" sz="90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ry</a:t>
                      </a:r>
                      <a:r>
                        <a:rPr dirty="0" sz="900" spc="-3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900" spc="2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h</a:t>
                      </a:r>
                      <a:r>
                        <a:rPr dirty="0" sz="900" spc="-5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i</a:t>
                      </a:r>
                      <a:r>
                        <a:rPr dirty="0" sz="900" spc="2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g</a:t>
                      </a:r>
                      <a:r>
                        <a:rPr dirty="0" sz="90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h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B="0" marT="10795"/>
                </a:tc>
                <a:tc>
                  <a:txBody>
                    <a:bodyPr/>
                    <a:lstStyle/>
                    <a:p>
                      <a:pPr algn="ctr" marL="952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dirty="0" sz="900" spc="1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B="0" marT="13970"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 marL="1841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dirty="0" sz="900" spc="2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B="0" marT="1397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 marL="1587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dirty="0" sz="900" spc="1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14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B="0" marT="1397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 marL="889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dirty="0" sz="90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9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B="0" marT="1397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 marL="1333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dirty="0" sz="900" spc="1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B="0" marT="1397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 marL="1270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dirty="0" sz="900" spc="1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12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B="0" marT="1397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 marL="1016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dirty="0" sz="900" spc="1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B="0" marT="1397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 marL="889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dirty="0" sz="900" spc="1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16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B="0" marT="1397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 marL="1714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dirty="0" sz="900" spc="1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13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B="0" marT="1397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 marL="18669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dirty="0" sz="900" spc="1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13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B="0" marT="13970">
                    <a:lnL w="9525">
                      <a:solidFill>
                        <a:srgbClr val="D9D9D9"/>
                      </a:solidFill>
                      <a:prstDash val="solid"/>
                    </a:lnL>
                  </a:tcPr>
                </a:tc>
              </a:tr>
            </a:tbl>
          </a:graphicData>
        </a:graphic>
      </p:graphicFrame>
      <p:sp>
        <p:nvSpPr>
          <p:cNvPr id="93" name="object 93"/>
          <p:cNvSpPr/>
          <p:nvPr/>
        </p:nvSpPr>
        <p:spPr>
          <a:xfrm>
            <a:off x="2333625" y="3171825"/>
            <a:ext cx="5819775" cy="9525"/>
          </a:xfrm>
          <a:custGeom>
            <a:avLst/>
            <a:gdLst/>
            <a:ahLst/>
            <a:cxnLst/>
            <a:rect l="l" t="t" r="r" b="b"/>
            <a:pathLst>
              <a:path w="5819775" h="9525">
                <a:moveTo>
                  <a:pt x="0" y="0"/>
                </a:moveTo>
                <a:lnTo>
                  <a:pt x="5819775" y="9525"/>
                </a:lnTo>
              </a:path>
            </a:pathLst>
          </a:custGeom>
          <a:ln w="19050">
            <a:solidFill>
              <a:srgbClr val="9BBA58"/>
            </a:solidFill>
            <a:prstDash val="dot"/>
          </a:ln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 txBox="1"/>
          <p:nvPr/>
        </p:nvSpPr>
        <p:spPr>
          <a:xfrm>
            <a:off x="1773554" y="3015251"/>
            <a:ext cx="159385" cy="1437640"/>
          </a:xfrm>
          <a:prstGeom prst="rect">
            <a:avLst/>
          </a:prstGeom>
        </p:spPr>
        <p:txBody>
          <a:bodyPr wrap="square" lIns="0" tIns="5206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dirty="0" sz="900" spc="25">
                <a:solidFill>
                  <a:srgbClr val="585858"/>
                </a:solidFill>
                <a:latin typeface="Arial MT"/>
                <a:cs typeface="Arial MT"/>
              </a:rPr>
              <a:t>80</a:t>
            </a:r>
            <a:endParaRPr sz="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dirty="0" sz="900" spc="20">
                <a:solidFill>
                  <a:srgbClr val="585858"/>
                </a:solidFill>
                <a:latin typeface="Arial MT"/>
                <a:cs typeface="Arial MT"/>
              </a:rPr>
              <a:t>70</a:t>
            </a:r>
            <a:endParaRPr sz="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09"/>
              </a:spcBef>
            </a:pPr>
            <a:r>
              <a:rPr dirty="0" sz="900" spc="25">
                <a:solidFill>
                  <a:srgbClr val="585858"/>
                </a:solidFill>
                <a:latin typeface="Arial MT"/>
                <a:cs typeface="Arial MT"/>
              </a:rPr>
              <a:t>60</a:t>
            </a:r>
            <a:endParaRPr sz="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dirty="0" sz="900" spc="20">
                <a:solidFill>
                  <a:srgbClr val="585858"/>
                </a:solidFill>
                <a:latin typeface="Arial MT"/>
                <a:cs typeface="Arial MT"/>
              </a:rPr>
              <a:t>50</a:t>
            </a:r>
            <a:endParaRPr sz="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05"/>
              </a:spcBef>
            </a:pPr>
            <a:r>
              <a:rPr dirty="0" sz="900" spc="25">
                <a:solidFill>
                  <a:srgbClr val="585858"/>
                </a:solidFill>
                <a:latin typeface="Arial MT"/>
                <a:cs typeface="Arial MT"/>
              </a:rPr>
              <a:t>40</a:t>
            </a:r>
            <a:endParaRPr sz="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dirty="0" sz="900" spc="20">
                <a:solidFill>
                  <a:srgbClr val="585858"/>
                </a:solidFill>
                <a:latin typeface="Arial MT"/>
                <a:cs typeface="Arial MT"/>
              </a:rPr>
              <a:t>30</a:t>
            </a:r>
            <a:endParaRPr sz="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09"/>
              </a:spcBef>
            </a:pPr>
            <a:r>
              <a:rPr dirty="0" sz="900" spc="25">
                <a:solidFill>
                  <a:srgbClr val="585858"/>
                </a:solidFill>
                <a:latin typeface="Arial MT"/>
                <a:cs typeface="Arial MT"/>
              </a:rPr>
              <a:t>20</a:t>
            </a:r>
            <a:endParaRPr sz="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09"/>
              </a:spcBef>
            </a:pPr>
            <a:r>
              <a:rPr dirty="0" sz="900" spc="25">
                <a:solidFill>
                  <a:srgbClr val="585858"/>
                </a:solidFill>
                <a:latin typeface="Arial MT"/>
                <a:cs typeface="Arial MT"/>
              </a:rPr>
              <a:t>10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1710054" y="2662445"/>
            <a:ext cx="222885" cy="379095"/>
          </a:xfrm>
          <a:prstGeom prst="rect">
            <a:avLst/>
          </a:prstGeom>
        </p:spPr>
        <p:txBody>
          <a:bodyPr wrap="square" lIns="0" tIns="5206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dirty="0" sz="900" spc="-15">
                <a:solidFill>
                  <a:srgbClr val="585858"/>
                </a:solidFill>
                <a:latin typeface="Arial MT"/>
                <a:cs typeface="Arial MT"/>
              </a:rPr>
              <a:t>100</a:t>
            </a:r>
            <a:endParaRPr sz="900">
              <a:latin typeface="Arial MT"/>
              <a:cs typeface="Arial MT"/>
            </a:endParaRPr>
          </a:p>
          <a:p>
            <a:pPr marL="76200">
              <a:lnSpc>
                <a:spcPct val="100000"/>
              </a:lnSpc>
              <a:spcBef>
                <a:spcPts val="310"/>
              </a:spcBef>
            </a:pPr>
            <a:r>
              <a:rPr dirty="0" sz="900" spc="20">
                <a:solidFill>
                  <a:srgbClr val="585858"/>
                </a:solidFill>
                <a:latin typeface="Arial MT"/>
                <a:cs typeface="Arial MT"/>
              </a:rPr>
              <a:t>90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3434334" y="2371329"/>
            <a:ext cx="2581275" cy="517525"/>
          </a:xfrm>
          <a:prstGeom prst="rect">
            <a:avLst/>
          </a:prstGeom>
        </p:spPr>
        <p:txBody>
          <a:bodyPr wrap="square" lIns="0" tIns="996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85"/>
              </a:spcBef>
            </a:pPr>
            <a:r>
              <a:rPr dirty="0" sz="1400" spc="-40">
                <a:solidFill>
                  <a:srgbClr val="585858"/>
                </a:solidFill>
                <a:latin typeface="Arial MT"/>
                <a:cs typeface="Arial MT"/>
              </a:rPr>
              <a:t>E</a:t>
            </a:r>
            <a:r>
              <a:rPr dirty="0" sz="1400" spc="30">
                <a:solidFill>
                  <a:srgbClr val="585858"/>
                </a:solidFill>
                <a:latin typeface="Arial MT"/>
                <a:cs typeface="Arial MT"/>
              </a:rPr>
              <a:t>m</a:t>
            </a:r>
            <a:r>
              <a:rPr dirty="0" sz="1400" spc="-30">
                <a:solidFill>
                  <a:srgbClr val="585858"/>
                </a:solidFill>
                <a:latin typeface="Arial MT"/>
                <a:cs typeface="Arial MT"/>
              </a:rPr>
              <a:t>p</a:t>
            </a:r>
            <a:r>
              <a:rPr dirty="0" sz="1400" spc="60">
                <a:solidFill>
                  <a:srgbClr val="585858"/>
                </a:solidFill>
                <a:latin typeface="Arial MT"/>
                <a:cs typeface="Arial MT"/>
              </a:rPr>
              <a:t>l</a:t>
            </a:r>
            <a:r>
              <a:rPr dirty="0" sz="1400" spc="-30">
                <a:solidFill>
                  <a:srgbClr val="585858"/>
                </a:solidFill>
                <a:latin typeface="Arial MT"/>
                <a:cs typeface="Arial MT"/>
              </a:rPr>
              <a:t>o</a:t>
            </a:r>
            <a:r>
              <a:rPr dirty="0" sz="1400" spc="-30">
                <a:solidFill>
                  <a:srgbClr val="585858"/>
                </a:solidFill>
                <a:latin typeface="Arial MT"/>
                <a:cs typeface="Arial MT"/>
              </a:rPr>
              <a:t>y</a:t>
            </a:r>
            <a:r>
              <a:rPr dirty="0" sz="1400" spc="45">
                <a:solidFill>
                  <a:srgbClr val="585858"/>
                </a:solidFill>
                <a:latin typeface="Arial MT"/>
                <a:cs typeface="Arial MT"/>
              </a:rPr>
              <a:t>e</a:t>
            </a:r>
            <a:r>
              <a:rPr dirty="0" sz="1400" spc="15">
                <a:solidFill>
                  <a:srgbClr val="585858"/>
                </a:solidFill>
                <a:latin typeface="Arial MT"/>
                <a:cs typeface="Arial MT"/>
              </a:rPr>
              <a:t>e</a:t>
            </a:r>
            <a:r>
              <a:rPr dirty="0" sz="1400" spc="-6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400" spc="35">
                <a:solidFill>
                  <a:srgbClr val="585858"/>
                </a:solidFill>
                <a:latin typeface="Arial MT"/>
                <a:cs typeface="Arial MT"/>
              </a:rPr>
              <a:t>P</a:t>
            </a:r>
            <a:r>
              <a:rPr dirty="0" sz="1400" spc="-30">
                <a:solidFill>
                  <a:srgbClr val="585858"/>
                </a:solidFill>
                <a:latin typeface="Arial MT"/>
                <a:cs typeface="Arial MT"/>
              </a:rPr>
              <a:t>e</a:t>
            </a:r>
            <a:r>
              <a:rPr dirty="0" sz="1400" spc="-25">
                <a:solidFill>
                  <a:srgbClr val="585858"/>
                </a:solidFill>
                <a:latin typeface="Arial MT"/>
                <a:cs typeface="Arial MT"/>
              </a:rPr>
              <a:t>r</a:t>
            </a:r>
            <a:r>
              <a:rPr dirty="0" sz="1400" spc="-20">
                <a:solidFill>
                  <a:srgbClr val="585858"/>
                </a:solidFill>
                <a:latin typeface="Arial MT"/>
                <a:cs typeface="Arial MT"/>
              </a:rPr>
              <a:t>f</a:t>
            </a:r>
            <a:r>
              <a:rPr dirty="0" sz="1400" spc="45">
                <a:solidFill>
                  <a:srgbClr val="585858"/>
                </a:solidFill>
                <a:latin typeface="Arial MT"/>
                <a:cs typeface="Arial MT"/>
              </a:rPr>
              <a:t>o</a:t>
            </a:r>
            <a:r>
              <a:rPr dirty="0" sz="1400" spc="-25">
                <a:solidFill>
                  <a:srgbClr val="585858"/>
                </a:solidFill>
                <a:latin typeface="Arial MT"/>
                <a:cs typeface="Arial MT"/>
              </a:rPr>
              <a:t>r</a:t>
            </a:r>
            <a:r>
              <a:rPr dirty="0" sz="1400" spc="30">
                <a:solidFill>
                  <a:srgbClr val="585858"/>
                </a:solidFill>
                <a:latin typeface="Arial MT"/>
                <a:cs typeface="Arial MT"/>
              </a:rPr>
              <a:t>m</a:t>
            </a:r>
            <a:r>
              <a:rPr dirty="0" sz="1400" spc="-30">
                <a:solidFill>
                  <a:srgbClr val="585858"/>
                </a:solidFill>
                <a:latin typeface="Arial MT"/>
                <a:cs typeface="Arial MT"/>
              </a:rPr>
              <a:t>an</a:t>
            </a:r>
            <a:r>
              <a:rPr dirty="0" sz="1400" spc="40">
                <a:solidFill>
                  <a:srgbClr val="585858"/>
                </a:solidFill>
                <a:latin typeface="Arial MT"/>
                <a:cs typeface="Arial MT"/>
              </a:rPr>
              <a:t>c</a:t>
            </a:r>
            <a:r>
              <a:rPr dirty="0" sz="1400" spc="15">
                <a:solidFill>
                  <a:srgbClr val="585858"/>
                </a:solidFill>
                <a:latin typeface="Arial MT"/>
                <a:cs typeface="Arial MT"/>
              </a:rPr>
              <a:t>e</a:t>
            </a:r>
            <a:r>
              <a:rPr dirty="0" sz="1400" spc="-13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400" spc="35">
                <a:solidFill>
                  <a:srgbClr val="585858"/>
                </a:solidFill>
                <a:latin typeface="Arial MT"/>
                <a:cs typeface="Arial MT"/>
              </a:rPr>
              <a:t>A</a:t>
            </a:r>
            <a:r>
              <a:rPr dirty="0" sz="1400" spc="-30">
                <a:solidFill>
                  <a:srgbClr val="585858"/>
                </a:solidFill>
                <a:latin typeface="Arial MT"/>
                <a:cs typeface="Arial MT"/>
              </a:rPr>
              <a:t>na</a:t>
            </a:r>
            <a:r>
              <a:rPr dirty="0" sz="1400" spc="60">
                <a:solidFill>
                  <a:srgbClr val="585858"/>
                </a:solidFill>
                <a:latin typeface="Arial MT"/>
                <a:cs typeface="Arial MT"/>
              </a:rPr>
              <a:t>l</a:t>
            </a:r>
            <a:r>
              <a:rPr dirty="0" sz="1400" spc="-30">
                <a:solidFill>
                  <a:srgbClr val="585858"/>
                </a:solidFill>
                <a:latin typeface="Arial MT"/>
                <a:cs typeface="Arial MT"/>
              </a:rPr>
              <a:t>ys</a:t>
            </a:r>
            <a:r>
              <a:rPr dirty="0" sz="1400" spc="-15">
                <a:solidFill>
                  <a:srgbClr val="585858"/>
                </a:solidFill>
                <a:latin typeface="Arial MT"/>
                <a:cs typeface="Arial MT"/>
              </a:rPr>
              <a:t>i</a:t>
            </a:r>
            <a:r>
              <a:rPr dirty="0" sz="1400" spc="10">
                <a:solidFill>
                  <a:srgbClr val="585858"/>
                </a:solidFill>
                <a:latin typeface="Arial MT"/>
                <a:cs typeface="Arial MT"/>
              </a:rPr>
              <a:t>s</a:t>
            </a:r>
            <a:endParaRPr sz="1400">
              <a:latin typeface="Arial MT"/>
              <a:cs typeface="Arial MT"/>
            </a:endParaRPr>
          </a:p>
          <a:p>
            <a:pPr marL="822325">
              <a:lnSpc>
                <a:spcPct val="100000"/>
              </a:lnSpc>
              <a:spcBef>
                <a:spcPts val="425"/>
              </a:spcBef>
            </a:pPr>
            <a:r>
              <a:rPr dirty="0" sz="900" spc="20">
                <a:solidFill>
                  <a:srgbClr val="404040"/>
                </a:solidFill>
                <a:latin typeface="Arial MT"/>
                <a:cs typeface="Arial MT"/>
              </a:rPr>
              <a:t>92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97" name="object 97"/>
          <p:cNvSpPr/>
          <p:nvPr/>
        </p:nvSpPr>
        <p:spPr>
          <a:xfrm>
            <a:off x="2038350" y="5534025"/>
            <a:ext cx="323850" cy="57150"/>
          </a:xfrm>
          <a:custGeom>
            <a:avLst/>
            <a:gdLst/>
            <a:ahLst/>
            <a:cxnLst/>
            <a:rect l="l" t="t" r="r" b="b"/>
            <a:pathLst>
              <a:path w="323850" h="57150">
                <a:moveTo>
                  <a:pt x="323850" y="0"/>
                </a:moveTo>
                <a:lnTo>
                  <a:pt x="0" y="0"/>
                </a:lnTo>
                <a:lnTo>
                  <a:pt x="0" y="57150"/>
                </a:lnTo>
                <a:lnTo>
                  <a:pt x="323850" y="57150"/>
                </a:lnTo>
                <a:lnTo>
                  <a:pt x="32385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 txBox="1"/>
          <p:nvPr/>
        </p:nvSpPr>
        <p:spPr>
          <a:xfrm>
            <a:off x="2383408" y="5476557"/>
            <a:ext cx="24130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15">
                <a:solidFill>
                  <a:srgbClr val="585858"/>
                </a:solidFill>
                <a:latin typeface="Arial MT"/>
                <a:cs typeface="Arial MT"/>
              </a:rPr>
              <a:t>h</a:t>
            </a:r>
            <a:r>
              <a:rPr dirty="0" sz="900" spc="-55">
                <a:solidFill>
                  <a:srgbClr val="585858"/>
                </a:solidFill>
                <a:latin typeface="Arial MT"/>
                <a:cs typeface="Arial MT"/>
              </a:rPr>
              <a:t>i</a:t>
            </a:r>
            <a:r>
              <a:rPr dirty="0" sz="900" spc="15">
                <a:solidFill>
                  <a:srgbClr val="585858"/>
                </a:solidFill>
                <a:latin typeface="Arial MT"/>
                <a:cs typeface="Arial MT"/>
              </a:rPr>
              <a:t>g</a:t>
            </a:r>
            <a:r>
              <a:rPr dirty="0" sz="900" spc="-5">
                <a:solidFill>
                  <a:srgbClr val="585858"/>
                </a:solidFill>
                <a:latin typeface="Arial MT"/>
                <a:cs typeface="Arial MT"/>
              </a:rPr>
              <a:t>h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99" name="object 99"/>
          <p:cNvSpPr/>
          <p:nvPr/>
        </p:nvSpPr>
        <p:spPr>
          <a:xfrm>
            <a:off x="2800350" y="5534025"/>
            <a:ext cx="323850" cy="57150"/>
          </a:xfrm>
          <a:custGeom>
            <a:avLst/>
            <a:gdLst/>
            <a:ahLst/>
            <a:cxnLst/>
            <a:rect l="l" t="t" r="r" b="b"/>
            <a:pathLst>
              <a:path w="323850" h="57150">
                <a:moveTo>
                  <a:pt x="323850" y="0"/>
                </a:moveTo>
                <a:lnTo>
                  <a:pt x="0" y="0"/>
                </a:lnTo>
                <a:lnTo>
                  <a:pt x="0" y="57150"/>
                </a:lnTo>
                <a:lnTo>
                  <a:pt x="323850" y="57150"/>
                </a:lnTo>
                <a:lnTo>
                  <a:pt x="323850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 txBox="1"/>
          <p:nvPr/>
        </p:nvSpPr>
        <p:spPr>
          <a:xfrm>
            <a:off x="3145535" y="5476557"/>
            <a:ext cx="19431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15">
                <a:solidFill>
                  <a:srgbClr val="585858"/>
                </a:solidFill>
                <a:latin typeface="Arial MT"/>
                <a:cs typeface="Arial MT"/>
              </a:rPr>
              <a:t>l</a:t>
            </a:r>
            <a:r>
              <a:rPr dirty="0" sz="900" spc="-55">
                <a:solidFill>
                  <a:srgbClr val="585858"/>
                </a:solidFill>
                <a:latin typeface="Arial MT"/>
                <a:cs typeface="Arial MT"/>
              </a:rPr>
              <a:t>o</a:t>
            </a:r>
            <a:r>
              <a:rPr dirty="0" sz="900" spc="-5">
                <a:solidFill>
                  <a:srgbClr val="585858"/>
                </a:solidFill>
                <a:latin typeface="Arial MT"/>
                <a:cs typeface="Arial MT"/>
              </a:rPr>
              <a:t>w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101" name="object 101"/>
          <p:cNvSpPr/>
          <p:nvPr/>
        </p:nvSpPr>
        <p:spPr>
          <a:xfrm>
            <a:off x="3514725" y="5534025"/>
            <a:ext cx="323850" cy="57150"/>
          </a:xfrm>
          <a:custGeom>
            <a:avLst/>
            <a:gdLst/>
            <a:ahLst/>
            <a:cxnLst/>
            <a:rect l="l" t="t" r="r" b="b"/>
            <a:pathLst>
              <a:path w="323850" h="57150">
                <a:moveTo>
                  <a:pt x="323850" y="0"/>
                </a:moveTo>
                <a:lnTo>
                  <a:pt x="0" y="0"/>
                </a:lnTo>
                <a:lnTo>
                  <a:pt x="0" y="57150"/>
                </a:lnTo>
                <a:lnTo>
                  <a:pt x="323850" y="57150"/>
                </a:lnTo>
                <a:lnTo>
                  <a:pt x="323850" y="0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 txBox="1"/>
          <p:nvPr/>
        </p:nvSpPr>
        <p:spPr>
          <a:xfrm>
            <a:off x="3862959" y="5476557"/>
            <a:ext cx="43497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solidFill>
                  <a:srgbClr val="585858"/>
                </a:solidFill>
                <a:latin typeface="Arial MT"/>
                <a:cs typeface="Arial MT"/>
              </a:rPr>
              <a:t>m</a:t>
            </a:r>
            <a:r>
              <a:rPr dirty="0" sz="900" spc="15">
                <a:solidFill>
                  <a:srgbClr val="585858"/>
                </a:solidFill>
                <a:latin typeface="Arial MT"/>
                <a:cs typeface="Arial MT"/>
              </a:rPr>
              <a:t>e</a:t>
            </a:r>
            <a:r>
              <a:rPr dirty="0" sz="900" spc="-60">
                <a:solidFill>
                  <a:srgbClr val="585858"/>
                </a:solidFill>
                <a:latin typeface="Arial MT"/>
                <a:cs typeface="Arial MT"/>
              </a:rPr>
              <a:t>d</a:t>
            </a:r>
            <a:r>
              <a:rPr dirty="0" sz="900" spc="15">
                <a:solidFill>
                  <a:srgbClr val="585858"/>
                </a:solidFill>
                <a:latin typeface="Arial MT"/>
                <a:cs typeface="Arial MT"/>
              </a:rPr>
              <a:t>i</a:t>
            </a:r>
            <a:r>
              <a:rPr dirty="0" sz="900" spc="15">
                <a:solidFill>
                  <a:srgbClr val="585858"/>
                </a:solidFill>
                <a:latin typeface="Arial MT"/>
                <a:cs typeface="Arial MT"/>
              </a:rPr>
              <a:t>u</a:t>
            </a:r>
            <a:r>
              <a:rPr dirty="0" sz="900">
                <a:solidFill>
                  <a:srgbClr val="585858"/>
                </a:solidFill>
                <a:latin typeface="Arial MT"/>
                <a:cs typeface="Arial MT"/>
              </a:rPr>
              <a:t>m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103" name="object 103"/>
          <p:cNvSpPr/>
          <p:nvPr/>
        </p:nvSpPr>
        <p:spPr>
          <a:xfrm>
            <a:off x="4467225" y="5534025"/>
            <a:ext cx="323850" cy="57150"/>
          </a:xfrm>
          <a:custGeom>
            <a:avLst/>
            <a:gdLst/>
            <a:ahLst/>
            <a:cxnLst/>
            <a:rect l="l" t="t" r="r" b="b"/>
            <a:pathLst>
              <a:path w="323850" h="57150">
                <a:moveTo>
                  <a:pt x="323850" y="0"/>
                </a:moveTo>
                <a:lnTo>
                  <a:pt x="0" y="0"/>
                </a:lnTo>
                <a:lnTo>
                  <a:pt x="0" y="57150"/>
                </a:lnTo>
                <a:lnTo>
                  <a:pt x="323850" y="57150"/>
                </a:lnTo>
                <a:lnTo>
                  <a:pt x="323850" y="0"/>
                </a:lnTo>
                <a:close/>
              </a:path>
            </a:pathLst>
          </a:custGeom>
          <a:solidFill>
            <a:srgbClr val="8063A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 txBox="1"/>
          <p:nvPr/>
        </p:nvSpPr>
        <p:spPr>
          <a:xfrm>
            <a:off x="4815459" y="5476557"/>
            <a:ext cx="49022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solidFill>
                  <a:srgbClr val="585858"/>
                </a:solidFill>
                <a:latin typeface="Arial MT"/>
                <a:cs typeface="Arial MT"/>
              </a:rPr>
              <a:t>v</a:t>
            </a:r>
            <a:r>
              <a:rPr dirty="0" sz="900" spc="20">
                <a:solidFill>
                  <a:srgbClr val="585858"/>
                </a:solidFill>
                <a:latin typeface="Arial MT"/>
                <a:cs typeface="Arial MT"/>
              </a:rPr>
              <a:t>e</a:t>
            </a:r>
            <a:r>
              <a:rPr dirty="0" sz="900">
                <a:solidFill>
                  <a:srgbClr val="585858"/>
                </a:solidFill>
                <a:latin typeface="Arial MT"/>
                <a:cs typeface="Arial MT"/>
              </a:rPr>
              <a:t>ry</a:t>
            </a:r>
            <a:r>
              <a:rPr dirty="0" sz="900" spc="-2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900" spc="20">
                <a:solidFill>
                  <a:srgbClr val="585858"/>
                </a:solidFill>
                <a:latin typeface="Arial MT"/>
                <a:cs typeface="Arial MT"/>
              </a:rPr>
              <a:t>h</a:t>
            </a:r>
            <a:r>
              <a:rPr dirty="0" sz="900" spc="-55">
                <a:solidFill>
                  <a:srgbClr val="585858"/>
                </a:solidFill>
                <a:latin typeface="Arial MT"/>
                <a:cs typeface="Arial MT"/>
              </a:rPr>
              <a:t>i</a:t>
            </a:r>
            <a:r>
              <a:rPr dirty="0" sz="900" spc="20">
                <a:solidFill>
                  <a:srgbClr val="585858"/>
                </a:solidFill>
                <a:latin typeface="Arial MT"/>
                <a:cs typeface="Arial MT"/>
              </a:rPr>
              <a:t>g</a:t>
            </a:r>
            <a:r>
              <a:rPr dirty="0" sz="900" spc="-5">
                <a:solidFill>
                  <a:srgbClr val="585858"/>
                </a:solidFill>
                <a:latin typeface="Arial MT"/>
                <a:cs typeface="Arial MT"/>
              </a:rPr>
              <a:t>h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105" name="object 105"/>
          <p:cNvSpPr/>
          <p:nvPr/>
        </p:nvSpPr>
        <p:spPr>
          <a:xfrm>
            <a:off x="5476875" y="5562600"/>
            <a:ext cx="323850" cy="0"/>
          </a:xfrm>
          <a:custGeom>
            <a:avLst/>
            <a:gdLst/>
            <a:ahLst/>
            <a:cxnLst/>
            <a:rect l="l" t="t" r="r" b="b"/>
            <a:pathLst>
              <a:path w="323850" h="0">
                <a:moveTo>
                  <a:pt x="0" y="0"/>
                </a:moveTo>
                <a:lnTo>
                  <a:pt x="323850" y="0"/>
                </a:lnTo>
              </a:path>
            </a:pathLst>
          </a:custGeom>
          <a:ln w="19050">
            <a:solidFill>
              <a:srgbClr val="C0504D"/>
            </a:solidFill>
            <a:prstDash val="dot"/>
          </a:ln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 txBox="1"/>
          <p:nvPr/>
        </p:nvSpPr>
        <p:spPr>
          <a:xfrm>
            <a:off x="5464175" y="5476557"/>
            <a:ext cx="98615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73380" algn="l"/>
              </a:tabLst>
            </a:pPr>
            <a:r>
              <a:rPr dirty="0" sz="90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900">
                <a:solidFill>
                  <a:srgbClr val="585858"/>
                </a:solidFill>
                <a:latin typeface="Arial MT"/>
                <a:cs typeface="Arial MT"/>
              </a:rPr>
              <a:t>	</a:t>
            </a:r>
            <a:r>
              <a:rPr dirty="0" sz="900" spc="-10">
                <a:solidFill>
                  <a:srgbClr val="585858"/>
                </a:solidFill>
                <a:latin typeface="Arial MT"/>
                <a:cs typeface="Arial MT"/>
              </a:rPr>
              <a:t>Linear</a:t>
            </a:r>
            <a:r>
              <a:rPr dirty="0" sz="900" spc="-5">
                <a:solidFill>
                  <a:srgbClr val="585858"/>
                </a:solidFill>
                <a:latin typeface="Arial MT"/>
                <a:cs typeface="Arial MT"/>
              </a:rPr>
              <a:t> (low)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107" name="object 107"/>
          <p:cNvSpPr/>
          <p:nvPr/>
        </p:nvSpPr>
        <p:spPr>
          <a:xfrm>
            <a:off x="6619875" y="5562600"/>
            <a:ext cx="323850" cy="0"/>
          </a:xfrm>
          <a:custGeom>
            <a:avLst/>
            <a:gdLst/>
            <a:ahLst/>
            <a:cxnLst/>
            <a:rect l="l" t="t" r="r" b="b"/>
            <a:pathLst>
              <a:path w="323850" h="0">
                <a:moveTo>
                  <a:pt x="0" y="0"/>
                </a:moveTo>
                <a:lnTo>
                  <a:pt x="323850" y="0"/>
                </a:lnTo>
              </a:path>
            </a:pathLst>
          </a:custGeom>
          <a:ln w="19050">
            <a:solidFill>
              <a:srgbClr val="9BBA58"/>
            </a:solidFill>
            <a:prstDash val="dot"/>
          </a:ln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 txBox="1"/>
          <p:nvPr/>
        </p:nvSpPr>
        <p:spPr>
          <a:xfrm>
            <a:off x="6607175" y="5476557"/>
            <a:ext cx="121539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74015" algn="l"/>
              </a:tabLst>
            </a:pPr>
            <a:r>
              <a:rPr dirty="0" sz="90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900">
                <a:solidFill>
                  <a:srgbClr val="585858"/>
                </a:solidFill>
                <a:latin typeface="Arial MT"/>
                <a:cs typeface="Arial MT"/>
              </a:rPr>
              <a:t>	</a:t>
            </a:r>
            <a:r>
              <a:rPr dirty="0" sz="900" spc="-10">
                <a:solidFill>
                  <a:srgbClr val="585858"/>
                </a:solidFill>
                <a:latin typeface="Arial MT"/>
                <a:cs typeface="Arial MT"/>
              </a:rPr>
              <a:t>Linear</a:t>
            </a:r>
            <a:r>
              <a:rPr dirty="0" sz="900" spc="-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900" spc="-10">
                <a:solidFill>
                  <a:srgbClr val="585858"/>
                </a:solidFill>
                <a:latin typeface="Arial MT"/>
                <a:cs typeface="Arial MT"/>
              </a:rPr>
              <a:t>(medium)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109" name="object 109"/>
          <p:cNvSpPr txBox="1"/>
          <p:nvPr/>
        </p:nvSpPr>
        <p:spPr>
          <a:xfrm>
            <a:off x="11285855" y="6475579"/>
            <a:ext cx="228600" cy="19177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C92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15085" y="589597"/>
            <a:ext cx="2181225" cy="75819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Trebuchet MS"/>
                <a:cs typeface="Trebuchet MS"/>
              </a:rPr>
              <a:t>R</a:t>
            </a:r>
            <a:r>
              <a:rPr dirty="0" spc="25">
                <a:latin typeface="Trebuchet MS"/>
                <a:cs typeface="Trebuchet MS"/>
              </a:rPr>
              <a:t>E</a:t>
            </a:r>
            <a:r>
              <a:rPr dirty="0" spc="-55">
                <a:latin typeface="Trebuchet MS"/>
                <a:cs typeface="Trebuchet MS"/>
              </a:rPr>
              <a:t>S</a:t>
            </a:r>
            <a:r>
              <a:rPr dirty="0" spc="40">
                <a:latin typeface="Trebuchet MS"/>
                <a:cs typeface="Trebuchet MS"/>
              </a:rPr>
              <a:t>U</a:t>
            </a:r>
            <a:r>
              <a:rPr dirty="0" spc="-30">
                <a:latin typeface="Trebuchet MS"/>
                <a:cs typeface="Trebuchet MS"/>
              </a:rPr>
              <a:t>L</a:t>
            </a:r>
            <a:r>
              <a:rPr dirty="0">
                <a:latin typeface="Trebuchet MS"/>
                <a:cs typeface="Trebuchet MS"/>
              </a:rPr>
              <a:t>T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753783" y="1987295"/>
          <a:ext cx="4968240" cy="3530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04595"/>
                <a:gridCol w="1464309"/>
                <a:gridCol w="443864"/>
                <a:gridCol w="436879"/>
                <a:gridCol w="629285"/>
                <a:gridCol w="787400"/>
              </a:tblGrid>
              <a:tr h="222884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dirty="0" sz="1100">
                          <a:latin typeface="Calibri"/>
                          <a:cs typeface="Calibri"/>
                        </a:rPr>
                        <a:t>GenderCode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635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65405" marR="317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dirty="0" sz="1100">
                          <a:latin typeface="Calibri"/>
                          <a:cs typeface="Calibri"/>
                        </a:rPr>
                        <a:t>(All)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635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228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08930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dirty="0" sz="1100" spc="-10" b="1">
                          <a:latin typeface="Calibri"/>
                          <a:cs typeface="Calibri"/>
                        </a:rPr>
                        <a:t>Count</a:t>
                      </a:r>
                      <a:r>
                        <a:rPr dirty="0" sz="1100" spc="5" b="1">
                          <a:latin typeface="Calibri"/>
                          <a:cs typeface="Calibri"/>
                        </a:rPr>
                        <a:t> of</a:t>
                      </a:r>
                      <a:r>
                        <a:rPr dirty="0" sz="1100" spc="-2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 spc="-5" b="1">
                          <a:latin typeface="Calibri"/>
                          <a:cs typeface="Calibri"/>
                        </a:rPr>
                        <a:t>FirstName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635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65405" marR="317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dirty="0" sz="1100" spc="-5" b="1">
                          <a:latin typeface="Calibri"/>
                          <a:cs typeface="Calibri"/>
                        </a:rPr>
                        <a:t>Performance</a:t>
                      </a:r>
                      <a:r>
                        <a:rPr dirty="0" sz="1100" spc="-2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 spc="-10" b="1">
                          <a:latin typeface="Calibri"/>
                          <a:cs typeface="Calibri"/>
                        </a:rPr>
                        <a:t>level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635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D9E0F1"/>
                    </a:solidFill>
                  </a:tcPr>
                </a:tc>
              </a:tr>
              <a:tr h="4044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952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100" spc="-5" b="1">
                          <a:latin typeface="Calibri"/>
                          <a:cs typeface="Calibri"/>
                        </a:rPr>
                        <a:t>BusinessUnit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5715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65405" marR="31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100" spc="10" b="1">
                          <a:latin typeface="Calibri"/>
                          <a:cs typeface="Calibri"/>
                        </a:rPr>
                        <a:t>high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5715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1143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100" spc="15" b="1">
                          <a:latin typeface="Calibri"/>
                          <a:cs typeface="Calibri"/>
                        </a:rPr>
                        <a:t>low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5715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4445" marR="52069">
                        <a:lnSpc>
                          <a:spcPts val="1280"/>
                        </a:lnSpc>
                        <a:spcBef>
                          <a:spcPts val="240"/>
                        </a:spcBef>
                      </a:pPr>
                      <a:r>
                        <a:rPr dirty="0" sz="1100" spc="-20" b="1">
                          <a:latin typeface="Calibri"/>
                          <a:cs typeface="Calibri"/>
                        </a:rPr>
                        <a:t>m</a:t>
                      </a:r>
                      <a:r>
                        <a:rPr dirty="0" sz="1100" spc="-45" b="1"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z="1100" spc="-10" b="1">
                          <a:latin typeface="Calibri"/>
                          <a:cs typeface="Calibri"/>
                        </a:rPr>
                        <a:t>d</a:t>
                      </a:r>
                      <a:r>
                        <a:rPr dirty="0" sz="1100" spc="20" b="1">
                          <a:latin typeface="Calibri"/>
                          <a:cs typeface="Calibri"/>
                        </a:rPr>
                        <a:t>i</a:t>
                      </a:r>
                      <a:r>
                        <a:rPr dirty="0" sz="1100" b="1">
                          <a:latin typeface="Calibri"/>
                          <a:cs typeface="Calibri"/>
                        </a:rPr>
                        <a:t>u  </a:t>
                      </a:r>
                      <a:r>
                        <a:rPr dirty="0" sz="1100" spc="20" b="1">
                          <a:latin typeface="Calibri"/>
                          <a:cs typeface="Calibri"/>
                        </a:rPr>
                        <a:t>m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3048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444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100" spc="5" b="1">
                          <a:latin typeface="Calibri"/>
                          <a:cs typeface="Calibri"/>
                        </a:rPr>
                        <a:t>very</a:t>
                      </a:r>
                      <a:r>
                        <a:rPr dirty="0" sz="1100" spc="-6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 spc="-10" b="1">
                          <a:latin typeface="Calibri"/>
                          <a:cs typeface="Calibri"/>
                        </a:rPr>
                        <a:t>high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5715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444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100" spc="-45" b="1">
                          <a:latin typeface="Calibri"/>
                          <a:cs typeface="Calibri"/>
                        </a:rPr>
                        <a:t>G</a:t>
                      </a:r>
                      <a:r>
                        <a:rPr dirty="0" sz="1100" spc="45" b="1">
                          <a:latin typeface="Calibri"/>
                          <a:cs typeface="Calibri"/>
                        </a:rPr>
                        <a:t>r</a:t>
                      </a:r>
                      <a:r>
                        <a:rPr dirty="0" sz="1100" spc="-35" b="1"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1100" spc="-10" b="1">
                          <a:latin typeface="Calibri"/>
                          <a:cs typeface="Calibri"/>
                        </a:rPr>
                        <a:t>n</a:t>
                      </a:r>
                      <a:r>
                        <a:rPr dirty="0" sz="1100" b="1">
                          <a:latin typeface="Calibri"/>
                          <a:cs typeface="Calibri"/>
                        </a:rPr>
                        <a:t>d</a:t>
                      </a:r>
                      <a:r>
                        <a:rPr dirty="0" sz="1100" spc="-3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 spc="-35" b="1">
                          <a:latin typeface="Calibri"/>
                          <a:cs typeface="Calibri"/>
                        </a:rPr>
                        <a:t>T</a:t>
                      </a:r>
                      <a:r>
                        <a:rPr dirty="0" sz="1100" spc="-10" b="1">
                          <a:latin typeface="Calibri"/>
                          <a:cs typeface="Calibri"/>
                        </a:rPr>
                        <a:t>o</a:t>
                      </a:r>
                      <a:r>
                        <a:rPr dirty="0" sz="1100" spc="-20" b="1">
                          <a:latin typeface="Calibri"/>
                          <a:cs typeface="Calibri"/>
                        </a:rPr>
                        <a:t>t</a:t>
                      </a:r>
                      <a:r>
                        <a:rPr dirty="0" sz="1100" spc="-35" b="1"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1100" b="1">
                          <a:latin typeface="Calibri"/>
                          <a:cs typeface="Calibri"/>
                        </a:rPr>
                        <a:t>l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5715">
                    <a:solidFill>
                      <a:srgbClr val="D9E0F1"/>
                    </a:solidFill>
                  </a:tcPr>
                </a:tc>
              </a:tr>
              <a:tr h="209946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1100" spc="10">
                          <a:latin typeface="Calibri"/>
                          <a:cs typeface="Calibri"/>
                        </a:rPr>
                        <a:t>BPC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762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1100" spc="35">
                          <a:latin typeface="Calibri"/>
                          <a:cs typeface="Calibri"/>
                        </a:rPr>
                        <a:t>16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762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1100" spc="35">
                          <a:latin typeface="Calibri"/>
                          <a:cs typeface="Calibri"/>
                        </a:rPr>
                        <a:t>34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762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1100" spc="40">
                          <a:latin typeface="Calibri"/>
                          <a:cs typeface="Calibri"/>
                        </a:rPr>
                        <a:t>85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762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1100" spc="40">
                          <a:latin typeface="Calibri"/>
                          <a:cs typeface="Calibri"/>
                        </a:rPr>
                        <a:t>15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762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1100" spc="5">
                          <a:latin typeface="Calibri"/>
                          <a:cs typeface="Calibri"/>
                        </a:rPr>
                        <a:t>150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7620"/>
                </a:tc>
              </a:tr>
              <a:tr h="223139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1100" spc="5">
                          <a:latin typeface="Calibri"/>
                          <a:cs typeface="Calibri"/>
                        </a:rPr>
                        <a:t>CCDR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2032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1100" spc="35">
                          <a:latin typeface="Calibri"/>
                          <a:cs typeface="Calibri"/>
                        </a:rPr>
                        <a:t>18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2032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1100" spc="35">
                          <a:latin typeface="Calibri"/>
                          <a:cs typeface="Calibri"/>
                        </a:rPr>
                        <a:t>47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2032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1100" spc="40">
                          <a:latin typeface="Calibri"/>
                          <a:cs typeface="Calibri"/>
                        </a:rPr>
                        <a:t>65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2032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1100" spc="40">
                          <a:latin typeface="Calibri"/>
                          <a:cs typeface="Calibri"/>
                        </a:rPr>
                        <a:t>15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2032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1100" spc="5">
                          <a:latin typeface="Calibri"/>
                          <a:cs typeface="Calibri"/>
                        </a:rPr>
                        <a:t>145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20320"/>
                </a:tc>
              </a:tr>
              <a:tr h="224941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1100" spc="-15">
                          <a:latin typeface="Calibri"/>
                          <a:cs typeface="Calibri"/>
                        </a:rPr>
                        <a:t>EW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2032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1100" spc="35">
                          <a:latin typeface="Calibri"/>
                          <a:cs typeface="Calibri"/>
                        </a:rPr>
                        <a:t>21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2032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1100" spc="35">
                          <a:latin typeface="Calibri"/>
                          <a:cs typeface="Calibri"/>
                        </a:rPr>
                        <a:t>41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2032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1100" spc="40">
                          <a:latin typeface="Calibri"/>
                          <a:cs typeface="Calibri"/>
                        </a:rPr>
                        <a:t>78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2032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1100" spc="40">
                          <a:latin typeface="Calibri"/>
                          <a:cs typeface="Calibri"/>
                        </a:rPr>
                        <a:t>14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2032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1100" spc="5">
                          <a:latin typeface="Calibri"/>
                          <a:cs typeface="Calibri"/>
                        </a:rPr>
                        <a:t>154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20320"/>
                </a:tc>
              </a:tr>
              <a:tr h="232724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100" spc="-5">
                          <a:latin typeface="Calibri"/>
                          <a:cs typeface="Calibri"/>
                        </a:rPr>
                        <a:t>MSC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22225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100" spc="35">
                          <a:latin typeface="Calibri"/>
                          <a:cs typeface="Calibri"/>
                        </a:rPr>
                        <a:t>17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22225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100" spc="35">
                          <a:latin typeface="Calibri"/>
                          <a:cs typeface="Calibri"/>
                        </a:rPr>
                        <a:t>39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22225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100" spc="40">
                          <a:latin typeface="Calibri"/>
                          <a:cs typeface="Calibri"/>
                        </a:rPr>
                        <a:t>92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22225"/>
                </a:tc>
                <a:tc>
                  <a:txBody>
                    <a:bodyPr/>
                    <a:lstStyle/>
                    <a:p>
                      <a:pPr algn="r" marR="571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100">
                          <a:latin typeface="Calibri"/>
                          <a:cs typeface="Calibri"/>
                        </a:rPr>
                        <a:t>9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22225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100" spc="5">
                          <a:latin typeface="Calibri"/>
                          <a:cs typeface="Calibri"/>
                        </a:rPr>
                        <a:t>157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22225"/>
                </a:tc>
              </a:tr>
              <a:tr h="231309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100" spc="10">
                          <a:latin typeface="Calibri"/>
                          <a:cs typeface="Calibri"/>
                        </a:rPr>
                        <a:t>NEL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28575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100" spc="35">
                          <a:latin typeface="Calibri"/>
                          <a:cs typeface="Calibri"/>
                        </a:rPr>
                        <a:t>21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28575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100" spc="35">
                          <a:latin typeface="Calibri"/>
                          <a:cs typeface="Calibri"/>
                        </a:rPr>
                        <a:t>41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28575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100" spc="40">
                          <a:latin typeface="Calibri"/>
                          <a:cs typeface="Calibri"/>
                        </a:rPr>
                        <a:t>77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28575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100" spc="40">
                          <a:latin typeface="Calibri"/>
                          <a:cs typeface="Calibri"/>
                        </a:rPr>
                        <a:t>15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28575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100" spc="5">
                          <a:latin typeface="Calibri"/>
                          <a:cs typeface="Calibri"/>
                        </a:rPr>
                        <a:t>154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28575"/>
                </a:tc>
              </a:tr>
              <a:tr h="223202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1100" spc="25">
                          <a:latin typeface="Calibri"/>
                          <a:cs typeface="Calibri"/>
                        </a:rPr>
                        <a:t>PL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2032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1100" spc="35">
                          <a:latin typeface="Calibri"/>
                          <a:cs typeface="Calibri"/>
                        </a:rPr>
                        <a:t>29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2032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1100" spc="35">
                          <a:latin typeface="Calibri"/>
                          <a:cs typeface="Calibri"/>
                        </a:rPr>
                        <a:t>33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2032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1100" spc="40">
                          <a:latin typeface="Calibri"/>
                          <a:cs typeface="Calibri"/>
                        </a:rPr>
                        <a:t>69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2032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1100" spc="40">
                          <a:latin typeface="Calibri"/>
                          <a:cs typeface="Calibri"/>
                        </a:rPr>
                        <a:t>12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2032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1100" spc="5">
                          <a:latin typeface="Calibri"/>
                          <a:cs typeface="Calibri"/>
                        </a:rPr>
                        <a:t>143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20320"/>
                </a:tc>
              </a:tr>
              <a:tr h="223202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100" spc="10">
                          <a:latin typeface="Calibri"/>
                          <a:cs typeface="Calibri"/>
                        </a:rPr>
                        <a:t>PYZ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20955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100" spc="35">
                          <a:latin typeface="Calibri"/>
                          <a:cs typeface="Calibri"/>
                        </a:rPr>
                        <a:t>26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20955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100" spc="35">
                          <a:latin typeface="Calibri"/>
                          <a:cs typeface="Calibri"/>
                        </a:rPr>
                        <a:t>41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20955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100" spc="40">
                          <a:latin typeface="Calibri"/>
                          <a:cs typeface="Calibri"/>
                        </a:rPr>
                        <a:t>75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20955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100" spc="40">
                          <a:latin typeface="Calibri"/>
                          <a:cs typeface="Calibri"/>
                        </a:rPr>
                        <a:t>15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20955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100" spc="5">
                          <a:latin typeface="Calibri"/>
                          <a:cs typeface="Calibri"/>
                        </a:rPr>
                        <a:t>157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20955"/>
                </a:tc>
              </a:tr>
              <a:tr h="223202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1100">
                          <a:latin typeface="Calibri"/>
                          <a:cs typeface="Calibri"/>
                        </a:rPr>
                        <a:t>SVG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2032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1100" spc="35">
                          <a:latin typeface="Calibri"/>
                          <a:cs typeface="Calibri"/>
                        </a:rPr>
                        <a:t>26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2032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1100" spc="35">
                          <a:latin typeface="Calibri"/>
                          <a:cs typeface="Calibri"/>
                        </a:rPr>
                        <a:t>43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2032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1100" spc="40">
                          <a:latin typeface="Calibri"/>
                          <a:cs typeface="Calibri"/>
                        </a:rPr>
                        <a:t>82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2032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1100" spc="40">
                          <a:latin typeface="Calibri"/>
                          <a:cs typeface="Calibri"/>
                        </a:rPr>
                        <a:t>16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2032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1100" spc="5">
                          <a:latin typeface="Calibri"/>
                          <a:cs typeface="Calibri"/>
                        </a:rPr>
                        <a:t>167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20320"/>
                </a:tc>
              </a:tr>
              <a:tr h="223202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100" spc="10">
                          <a:latin typeface="Calibri"/>
                          <a:cs typeface="Calibri"/>
                        </a:rPr>
                        <a:t>TNS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20955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100" spc="35">
                          <a:latin typeface="Calibri"/>
                          <a:cs typeface="Calibri"/>
                        </a:rPr>
                        <a:t>21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20955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100" spc="35">
                          <a:latin typeface="Calibri"/>
                          <a:cs typeface="Calibri"/>
                        </a:rPr>
                        <a:t>45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20955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100" spc="40">
                          <a:latin typeface="Calibri"/>
                          <a:cs typeface="Calibri"/>
                        </a:rPr>
                        <a:t>71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20955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100" spc="40">
                          <a:latin typeface="Calibri"/>
                          <a:cs typeface="Calibri"/>
                        </a:rPr>
                        <a:t>13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20955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100" spc="5">
                          <a:latin typeface="Calibri"/>
                          <a:cs typeface="Calibri"/>
                        </a:rPr>
                        <a:t>150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20955"/>
                </a:tc>
              </a:tr>
              <a:tr h="233410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1100">
                          <a:latin typeface="Calibri"/>
                          <a:cs typeface="Calibri"/>
                        </a:rPr>
                        <a:t>WBL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2032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1100" spc="35">
                          <a:latin typeface="Calibri"/>
                          <a:cs typeface="Calibri"/>
                        </a:rPr>
                        <a:t>25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2032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1100" spc="35">
                          <a:latin typeface="Calibri"/>
                          <a:cs typeface="Calibri"/>
                        </a:rPr>
                        <a:t>34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2032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1100" spc="40">
                          <a:latin typeface="Calibri"/>
                          <a:cs typeface="Calibri"/>
                        </a:rPr>
                        <a:t>84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2032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1100" spc="40">
                          <a:latin typeface="Calibri"/>
                          <a:cs typeface="Calibri"/>
                        </a:rPr>
                        <a:t>13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2032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1100" spc="5">
                          <a:latin typeface="Calibri"/>
                          <a:cs typeface="Calibri"/>
                        </a:rPr>
                        <a:t>156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20320"/>
                </a:tc>
              </a:tr>
              <a:tr h="222885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1100" spc="-45" b="1">
                          <a:latin typeface="Calibri"/>
                          <a:cs typeface="Calibri"/>
                        </a:rPr>
                        <a:t>G</a:t>
                      </a:r>
                      <a:r>
                        <a:rPr dirty="0" sz="1100" spc="45" b="1">
                          <a:latin typeface="Calibri"/>
                          <a:cs typeface="Calibri"/>
                        </a:rPr>
                        <a:t>r</a:t>
                      </a:r>
                      <a:r>
                        <a:rPr dirty="0" sz="1100" spc="-35" b="1"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1100" spc="-10" b="1">
                          <a:latin typeface="Calibri"/>
                          <a:cs typeface="Calibri"/>
                        </a:rPr>
                        <a:t>n</a:t>
                      </a:r>
                      <a:r>
                        <a:rPr dirty="0" sz="1100" b="1">
                          <a:latin typeface="Calibri"/>
                          <a:cs typeface="Calibri"/>
                        </a:rPr>
                        <a:t>d</a:t>
                      </a:r>
                      <a:r>
                        <a:rPr dirty="0" sz="1100" spc="-3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 spc="-35" b="1">
                          <a:latin typeface="Calibri"/>
                          <a:cs typeface="Calibri"/>
                        </a:rPr>
                        <a:t>T</a:t>
                      </a:r>
                      <a:r>
                        <a:rPr dirty="0" sz="1100" spc="-10" b="1">
                          <a:latin typeface="Calibri"/>
                          <a:cs typeface="Calibri"/>
                        </a:rPr>
                        <a:t>o</a:t>
                      </a:r>
                      <a:r>
                        <a:rPr dirty="0" sz="1100" spc="-20" b="1">
                          <a:latin typeface="Calibri"/>
                          <a:cs typeface="Calibri"/>
                        </a:rPr>
                        <a:t>t</a:t>
                      </a:r>
                      <a:r>
                        <a:rPr dirty="0" sz="1100" spc="-35" b="1"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1100" b="1">
                          <a:latin typeface="Calibri"/>
                          <a:cs typeface="Calibri"/>
                        </a:rPr>
                        <a:t>l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10795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algn="r" marR="952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1100" spc="5" b="1">
                          <a:latin typeface="Calibri"/>
                          <a:cs typeface="Calibri"/>
                        </a:rPr>
                        <a:t>220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10795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algn="r" marR="571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1100" spc="5" b="1">
                          <a:latin typeface="Calibri"/>
                          <a:cs typeface="Calibri"/>
                        </a:rPr>
                        <a:t>398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10795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algn="r" marR="571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1100" spc="5" b="1">
                          <a:latin typeface="Calibri"/>
                          <a:cs typeface="Calibri"/>
                        </a:rPr>
                        <a:t>778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10795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algn="r" marR="635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1100" spc="5" b="1">
                          <a:latin typeface="Calibri"/>
                          <a:cs typeface="Calibri"/>
                        </a:rPr>
                        <a:t>137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10795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1100" spc="15" b="1">
                          <a:latin typeface="Calibri"/>
                          <a:cs typeface="Calibri"/>
                        </a:rPr>
                        <a:t>1533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10795">
                    <a:solidFill>
                      <a:srgbClr val="D9E0F1"/>
                    </a:solidFill>
                  </a:tcPr>
                </a:tc>
              </a:tr>
            </a:tbl>
          </a:graphicData>
        </a:graphic>
      </p:graphicFrame>
      <p:grpSp>
        <p:nvGrpSpPr>
          <p:cNvPr id="4" name="object 4"/>
          <p:cNvGrpSpPr/>
          <p:nvPr/>
        </p:nvGrpSpPr>
        <p:grpSpPr>
          <a:xfrm>
            <a:off x="7270036" y="2961639"/>
            <a:ext cx="1891664" cy="1891030"/>
            <a:chOff x="7270036" y="2961639"/>
            <a:chExt cx="1891664" cy="1891030"/>
          </a:xfrm>
        </p:grpSpPr>
        <p:sp>
          <p:nvSpPr>
            <p:cNvPr id="5" name="object 5"/>
            <p:cNvSpPr/>
            <p:nvPr/>
          </p:nvSpPr>
          <p:spPr>
            <a:xfrm>
              <a:off x="8215630" y="2971164"/>
              <a:ext cx="413384" cy="935990"/>
            </a:xfrm>
            <a:custGeom>
              <a:avLst/>
              <a:gdLst/>
              <a:ahLst/>
              <a:cxnLst/>
              <a:rect l="l" t="t" r="r" b="b"/>
              <a:pathLst>
                <a:path w="413384" h="935989">
                  <a:moveTo>
                    <a:pt x="0" y="0"/>
                  </a:moveTo>
                  <a:lnTo>
                    <a:pt x="0" y="935990"/>
                  </a:lnTo>
                  <a:lnTo>
                    <a:pt x="413003" y="96012"/>
                  </a:lnTo>
                  <a:lnTo>
                    <a:pt x="364227" y="73764"/>
                  </a:lnTo>
                  <a:lnTo>
                    <a:pt x="314378" y="54381"/>
                  </a:lnTo>
                  <a:lnTo>
                    <a:pt x="263585" y="37895"/>
                  </a:lnTo>
                  <a:lnTo>
                    <a:pt x="211978" y="24336"/>
                  </a:lnTo>
                  <a:lnTo>
                    <a:pt x="159687" y="13736"/>
                  </a:lnTo>
                  <a:lnTo>
                    <a:pt x="106840" y="6125"/>
                  </a:lnTo>
                  <a:lnTo>
                    <a:pt x="53568" y="1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8215630" y="2971164"/>
              <a:ext cx="413384" cy="935990"/>
            </a:xfrm>
            <a:custGeom>
              <a:avLst/>
              <a:gdLst/>
              <a:ahLst/>
              <a:cxnLst/>
              <a:rect l="l" t="t" r="r" b="b"/>
              <a:pathLst>
                <a:path w="413384" h="935989">
                  <a:moveTo>
                    <a:pt x="0" y="0"/>
                  </a:moveTo>
                  <a:lnTo>
                    <a:pt x="53568" y="1536"/>
                  </a:lnTo>
                  <a:lnTo>
                    <a:pt x="106840" y="6125"/>
                  </a:lnTo>
                  <a:lnTo>
                    <a:pt x="159687" y="13736"/>
                  </a:lnTo>
                  <a:lnTo>
                    <a:pt x="211978" y="24336"/>
                  </a:lnTo>
                  <a:lnTo>
                    <a:pt x="263585" y="37895"/>
                  </a:lnTo>
                  <a:lnTo>
                    <a:pt x="314378" y="54381"/>
                  </a:lnTo>
                  <a:lnTo>
                    <a:pt x="364227" y="73764"/>
                  </a:lnTo>
                  <a:lnTo>
                    <a:pt x="413003" y="96012"/>
                  </a:lnTo>
                  <a:lnTo>
                    <a:pt x="0" y="935990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8215630" y="3067176"/>
              <a:ext cx="772795" cy="840105"/>
            </a:xfrm>
            <a:custGeom>
              <a:avLst/>
              <a:gdLst/>
              <a:ahLst/>
              <a:cxnLst/>
              <a:rect l="l" t="t" r="r" b="b"/>
              <a:pathLst>
                <a:path w="772795" h="840104">
                  <a:moveTo>
                    <a:pt x="413003" y="0"/>
                  </a:moveTo>
                  <a:lnTo>
                    <a:pt x="0" y="839978"/>
                  </a:lnTo>
                  <a:lnTo>
                    <a:pt x="772668" y="311658"/>
                  </a:lnTo>
                  <a:lnTo>
                    <a:pt x="744375" y="272509"/>
                  </a:lnTo>
                  <a:lnTo>
                    <a:pt x="714182" y="234964"/>
                  </a:lnTo>
                  <a:lnTo>
                    <a:pt x="682162" y="199086"/>
                  </a:lnTo>
                  <a:lnTo>
                    <a:pt x="648388" y="164939"/>
                  </a:lnTo>
                  <a:lnTo>
                    <a:pt x="612933" y="132588"/>
                  </a:lnTo>
                  <a:lnTo>
                    <a:pt x="575870" y="102095"/>
                  </a:lnTo>
                  <a:lnTo>
                    <a:pt x="537273" y="73526"/>
                  </a:lnTo>
                  <a:lnTo>
                    <a:pt x="497214" y="46945"/>
                  </a:lnTo>
                  <a:lnTo>
                    <a:pt x="455766" y="22414"/>
                  </a:lnTo>
                  <a:lnTo>
                    <a:pt x="413003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215630" y="3067176"/>
              <a:ext cx="772795" cy="840105"/>
            </a:xfrm>
            <a:custGeom>
              <a:avLst/>
              <a:gdLst/>
              <a:ahLst/>
              <a:cxnLst/>
              <a:rect l="l" t="t" r="r" b="b"/>
              <a:pathLst>
                <a:path w="772795" h="840104">
                  <a:moveTo>
                    <a:pt x="413003" y="0"/>
                  </a:moveTo>
                  <a:lnTo>
                    <a:pt x="455766" y="22414"/>
                  </a:lnTo>
                  <a:lnTo>
                    <a:pt x="497214" y="46945"/>
                  </a:lnTo>
                  <a:lnTo>
                    <a:pt x="537273" y="73526"/>
                  </a:lnTo>
                  <a:lnTo>
                    <a:pt x="575870" y="102095"/>
                  </a:lnTo>
                  <a:lnTo>
                    <a:pt x="612933" y="132588"/>
                  </a:lnTo>
                  <a:lnTo>
                    <a:pt x="648388" y="164939"/>
                  </a:lnTo>
                  <a:lnTo>
                    <a:pt x="682162" y="199086"/>
                  </a:lnTo>
                  <a:lnTo>
                    <a:pt x="714182" y="234964"/>
                  </a:lnTo>
                  <a:lnTo>
                    <a:pt x="744375" y="272509"/>
                  </a:lnTo>
                  <a:lnTo>
                    <a:pt x="772668" y="311658"/>
                  </a:lnTo>
                  <a:lnTo>
                    <a:pt x="0" y="839978"/>
                  </a:lnTo>
                  <a:lnTo>
                    <a:pt x="413003" y="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8215630" y="3378834"/>
              <a:ext cx="935990" cy="528320"/>
            </a:xfrm>
            <a:custGeom>
              <a:avLst/>
              <a:gdLst/>
              <a:ahLst/>
              <a:cxnLst/>
              <a:rect l="l" t="t" r="r" b="b"/>
              <a:pathLst>
                <a:path w="935990" h="528320">
                  <a:moveTo>
                    <a:pt x="772668" y="0"/>
                  </a:moveTo>
                  <a:lnTo>
                    <a:pt x="0" y="528319"/>
                  </a:lnTo>
                  <a:lnTo>
                    <a:pt x="935990" y="528319"/>
                  </a:lnTo>
                  <a:lnTo>
                    <a:pt x="934584" y="477044"/>
                  </a:lnTo>
                  <a:lnTo>
                    <a:pt x="930391" y="426092"/>
                  </a:lnTo>
                  <a:lnTo>
                    <a:pt x="923443" y="375571"/>
                  </a:lnTo>
                  <a:lnTo>
                    <a:pt x="913773" y="325591"/>
                  </a:lnTo>
                  <a:lnTo>
                    <a:pt x="901415" y="276260"/>
                  </a:lnTo>
                  <a:lnTo>
                    <a:pt x="886402" y="227687"/>
                  </a:lnTo>
                  <a:lnTo>
                    <a:pt x="868766" y="179981"/>
                  </a:lnTo>
                  <a:lnTo>
                    <a:pt x="848542" y="133250"/>
                  </a:lnTo>
                  <a:lnTo>
                    <a:pt x="825762" y="87604"/>
                  </a:lnTo>
                  <a:lnTo>
                    <a:pt x="800459" y="43151"/>
                  </a:lnTo>
                  <a:lnTo>
                    <a:pt x="772668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8215630" y="3378834"/>
              <a:ext cx="935990" cy="528320"/>
            </a:xfrm>
            <a:custGeom>
              <a:avLst/>
              <a:gdLst/>
              <a:ahLst/>
              <a:cxnLst/>
              <a:rect l="l" t="t" r="r" b="b"/>
              <a:pathLst>
                <a:path w="935990" h="528320">
                  <a:moveTo>
                    <a:pt x="772668" y="0"/>
                  </a:moveTo>
                  <a:lnTo>
                    <a:pt x="800459" y="43151"/>
                  </a:lnTo>
                  <a:lnTo>
                    <a:pt x="825762" y="87604"/>
                  </a:lnTo>
                  <a:lnTo>
                    <a:pt x="848542" y="133250"/>
                  </a:lnTo>
                  <a:lnTo>
                    <a:pt x="868766" y="179981"/>
                  </a:lnTo>
                  <a:lnTo>
                    <a:pt x="886402" y="227687"/>
                  </a:lnTo>
                  <a:lnTo>
                    <a:pt x="901415" y="276260"/>
                  </a:lnTo>
                  <a:lnTo>
                    <a:pt x="913773" y="325591"/>
                  </a:lnTo>
                  <a:lnTo>
                    <a:pt x="923443" y="375571"/>
                  </a:lnTo>
                  <a:lnTo>
                    <a:pt x="930391" y="426092"/>
                  </a:lnTo>
                  <a:lnTo>
                    <a:pt x="934584" y="477044"/>
                  </a:lnTo>
                  <a:lnTo>
                    <a:pt x="935990" y="528319"/>
                  </a:lnTo>
                  <a:lnTo>
                    <a:pt x="0" y="528319"/>
                  </a:lnTo>
                  <a:lnTo>
                    <a:pt x="772668" y="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8215630" y="3907154"/>
              <a:ext cx="935990" cy="436880"/>
            </a:xfrm>
            <a:custGeom>
              <a:avLst/>
              <a:gdLst/>
              <a:ahLst/>
              <a:cxnLst/>
              <a:rect l="l" t="t" r="r" b="b"/>
              <a:pathLst>
                <a:path w="935990" h="436879">
                  <a:moveTo>
                    <a:pt x="935990" y="0"/>
                  </a:moveTo>
                  <a:lnTo>
                    <a:pt x="0" y="0"/>
                  </a:lnTo>
                  <a:lnTo>
                    <a:pt x="827786" y="436880"/>
                  </a:lnTo>
                  <a:lnTo>
                    <a:pt x="850227" y="391455"/>
                  </a:lnTo>
                  <a:lnTo>
                    <a:pt x="870123" y="345000"/>
                  </a:lnTo>
                  <a:lnTo>
                    <a:pt x="887447" y="297622"/>
                  </a:lnTo>
                  <a:lnTo>
                    <a:pt x="902175" y="249428"/>
                  </a:lnTo>
                  <a:lnTo>
                    <a:pt x="914281" y="200527"/>
                  </a:lnTo>
                  <a:lnTo>
                    <a:pt x="923741" y="151026"/>
                  </a:lnTo>
                  <a:lnTo>
                    <a:pt x="930529" y="101033"/>
                  </a:lnTo>
                  <a:lnTo>
                    <a:pt x="934620" y="50655"/>
                  </a:lnTo>
                  <a:lnTo>
                    <a:pt x="935990" y="0"/>
                  </a:lnTo>
                  <a:close/>
                </a:path>
              </a:pathLst>
            </a:custGeom>
            <a:solidFill>
              <a:srgbClr val="8063A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8215630" y="3907154"/>
              <a:ext cx="935990" cy="436880"/>
            </a:xfrm>
            <a:custGeom>
              <a:avLst/>
              <a:gdLst/>
              <a:ahLst/>
              <a:cxnLst/>
              <a:rect l="l" t="t" r="r" b="b"/>
              <a:pathLst>
                <a:path w="935990" h="436879">
                  <a:moveTo>
                    <a:pt x="935990" y="0"/>
                  </a:moveTo>
                  <a:lnTo>
                    <a:pt x="934620" y="50655"/>
                  </a:lnTo>
                  <a:lnTo>
                    <a:pt x="930529" y="101033"/>
                  </a:lnTo>
                  <a:lnTo>
                    <a:pt x="923741" y="151026"/>
                  </a:lnTo>
                  <a:lnTo>
                    <a:pt x="914281" y="200527"/>
                  </a:lnTo>
                  <a:lnTo>
                    <a:pt x="902175" y="249428"/>
                  </a:lnTo>
                  <a:lnTo>
                    <a:pt x="887447" y="297622"/>
                  </a:lnTo>
                  <a:lnTo>
                    <a:pt x="870123" y="345000"/>
                  </a:lnTo>
                  <a:lnTo>
                    <a:pt x="850227" y="391455"/>
                  </a:lnTo>
                  <a:lnTo>
                    <a:pt x="827786" y="436880"/>
                  </a:lnTo>
                  <a:lnTo>
                    <a:pt x="0" y="0"/>
                  </a:lnTo>
                  <a:lnTo>
                    <a:pt x="935990" y="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8215630" y="3907154"/>
              <a:ext cx="828040" cy="828040"/>
            </a:xfrm>
            <a:custGeom>
              <a:avLst/>
              <a:gdLst/>
              <a:ahLst/>
              <a:cxnLst/>
              <a:rect l="l" t="t" r="r" b="b"/>
              <a:pathLst>
                <a:path w="828040" h="828039">
                  <a:moveTo>
                    <a:pt x="0" y="0"/>
                  </a:moveTo>
                  <a:lnTo>
                    <a:pt x="436752" y="827913"/>
                  </a:lnTo>
                  <a:lnTo>
                    <a:pt x="481464" y="802726"/>
                  </a:lnTo>
                  <a:lnTo>
                    <a:pt x="524588" y="775227"/>
                  </a:lnTo>
                  <a:lnTo>
                    <a:pt x="566044" y="745495"/>
                  </a:lnTo>
                  <a:lnTo>
                    <a:pt x="605749" y="713611"/>
                  </a:lnTo>
                  <a:lnTo>
                    <a:pt x="643621" y="679654"/>
                  </a:lnTo>
                  <a:lnTo>
                    <a:pt x="679579" y="643705"/>
                  </a:lnTo>
                  <a:lnTo>
                    <a:pt x="713540" y="605844"/>
                  </a:lnTo>
                  <a:lnTo>
                    <a:pt x="745423" y="566150"/>
                  </a:lnTo>
                  <a:lnTo>
                    <a:pt x="775147" y="524705"/>
                  </a:lnTo>
                  <a:lnTo>
                    <a:pt x="802628" y="481588"/>
                  </a:lnTo>
                  <a:lnTo>
                    <a:pt x="827786" y="4368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ACC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8215630" y="3907154"/>
              <a:ext cx="828040" cy="828040"/>
            </a:xfrm>
            <a:custGeom>
              <a:avLst/>
              <a:gdLst/>
              <a:ahLst/>
              <a:cxnLst/>
              <a:rect l="l" t="t" r="r" b="b"/>
              <a:pathLst>
                <a:path w="828040" h="828039">
                  <a:moveTo>
                    <a:pt x="827786" y="436880"/>
                  </a:moveTo>
                  <a:lnTo>
                    <a:pt x="802628" y="481588"/>
                  </a:lnTo>
                  <a:lnTo>
                    <a:pt x="775147" y="524705"/>
                  </a:lnTo>
                  <a:lnTo>
                    <a:pt x="745423" y="566150"/>
                  </a:lnTo>
                  <a:lnTo>
                    <a:pt x="713540" y="605844"/>
                  </a:lnTo>
                  <a:lnTo>
                    <a:pt x="679579" y="643705"/>
                  </a:lnTo>
                  <a:lnTo>
                    <a:pt x="643621" y="679654"/>
                  </a:lnTo>
                  <a:lnTo>
                    <a:pt x="605749" y="713611"/>
                  </a:lnTo>
                  <a:lnTo>
                    <a:pt x="566044" y="745495"/>
                  </a:lnTo>
                  <a:lnTo>
                    <a:pt x="524588" y="775227"/>
                  </a:lnTo>
                  <a:lnTo>
                    <a:pt x="481464" y="802726"/>
                  </a:lnTo>
                  <a:lnTo>
                    <a:pt x="436752" y="827913"/>
                  </a:lnTo>
                  <a:lnTo>
                    <a:pt x="0" y="0"/>
                  </a:lnTo>
                  <a:lnTo>
                    <a:pt x="827786" y="43688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7901051" y="3907154"/>
              <a:ext cx="751840" cy="935990"/>
            </a:xfrm>
            <a:custGeom>
              <a:avLst/>
              <a:gdLst/>
              <a:ahLst/>
              <a:cxnLst/>
              <a:rect l="l" t="t" r="r" b="b"/>
              <a:pathLst>
                <a:path w="751840" h="935989">
                  <a:moveTo>
                    <a:pt x="314578" y="0"/>
                  </a:moveTo>
                  <a:lnTo>
                    <a:pt x="0" y="881634"/>
                  </a:lnTo>
                  <a:lnTo>
                    <a:pt x="46575" y="896900"/>
                  </a:lnTo>
                  <a:lnTo>
                    <a:pt x="93656" y="909652"/>
                  </a:lnTo>
                  <a:lnTo>
                    <a:pt x="141143" y="919896"/>
                  </a:lnTo>
                  <a:lnTo>
                    <a:pt x="188940" y="927639"/>
                  </a:lnTo>
                  <a:lnTo>
                    <a:pt x="236950" y="932888"/>
                  </a:lnTo>
                  <a:lnTo>
                    <a:pt x="285075" y="935649"/>
                  </a:lnTo>
                  <a:lnTo>
                    <a:pt x="333220" y="935929"/>
                  </a:lnTo>
                  <a:lnTo>
                    <a:pt x="381285" y="933735"/>
                  </a:lnTo>
                  <a:lnTo>
                    <a:pt x="429175" y="929074"/>
                  </a:lnTo>
                  <a:lnTo>
                    <a:pt x="476793" y="921951"/>
                  </a:lnTo>
                  <a:lnTo>
                    <a:pt x="524040" y="912374"/>
                  </a:lnTo>
                  <a:lnTo>
                    <a:pt x="570821" y="900350"/>
                  </a:lnTo>
                  <a:lnTo>
                    <a:pt x="617037" y="885885"/>
                  </a:lnTo>
                  <a:lnTo>
                    <a:pt x="662593" y="868986"/>
                  </a:lnTo>
                  <a:lnTo>
                    <a:pt x="707390" y="849660"/>
                  </a:lnTo>
                  <a:lnTo>
                    <a:pt x="751331" y="827913"/>
                  </a:lnTo>
                  <a:lnTo>
                    <a:pt x="314578" y="0"/>
                  </a:lnTo>
                  <a:close/>
                </a:path>
              </a:pathLst>
            </a:custGeom>
            <a:solidFill>
              <a:srgbClr val="F7954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7901051" y="3907154"/>
              <a:ext cx="751840" cy="935990"/>
            </a:xfrm>
            <a:custGeom>
              <a:avLst/>
              <a:gdLst/>
              <a:ahLst/>
              <a:cxnLst/>
              <a:rect l="l" t="t" r="r" b="b"/>
              <a:pathLst>
                <a:path w="751840" h="935989">
                  <a:moveTo>
                    <a:pt x="751331" y="827913"/>
                  </a:moveTo>
                  <a:lnTo>
                    <a:pt x="707390" y="849660"/>
                  </a:lnTo>
                  <a:lnTo>
                    <a:pt x="662593" y="868986"/>
                  </a:lnTo>
                  <a:lnTo>
                    <a:pt x="617037" y="885885"/>
                  </a:lnTo>
                  <a:lnTo>
                    <a:pt x="570821" y="900350"/>
                  </a:lnTo>
                  <a:lnTo>
                    <a:pt x="524040" y="912374"/>
                  </a:lnTo>
                  <a:lnTo>
                    <a:pt x="476793" y="921951"/>
                  </a:lnTo>
                  <a:lnTo>
                    <a:pt x="429175" y="929074"/>
                  </a:lnTo>
                  <a:lnTo>
                    <a:pt x="381285" y="933735"/>
                  </a:lnTo>
                  <a:lnTo>
                    <a:pt x="333220" y="935929"/>
                  </a:lnTo>
                  <a:lnTo>
                    <a:pt x="285075" y="935649"/>
                  </a:lnTo>
                  <a:lnTo>
                    <a:pt x="236950" y="932888"/>
                  </a:lnTo>
                  <a:lnTo>
                    <a:pt x="188940" y="927639"/>
                  </a:lnTo>
                  <a:lnTo>
                    <a:pt x="141143" y="919896"/>
                  </a:lnTo>
                  <a:lnTo>
                    <a:pt x="93656" y="909652"/>
                  </a:lnTo>
                  <a:lnTo>
                    <a:pt x="46575" y="896900"/>
                  </a:lnTo>
                  <a:lnTo>
                    <a:pt x="0" y="881634"/>
                  </a:lnTo>
                  <a:lnTo>
                    <a:pt x="314578" y="0"/>
                  </a:lnTo>
                  <a:lnTo>
                    <a:pt x="751331" y="827913"/>
                  </a:lnTo>
                  <a:close/>
                </a:path>
              </a:pathLst>
            </a:custGeom>
            <a:ln w="190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7387717" y="3907154"/>
              <a:ext cx="828040" cy="882015"/>
            </a:xfrm>
            <a:custGeom>
              <a:avLst/>
              <a:gdLst/>
              <a:ahLst/>
              <a:cxnLst/>
              <a:rect l="l" t="t" r="r" b="b"/>
              <a:pathLst>
                <a:path w="828040" h="882014">
                  <a:moveTo>
                    <a:pt x="827912" y="0"/>
                  </a:moveTo>
                  <a:lnTo>
                    <a:pt x="0" y="436880"/>
                  </a:lnTo>
                  <a:lnTo>
                    <a:pt x="24549" y="480539"/>
                  </a:lnTo>
                  <a:lnTo>
                    <a:pt x="51282" y="522645"/>
                  </a:lnTo>
                  <a:lnTo>
                    <a:pt x="80117" y="563128"/>
                  </a:lnTo>
                  <a:lnTo>
                    <a:pt x="110977" y="601919"/>
                  </a:lnTo>
                  <a:lnTo>
                    <a:pt x="143780" y="638949"/>
                  </a:lnTo>
                  <a:lnTo>
                    <a:pt x="178447" y="674150"/>
                  </a:lnTo>
                  <a:lnTo>
                    <a:pt x="214899" y="707453"/>
                  </a:lnTo>
                  <a:lnTo>
                    <a:pt x="253056" y="738788"/>
                  </a:lnTo>
                  <a:lnTo>
                    <a:pt x="292838" y="768088"/>
                  </a:lnTo>
                  <a:lnTo>
                    <a:pt x="334165" y="795282"/>
                  </a:lnTo>
                  <a:lnTo>
                    <a:pt x="376958" y="820303"/>
                  </a:lnTo>
                  <a:lnTo>
                    <a:pt x="421137" y="843081"/>
                  </a:lnTo>
                  <a:lnTo>
                    <a:pt x="466622" y="863547"/>
                  </a:lnTo>
                  <a:lnTo>
                    <a:pt x="513333" y="881634"/>
                  </a:lnTo>
                  <a:lnTo>
                    <a:pt x="827912" y="0"/>
                  </a:lnTo>
                  <a:close/>
                </a:path>
              </a:pathLst>
            </a:custGeom>
            <a:solidFill>
              <a:srgbClr val="2C4D7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7387717" y="3907154"/>
              <a:ext cx="828040" cy="882015"/>
            </a:xfrm>
            <a:custGeom>
              <a:avLst/>
              <a:gdLst/>
              <a:ahLst/>
              <a:cxnLst/>
              <a:rect l="l" t="t" r="r" b="b"/>
              <a:pathLst>
                <a:path w="828040" h="882014">
                  <a:moveTo>
                    <a:pt x="513333" y="881634"/>
                  </a:moveTo>
                  <a:lnTo>
                    <a:pt x="466622" y="863547"/>
                  </a:lnTo>
                  <a:lnTo>
                    <a:pt x="421137" y="843081"/>
                  </a:lnTo>
                  <a:lnTo>
                    <a:pt x="376958" y="820303"/>
                  </a:lnTo>
                  <a:lnTo>
                    <a:pt x="334165" y="795282"/>
                  </a:lnTo>
                  <a:lnTo>
                    <a:pt x="292838" y="768088"/>
                  </a:lnTo>
                  <a:lnTo>
                    <a:pt x="253056" y="738788"/>
                  </a:lnTo>
                  <a:lnTo>
                    <a:pt x="214899" y="707453"/>
                  </a:lnTo>
                  <a:lnTo>
                    <a:pt x="178447" y="674150"/>
                  </a:lnTo>
                  <a:lnTo>
                    <a:pt x="143780" y="638949"/>
                  </a:lnTo>
                  <a:lnTo>
                    <a:pt x="110977" y="601919"/>
                  </a:lnTo>
                  <a:lnTo>
                    <a:pt x="80117" y="563128"/>
                  </a:lnTo>
                  <a:lnTo>
                    <a:pt x="51282" y="522645"/>
                  </a:lnTo>
                  <a:lnTo>
                    <a:pt x="24549" y="480539"/>
                  </a:lnTo>
                  <a:lnTo>
                    <a:pt x="0" y="436880"/>
                  </a:lnTo>
                  <a:lnTo>
                    <a:pt x="827912" y="0"/>
                  </a:lnTo>
                  <a:lnTo>
                    <a:pt x="513333" y="881634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7279561" y="3669283"/>
              <a:ext cx="936625" cy="675005"/>
            </a:xfrm>
            <a:custGeom>
              <a:avLst/>
              <a:gdLst/>
              <a:ahLst/>
              <a:cxnLst/>
              <a:rect l="l" t="t" r="r" b="b"/>
              <a:pathLst>
                <a:path w="936625" h="675004">
                  <a:moveTo>
                    <a:pt x="30685" y="0"/>
                  </a:moveTo>
                  <a:lnTo>
                    <a:pt x="19255" y="48775"/>
                  </a:lnTo>
                  <a:lnTo>
                    <a:pt x="10484" y="97879"/>
                  </a:lnTo>
                  <a:lnTo>
                    <a:pt x="4359" y="147205"/>
                  </a:lnTo>
                  <a:lnTo>
                    <a:pt x="868" y="196651"/>
                  </a:lnTo>
                  <a:lnTo>
                    <a:pt x="0" y="246112"/>
                  </a:lnTo>
                  <a:lnTo>
                    <a:pt x="1741" y="295483"/>
                  </a:lnTo>
                  <a:lnTo>
                    <a:pt x="6079" y="344662"/>
                  </a:lnTo>
                  <a:lnTo>
                    <a:pt x="13003" y="393543"/>
                  </a:lnTo>
                  <a:lnTo>
                    <a:pt x="22500" y="442022"/>
                  </a:lnTo>
                  <a:lnTo>
                    <a:pt x="34558" y="489995"/>
                  </a:lnTo>
                  <a:lnTo>
                    <a:pt x="49165" y="537359"/>
                  </a:lnTo>
                  <a:lnTo>
                    <a:pt x="66308" y="584009"/>
                  </a:lnTo>
                  <a:lnTo>
                    <a:pt x="85976" y="629841"/>
                  </a:lnTo>
                  <a:lnTo>
                    <a:pt x="108155" y="674751"/>
                  </a:lnTo>
                  <a:lnTo>
                    <a:pt x="936068" y="237871"/>
                  </a:lnTo>
                  <a:lnTo>
                    <a:pt x="30685" y="0"/>
                  </a:lnTo>
                  <a:close/>
                </a:path>
              </a:pathLst>
            </a:custGeom>
            <a:solidFill>
              <a:srgbClr val="772C2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7279561" y="3669283"/>
              <a:ext cx="936625" cy="675005"/>
            </a:xfrm>
            <a:custGeom>
              <a:avLst/>
              <a:gdLst/>
              <a:ahLst/>
              <a:cxnLst/>
              <a:rect l="l" t="t" r="r" b="b"/>
              <a:pathLst>
                <a:path w="936625" h="675004">
                  <a:moveTo>
                    <a:pt x="108155" y="674751"/>
                  </a:moveTo>
                  <a:lnTo>
                    <a:pt x="85976" y="629841"/>
                  </a:lnTo>
                  <a:lnTo>
                    <a:pt x="66308" y="584009"/>
                  </a:lnTo>
                  <a:lnTo>
                    <a:pt x="49165" y="537359"/>
                  </a:lnTo>
                  <a:lnTo>
                    <a:pt x="34558" y="489995"/>
                  </a:lnTo>
                  <a:lnTo>
                    <a:pt x="22500" y="442022"/>
                  </a:lnTo>
                  <a:lnTo>
                    <a:pt x="13003" y="393543"/>
                  </a:lnTo>
                  <a:lnTo>
                    <a:pt x="6079" y="344662"/>
                  </a:lnTo>
                  <a:lnTo>
                    <a:pt x="1741" y="295483"/>
                  </a:lnTo>
                  <a:lnTo>
                    <a:pt x="0" y="246112"/>
                  </a:lnTo>
                  <a:lnTo>
                    <a:pt x="868" y="196651"/>
                  </a:lnTo>
                  <a:lnTo>
                    <a:pt x="4359" y="147205"/>
                  </a:lnTo>
                  <a:lnTo>
                    <a:pt x="10484" y="97879"/>
                  </a:lnTo>
                  <a:lnTo>
                    <a:pt x="19255" y="48775"/>
                  </a:lnTo>
                  <a:lnTo>
                    <a:pt x="30685" y="0"/>
                  </a:lnTo>
                  <a:lnTo>
                    <a:pt x="936068" y="237871"/>
                  </a:lnTo>
                  <a:lnTo>
                    <a:pt x="108155" y="674751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7310247" y="3199764"/>
              <a:ext cx="905510" cy="707390"/>
            </a:xfrm>
            <a:custGeom>
              <a:avLst/>
              <a:gdLst/>
              <a:ahLst/>
              <a:cxnLst/>
              <a:rect l="l" t="t" r="r" b="b"/>
              <a:pathLst>
                <a:path w="905509" h="707389">
                  <a:moveTo>
                    <a:pt x="292353" y="0"/>
                  </a:moveTo>
                  <a:lnTo>
                    <a:pt x="254509" y="34648"/>
                  </a:lnTo>
                  <a:lnTo>
                    <a:pt x="218739" y="71195"/>
                  </a:lnTo>
                  <a:lnTo>
                    <a:pt x="185104" y="109545"/>
                  </a:lnTo>
                  <a:lnTo>
                    <a:pt x="153662" y="149598"/>
                  </a:lnTo>
                  <a:lnTo>
                    <a:pt x="124474" y="191259"/>
                  </a:lnTo>
                  <a:lnTo>
                    <a:pt x="97599" y="234429"/>
                  </a:lnTo>
                  <a:lnTo>
                    <a:pt x="73096" y="279011"/>
                  </a:lnTo>
                  <a:lnTo>
                    <a:pt x="51025" y="324909"/>
                  </a:lnTo>
                  <a:lnTo>
                    <a:pt x="31446" y="372024"/>
                  </a:lnTo>
                  <a:lnTo>
                    <a:pt x="14417" y="420260"/>
                  </a:lnTo>
                  <a:lnTo>
                    <a:pt x="0" y="469519"/>
                  </a:lnTo>
                  <a:lnTo>
                    <a:pt x="905382" y="707390"/>
                  </a:lnTo>
                  <a:lnTo>
                    <a:pt x="292353" y="0"/>
                  </a:lnTo>
                  <a:close/>
                </a:path>
              </a:pathLst>
            </a:custGeom>
            <a:solidFill>
              <a:srgbClr val="5F752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7310247" y="3199764"/>
              <a:ext cx="905510" cy="707390"/>
            </a:xfrm>
            <a:custGeom>
              <a:avLst/>
              <a:gdLst/>
              <a:ahLst/>
              <a:cxnLst/>
              <a:rect l="l" t="t" r="r" b="b"/>
              <a:pathLst>
                <a:path w="905509" h="707389">
                  <a:moveTo>
                    <a:pt x="0" y="469519"/>
                  </a:moveTo>
                  <a:lnTo>
                    <a:pt x="14417" y="420260"/>
                  </a:lnTo>
                  <a:lnTo>
                    <a:pt x="31446" y="372024"/>
                  </a:lnTo>
                  <a:lnTo>
                    <a:pt x="51025" y="324909"/>
                  </a:lnTo>
                  <a:lnTo>
                    <a:pt x="73096" y="279011"/>
                  </a:lnTo>
                  <a:lnTo>
                    <a:pt x="97599" y="234429"/>
                  </a:lnTo>
                  <a:lnTo>
                    <a:pt x="124474" y="191259"/>
                  </a:lnTo>
                  <a:lnTo>
                    <a:pt x="153662" y="149598"/>
                  </a:lnTo>
                  <a:lnTo>
                    <a:pt x="185104" y="109545"/>
                  </a:lnTo>
                  <a:lnTo>
                    <a:pt x="218739" y="71195"/>
                  </a:lnTo>
                  <a:lnTo>
                    <a:pt x="254509" y="34648"/>
                  </a:lnTo>
                  <a:lnTo>
                    <a:pt x="292353" y="0"/>
                  </a:lnTo>
                  <a:lnTo>
                    <a:pt x="905382" y="707390"/>
                  </a:lnTo>
                  <a:lnTo>
                    <a:pt x="0" y="469519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7602601" y="2971164"/>
              <a:ext cx="613410" cy="935990"/>
            </a:xfrm>
            <a:custGeom>
              <a:avLst/>
              <a:gdLst/>
              <a:ahLst/>
              <a:cxnLst/>
              <a:rect l="l" t="t" r="r" b="b"/>
              <a:pathLst>
                <a:path w="613409" h="935989">
                  <a:moveTo>
                    <a:pt x="613028" y="0"/>
                  </a:moveTo>
                  <a:lnTo>
                    <a:pt x="561217" y="1433"/>
                  </a:lnTo>
                  <a:lnTo>
                    <a:pt x="509781" y="5708"/>
                  </a:lnTo>
                  <a:lnTo>
                    <a:pt x="458830" y="12782"/>
                  </a:lnTo>
                  <a:lnTo>
                    <a:pt x="408472" y="22616"/>
                  </a:lnTo>
                  <a:lnTo>
                    <a:pt x="358817" y="35169"/>
                  </a:lnTo>
                  <a:lnTo>
                    <a:pt x="309975" y="50400"/>
                  </a:lnTo>
                  <a:lnTo>
                    <a:pt x="262054" y="68268"/>
                  </a:lnTo>
                  <a:lnTo>
                    <a:pt x="215164" y="88734"/>
                  </a:lnTo>
                  <a:lnTo>
                    <a:pt x="169414" y="111756"/>
                  </a:lnTo>
                  <a:lnTo>
                    <a:pt x="124913" y="137295"/>
                  </a:lnTo>
                  <a:lnTo>
                    <a:pt x="81771" y="165308"/>
                  </a:lnTo>
                  <a:lnTo>
                    <a:pt x="40097" y="195757"/>
                  </a:lnTo>
                  <a:lnTo>
                    <a:pt x="0" y="228600"/>
                  </a:lnTo>
                  <a:lnTo>
                    <a:pt x="613028" y="935990"/>
                  </a:lnTo>
                  <a:lnTo>
                    <a:pt x="613028" y="0"/>
                  </a:lnTo>
                  <a:close/>
                </a:path>
              </a:pathLst>
            </a:custGeom>
            <a:solidFill>
              <a:srgbClr val="4D3A6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7602601" y="2971164"/>
              <a:ext cx="613410" cy="935990"/>
            </a:xfrm>
            <a:custGeom>
              <a:avLst/>
              <a:gdLst/>
              <a:ahLst/>
              <a:cxnLst/>
              <a:rect l="l" t="t" r="r" b="b"/>
              <a:pathLst>
                <a:path w="613409" h="935989">
                  <a:moveTo>
                    <a:pt x="0" y="228600"/>
                  </a:moveTo>
                  <a:lnTo>
                    <a:pt x="40097" y="195757"/>
                  </a:lnTo>
                  <a:lnTo>
                    <a:pt x="81771" y="165308"/>
                  </a:lnTo>
                  <a:lnTo>
                    <a:pt x="124913" y="137295"/>
                  </a:lnTo>
                  <a:lnTo>
                    <a:pt x="169414" y="111756"/>
                  </a:lnTo>
                  <a:lnTo>
                    <a:pt x="215164" y="88734"/>
                  </a:lnTo>
                  <a:lnTo>
                    <a:pt x="262054" y="68268"/>
                  </a:lnTo>
                  <a:lnTo>
                    <a:pt x="309975" y="50400"/>
                  </a:lnTo>
                  <a:lnTo>
                    <a:pt x="358817" y="35169"/>
                  </a:lnTo>
                  <a:lnTo>
                    <a:pt x="408472" y="22616"/>
                  </a:lnTo>
                  <a:lnTo>
                    <a:pt x="458830" y="12782"/>
                  </a:lnTo>
                  <a:lnTo>
                    <a:pt x="509781" y="5708"/>
                  </a:lnTo>
                  <a:lnTo>
                    <a:pt x="561217" y="1433"/>
                  </a:lnTo>
                  <a:lnTo>
                    <a:pt x="613028" y="0"/>
                  </a:lnTo>
                  <a:lnTo>
                    <a:pt x="613028" y="935990"/>
                  </a:lnTo>
                  <a:lnTo>
                    <a:pt x="0" y="22860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/>
          <p:cNvSpPr txBox="1"/>
          <p:nvPr/>
        </p:nvSpPr>
        <p:spPr>
          <a:xfrm>
            <a:off x="8041005" y="2585402"/>
            <a:ext cx="364490" cy="24320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400" spc="-30">
                <a:solidFill>
                  <a:srgbClr val="585858"/>
                </a:solidFill>
                <a:latin typeface="Arial MT"/>
                <a:cs typeface="Arial MT"/>
              </a:rPr>
              <a:t>h</a:t>
            </a:r>
            <a:r>
              <a:rPr dirty="0" sz="1400" spc="60">
                <a:solidFill>
                  <a:srgbClr val="585858"/>
                </a:solidFill>
                <a:latin typeface="Arial MT"/>
                <a:cs typeface="Arial MT"/>
              </a:rPr>
              <a:t>i</a:t>
            </a:r>
            <a:r>
              <a:rPr dirty="0" sz="1400" spc="-30">
                <a:solidFill>
                  <a:srgbClr val="585858"/>
                </a:solidFill>
                <a:latin typeface="Arial MT"/>
                <a:cs typeface="Arial MT"/>
              </a:rPr>
              <a:t>g</a:t>
            </a:r>
            <a:r>
              <a:rPr dirty="0" sz="1400" spc="15">
                <a:solidFill>
                  <a:srgbClr val="585858"/>
                </a:solidFill>
                <a:latin typeface="Arial MT"/>
                <a:cs typeface="Arial MT"/>
              </a:rPr>
              <a:t>h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6257925" y="505777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6667500" y="505777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7172325" y="505777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7534275" y="505777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8063A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7962900" y="505777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4AAC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8353425" y="505777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F795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8667750" y="505777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2C4D75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3" name="object 33"/>
          <p:cNvGrpSpPr/>
          <p:nvPr/>
        </p:nvGrpSpPr>
        <p:grpSpPr>
          <a:xfrm>
            <a:off x="9058275" y="5048250"/>
            <a:ext cx="76200" cy="76200"/>
            <a:chOff x="9058275" y="5048250"/>
            <a:chExt cx="76200" cy="76200"/>
          </a:xfrm>
        </p:grpSpPr>
        <p:sp>
          <p:nvSpPr>
            <p:cNvPr id="34" name="object 34"/>
            <p:cNvSpPr/>
            <p:nvPr/>
          </p:nvSpPr>
          <p:spPr>
            <a:xfrm>
              <a:off x="9067800" y="505777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57150" y="0"/>
                  </a:moveTo>
                  <a:lnTo>
                    <a:pt x="0" y="0"/>
                  </a:lnTo>
                  <a:lnTo>
                    <a:pt x="0" y="57150"/>
                  </a:lnTo>
                  <a:lnTo>
                    <a:pt x="57150" y="57150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772C2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9067800" y="505777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0" y="57150"/>
                  </a:moveTo>
                  <a:lnTo>
                    <a:pt x="57150" y="57150"/>
                  </a:lnTo>
                  <a:lnTo>
                    <a:pt x="57150" y="0"/>
                  </a:lnTo>
                  <a:lnTo>
                    <a:pt x="0" y="0"/>
                  </a:lnTo>
                  <a:lnTo>
                    <a:pt x="0" y="5715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6" name="object 36"/>
          <p:cNvGrpSpPr/>
          <p:nvPr/>
        </p:nvGrpSpPr>
        <p:grpSpPr>
          <a:xfrm>
            <a:off x="9477375" y="5048250"/>
            <a:ext cx="76200" cy="76200"/>
            <a:chOff x="9477375" y="5048250"/>
            <a:chExt cx="76200" cy="76200"/>
          </a:xfrm>
        </p:grpSpPr>
        <p:sp>
          <p:nvSpPr>
            <p:cNvPr id="37" name="object 37"/>
            <p:cNvSpPr/>
            <p:nvPr/>
          </p:nvSpPr>
          <p:spPr>
            <a:xfrm>
              <a:off x="9486900" y="505777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57150" y="0"/>
                  </a:moveTo>
                  <a:lnTo>
                    <a:pt x="0" y="0"/>
                  </a:lnTo>
                  <a:lnTo>
                    <a:pt x="0" y="57150"/>
                  </a:lnTo>
                  <a:lnTo>
                    <a:pt x="57150" y="57150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5F752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9486900" y="505777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0" y="57150"/>
                  </a:moveTo>
                  <a:lnTo>
                    <a:pt x="57150" y="57150"/>
                  </a:lnTo>
                  <a:lnTo>
                    <a:pt x="57150" y="0"/>
                  </a:lnTo>
                  <a:lnTo>
                    <a:pt x="0" y="0"/>
                  </a:lnTo>
                  <a:lnTo>
                    <a:pt x="0" y="5715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9" name="object 39"/>
          <p:cNvGrpSpPr/>
          <p:nvPr/>
        </p:nvGrpSpPr>
        <p:grpSpPr>
          <a:xfrm>
            <a:off x="9877425" y="5048250"/>
            <a:ext cx="76200" cy="76200"/>
            <a:chOff x="9877425" y="5048250"/>
            <a:chExt cx="76200" cy="76200"/>
          </a:xfrm>
        </p:grpSpPr>
        <p:sp>
          <p:nvSpPr>
            <p:cNvPr id="40" name="object 40"/>
            <p:cNvSpPr/>
            <p:nvPr/>
          </p:nvSpPr>
          <p:spPr>
            <a:xfrm>
              <a:off x="9886950" y="505777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57150" y="0"/>
                  </a:moveTo>
                  <a:lnTo>
                    <a:pt x="0" y="0"/>
                  </a:lnTo>
                  <a:lnTo>
                    <a:pt x="0" y="57150"/>
                  </a:lnTo>
                  <a:lnTo>
                    <a:pt x="57150" y="57150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4D3A6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9886950" y="505777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0" y="57150"/>
                  </a:moveTo>
                  <a:lnTo>
                    <a:pt x="57150" y="57150"/>
                  </a:lnTo>
                  <a:lnTo>
                    <a:pt x="57150" y="0"/>
                  </a:lnTo>
                  <a:lnTo>
                    <a:pt x="0" y="0"/>
                  </a:lnTo>
                  <a:lnTo>
                    <a:pt x="0" y="5715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2" name="object 42"/>
          <p:cNvSpPr txBox="1"/>
          <p:nvPr/>
        </p:nvSpPr>
        <p:spPr>
          <a:xfrm>
            <a:off x="6329934" y="5001577"/>
            <a:ext cx="3905885" cy="163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22275" algn="l"/>
                <a:tab pos="928369" algn="l"/>
                <a:tab pos="1287780" algn="l"/>
                <a:tab pos="1717039" algn="l"/>
                <a:tab pos="2113915" algn="l"/>
                <a:tab pos="2428875" algn="l"/>
                <a:tab pos="2827020" algn="l"/>
                <a:tab pos="3243580" algn="l"/>
                <a:tab pos="3647440" algn="l"/>
              </a:tabLst>
            </a:pPr>
            <a:r>
              <a:rPr dirty="0" sz="900" spc="-5">
                <a:solidFill>
                  <a:srgbClr val="585858"/>
                </a:solidFill>
                <a:latin typeface="Arial MT"/>
                <a:cs typeface="Arial MT"/>
              </a:rPr>
              <a:t>BP</a:t>
            </a:r>
            <a:r>
              <a:rPr dirty="0" sz="900">
                <a:solidFill>
                  <a:srgbClr val="585858"/>
                </a:solidFill>
                <a:latin typeface="Arial MT"/>
                <a:cs typeface="Arial MT"/>
              </a:rPr>
              <a:t>C</a:t>
            </a:r>
            <a:r>
              <a:rPr dirty="0" sz="900">
                <a:solidFill>
                  <a:srgbClr val="585858"/>
                </a:solidFill>
                <a:latin typeface="Arial MT"/>
                <a:cs typeface="Arial MT"/>
              </a:rPr>
              <a:t>	</a:t>
            </a:r>
            <a:r>
              <a:rPr dirty="0" sz="900" spc="25">
                <a:solidFill>
                  <a:srgbClr val="585858"/>
                </a:solidFill>
                <a:latin typeface="Arial MT"/>
                <a:cs typeface="Arial MT"/>
              </a:rPr>
              <a:t>C</a:t>
            </a:r>
            <a:r>
              <a:rPr dirty="0" sz="900" spc="-50">
                <a:solidFill>
                  <a:srgbClr val="585858"/>
                </a:solidFill>
                <a:latin typeface="Arial MT"/>
                <a:cs typeface="Arial MT"/>
              </a:rPr>
              <a:t>C</a:t>
            </a:r>
            <a:r>
              <a:rPr dirty="0" sz="900" spc="25">
                <a:solidFill>
                  <a:srgbClr val="585858"/>
                </a:solidFill>
                <a:latin typeface="Arial MT"/>
                <a:cs typeface="Arial MT"/>
              </a:rPr>
              <a:t>D</a:t>
            </a:r>
            <a:r>
              <a:rPr dirty="0" sz="900">
                <a:solidFill>
                  <a:srgbClr val="585858"/>
                </a:solidFill>
                <a:latin typeface="Arial MT"/>
                <a:cs typeface="Arial MT"/>
              </a:rPr>
              <a:t>R</a:t>
            </a:r>
            <a:r>
              <a:rPr dirty="0" sz="900">
                <a:solidFill>
                  <a:srgbClr val="585858"/>
                </a:solidFill>
                <a:latin typeface="Arial MT"/>
                <a:cs typeface="Arial MT"/>
              </a:rPr>
              <a:t>	</a:t>
            </a:r>
            <a:r>
              <a:rPr dirty="0" sz="900">
                <a:solidFill>
                  <a:srgbClr val="585858"/>
                </a:solidFill>
                <a:latin typeface="Arial MT"/>
                <a:cs typeface="Arial MT"/>
              </a:rPr>
              <a:t>EW</a:t>
            </a:r>
            <a:r>
              <a:rPr dirty="0" sz="900">
                <a:solidFill>
                  <a:srgbClr val="585858"/>
                </a:solidFill>
                <a:latin typeface="Arial MT"/>
                <a:cs typeface="Arial MT"/>
              </a:rPr>
              <a:t>	</a:t>
            </a:r>
            <a:r>
              <a:rPr dirty="0" sz="900" spc="-5">
                <a:solidFill>
                  <a:srgbClr val="585858"/>
                </a:solidFill>
                <a:latin typeface="Arial MT"/>
                <a:cs typeface="Arial MT"/>
              </a:rPr>
              <a:t>MS</a:t>
            </a:r>
            <a:r>
              <a:rPr dirty="0" sz="900">
                <a:solidFill>
                  <a:srgbClr val="585858"/>
                </a:solidFill>
                <a:latin typeface="Arial MT"/>
                <a:cs typeface="Arial MT"/>
              </a:rPr>
              <a:t>C</a:t>
            </a:r>
            <a:r>
              <a:rPr dirty="0" sz="900">
                <a:solidFill>
                  <a:srgbClr val="585858"/>
                </a:solidFill>
                <a:latin typeface="Arial MT"/>
                <a:cs typeface="Arial MT"/>
              </a:rPr>
              <a:t>	</a:t>
            </a:r>
            <a:r>
              <a:rPr dirty="0" sz="900" spc="20">
                <a:solidFill>
                  <a:srgbClr val="585858"/>
                </a:solidFill>
                <a:latin typeface="Arial MT"/>
                <a:cs typeface="Arial MT"/>
              </a:rPr>
              <a:t>N</a:t>
            </a:r>
            <a:r>
              <a:rPr dirty="0" sz="900">
                <a:solidFill>
                  <a:srgbClr val="585858"/>
                </a:solidFill>
                <a:latin typeface="Arial MT"/>
                <a:cs typeface="Arial MT"/>
              </a:rPr>
              <a:t>EL</a:t>
            </a:r>
            <a:r>
              <a:rPr dirty="0" sz="900">
                <a:solidFill>
                  <a:srgbClr val="585858"/>
                </a:solidFill>
                <a:latin typeface="Arial MT"/>
                <a:cs typeface="Arial MT"/>
              </a:rPr>
              <a:t>	</a:t>
            </a:r>
            <a:r>
              <a:rPr dirty="0" sz="900" spc="-5">
                <a:solidFill>
                  <a:srgbClr val="585858"/>
                </a:solidFill>
                <a:latin typeface="Arial MT"/>
                <a:cs typeface="Arial MT"/>
              </a:rPr>
              <a:t>P</a:t>
            </a:r>
            <a:r>
              <a:rPr dirty="0" sz="900">
                <a:solidFill>
                  <a:srgbClr val="585858"/>
                </a:solidFill>
                <a:latin typeface="Arial MT"/>
                <a:cs typeface="Arial MT"/>
              </a:rPr>
              <a:t>L</a:t>
            </a:r>
            <a:r>
              <a:rPr dirty="0" sz="900">
                <a:solidFill>
                  <a:srgbClr val="585858"/>
                </a:solidFill>
                <a:latin typeface="Arial MT"/>
                <a:cs typeface="Arial MT"/>
              </a:rPr>
              <a:t>	</a:t>
            </a:r>
            <a:r>
              <a:rPr dirty="0" sz="900" spc="-5">
                <a:solidFill>
                  <a:srgbClr val="585858"/>
                </a:solidFill>
                <a:latin typeface="Arial MT"/>
                <a:cs typeface="Arial MT"/>
              </a:rPr>
              <a:t>PY</a:t>
            </a:r>
            <a:r>
              <a:rPr dirty="0" sz="900">
                <a:solidFill>
                  <a:srgbClr val="585858"/>
                </a:solidFill>
                <a:latin typeface="Arial MT"/>
                <a:cs typeface="Arial MT"/>
              </a:rPr>
              <a:t>Z</a:t>
            </a:r>
            <a:r>
              <a:rPr dirty="0" sz="900">
                <a:solidFill>
                  <a:srgbClr val="585858"/>
                </a:solidFill>
                <a:latin typeface="Arial MT"/>
                <a:cs typeface="Arial MT"/>
              </a:rPr>
              <a:t>	</a:t>
            </a:r>
            <a:r>
              <a:rPr dirty="0" sz="900">
                <a:solidFill>
                  <a:srgbClr val="585858"/>
                </a:solidFill>
                <a:latin typeface="Arial MT"/>
                <a:cs typeface="Arial MT"/>
              </a:rPr>
              <a:t>SVG</a:t>
            </a:r>
            <a:r>
              <a:rPr dirty="0" sz="900">
                <a:solidFill>
                  <a:srgbClr val="585858"/>
                </a:solidFill>
                <a:latin typeface="Arial MT"/>
                <a:cs typeface="Arial MT"/>
              </a:rPr>
              <a:t>	</a:t>
            </a:r>
            <a:r>
              <a:rPr dirty="0" sz="900" spc="-30">
                <a:solidFill>
                  <a:srgbClr val="585858"/>
                </a:solidFill>
                <a:latin typeface="Arial MT"/>
                <a:cs typeface="Arial MT"/>
              </a:rPr>
              <a:t>T</a:t>
            </a:r>
            <a:r>
              <a:rPr dirty="0" sz="900" spc="20">
                <a:solidFill>
                  <a:srgbClr val="585858"/>
                </a:solidFill>
                <a:latin typeface="Arial MT"/>
                <a:cs typeface="Arial MT"/>
              </a:rPr>
              <a:t>N</a:t>
            </a:r>
            <a:r>
              <a:rPr dirty="0" sz="900">
                <a:solidFill>
                  <a:srgbClr val="585858"/>
                </a:solidFill>
                <a:latin typeface="Arial MT"/>
                <a:cs typeface="Arial MT"/>
              </a:rPr>
              <a:t>S</a:t>
            </a:r>
            <a:r>
              <a:rPr dirty="0" sz="900">
                <a:solidFill>
                  <a:srgbClr val="585858"/>
                </a:solidFill>
                <a:latin typeface="Arial MT"/>
                <a:cs typeface="Arial MT"/>
              </a:rPr>
              <a:t>	</a:t>
            </a:r>
            <a:r>
              <a:rPr dirty="0" sz="900" spc="-30">
                <a:solidFill>
                  <a:srgbClr val="585858"/>
                </a:solidFill>
                <a:latin typeface="Arial MT"/>
                <a:cs typeface="Arial MT"/>
              </a:rPr>
              <a:t>W</a:t>
            </a:r>
            <a:r>
              <a:rPr dirty="0" sz="900">
                <a:solidFill>
                  <a:srgbClr val="585858"/>
                </a:solidFill>
                <a:latin typeface="Arial MT"/>
                <a:cs typeface="Arial MT"/>
              </a:rPr>
              <a:t>BL</a:t>
            </a:r>
            <a:endParaRPr sz="9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47775" y="668337"/>
            <a:ext cx="2774950" cy="75819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conclusion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49972" y="1736153"/>
            <a:ext cx="7957184" cy="338645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25"/>
              </a:spcBef>
            </a:pPr>
            <a:r>
              <a:rPr dirty="0" sz="2000" spc="20" i="1">
                <a:latin typeface="Trebuchet MS"/>
                <a:cs typeface="Trebuchet MS"/>
              </a:rPr>
              <a:t>The</a:t>
            </a:r>
            <a:r>
              <a:rPr dirty="0" sz="2000" spc="-125" i="1">
                <a:latin typeface="Trebuchet MS"/>
                <a:cs typeface="Trebuchet MS"/>
              </a:rPr>
              <a:t> </a:t>
            </a:r>
            <a:r>
              <a:rPr dirty="0" sz="2000" spc="125" i="1">
                <a:latin typeface="Trebuchet MS"/>
                <a:cs typeface="Trebuchet MS"/>
              </a:rPr>
              <a:t>Employee</a:t>
            </a:r>
            <a:r>
              <a:rPr dirty="0" sz="2000" spc="-50" i="1">
                <a:latin typeface="Trebuchet MS"/>
                <a:cs typeface="Trebuchet MS"/>
              </a:rPr>
              <a:t> </a:t>
            </a:r>
            <a:r>
              <a:rPr dirty="0" sz="2000" spc="105" i="1">
                <a:latin typeface="Trebuchet MS"/>
                <a:cs typeface="Trebuchet MS"/>
              </a:rPr>
              <a:t>Performance</a:t>
            </a:r>
            <a:r>
              <a:rPr dirty="0" sz="2000" spc="-50" i="1">
                <a:latin typeface="Trebuchet MS"/>
                <a:cs typeface="Trebuchet MS"/>
              </a:rPr>
              <a:t> </a:t>
            </a:r>
            <a:r>
              <a:rPr dirty="0" sz="2000" spc="25" i="1">
                <a:latin typeface="Trebuchet MS"/>
                <a:cs typeface="Trebuchet MS"/>
              </a:rPr>
              <a:t>Analysis</a:t>
            </a:r>
            <a:r>
              <a:rPr dirty="0" sz="2000" spc="-50" i="1">
                <a:latin typeface="Trebuchet MS"/>
                <a:cs typeface="Trebuchet MS"/>
              </a:rPr>
              <a:t> </a:t>
            </a:r>
            <a:r>
              <a:rPr dirty="0" sz="2000" spc="55" i="1">
                <a:latin typeface="Trebuchet MS"/>
                <a:cs typeface="Trebuchet MS"/>
              </a:rPr>
              <a:t>reveals</a:t>
            </a:r>
            <a:r>
              <a:rPr dirty="0" sz="2000" spc="-114" i="1">
                <a:latin typeface="Trebuchet MS"/>
                <a:cs typeface="Trebuchet MS"/>
              </a:rPr>
              <a:t> </a:t>
            </a:r>
            <a:r>
              <a:rPr dirty="0" sz="2000" spc="85" i="1">
                <a:latin typeface="Trebuchet MS"/>
                <a:cs typeface="Trebuchet MS"/>
              </a:rPr>
              <a:t>varied</a:t>
            </a:r>
            <a:r>
              <a:rPr dirty="0" sz="2000" spc="-50" i="1">
                <a:latin typeface="Trebuchet MS"/>
                <a:cs typeface="Trebuchet MS"/>
              </a:rPr>
              <a:t> </a:t>
            </a:r>
            <a:r>
              <a:rPr dirty="0" sz="2000" spc="120" i="1">
                <a:latin typeface="Trebuchet MS"/>
                <a:cs typeface="Trebuchet MS"/>
              </a:rPr>
              <a:t>performance </a:t>
            </a:r>
            <a:r>
              <a:rPr dirty="0" sz="2000" spc="-585" i="1">
                <a:latin typeface="Trebuchet MS"/>
                <a:cs typeface="Trebuchet MS"/>
              </a:rPr>
              <a:t> </a:t>
            </a:r>
            <a:r>
              <a:rPr dirty="0" sz="2000" spc="5" i="1">
                <a:latin typeface="Trebuchet MS"/>
                <a:cs typeface="Trebuchet MS"/>
              </a:rPr>
              <a:t>levels </a:t>
            </a:r>
            <a:r>
              <a:rPr dirty="0" sz="2000" spc="100" i="1">
                <a:latin typeface="Trebuchet MS"/>
                <a:cs typeface="Trebuchet MS"/>
              </a:rPr>
              <a:t>across </a:t>
            </a:r>
            <a:r>
              <a:rPr dirty="0" sz="2000" spc="-20" i="1">
                <a:latin typeface="Trebuchet MS"/>
                <a:cs typeface="Trebuchet MS"/>
              </a:rPr>
              <a:t>different </a:t>
            </a:r>
            <a:r>
              <a:rPr dirty="0" sz="2000" spc="15" i="1">
                <a:latin typeface="Trebuchet MS"/>
                <a:cs typeface="Trebuchet MS"/>
              </a:rPr>
              <a:t>Business </a:t>
            </a:r>
            <a:r>
              <a:rPr dirty="0" sz="2000" spc="-70" i="1">
                <a:latin typeface="Trebuchet MS"/>
                <a:cs typeface="Trebuchet MS"/>
              </a:rPr>
              <a:t>Units, </a:t>
            </a:r>
            <a:r>
              <a:rPr dirty="0" sz="2000" spc="-35" i="1">
                <a:latin typeface="Trebuchet MS"/>
                <a:cs typeface="Trebuchet MS"/>
              </a:rPr>
              <a:t>with </a:t>
            </a:r>
            <a:r>
              <a:rPr dirty="0" sz="2000" spc="330" i="1">
                <a:latin typeface="Trebuchet MS"/>
                <a:cs typeface="Trebuchet MS"/>
              </a:rPr>
              <a:t>a </a:t>
            </a:r>
            <a:r>
              <a:rPr dirty="0" sz="2000" spc="25" i="1">
                <a:latin typeface="Trebuchet MS"/>
                <a:cs typeface="Trebuchet MS"/>
              </a:rPr>
              <a:t>significant </a:t>
            </a:r>
            <a:r>
              <a:rPr dirty="0" sz="2000" spc="110" i="1">
                <a:latin typeface="Trebuchet MS"/>
                <a:cs typeface="Trebuchet MS"/>
              </a:rPr>
              <a:t>number </a:t>
            </a:r>
            <a:r>
              <a:rPr dirty="0" sz="2000" spc="15" i="1">
                <a:latin typeface="Trebuchet MS"/>
                <a:cs typeface="Trebuchet MS"/>
              </a:rPr>
              <a:t>of </a:t>
            </a:r>
            <a:r>
              <a:rPr dirty="0" sz="2000" spc="-590" i="1">
                <a:latin typeface="Trebuchet MS"/>
                <a:cs typeface="Trebuchet MS"/>
              </a:rPr>
              <a:t> </a:t>
            </a:r>
            <a:r>
              <a:rPr dirty="0" sz="2000" spc="125" i="1">
                <a:latin typeface="Trebuchet MS"/>
                <a:cs typeface="Trebuchet MS"/>
              </a:rPr>
              <a:t>employees </a:t>
            </a:r>
            <a:r>
              <a:rPr dirty="0" sz="2000" spc="-15" i="1">
                <a:latin typeface="Trebuchet MS"/>
                <a:cs typeface="Trebuchet MS"/>
              </a:rPr>
              <a:t>falling </a:t>
            </a:r>
            <a:r>
              <a:rPr dirty="0" sz="2000" spc="5" i="1">
                <a:latin typeface="Trebuchet MS"/>
                <a:cs typeface="Trebuchet MS"/>
              </a:rPr>
              <a:t>into </a:t>
            </a:r>
            <a:r>
              <a:rPr dirty="0" sz="2000" spc="50" i="1">
                <a:latin typeface="Trebuchet MS"/>
                <a:cs typeface="Trebuchet MS"/>
              </a:rPr>
              <a:t>the </a:t>
            </a:r>
            <a:r>
              <a:rPr dirty="0" sz="2000" spc="85" i="1">
                <a:latin typeface="Trebuchet MS"/>
                <a:cs typeface="Trebuchet MS"/>
              </a:rPr>
              <a:t>"medium" </a:t>
            </a:r>
            <a:r>
              <a:rPr dirty="0" sz="2000" spc="225" i="1">
                <a:latin typeface="Trebuchet MS"/>
                <a:cs typeface="Trebuchet MS"/>
              </a:rPr>
              <a:t>and </a:t>
            </a:r>
            <a:r>
              <a:rPr dirty="0" sz="2000" spc="15" i="1">
                <a:latin typeface="Trebuchet MS"/>
                <a:cs typeface="Trebuchet MS"/>
              </a:rPr>
              <a:t>"low" </a:t>
            </a:r>
            <a:r>
              <a:rPr dirty="0" sz="2000" spc="85" i="1">
                <a:latin typeface="Trebuchet MS"/>
                <a:cs typeface="Trebuchet MS"/>
              </a:rPr>
              <a:t>categories, </a:t>
            </a:r>
            <a:r>
              <a:rPr dirty="0" sz="2000" spc="90" i="1">
                <a:latin typeface="Trebuchet MS"/>
                <a:cs typeface="Trebuchet MS"/>
              </a:rPr>
              <a:t> </a:t>
            </a:r>
            <a:r>
              <a:rPr dirty="0" sz="2000" spc="5" i="1">
                <a:latin typeface="Trebuchet MS"/>
                <a:cs typeface="Trebuchet MS"/>
              </a:rPr>
              <a:t>particularly </a:t>
            </a:r>
            <a:r>
              <a:rPr dirty="0" sz="2000" spc="-50" i="1">
                <a:latin typeface="Trebuchet MS"/>
                <a:cs typeface="Trebuchet MS"/>
              </a:rPr>
              <a:t>in </a:t>
            </a:r>
            <a:r>
              <a:rPr dirty="0" sz="2000" spc="-35" i="1">
                <a:latin typeface="Trebuchet MS"/>
                <a:cs typeface="Trebuchet MS"/>
              </a:rPr>
              <a:t>units </a:t>
            </a:r>
            <a:r>
              <a:rPr dirty="0" sz="2000" spc="-60" i="1">
                <a:latin typeface="Trebuchet MS"/>
                <a:cs typeface="Trebuchet MS"/>
              </a:rPr>
              <a:t>like </a:t>
            </a:r>
            <a:r>
              <a:rPr dirty="0" sz="2000" spc="185" i="1">
                <a:latin typeface="Trebuchet MS"/>
                <a:cs typeface="Trebuchet MS"/>
              </a:rPr>
              <a:t>BPC </a:t>
            </a:r>
            <a:r>
              <a:rPr dirty="0" sz="2000" spc="250" i="1">
                <a:latin typeface="Trebuchet MS"/>
                <a:cs typeface="Trebuchet MS"/>
              </a:rPr>
              <a:t>and </a:t>
            </a:r>
            <a:r>
              <a:rPr dirty="0" sz="2000" spc="204" i="1">
                <a:latin typeface="Trebuchet MS"/>
                <a:cs typeface="Trebuchet MS"/>
              </a:rPr>
              <a:t>CCDR. </a:t>
            </a:r>
            <a:r>
              <a:rPr dirty="0" sz="2000" i="1">
                <a:latin typeface="Trebuchet MS"/>
                <a:cs typeface="Trebuchet MS"/>
              </a:rPr>
              <a:t>There </a:t>
            </a:r>
            <a:r>
              <a:rPr dirty="0" sz="2000" spc="100" i="1">
                <a:latin typeface="Trebuchet MS"/>
                <a:cs typeface="Trebuchet MS"/>
              </a:rPr>
              <a:t>are </a:t>
            </a:r>
            <a:r>
              <a:rPr dirty="0" sz="2000" spc="70" i="1">
                <a:latin typeface="Trebuchet MS"/>
                <a:cs typeface="Trebuchet MS"/>
              </a:rPr>
              <a:t>also </a:t>
            </a:r>
            <a:r>
              <a:rPr dirty="0" sz="2000" spc="55" i="1">
                <a:latin typeface="Trebuchet MS"/>
                <a:cs typeface="Trebuchet MS"/>
              </a:rPr>
              <a:t>strong </a:t>
            </a:r>
            <a:r>
              <a:rPr dirty="0" sz="2000" spc="60" i="1">
                <a:latin typeface="Trebuchet MS"/>
                <a:cs typeface="Trebuchet MS"/>
              </a:rPr>
              <a:t> </a:t>
            </a:r>
            <a:r>
              <a:rPr dirty="0" sz="2000" spc="25" i="1">
                <a:latin typeface="Trebuchet MS"/>
                <a:cs typeface="Trebuchet MS"/>
              </a:rPr>
              <a:t>performers </a:t>
            </a:r>
            <a:r>
              <a:rPr dirty="0" sz="2000" spc="-15" i="1">
                <a:latin typeface="Trebuchet MS"/>
                <a:cs typeface="Trebuchet MS"/>
              </a:rPr>
              <a:t>in </a:t>
            </a:r>
            <a:r>
              <a:rPr dirty="0" sz="2000" spc="75" i="1">
                <a:latin typeface="Trebuchet MS"/>
                <a:cs typeface="Trebuchet MS"/>
              </a:rPr>
              <a:t>the </a:t>
            </a:r>
            <a:r>
              <a:rPr dirty="0" sz="2000" spc="45" i="1">
                <a:latin typeface="Trebuchet MS"/>
                <a:cs typeface="Trebuchet MS"/>
              </a:rPr>
              <a:t>"very </a:t>
            </a:r>
            <a:r>
              <a:rPr dirty="0" sz="2000" spc="60" i="1">
                <a:latin typeface="Trebuchet MS"/>
                <a:cs typeface="Trebuchet MS"/>
              </a:rPr>
              <a:t>high" </a:t>
            </a:r>
            <a:r>
              <a:rPr dirty="0" sz="2000" spc="110" i="1">
                <a:latin typeface="Trebuchet MS"/>
                <a:cs typeface="Trebuchet MS"/>
              </a:rPr>
              <a:t>category, </a:t>
            </a:r>
            <a:r>
              <a:rPr dirty="0" sz="2000" spc="105" i="1">
                <a:latin typeface="Trebuchet MS"/>
                <a:cs typeface="Trebuchet MS"/>
              </a:rPr>
              <a:t>suggesting </a:t>
            </a:r>
            <a:r>
              <a:rPr dirty="0" sz="2000" spc="40" i="1">
                <a:latin typeface="Trebuchet MS"/>
                <a:cs typeface="Trebuchet MS"/>
              </a:rPr>
              <a:t>potential </a:t>
            </a:r>
            <a:r>
              <a:rPr dirty="0" sz="2000" spc="-55" i="1">
                <a:latin typeface="Trebuchet MS"/>
                <a:cs typeface="Trebuchet MS"/>
              </a:rPr>
              <a:t>for </a:t>
            </a:r>
            <a:r>
              <a:rPr dirty="0" sz="2000" spc="-50" i="1">
                <a:latin typeface="Trebuchet MS"/>
                <a:cs typeface="Trebuchet MS"/>
              </a:rPr>
              <a:t> </a:t>
            </a:r>
            <a:r>
              <a:rPr dirty="0" sz="2000" spc="65" i="1">
                <a:latin typeface="Trebuchet MS"/>
                <a:cs typeface="Trebuchet MS"/>
              </a:rPr>
              <a:t>leadership </a:t>
            </a:r>
            <a:r>
              <a:rPr dirty="0" sz="2000" spc="110" i="1">
                <a:latin typeface="Trebuchet MS"/>
                <a:cs typeface="Trebuchet MS"/>
              </a:rPr>
              <a:t>development. </a:t>
            </a:r>
            <a:r>
              <a:rPr dirty="0" sz="2000" spc="85" i="1">
                <a:latin typeface="Trebuchet MS"/>
                <a:cs typeface="Trebuchet MS"/>
              </a:rPr>
              <a:t>However, </a:t>
            </a:r>
            <a:r>
              <a:rPr dirty="0" sz="2000" spc="165" i="1">
                <a:latin typeface="Trebuchet MS"/>
                <a:cs typeface="Trebuchet MS"/>
              </a:rPr>
              <a:t>some </a:t>
            </a:r>
            <a:r>
              <a:rPr dirty="0" sz="2000" spc="175" i="1">
                <a:latin typeface="Trebuchet MS"/>
                <a:cs typeface="Trebuchet MS"/>
              </a:rPr>
              <a:t>data </a:t>
            </a:r>
            <a:r>
              <a:rPr dirty="0" sz="2000" spc="125" i="1">
                <a:latin typeface="Trebuchet MS"/>
                <a:cs typeface="Trebuchet MS"/>
              </a:rPr>
              <a:t>gaps, </a:t>
            </a:r>
            <a:r>
              <a:rPr dirty="0" sz="2000" spc="140" i="1">
                <a:latin typeface="Trebuchet MS"/>
                <a:cs typeface="Trebuchet MS"/>
              </a:rPr>
              <a:t>such </a:t>
            </a:r>
            <a:r>
              <a:rPr dirty="0" sz="2000" spc="135" i="1">
                <a:latin typeface="Trebuchet MS"/>
                <a:cs typeface="Trebuchet MS"/>
              </a:rPr>
              <a:t>as </a:t>
            </a:r>
            <a:r>
              <a:rPr dirty="0" sz="2000" spc="140" i="1">
                <a:latin typeface="Trebuchet MS"/>
                <a:cs typeface="Trebuchet MS"/>
              </a:rPr>
              <a:t> </a:t>
            </a:r>
            <a:r>
              <a:rPr dirty="0" sz="2000" spc="30" i="1">
                <a:latin typeface="Trebuchet MS"/>
                <a:cs typeface="Trebuchet MS"/>
              </a:rPr>
              <a:t>missing </a:t>
            </a:r>
            <a:r>
              <a:rPr dirty="0" sz="2000" spc="95" i="1">
                <a:latin typeface="Trebuchet MS"/>
                <a:cs typeface="Trebuchet MS"/>
              </a:rPr>
              <a:t>"Performance </a:t>
            </a:r>
            <a:r>
              <a:rPr dirty="0" sz="2000" spc="5" i="1">
                <a:latin typeface="Trebuchet MS"/>
                <a:cs typeface="Trebuchet MS"/>
              </a:rPr>
              <a:t>level" </a:t>
            </a:r>
            <a:r>
              <a:rPr dirty="0" sz="2000" spc="-30" i="1">
                <a:latin typeface="Trebuchet MS"/>
                <a:cs typeface="Trebuchet MS"/>
              </a:rPr>
              <a:t>entries, </a:t>
            </a:r>
            <a:r>
              <a:rPr dirty="0" sz="2000" spc="210" i="1">
                <a:latin typeface="Trebuchet MS"/>
                <a:cs typeface="Trebuchet MS"/>
              </a:rPr>
              <a:t>need </a:t>
            </a:r>
            <a:r>
              <a:rPr dirty="0" sz="2000" spc="105" i="1">
                <a:latin typeface="Trebuchet MS"/>
                <a:cs typeface="Trebuchet MS"/>
              </a:rPr>
              <a:t>addressing </a:t>
            </a:r>
            <a:r>
              <a:rPr dirty="0" sz="2000" spc="-55" i="1">
                <a:latin typeface="Trebuchet MS"/>
                <a:cs typeface="Trebuchet MS"/>
              </a:rPr>
              <a:t>for </a:t>
            </a:r>
            <a:r>
              <a:rPr dirty="0" sz="2000" spc="125" i="1">
                <a:latin typeface="Trebuchet MS"/>
                <a:cs typeface="Trebuchet MS"/>
              </a:rPr>
              <a:t>more </a:t>
            </a:r>
            <a:r>
              <a:rPr dirty="0" sz="2000" spc="130" i="1">
                <a:latin typeface="Trebuchet MS"/>
                <a:cs typeface="Trebuchet MS"/>
              </a:rPr>
              <a:t> </a:t>
            </a:r>
            <a:r>
              <a:rPr dirty="0" sz="2000" spc="160" i="1">
                <a:latin typeface="Trebuchet MS"/>
                <a:cs typeface="Trebuchet MS"/>
              </a:rPr>
              <a:t>accurate </a:t>
            </a:r>
            <a:r>
              <a:rPr dirty="0" sz="2000" spc="-30" i="1">
                <a:latin typeface="Trebuchet MS"/>
                <a:cs typeface="Trebuchet MS"/>
              </a:rPr>
              <a:t>insights. </a:t>
            </a:r>
            <a:r>
              <a:rPr dirty="0" sz="2000" spc="15" i="1">
                <a:latin typeface="Trebuchet MS"/>
                <a:cs typeface="Trebuchet MS"/>
              </a:rPr>
              <a:t>Overall, </a:t>
            </a:r>
            <a:r>
              <a:rPr dirty="0" sz="2000" spc="75" i="1">
                <a:latin typeface="Trebuchet MS"/>
                <a:cs typeface="Trebuchet MS"/>
              </a:rPr>
              <a:t>the </a:t>
            </a:r>
            <a:r>
              <a:rPr dirty="0" sz="2000" spc="35" i="1">
                <a:latin typeface="Trebuchet MS"/>
                <a:cs typeface="Trebuchet MS"/>
              </a:rPr>
              <a:t>analysis </a:t>
            </a:r>
            <a:r>
              <a:rPr dirty="0" sz="2000" spc="90" i="1">
                <a:latin typeface="Trebuchet MS"/>
                <a:cs typeface="Trebuchet MS"/>
              </a:rPr>
              <a:t>suggests </a:t>
            </a:r>
            <a:r>
              <a:rPr dirty="0" sz="2000" spc="330" i="1">
                <a:latin typeface="Trebuchet MS"/>
                <a:cs typeface="Trebuchet MS"/>
              </a:rPr>
              <a:t>a </a:t>
            </a:r>
            <a:r>
              <a:rPr dirty="0" sz="2000" spc="210" i="1">
                <a:latin typeface="Trebuchet MS"/>
                <a:cs typeface="Trebuchet MS"/>
              </a:rPr>
              <a:t>need </a:t>
            </a:r>
            <a:r>
              <a:rPr dirty="0" sz="2000" spc="-55" i="1">
                <a:latin typeface="Trebuchet MS"/>
                <a:cs typeface="Trebuchet MS"/>
              </a:rPr>
              <a:t>for </a:t>
            </a:r>
            <a:r>
              <a:rPr dirty="0" sz="2000" spc="-50" i="1">
                <a:latin typeface="Trebuchet MS"/>
                <a:cs typeface="Trebuchet MS"/>
              </a:rPr>
              <a:t> </a:t>
            </a:r>
            <a:r>
              <a:rPr dirty="0" sz="2000" spc="100" i="1">
                <a:latin typeface="Trebuchet MS"/>
                <a:cs typeface="Trebuchet MS"/>
              </a:rPr>
              <a:t>targeted </a:t>
            </a:r>
            <a:r>
              <a:rPr dirty="0" sz="2000" spc="5" i="1">
                <a:latin typeface="Trebuchet MS"/>
                <a:cs typeface="Trebuchet MS"/>
              </a:rPr>
              <a:t>training </a:t>
            </a:r>
            <a:r>
              <a:rPr dirty="0" sz="2000" spc="250" i="1">
                <a:latin typeface="Trebuchet MS"/>
                <a:cs typeface="Trebuchet MS"/>
              </a:rPr>
              <a:t>and </a:t>
            </a:r>
            <a:r>
              <a:rPr dirty="0" sz="2000" spc="130" i="1">
                <a:latin typeface="Trebuchet MS"/>
                <a:cs typeface="Trebuchet MS"/>
              </a:rPr>
              <a:t>development </a:t>
            </a:r>
            <a:r>
              <a:rPr dirty="0" sz="2000" spc="-15" i="1">
                <a:latin typeface="Trebuchet MS"/>
                <a:cs typeface="Trebuchet MS"/>
              </a:rPr>
              <a:t>in </a:t>
            </a:r>
            <a:r>
              <a:rPr dirty="0" sz="2000" spc="40" i="1">
                <a:latin typeface="Trebuchet MS"/>
                <a:cs typeface="Trebuchet MS"/>
              </a:rPr>
              <a:t>lower-performing </a:t>
            </a:r>
            <a:r>
              <a:rPr dirty="0" sz="2000" spc="-50" i="1">
                <a:latin typeface="Trebuchet MS"/>
                <a:cs typeface="Trebuchet MS"/>
              </a:rPr>
              <a:t>units, </a:t>
            </a:r>
            <a:r>
              <a:rPr dirty="0" sz="2000" spc="-45" i="1">
                <a:latin typeface="Trebuchet MS"/>
                <a:cs typeface="Trebuchet MS"/>
              </a:rPr>
              <a:t> </a:t>
            </a:r>
            <a:r>
              <a:rPr dirty="0" sz="2000" spc="80" i="1">
                <a:latin typeface="Trebuchet MS"/>
                <a:cs typeface="Trebuchet MS"/>
              </a:rPr>
              <a:t>recognition </a:t>
            </a:r>
            <a:r>
              <a:rPr dirty="0" sz="2000" spc="110" i="1">
                <a:latin typeface="Trebuchet MS"/>
                <a:cs typeface="Trebuchet MS"/>
              </a:rPr>
              <a:t>programs </a:t>
            </a:r>
            <a:r>
              <a:rPr dirty="0" sz="2000" spc="-55" i="1">
                <a:latin typeface="Trebuchet MS"/>
                <a:cs typeface="Trebuchet MS"/>
              </a:rPr>
              <a:t>for </a:t>
            </a:r>
            <a:r>
              <a:rPr dirty="0" sz="2000" spc="95" i="1">
                <a:latin typeface="Trebuchet MS"/>
                <a:cs typeface="Trebuchet MS"/>
              </a:rPr>
              <a:t>high </a:t>
            </a:r>
            <a:r>
              <a:rPr dirty="0" sz="2000" spc="5" i="1">
                <a:latin typeface="Trebuchet MS"/>
                <a:cs typeface="Trebuchet MS"/>
              </a:rPr>
              <a:t>performers, </a:t>
            </a:r>
            <a:r>
              <a:rPr dirty="0" sz="2000" spc="250" i="1">
                <a:latin typeface="Trebuchet MS"/>
                <a:cs typeface="Trebuchet MS"/>
              </a:rPr>
              <a:t>and </a:t>
            </a:r>
            <a:r>
              <a:rPr dirty="0" sz="2000" spc="105" i="1">
                <a:latin typeface="Trebuchet MS"/>
                <a:cs typeface="Trebuchet MS"/>
              </a:rPr>
              <a:t>improved </a:t>
            </a:r>
            <a:r>
              <a:rPr dirty="0" sz="2000" spc="190" i="1">
                <a:latin typeface="Trebuchet MS"/>
                <a:cs typeface="Trebuchet MS"/>
              </a:rPr>
              <a:t>data </a:t>
            </a:r>
            <a:r>
              <a:rPr dirty="0" sz="2000" spc="195" i="1">
                <a:latin typeface="Trebuchet MS"/>
                <a:cs typeface="Trebuchet MS"/>
              </a:rPr>
              <a:t> </a:t>
            </a:r>
            <a:r>
              <a:rPr dirty="0" sz="2000" spc="215" i="1">
                <a:latin typeface="Trebuchet MS"/>
                <a:cs typeface="Trebuchet MS"/>
              </a:rPr>
              <a:t>accuracy</a:t>
            </a:r>
            <a:r>
              <a:rPr dirty="0" sz="2000" spc="-120" i="1">
                <a:latin typeface="Trebuchet MS"/>
                <a:cs typeface="Trebuchet MS"/>
              </a:rPr>
              <a:t> </a:t>
            </a:r>
            <a:r>
              <a:rPr dirty="0" sz="2000" spc="-55" i="1">
                <a:latin typeface="Trebuchet MS"/>
                <a:cs typeface="Trebuchet MS"/>
              </a:rPr>
              <a:t>for</a:t>
            </a:r>
            <a:r>
              <a:rPr dirty="0" sz="2000" spc="-90" i="1">
                <a:latin typeface="Trebuchet MS"/>
                <a:cs typeface="Trebuchet MS"/>
              </a:rPr>
              <a:t> </a:t>
            </a:r>
            <a:r>
              <a:rPr dirty="0" sz="2000" spc="-20" i="1">
                <a:latin typeface="Trebuchet MS"/>
                <a:cs typeface="Trebuchet MS"/>
              </a:rPr>
              <a:t>future</a:t>
            </a:r>
            <a:r>
              <a:rPr dirty="0" sz="2000" spc="-50" i="1">
                <a:latin typeface="Trebuchet MS"/>
                <a:cs typeface="Trebuchet MS"/>
              </a:rPr>
              <a:t> </a:t>
            </a:r>
            <a:r>
              <a:rPr dirty="0" sz="2000" spc="45" i="1">
                <a:latin typeface="Trebuchet MS"/>
                <a:cs typeface="Trebuchet MS"/>
              </a:rPr>
              <a:t>assessments.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0409" y="815593"/>
            <a:ext cx="3889375" cy="6781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b="1">
                <a:latin typeface="Trebuchet MS"/>
                <a:cs typeface="Trebuchet MS"/>
              </a:rPr>
              <a:t>PROJECT</a:t>
            </a:r>
            <a:r>
              <a:rPr dirty="0" sz="4250" spc="-40" b="1">
                <a:latin typeface="Trebuchet MS"/>
                <a:cs typeface="Trebuchet MS"/>
              </a:rPr>
              <a:t> </a:t>
            </a:r>
            <a:r>
              <a:rPr dirty="0" sz="4250" spc="-10" b="1">
                <a:latin typeface="Trebuchet MS"/>
                <a:cs typeface="Trebuchet MS"/>
              </a:rPr>
              <a:t>TITLE</a:t>
            </a:r>
            <a:endParaRPr sz="425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297305" y="2140013"/>
            <a:ext cx="7541895" cy="1369060"/>
          </a:xfrm>
          <a:prstGeom prst="rect">
            <a:avLst/>
          </a:prstGeom>
        </p:spPr>
        <p:txBody>
          <a:bodyPr wrap="square" lIns="0" tIns="32384" rIns="0" bIns="0" rtlCol="0" vert="horz">
            <a:spAutoFit/>
          </a:bodyPr>
          <a:lstStyle/>
          <a:p>
            <a:pPr marL="12700" marR="5080">
              <a:lnSpc>
                <a:spcPts val="5260"/>
              </a:lnSpc>
              <a:spcBef>
                <a:spcPts val="254"/>
              </a:spcBef>
            </a:pPr>
            <a:r>
              <a:rPr dirty="0" sz="4400" b="1" i="1">
                <a:solidFill>
                  <a:srgbClr val="0E0E0E"/>
                </a:solidFill>
                <a:latin typeface="Times New Roman"/>
                <a:cs typeface="Times New Roman"/>
              </a:rPr>
              <a:t>Employee</a:t>
            </a:r>
            <a:r>
              <a:rPr dirty="0" sz="4400" spc="-20" b="1" i="1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dirty="0" sz="4400" b="1" i="1">
                <a:solidFill>
                  <a:srgbClr val="0E0E0E"/>
                </a:solidFill>
                <a:latin typeface="Times New Roman"/>
                <a:cs typeface="Times New Roman"/>
              </a:rPr>
              <a:t>Performance</a:t>
            </a:r>
            <a:r>
              <a:rPr dirty="0" sz="4400" spc="-95" b="1" i="1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dirty="0" sz="4400" b="1" i="1">
                <a:solidFill>
                  <a:srgbClr val="0E0E0E"/>
                </a:solidFill>
                <a:latin typeface="Times New Roman"/>
                <a:cs typeface="Times New Roman"/>
              </a:rPr>
              <a:t>Analysis </a:t>
            </a:r>
            <a:r>
              <a:rPr dirty="0" sz="4400" spc="-1085" b="1" i="1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dirty="0" sz="4400" spc="5" b="1" i="1">
                <a:solidFill>
                  <a:srgbClr val="0E0E0E"/>
                </a:solidFill>
                <a:latin typeface="Times New Roman"/>
                <a:cs typeface="Times New Roman"/>
              </a:rPr>
              <a:t>using</a:t>
            </a:r>
            <a:r>
              <a:rPr dirty="0" sz="4400" spc="-15" b="1" i="1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dirty="0" sz="4400" spc="-10" b="1" i="1">
                <a:solidFill>
                  <a:srgbClr val="0E0E0E"/>
                </a:solidFill>
                <a:latin typeface="Times New Roman"/>
                <a:cs typeface="Times New Roman"/>
              </a:rPr>
              <a:t>Excel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7080" cy="6863080"/>
            <a:chOff x="0" y="0"/>
            <a:chExt cx="12197080" cy="6863080"/>
          </a:xfrm>
        </p:grpSpPr>
        <p:sp>
          <p:nvSpPr>
            <p:cNvPr id="3" name="object 3"/>
            <p:cNvSpPr/>
            <p:nvPr/>
          </p:nvSpPr>
          <p:spPr>
            <a:xfrm>
              <a:off x="0" y="28573"/>
              <a:ext cx="12192000" cy="6829425"/>
            </a:xfrm>
            <a:custGeom>
              <a:avLst/>
              <a:gdLst/>
              <a:ahLst/>
              <a:cxnLst/>
              <a:rect l="l" t="t" r="r" b="b"/>
              <a:pathLst>
                <a:path w="12192000" h="6829425">
                  <a:moveTo>
                    <a:pt x="12191999" y="0"/>
                  </a:moveTo>
                  <a:lnTo>
                    <a:pt x="0" y="0"/>
                  </a:lnTo>
                  <a:lnTo>
                    <a:pt x="0" y="6829423"/>
                  </a:lnTo>
                  <a:lnTo>
                    <a:pt x="12191999" y="6829423"/>
                  </a:lnTo>
                  <a:lnTo>
                    <a:pt x="12191999" y="0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7459820" y="14350"/>
              <a:ext cx="4732655" cy="6844030"/>
            </a:xfrm>
            <a:custGeom>
              <a:avLst/>
              <a:gdLst/>
              <a:ahLst/>
              <a:cxnLst/>
              <a:rect l="l" t="t" r="r" b="b"/>
              <a:pathLst>
                <a:path w="4732655" h="6844030">
                  <a:moveTo>
                    <a:pt x="1927130" y="0"/>
                  </a:moveTo>
                  <a:lnTo>
                    <a:pt x="3135777" y="6843645"/>
                  </a:lnTo>
                </a:path>
                <a:path w="4732655" h="6844030">
                  <a:moveTo>
                    <a:pt x="4732179" y="3689307"/>
                  </a:moveTo>
                  <a:lnTo>
                    <a:pt x="0" y="6843647"/>
                  </a:lnTo>
                </a:path>
              </a:pathLst>
            </a:custGeom>
            <a:ln w="9525">
              <a:solidFill>
                <a:srgbClr val="5FC9E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900" y="0"/>
                  </a:moveTo>
                  <a:lnTo>
                    <a:pt x="2044446" y="0"/>
                  </a:lnTo>
                  <a:lnTo>
                    <a:pt x="0" y="6857995"/>
                  </a:lnTo>
                  <a:lnTo>
                    <a:pt x="3009900" y="6857995"/>
                  </a:lnTo>
                  <a:lnTo>
                    <a:pt x="3009900" y="0"/>
                  </a:lnTo>
                  <a:close/>
                </a:path>
              </a:pathLst>
            </a:custGeom>
            <a:solidFill>
              <a:srgbClr val="5FC9ED">
                <a:alpha val="3568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601200" y="0"/>
              <a:ext cx="2590800" cy="6858000"/>
            </a:xfrm>
            <a:custGeom>
              <a:avLst/>
              <a:gdLst/>
              <a:ahLst/>
              <a:cxnLst/>
              <a:rect l="l" t="t" r="r" b="b"/>
              <a:pathLst>
                <a:path w="2590800" h="6858000">
                  <a:moveTo>
                    <a:pt x="2590419" y="0"/>
                  </a:moveTo>
                  <a:lnTo>
                    <a:pt x="0" y="0"/>
                  </a:lnTo>
                  <a:lnTo>
                    <a:pt x="1209421" y="6857995"/>
                  </a:lnTo>
                  <a:lnTo>
                    <a:pt x="2590419" y="6857995"/>
                  </a:lnTo>
                  <a:lnTo>
                    <a:pt x="2590419" y="0"/>
                  </a:lnTo>
                  <a:close/>
                </a:path>
              </a:pathLst>
            </a:custGeom>
            <a:solidFill>
              <a:srgbClr val="5FC9ED">
                <a:alpha val="1960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EE2">
                <a:alpha val="6548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9334500" y="0"/>
              <a:ext cx="2857500" cy="6858000"/>
            </a:xfrm>
            <a:custGeom>
              <a:avLst/>
              <a:gdLst/>
              <a:ahLst/>
              <a:cxnLst/>
              <a:rect l="l" t="t" r="r" b="b"/>
              <a:pathLst>
                <a:path w="2857500" h="6858000">
                  <a:moveTo>
                    <a:pt x="2857246" y="0"/>
                  </a:moveTo>
                  <a:lnTo>
                    <a:pt x="0" y="0"/>
                  </a:lnTo>
                  <a:lnTo>
                    <a:pt x="2472817" y="6857995"/>
                  </a:lnTo>
                  <a:lnTo>
                    <a:pt x="2857246" y="6857995"/>
                  </a:lnTo>
                  <a:lnTo>
                    <a:pt x="2857246" y="0"/>
                  </a:lnTo>
                  <a:close/>
                </a:path>
              </a:pathLst>
            </a:custGeom>
            <a:solidFill>
              <a:srgbClr val="17AEE2">
                <a:alpha val="49803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400" y="0"/>
                  </a:moveTo>
                  <a:lnTo>
                    <a:pt x="1022476" y="0"/>
                  </a:lnTo>
                  <a:lnTo>
                    <a:pt x="0" y="6857995"/>
                  </a:lnTo>
                  <a:lnTo>
                    <a:pt x="1295400" y="6857995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2C83C3">
                <a:alpha val="69802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934700" y="0"/>
              <a:ext cx="1257300" cy="6858000"/>
            </a:xfrm>
            <a:custGeom>
              <a:avLst/>
              <a:gdLst/>
              <a:ahLst/>
              <a:cxnLst/>
              <a:rect l="l" t="t" r="r" b="b"/>
              <a:pathLst>
                <a:path w="1257300" h="6858000">
                  <a:moveTo>
                    <a:pt x="1257046" y="0"/>
                  </a:moveTo>
                  <a:lnTo>
                    <a:pt x="0" y="0"/>
                  </a:lnTo>
                  <a:lnTo>
                    <a:pt x="1115695" y="6857995"/>
                  </a:lnTo>
                  <a:lnTo>
                    <a:pt x="1257046" y="6857995"/>
                  </a:lnTo>
                  <a:lnTo>
                    <a:pt x="1257046" y="0"/>
                  </a:lnTo>
                  <a:close/>
                </a:path>
              </a:pathLst>
            </a:custGeom>
            <a:solidFill>
              <a:srgbClr val="216092">
                <a:alpha val="79606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EE2">
                <a:alpha val="6548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0" y="4010025"/>
              <a:ext cx="447675" cy="2847975"/>
            </a:xfrm>
            <a:custGeom>
              <a:avLst/>
              <a:gdLst/>
              <a:ahLst/>
              <a:cxnLst/>
              <a:rect l="l" t="t" r="r" b="b"/>
              <a:pathLst>
                <a:path w="447675" h="2847975">
                  <a:moveTo>
                    <a:pt x="0" y="0"/>
                  </a:moveTo>
                  <a:lnTo>
                    <a:pt x="0" y="2847975"/>
                  </a:lnTo>
                  <a:lnTo>
                    <a:pt x="447675" y="28479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9ED">
                <a:alpha val="69802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753109" y="6503520"/>
            <a:ext cx="1713230" cy="1663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80"/>
              </a:lnSpc>
            </a:pPr>
            <a:r>
              <a:rPr dirty="0" sz="1100" spc="-10">
                <a:solidFill>
                  <a:srgbClr val="2C83C3"/>
                </a:solidFill>
                <a:latin typeface="Trebuchet MS"/>
                <a:cs typeface="Trebuchet MS"/>
              </a:rPr>
              <a:t>3/21/2024</a:t>
            </a:r>
            <a:r>
              <a:rPr dirty="0" sz="1100" spc="34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dirty="0" sz="1100" spc="-5" b="1">
                <a:solidFill>
                  <a:srgbClr val="2C83C3"/>
                </a:solidFill>
                <a:latin typeface="Trebuchet MS"/>
                <a:cs typeface="Trebuchet MS"/>
              </a:rPr>
              <a:t>Annual </a:t>
            </a:r>
            <a:r>
              <a:rPr dirty="0" sz="1100" b="1">
                <a:solidFill>
                  <a:srgbClr val="2C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47625" y="447675"/>
            <a:ext cx="11610975" cy="6381750"/>
            <a:chOff x="47625" y="447675"/>
            <a:chExt cx="11610975" cy="6381750"/>
          </a:xfrm>
        </p:grpSpPr>
        <p:sp>
          <p:nvSpPr>
            <p:cNvPr id="15" name="object 15"/>
            <p:cNvSpPr/>
            <p:nvPr/>
          </p:nvSpPr>
          <p:spPr>
            <a:xfrm>
              <a:off x="7362825" y="447675"/>
              <a:ext cx="361950" cy="361950"/>
            </a:xfrm>
            <a:custGeom>
              <a:avLst/>
              <a:gdLst/>
              <a:ahLst/>
              <a:cxnLst/>
              <a:rect l="l" t="t" r="r" b="b"/>
              <a:pathLst>
                <a:path w="361950" h="361950">
                  <a:moveTo>
                    <a:pt x="180975" y="0"/>
                  </a:moveTo>
                  <a:lnTo>
                    <a:pt x="132842" y="6476"/>
                  </a:lnTo>
                  <a:lnTo>
                    <a:pt x="89661" y="24764"/>
                  </a:lnTo>
                  <a:lnTo>
                    <a:pt x="52958" y="52959"/>
                  </a:lnTo>
                  <a:lnTo>
                    <a:pt x="24765" y="89662"/>
                  </a:lnTo>
                  <a:lnTo>
                    <a:pt x="6476" y="132841"/>
                  </a:lnTo>
                  <a:lnTo>
                    <a:pt x="0" y="180975"/>
                  </a:lnTo>
                  <a:lnTo>
                    <a:pt x="6476" y="229108"/>
                  </a:lnTo>
                  <a:lnTo>
                    <a:pt x="24765" y="272288"/>
                  </a:lnTo>
                  <a:lnTo>
                    <a:pt x="52958" y="308990"/>
                  </a:lnTo>
                  <a:lnTo>
                    <a:pt x="89661" y="337185"/>
                  </a:lnTo>
                  <a:lnTo>
                    <a:pt x="132842" y="355473"/>
                  </a:lnTo>
                  <a:lnTo>
                    <a:pt x="180975" y="361950"/>
                  </a:lnTo>
                  <a:lnTo>
                    <a:pt x="229107" y="355473"/>
                  </a:lnTo>
                  <a:lnTo>
                    <a:pt x="272288" y="337185"/>
                  </a:lnTo>
                  <a:lnTo>
                    <a:pt x="308991" y="308990"/>
                  </a:lnTo>
                  <a:lnTo>
                    <a:pt x="337184" y="272288"/>
                  </a:lnTo>
                  <a:lnTo>
                    <a:pt x="355473" y="229108"/>
                  </a:lnTo>
                  <a:lnTo>
                    <a:pt x="361950" y="180975"/>
                  </a:lnTo>
                  <a:lnTo>
                    <a:pt x="355473" y="132841"/>
                  </a:lnTo>
                  <a:lnTo>
                    <a:pt x="337184" y="89662"/>
                  </a:lnTo>
                  <a:lnTo>
                    <a:pt x="308991" y="52959"/>
                  </a:lnTo>
                  <a:lnTo>
                    <a:pt x="272288" y="24764"/>
                  </a:lnTo>
                  <a:lnTo>
                    <a:pt x="229107" y="6476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11010900" y="5610225"/>
              <a:ext cx="647700" cy="647700"/>
            </a:xfrm>
            <a:custGeom>
              <a:avLst/>
              <a:gdLst/>
              <a:ahLst/>
              <a:cxnLst/>
              <a:rect l="l" t="t" r="r" b="b"/>
              <a:pathLst>
                <a:path w="647700" h="647700">
                  <a:moveTo>
                    <a:pt x="323850" y="0"/>
                  </a:moveTo>
                  <a:lnTo>
                    <a:pt x="275971" y="3505"/>
                  </a:lnTo>
                  <a:lnTo>
                    <a:pt x="230377" y="13715"/>
                  </a:lnTo>
                  <a:lnTo>
                    <a:pt x="187325" y="30099"/>
                  </a:lnTo>
                  <a:lnTo>
                    <a:pt x="147574" y="52171"/>
                  </a:lnTo>
                  <a:lnTo>
                    <a:pt x="111378" y="79438"/>
                  </a:lnTo>
                  <a:lnTo>
                    <a:pt x="79501" y="111378"/>
                  </a:lnTo>
                  <a:lnTo>
                    <a:pt x="52197" y="147510"/>
                  </a:lnTo>
                  <a:lnTo>
                    <a:pt x="30099" y="187325"/>
                  </a:lnTo>
                  <a:lnTo>
                    <a:pt x="13716" y="230314"/>
                  </a:lnTo>
                  <a:lnTo>
                    <a:pt x="3555" y="275996"/>
                  </a:lnTo>
                  <a:lnTo>
                    <a:pt x="0" y="323850"/>
                  </a:lnTo>
                  <a:lnTo>
                    <a:pt x="3555" y="371703"/>
                  </a:lnTo>
                  <a:lnTo>
                    <a:pt x="13716" y="417385"/>
                  </a:lnTo>
                  <a:lnTo>
                    <a:pt x="30099" y="460375"/>
                  </a:lnTo>
                  <a:lnTo>
                    <a:pt x="52197" y="500189"/>
                  </a:lnTo>
                  <a:lnTo>
                    <a:pt x="79501" y="536321"/>
                  </a:lnTo>
                  <a:lnTo>
                    <a:pt x="111378" y="568261"/>
                  </a:lnTo>
                  <a:lnTo>
                    <a:pt x="147574" y="595528"/>
                  </a:lnTo>
                  <a:lnTo>
                    <a:pt x="187325" y="617601"/>
                  </a:lnTo>
                  <a:lnTo>
                    <a:pt x="230377" y="633984"/>
                  </a:lnTo>
                  <a:lnTo>
                    <a:pt x="275971" y="644182"/>
                  </a:lnTo>
                  <a:lnTo>
                    <a:pt x="323850" y="647700"/>
                  </a:lnTo>
                  <a:lnTo>
                    <a:pt x="371728" y="644182"/>
                  </a:lnTo>
                  <a:lnTo>
                    <a:pt x="417322" y="633984"/>
                  </a:lnTo>
                  <a:lnTo>
                    <a:pt x="460375" y="617601"/>
                  </a:lnTo>
                  <a:lnTo>
                    <a:pt x="500125" y="595528"/>
                  </a:lnTo>
                  <a:lnTo>
                    <a:pt x="536321" y="568261"/>
                  </a:lnTo>
                  <a:lnTo>
                    <a:pt x="568198" y="536321"/>
                  </a:lnTo>
                  <a:lnTo>
                    <a:pt x="595502" y="500189"/>
                  </a:lnTo>
                  <a:lnTo>
                    <a:pt x="617601" y="460375"/>
                  </a:lnTo>
                  <a:lnTo>
                    <a:pt x="633983" y="417385"/>
                  </a:lnTo>
                  <a:lnTo>
                    <a:pt x="644144" y="371703"/>
                  </a:lnTo>
                  <a:lnTo>
                    <a:pt x="647700" y="323850"/>
                  </a:lnTo>
                  <a:lnTo>
                    <a:pt x="644144" y="275996"/>
                  </a:lnTo>
                  <a:lnTo>
                    <a:pt x="633983" y="230314"/>
                  </a:lnTo>
                  <a:lnTo>
                    <a:pt x="617601" y="187325"/>
                  </a:lnTo>
                  <a:lnTo>
                    <a:pt x="595502" y="147510"/>
                  </a:lnTo>
                  <a:lnTo>
                    <a:pt x="568198" y="111378"/>
                  </a:lnTo>
                  <a:lnTo>
                    <a:pt x="536321" y="79438"/>
                  </a:lnTo>
                  <a:lnTo>
                    <a:pt x="500125" y="52171"/>
                  </a:lnTo>
                  <a:lnTo>
                    <a:pt x="460375" y="30099"/>
                  </a:lnTo>
                  <a:lnTo>
                    <a:pt x="417322" y="13715"/>
                  </a:lnTo>
                  <a:lnTo>
                    <a:pt x="371728" y="3505"/>
                  </a:lnTo>
                  <a:lnTo>
                    <a:pt x="323850" y="0"/>
                  </a:lnTo>
                  <a:close/>
                </a:path>
              </a:pathLst>
            </a:custGeom>
            <a:solidFill>
              <a:srgbClr val="2C83C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7" name="object 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87050" y="6134100"/>
              <a:ext cx="247650" cy="24765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900"/>
            </a:xfrm>
            <a:prstGeom prst="rect">
              <a:avLst/>
            </a:prstGeom>
          </p:spPr>
        </p:pic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740409" y="427418"/>
            <a:ext cx="2357120" cy="75819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>
                <a:latin typeface="Trebuchet MS"/>
                <a:cs typeface="Trebuchet MS"/>
              </a:rPr>
              <a:t>A</a:t>
            </a:r>
            <a:r>
              <a:rPr dirty="0">
                <a:latin typeface="Trebuchet MS"/>
                <a:cs typeface="Trebuchet MS"/>
              </a:rPr>
              <a:t>G</a:t>
            </a:r>
            <a:r>
              <a:rPr dirty="0" spc="-40">
                <a:latin typeface="Trebuchet MS"/>
                <a:cs typeface="Trebuchet MS"/>
              </a:rPr>
              <a:t>E</a:t>
            </a:r>
            <a:r>
              <a:rPr dirty="0" spc="15">
                <a:latin typeface="Trebuchet MS"/>
                <a:cs typeface="Trebuchet MS"/>
              </a:rPr>
              <a:t>N</a:t>
            </a:r>
            <a:r>
              <a:rPr dirty="0">
                <a:latin typeface="Trebuchet MS"/>
                <a:cs typeface="Trebuchet MS"/>
              </a:rPr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</a:p>
        </p:txBody>
      </p:sp>
      <p:sp>
        <p:nvSpPr>
          <p:cNvPr id="21" name="object 21"/>
          <p:cNvSpPr txBox="1"/>
          <p:nvPr/>
        </p:nvSpPr>
        <p:spPr>
          <a:xfrm>
            <a:off x="2501010" y="1708785"/>
            <a:ext cx="4529455" cy="3444240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 marR="1524000">
              <a:lnSpc>
                <a:spcPct val="102400"/>
              </a:lnSpc>
              <a:spcBef>
                <a:spcPts val="50"/>
              </a:spcBef>
            </a:pPr>
            <a:r>
              <a:rPr dirty="0" sz="2750" spc="20" i="1">
                <a:solidFill>
                  <a:srgbClr val="0D0D0D"/>
                </a:solidFill>
                <a:latin typeface="Times New Roman"/>
                <a:cs typeface="Times New Roman"/>
              </a:rPr>
              <a:t>1.Problem</a:t>
            </a:r>
            <a:r>
              <a:rPr dirty="0" sz="2750" spc="-55" i="1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 spc="20" i="1">
                <a:solidFill>
                  <a:srgbClr val="0D0D0D"/>
                </a:solidFill>
                <a:latin typeface="Times New Roman"/>
                <a:cs typeface="Times New Roman"/>
              </a:rPr>
              <a:t>Statement </a:t>
            </a:r>
            <a:r>
              <a:rPr dirty="0" sz="2750" spc="-675" i="1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 spc="10" i="1">
                <a:solidFill>
                  <a:srgbClr val="0D0D0D"/>
                </a:solidFill>
                <a:latin typeface="Times New Roman"/>
                <a:cs typeface="Times New Roman"/>
              </a:rPr>
              <a:t>2.Project</a:t>
            </a:r>
            <a:r>
              <a:rPr dirty="0" sz="2750" spc="30" i="1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 spc="15" i="1">
                <a:solidFill>
                  <a:srgbClr val="0D0D0D"/>
                </a:solidFill>
                <a:latin typeface="Times New Roman"/>
                <a:cs typeface="Times New Roman"/>
              </a:rPr>
              <a:t>Overview </a:t>
            </a:r>
            <a:r>
              <a:rPr dirty="0" sz="2750" spc="20" i="1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 spc="25" i="1">
                <a:solidFill>
                  <a:srgbClr val="0D0D0D"/>
                </a:solidFill>
                <a:latin typeface="Times New Roman"/>
                <a:cs typeface="Times New Roman"/>
              </a:rPr>
              <a:t>3.End</a:t>
            </a:r>
            <a:r>
              <a:rPr dirty="0" sz="2750" spc="15" i="1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 spc="10" i="1">
                <a:solidFill>
                  <a:srgbClr val="0D0D0D"/>
                </a:solidFill>
                <a:latin typeface="Times New Roman"/>
                <a:cs typeface="Times New Roman"/>
              </a:rPr>
              <a:t>Users</a:t>
            </a:r>
            <a:endParaRPr sz="2750">
              <a:latin typeface="Times New Roman"/>
              <a:cs typeface="Times New Roman"/>
            </a:endParaRPr>
          </a:p>
          <a:p>
            <a:pPr marL="12700" marR="5080">
              <a:lnSpc>
                <a:spcPts val="3379"/>
              </a:lnSpc>
              <a:spcBef>
                <a:spcPts val="50"/>
              </a:spcBef>
            </a:pPr>
            <a:r>
              <a:rPr dirty="0" sz="2750" spc="25" i="1">
                <a:solidFill>
                  <a:srgbClr val="0D0D0D"/>
                </a:solidFill>
                <a:latin typeface="Times New Roman"/>
                <a:cs typeface="Times New Roman"/>
              </a:rPr>
              <a:t>4.Our</a:t>
            </a:r>
            <a:r>
              <a:rPr dirty="0" sz="2750" spc="5" i="1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 spc="10" i="1">
                <a:solidFill>
                  <a:srgbClr val="0D0D0D"/>
                </a:solidFill>
                <a:latin typeface="Times New Roman"/>
                <a:cs typeface="Times New Roman"/>
              </a:rPr>
              <a:t>Solution</a:t>
            </a:r>
            <a:r>
              <a:rPr dirty="0" sz="2750" spc="-5" i="1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 spc="35" i="1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dirty="0" sz="2750" i="1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 spc="15" i="1">
                <a:solidFill>
                  <a:srgbClr val="0D0D0D"/>
                </a:solidFill>
                <a:latin typeface="Times New Roman"/>
                <a:cs typeface="Times New Roman"/>
              </a:rPr>
              <a:t>Proposition </a:t>
            </a:r>
            <a:r>
              <a:rPr dirty="0" sz="2750" spc="-670" i="1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 spc="20" i="1">
                <a:solidFill>
                  <a:srgbClr val="0D0D0D"/>
                </a:solidFill>
                <a:latin typeface="Times New Roman"/>
                <a:cs typeface="Times New Roman"/>
              </a:rPr>
              <a:t>5.Dataset</a:t>
            </a:r>
            <a:r>
              <a:rPr dirty="0" sz="2750" spc="-40" i="1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 spc="20" i="1">
                <a:solidFill>
                  <a:srgbClr val="0D0D0D"/>
                </a:solidFill>
                <a:latin typeface="Times New Roman"/>
                <a:cs typeface="Times New Roman"/>
              </a:rPr>
              <a:t>Description</a:t>
            </a:r>
            <a:endParaRPr sz="2750">
              <a:latin typeface="Times New Roman"/>
              <a:cs typeface="Times New Roman"/>
            </a:endParaRPr>
          </a:p>
          <a:p>
            <a:pPr marL="282575" indent="-269875">
              <a:lnSpc>
                <a:spcPts val="3250"/>
              </a:lnSpc>
              <a:buSzPct val="96363"/>
              <a:buAutoNum type="arabicPeriod" startAt="6"/>
              <a:tabLst>
                <a:tab pos="282575" algn="l"/>
              </a:tabLst>
            </a:pPr>
            <a:r>
              <a:rPr dirty="0" sz="2750" spc="20" i="1">
                <a:solidFill>
                  <a:srgbClr val="0D0D0D"/>
                </a:solidFill>
                <a:latin typeface="Times New Roman"/>
                <a:cs typeface="Times New Roman"/>
              </a:rPr>
              <a:t>Modelling</a:t>
            </a:r>
            <a:r>
              <a:rPr dirty="0" sz="2750" spc="-10" i="1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 spc="15" i="1">
                <a:solidFill>
                  <a:srgbClr val="0D0D0D"/>
                </a:solidFill>
                <a:latin typeface="Times New Roman"/>
                <a:cs typeface="Times New Roman"/>
              </a:rPr>
              <a:t>Approach</a:t>
            </a:r>
            <a:endParaRPr sz="2750">
              <a:latin typeface="Times New Roman"/>
              <a:cs typeface="Times New Roman"/>
            </a:endParaRPr>
          </a:p>
          <a:p>
            <a:pPr marL="12700" marR="947419">
              <a:lnSpc>
                <a:spcPts val="3379"/>
              </a:lnSpc>
              <a:spcBef>
                <a:spcPts val="105"/>
              </a:spcBef>
              <a:buSzPct val="96363"/>
              <a:buAutoNum type="arabicPeriod" startAt="6"/>
              <a:tabLst>
                <a:tab pos="282575" algn="l"/>
              </a:tabLst>
            </a:pPr>
            <a:r>
              <a:rPr dirty="0" sz="2750" spc="15" i="1">
                <a:solidFill>
                  <a:srgbClr val="0D0D0D"/>
                </a:solidFill>
                <a:latin typeface="Times New Roman"/>
                <a:cs typeface="Times New Roman"/>
              </a:rPr>
              <a:t>Results</a:t>
            </a:r>
            <a:r>
              <a:rPr dirty="0" sz="2750" i="1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 spc="10" i="1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dirty="0" sz="2750" spc="-10" i="1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 spc="15" i="1">
                <a:solidFill>
                  <a:srgbClr val="0D0D0D"/>
                </a:solidFill>
                <a:latin typeface="Times New Roman"/>
                <a:cs typeface="Times New Roman"/>
              </a:rPr>
              <a:t>Discussion </a:t>
            </a:r>
            <a:r>
              <a:rPr dirty="0" sz="2750" spc="-675" i="1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 spc="15" i="1">
                <a:solidFill>
                  <a:srgbClr val="0D0D0D"/>
                </a:solidFill>
                <a:latin typeface="Times New Roman"/>
                <a:cs typeface="Times New Roman"/>
              </a:rPr>
              <a:t>8.Conclusion</a:t>
            </a:r>
            <a:endParaRPr sz="27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2280" y="1795081"/>
            <a:ext cx="7739380" cy="4739640"/>
          </a:xfrm>
          <a:prstGeom prst="rect">
            <a:avLst/>
          </a:prstGeom>
        </p:spPr>
        <p:txBody>
          <a:bodyPr wrap="square" lIns="0" tIns="8890" rIns="0" bIns="0" rtlCol="0" vert="horz">
            <a:spAutoFit/>
          </a:bodyPr>
          <a:lstStyle/>
          <a:p>
            <a:pPr marL="12700" marR="464184">
              <a:lnSpc>
                <a:spcPct val="103000"/>
              </a:lnSpc>
              <a:spcBef>
                <a:spcPts val="70"/>
              </a:spcBef>
            </a:pPr>
            <a:r>
              <a:rPr dirty="0" sz="1550" spc="15" i="1">
                <a:latin typeface="Arial"/>
                <a:cs typeface="Arial"/>
              </a:rPr>
              <a:t>To</a:t>
            </a:r>
            <a:r>
              <a:rPr dirty="0" sz="1550" spc="35" i="1">
                <a:latin typeface="Arial"/>
                <a:cs typeface="Arial"/>
              </a:rPr>
              <a:t> </a:t>
            </a:r>
            <a:r>
              <a:rPr dirty="0" sz="1550" spc="10" i="1">
                <a:latin typeface="Arial"/>
                <a:cs typeface="Arial"/>
              </a:rPr>
              <a:t>write</a:t>
            </a:r>
            <a:r>
              <a:rPr dirty="0" sz="1550" spc="35" i="1">
                <a:latin typeface="Arial"/>
                <a:cs typeface="Arial"/>
              </a:rPr>
              <a:t> </a:t>
            </a:r>
            <a:r>
              <a:rPr dirty="0" sz="1550" spc="15" i="1">
                <a:latin typeface="Arial"/>
                <a:cs typeface="Arial"/>
              </a:rPr>
              <a:t>a</a:t>
            </a:r>
            <a:r>
              <a:rPr dirty="0" sz="1550" spc="35" i="1">
                <a:latin typeface="Arial"/>
                <a:cs typeface="Arial"/>
              </a:rPr>
              <a:t> </a:t>
            </a:r>
            <a:r>
              <a:rPr dirty="0" sz="1550" spc="15" i="1">
                <a:latin typeface="Arial"/>
                <a:cs typeface="Arial"/>
              </a:rPr>
              <a:t>problem</a:t>
            </a:r>
            <a:r>
              <a:rPr dirty="0" sz="1550" spc="50" i="1">
                <a:latin typeface="Arial"/>
                <a:cs typeface="Arial"/>
              </a:rPr>
              <a:t> </a:t>
            </a:r>
            <a:r>
              <a:rPr dirty="0" sz="1550" spc="20" i="1">
                <a:latin typeface="Arial"/>
                <a:cs typeface="Arial"/>
              </a:rPr>
              <a:t>statement</a:t>
            </a:r>
            <a:r>
              <a:rPr dirty="0" sz="1550" spc="25" i="1">
                <a:latin typeface="Arial"/>
                <a:cs typeface="Arial"/>
              </a:rPr>
              <a:t> </a:t>
            </a:r>
            <a:r>
              <a:rPr dirty="0" sz="1550" spc="-15" i="1">
                <a:latin typeface="Arial"/>
                <a:cs typeface="Arial"/>
              </a:rPr>
              <a:t>on</a:t>
            </a:r>
            <a:r>
              <a:rPr dirty="0" sz="1550" spc="35" i="1">
                <a:latin typeface="Arial"/>
                <a:cs typeface="Arial"/>
              </a:rPr>
              <a:t> </a:t>
            </a:r>
            <a:r>
              <a:rPr dirty="0" sz="1550" spc="25" i="1">
                <a:latin typeface="Arial"/>
                <a:cs typeface="Arial"/>
              </a:rPr>
              <a:t>employee</a:t>
            </a:r>
            <a:r>
              <a:rPr dirty="0" sz="1550" spc="35" i="1">
                <a:latin typeface="Arial"/>
                <a:cs typeface="Arial"/>
              </a:rPr>
              <a:t> </a:t>
            </a:r>
            <a:r>
              <a:rPr dirty="0" sz="1550" spc="15" i="1">
                <a:latin typeface="Arial"/>
                <a:cs typeface="Arial"/>
              </a:rPr>
              <a:t>performance,</a:t>
            </a:r>
            <a:r>
              <a:rPr dirty="0" sz="1550" spc="30" i="1">
                <a:latin typeface="Arial"/>
                <a:cs typeface="Arial"/>
              </a:rPr>
              <a:t> you</a:t>
            </a:r>
            <a:r>
              <a:rPr dirty="0" sz="1550" spc="35" i="1">
                <a:latin typeface="Arial"/>
                <a:cs typeface="Arial"/>
              </a:rPr>
              <a:t> </a:t>
            </a:r>
            <a:r>
              <a:rPr dirty="0" sz="1550" spc="10" i="1">
                <a:latin typeface="Arial"/>
                <a:cs typeface="Arial"/>
              </a:rPr>
              <a:t>need</a:t>
            </a:r>
            <a:r>
              <a:rPr dirty="0" sz="1550" spc="35" i="1">
                <a:latin typeface="Arial"/>
                <a:cs typeface="Arial"/>
              </a:rPr>
              <a:t> </a:t>
            </a:r>
            <a:r>
              <a:rPr dirty="0" sz="1550" spc="10" i="1">
                <a:latin typeface="Arial"/>
                <a:cs typeface="Arial"/>
              </a:rPr>
              <a:t>to</a:t>
            </a:r>
            <a:r>
              <a:rPr dirty="0" sz="1550" spc="35" i="1">
                <a:latin typeface="Arial"/>
                <a:cs typeface="Arial"/>
              </a:rPr>
              <a:t> </a:t>
            </a:r>
            <a:r>
              <a:rPr dirty="0" sz="1550" spc="15" i="1">
                <a:latin typeface="Arial"/>
                <a:cs typeface="Arial"/>
              </a:rPr>
              <a:t>identify</a:t>
            </a:r>
            <a:r>
              <a:rPr dirty="0" sz="1550" spc="-25" i="1">
                <a:latin typeface="Arial"/>
                <a:cs typeface="Arial"/>
              </a:rPr>
              <a:t> </a:t>
            </a:r>
            <a:r>
              <a:rPr dirty="0" sz="1550" spc="20" i="1">
                <a:latin typeface="Arial"/>
                <a:cs typeface="Arial"/>
              </a:rPr>
              <a:t>the </a:t>
            </a:r>
            <a:r>
              <a:rPr dirty="0" sz="1550" spc="-415" i="1">
                <a:latin typeface="Arial"/>
                <a:cs typeface="Arial"/>
              </a:rPr>
              <a:t> </a:t>
            </a:r>
            <a:r>
              <a:rPr dirty="0" sz="1550" spc="10" i="1">
                <a:latin typeface="Arial"/>
                <a:cs typeface="Arial"/>
              </a:rPr>
              <a:t>specific</a:t>
            </a:r>
            <a:r>
              <a:rPr dirty="0" sz="1550" spc="50" i="1">
                <a:latin typeface="Arial"/>
                <a:cs typeface="Arial"/>
              </a:rPr>
              <a:t> </a:t>
            </a:r>
            <a:r>
              <a:rPr dirty="0" sz="1550" spc="20" i="1">
                <a:latin typeface="Arial"/>
                <a:cs typeface="Arial"/>
              </a:rPr>
              <a:t>area</a:t>
            </a:r>
            <a:r>
              <a:rPr dirty="0" sz="1550" spc="40" i="1">
                <a:latin typeface="Arial"/>
                <a:cs typeface="Arial"/>
              </a:rPr>
              <a:t> </a:t>
            </a:r>
            <a:r>
              <a:rPr dirty="0" sz="1550" spc="20" i="1">
                <a:latin typeface="Arial"/>
                <a:cs typeface="Arial"/>
              </a:rPr>
              <a:t>of</a:t>
            </a:r>
            <a:r>
              <a:rPr dirty="0" sz="1550" spc="30" i="1">
                <a:latin typeface="Arial"/>
                <a:cs typeface="Arial"/>
              </a:rPr>
              <a:t> </a:t>
            </a:r>
            <a:r>
              <a:rPr dirty="0" sz="1550" spc="20" i="1">
                <a:latin typeface="Arial"/>
                <a:cs typeface="Arial"/>
              </a:rPr>
              <a:t>performance</a:t>
            </a:r>
            <a:r>
              <a:rPr dirty="0" sz="1550" spc="-30" i="1">
                <a:latin typeface="Arial"/>
                <a:cs typeface="Arial"/>
              </a:rPr>
              <a:t> </a:t>
            </a:r>
            <a:r>
              <a:rPr dirty="0" sz="1550" spc="20" i="1">
                <a:latin typeface="Arial"/>
                <a:cs typeface="Arial"/>
              </a:rPr>
              <a:t>that</a:t>
            </a:r>
            <a:r>
              <a:rPr dirty="0" sz="1550" spc="30" i="1">
                <a:latin typeface="Arial"/>
                <a:cs typeface="Arial"/>
              </a:rPr>
              <a:t> </a:t>
            </a:r>
            <a:r>
              <a:rPr dirty="0" sz="1550" spc="15" i="1">
                <a:latin typeface="Arial"/>
                <a:cs typeface="Arial"/>
              </a:rPr>
              <a:t>is</a:t>
            </a:r>
            <a:r>
              <a:rPr dirty="0" sz="1550" spc="-20" i="1">
                <a:latin typeface="Arial"/>
                <a:cs typeface="Arial"/>
              </a:rPr>
              <a:t> </a:t>
            </a:r>
            <a:r>
              <a:rPr dirty="0" sz="1550" spc="20" i="1">
                <a:latin typeface="Arial"/>
                <a:cs typeface="Arial"/>
              </a:rPr>
              <a:t>problematic,</a:t>
            </a:r>
            <a:r>
              <a:rPr dirty="0" sz="1550" spc="30" i="1">
                <a:latin typeface="Arial"/>
                <a:cs typeface="Arial"/>
              </a:rPr>
              <a:t> </a:t>
            </a:r>
            <a:r>
              <a:rPr dirty="0" sz="1550" spc="15" i="1">
                <a:latin typeface="Arial"/>
                <a:cs typeface="Arial"/>
              </a:rPr>
              <a:t>such</a:t>
            </a:r>
            <a:r>
              <a:rPr dirty="0" sz="1550" spc="40" i="1">
                <a:latin typeface="Arial"/>
                <a:cs typeface="Arial"/>
              </a:rPr>
              <a:t> </a:t>
            </a:r>
            <a:r>
              <a:rPr dirty="0" sz="1550" spc="-15" i="1">
                <a:latin typeface="Arial"/>
                <a:cs typeface="Arial"/>
              </a:rPr>
              <a:t>as</a:t>
            </a:r>
            <a:r>
              <a:rPr dirty="0" sz="1550" spc="50" i="1">
                <a:latin typeface="Arial"/>
                <a:cs typeface="Arial"/>
              </a:rPr>
              <a:t> </a:t>
            </a:r>
            <a:r>
              <a:rPr dirty="0" sz="1550" spc="25" i="1">
                <a:latin typeface="Arial"/>
                <a:cs typeface="Arial"/>
              </a:rPr>
              <a:t>low</a:t>
            </a:r>
            <a:r>
              <a:rPr dirty="0" sz="1550" spc="5" i="1">
                <a:latin typeface="Arial"/>
                <a:cs typeface="Arial"/>
              </a:rPr>
              <a:t> </a:t>
            </a:r>
            <a:r>
              <a:rPr dirty="0" sz="1550" spc="15" i="1">
                <a:latin typeface="Arial"/>
                <a:cs typeface="Arial"/>
              </a:rPr>
              <a:t>productivity,</a:t>
            </a:r>
            <a:r>
              <a:rPr dirty="0" sz="1550" spc="30" i="1">
                <a:latin typeface="Arial"/>
                <a:cs typeface="Arial"/>
              </a:rPr>
              <a:t> </a:t>
            </a:r>
            <a:r>
              <a:rPr dirty="0" sz="1550" spc="5" i="1">
                <a:latin typeface="Arial"/>
                <a:cs typeface="Arial"/>
              </a:rPr>
              <a:t>high </a:t>
            </a:r>
            <a:r>
              <a:rPr dirty="0" sz="1550" spc="10" i="1">
                <a:latin typeface="Arial"/>
                <a:cs typeface="Arial"/>
              </a:rPr>
              <a:t> </a:t>
            </a:r>
            <a:r>
              <a:rPr dirty="0" sz="1550" spc="20" i="1">
                <a:latin typeface="Arial"/>
                <a:cs typeface="Arial"/>
              </a:rPr>
              <a:t>absenteeism, or</a:t>
            </a:r>
            <a:r>
              <a:rPr dirty="0" sz="1550" spc="15" i="1">
                <a:latin typeface="Arial"/>
                <a:cs typeface="Arial"/>
              </a:rPr>
              <a:t> </a:t>
            </a:r>
            <a:r>
              <a:rPr dirty="0" sz="1550" spc="5" i="1">
                <a:latin typeface="Arial"/>
                <a:cs typeface="Arial"/>
              </a:rPr>
              <a:t>poor</a:t>
            </a:r>
            <a:r>
              <a:rPr dirty="0" sz="1550" spc="85" i="1">
                <a:latin typeface="Arial"/>
                <a:cs typeface="Arial"/>
              </a:rPr>
              <a:t> </a:t>
            </a:r>
            <a:r>
              <a:rPr dirty="0" sz="1550" i="1">
                <a:latin typeface="Arial"/>
                <a:cs typeface="Arial"/>
              </a:rPr>
              <a:t>quality</a:t>
            </a:r>
            <a:r>
              <a:rPr dirty="0" sz="1550" spc="50" i="1">
                <a:latin typeface="Arial"/>
                <a:cs typeface="Arial"/>
              </a:rPr>
              <a:t> </a:t>
            </a:r>
            <a:r>
              <a:rPr dirty="0" sz="1550" spc="20" i="1">
                <a:latin typeface="Arial"/>
                <a:cs typeface="Arial"/>
              </a:rPr>
              <a:t>of</a:t>
            </a:r>
            <a:r>
              <a:rPr dirty="0" sz="1550" spc="25" i="1">
                <a:latin typeface="Arial"/>
                <a:cs typeface="Arial"/>
              </a:rPr>
              <a:t> </a:t>
            </a:r>
            <a:r>
              <a:rPr dirty="0" sz="1550" spc="20" i="1">
                <a:latin typeface="Arial"/>
                <a:cs typeface="Arial"/>
              </a:rPr>
              <a:t>work.</a:t>
            </a:r>
            <a:endParaRPr sz="1550">
              <a:latin typeface="Arial"/>
              <a:cs typeface="Arial"/>
            </a:endParaRPr>
          </a:p>
          <a:p>
            <a:pPr algn="just" marL="12700" marR="34925">
              <a:lnSpc>
                <a:spcPct val="103000"/>
              </a:lnSpc>
              <a:spcBef>
                <a:spcPts val="35"/>
              </a:spcBef>
            </a:pPr>
            <a:r>
              <a:rPr dirty="0" sz="1550" spc="15" i="1">
                <a:latin typeface="Arial"/>
                <a:cs typeface="Arial"/>
              </a:rPr>
              <a:t>Objective: Improve </a:t>
            </a:r>
            <a:r>
              <a:rPr dirty="0" sz="1550" spc="20" i="1">
                <a:latin typeface="Arial"/>
                <a:cs typeface="Arial"/>
              </a:rPr>
              <a:t>the </a:t>
            </a:r>
            <a:r>
              <a:rPr dirty="0" sz="1550" spc="15" i="1">
                <a:latin typeface="Arial"/>
                <a:cs typeface="Arial"/>
              </a:rPr>
              <a:t>effectiveness </a:t>
            </a:r>
            <a:r>
              <a:rPr dirty="0" sz="1550" spc="20" i="1">
                <a:latin typeface="Arial"/>
                <a:cs typeface="Arial"/>
              </a:rPr>
              <a:t>of the </a:t>
            </a:r>
            <a:r>
              <a:rPr dirty="0" sz="1550" spc="15" i="1">
                <a:latin typeface="Arial"/>
                <a:cs typeface="Arial"/>
              </a:rPr>
              <a:t>employee </a:t>
            </a:r>
            <a:r>
              <a:rPr dirty="0" sz="1550" spc="20" i="1">
                <a:latin typeface="Arial"/>
                <a:cs typeface="Arial"/>
              </a:rPr>
              <a:t>performance </a:t>
            </a:r>
            <a:r>
              <a:rPr dirty="0" sz="1550" spc="15" i="1">
                <a:latin typeface="Arial"/>
                <a:cs typeface="Arial"/>
              </a:rPr>
              <a:t>evaluation </a:t>
            </a:r>
            <a:r>
              <a:rPr dirty="0" sz="1550" spc="20" i="1">
                <a:latin typeface="Arial"/>
                <a:cs typeface="Arial"/>
              </a:rPr>
              <a:t>system </a:t>
            </a:r>
            <a:r>
              <a:rPr dirty="0" sz="1550" spc="25" i="1">
                <a:latin typeface="Arial"/>
                <a:cs typeface="Arial"/>
              </a:rPr>
              <a:t> </a:t>
            </a:r>
            <a:r>
              <a:rPr dirty="0" sz="1550" spc="15" i="1">
                <a:latin typeface="Arial"/>
                <a:cs typeface="Arial"/>
              </a:rPr>
              <a:t>within </a:t>
            </a:r>
            <a:r>
              <a:rPr dirty="0" sz="1550" spc="30" i="1">
                <a:latin typeface="Arial"/>
                <a:cs typeface="Arial"/>
              </a:rPr>
              <a:t>Company </a:t>
            </a:r>
            <a:r>
              <a:rPr dirty="0" sz="1550" spc="10" i="1">
                <a:latin typeface="Arial"/>
                <a:cs typeface="Arial"/>
              </a:rPr>
              <a:t>to </a:t>
            </a:r>
            <a:r>
              <a:rPr dirty="0" sz="1550" spc="20" i="1">
                <a:latin typeface="Arial"/>
                <a:cs typeface="Arial"/>
              </a:rPr>
              <a:t>enhance </a:t>
            </a:r>
            <a:r>
              <a:rPr dirty="0" sz="1550" spc="15" i="1">
                <a:latin typeface="Arial"/>
                <a:cs typeface="Arial"/>
              </a:rPr>
              <a:t>overall productivity, employee satisfaction, </a:t>
            </a:r>
            <a:r>
              <a:rPr dirty="0" sz="1550" i="1">
                <a:latin typeface="Arial"/>
                <a:cs typeface="Arial"/>
              </a:rPr>
              <a:t>and </a:t>
            </a:r>
            <a:r>
              <a:rPr dirty="0" sz="1550" spc="15" i="1">
                <a:latin typeface="Arial"/>
                <a:cs typeface="Arial"/>
              </a:rPr>
              <a:t>alignment </a:t>
            </a:r>
            <a:r>
              <a:rPr dirty="0" sz="1550" spc="-420" i="1">
                <a:latin typeface="Arial"/>
                <a:cs typeface="Arial"/>
              </a:rPr>
              <a:t> </a:t>
            </a:r>
            <a:r>
              <a:rPr dirty="0" sz="1550" spc="10" i="1">
                <a:latin typeface="Arial"/>
                <a:cs typeface="Arial"/>
              </a:rPr>
              <a:t>with</a:t>
            </a:r>
            <a:r>
              <a:rPr dirty="0" sz="1550" spc="30" i="1">
                <a:latin typeface="Arial"/>
                <a:cs typeface="Arial"/>
              </a:rPr>
              <a:t> </a:t>
            </a:r>
            <a:r>
              <a:rPr dirty="0" sz="1550" spc="15" i="1">
                <a:latin typeface="Arial"/>
                <a:cs typeface="Arial"/>
              </a:rPr>
              <a:t>organizational</a:t>
            </a:r>
            <a:r>
              <a:rPr dirty="0" sz="1550" spc="-35" i="1">
                <a:latin typeface="Arial"/>
                <a:cs typeface="Arial"/>
              </a:rPr>
              <a:t> </a:t>
            </a:r>
            <a:r>
              <a:rPr dirty="0" sz="1550" spc="15" i="1">
                <a:latin typeface="Arial"/>
                <a:cs typeface="Arial"/>
              </a:rPr>
              <a:t>goals.</a:t>
            </a:r>
            <a:endParaRPr sz="1550">
              <a:latin typeface="Arial"/>
              <a:cs typeface="Arial"/>
            </a:endParaRPr>
          </a:p>
          <a:p>
            <a:pPr marL="25400" marR="7620">
              <a:lnSpc>
                <a:spcPct val="103000"/>
              </a:lnSpc>
              <a:spcBef>
                <a:spcPts val="114"/>
              </a:spcBef>
            </a:pPr>
            <a:r>
              <a:rPr dirty="0" sz="1550" spc="20" i="1">
                <a:latin typeface="Arial"/>
                <a:cs typeface="Arial"/>
              </a:rPr>
              <a:t>Background:</a:t>
            </a:r>
            <a:r>
              <a:rPr dirty="0" sz="1550" spc="30" i="1">
                <a:latin typeface="Arial"/>
                <a:cs typeface="Arial"/>
              </a:rPr>
              <a:t> </a:t>
            </a:r>
            <a:r>
              <a:rPr dirty="0" sz="1550" spc="20" i="1">
                <a:latin typeface="Arial"/>
                <a:cs typeface="Arial"/>
              </a:rPr>
              <a:t>The</a:t>
            </a:r>
            <a:r>
              <a:rPr dirty="0" sz="1550" spc="-30" i="1">
                <a:latin typeface="Arial"/>
                <a:cs typeface="Arial"/>
              </a:rPr>
              <a:t> </a:t>
            </a:r>
            <a:r>
              <a:rPr dirty="0" sz="1550" spc="25" i="1">
                <a:latin typeface="Arial"/>
                <a:cs typeface="Arial"/>
              </a:rPr>
              <a:t>current</a:t>
            </a:r>
            <a:r>
              <a:rPr dirty="0" sz="1550" spc="30" i="1">
                <a:latin typeface="Arial"/>
                <a:cs typeface="Arial"/>
              </a:rPr>
              <a:t> </a:t>
            </a:r>
            <a:r>
              <a:rPr dirty="0" sz="1550" spc="15" i="1">
                <a:latin typeface="Arial"/>
                <a:cs typeface="Arial"/>
              </a:rPr>
              <a:t>employee</a:t>
            </a:r>
            <a:r>
              <a:rPr dirty="0" sz="1550" spc="40" i="1">
                <a:latin typeface="Arial"/>
                <a:cs typeface="Arial"/>
              </a:rPr>
              <a:t> </a:t>
            </a:r>
            <a:r>
              <a:rPr dirty="0" sz="1550" spc="20" i="1">
                <a:latin typeface="Arial"/>
                <a:cs typeface="Arial"/>
              </a:rPr>
              <a:t>performance</a:t>
            </a:r>
            <a:r>
              <a:rPr dirty="0" sz="1550" spc="45" i="1">
                <a:latin typeface="Arial"/>
                <a:cs typeface="Arial"/>
              </a:rPr>
              <a:t> </a:t>
            </a:r>
            <a:r>
              <a:rPr dirty="0" sz="1550" spc="10" i="1">
                <a:latin typeface="Arial"/>
                <a:cs typeface="Arial"/>
              </a:rPr>
              <a:t>evaluation</a:t>
            </a:r>
            <a:r>
              <a:rPr dirty="0" sz="1550" spc="40" i="1">
                <a:latin typeface="Arial"/>
                <a:cs typeface="Arial"/>
              </a:rPr>
              <a:t> </a:t>
            </a:r>
            <a:r>
              <a:rPr dirty="0" sz="1550" spc="20" i="1">
                <a:latin typeface="Arial"/>
                <a:cs typeface="Arial"/>
              </a:rPr>
              <a:t>system</a:t>
            </a:r>
            <a:r>
              <a:rPr dirty="0" sz="1550" spc="55" i="1">
                <a:latin typeface="Arial"/>
                <a:cs typeface="Arial"/>
              </a:rPr>
              <a:t> </a:t>
            </a:r>
            <a:r>
              <a:rPr dirty="0" sz="1550" spc="-20" i="1">
                <a:latin typeface="Arial"/>
                <a:cs typeface="Arial"/>
              </a:rPr>
              <a:t>is</a:t>
            </a:r>
            <a:r>
              <a:rPr dirty="0" sz="1550" spc="55" i="1">
                <a:latin typeface="Arial"/>
                <a:cs typeface="Arial"/>
              </a:rPr>
              <a:t> </a:t>
            </a:r>
            <a:r>
              <a:rPr dirty="0" sz="1550" spc="20" i="1">
                <a:latin typeface="Arial"/>
                <a:cs typeface="Arial"/>
              </a:rPr>
              <a:t>perceived</a:t>
            </a:r>
            <a:r>
              <a:rPr dirty="0" sz="1550" spc="-30" i="1">
                <a:latin typeface="Arial"/>
                <a:cs typeface="Arial"/>
              </a:rPr>
              <a:t> </a:t>
            </a:r>
            <a:r>
              <a:rPr dirty="0" sz="1550" spc="20" i="1">
                <a:latin typeface="Arial"/>
                <a:cs typeface="Arial"/>
              </a:rPr>
              <a:t>as </a:t>
            </a:r>
            <a:r>
              <a:rPr dirty="0" sz="1550" spc="25" i="1">
                <a:latin typeface="Arial"/>
                <a:cs typeface="Arial"/>
              </a:rPr>
              <a:t> </a:t>
            </a:r>
            <a:r>
              <a:rPr dirty="0" sz="1550" spc="15" i="1">
                <a:latin typeface="Arial"/>
                <a:cs typeface="Arial"/>
              </a:rPr>
              <a:t>subjective</a:t>
            </a:r>
            <a:r>
              <a:rPr dirty="0" sz="1550" spc="45" i="1">
                <a:latin typeface="Arial"/>
                <a:cs typeface="Arial"/>
              </a:rPr>
              <a:t> </a:t>
            </a:r>
            <a:r>
              <a:rPr dirty="0" sz="1550" i="1">
                <a:latin typeface="Arial"/>
                <a:cs typeface="Arial"/>
              </a:rPr>
              <a:t>and</a:t>
            </a:r>
            <a:r>
              <a:rPr dirty="0" sz="1550" spc="45" i="1">
                <a:latin typeface="Arial"/>
                <a:cs typeface="Arial"/>
              </a:rPr>
              <a:t> </a:t>
            </a:r>
            <a:r>
              <a:rPr dirty="0" sz="1550" spc="15" i="1">
                <a:latin typeface="Arial"/>
                <a:cs typeface="Arial"/>
              </a:rPr>
              <a:t>inconsistent.</a:t>
            </a:r>
            <a:r>
              <a:rPr dirty="0" sz="1550" spc="35" i="1">
                <a:latin typeface="Arial"/>
                <a:cs typeface="Arial"/>
              </a:rPr>
              <a:t> </a:t>
            </a:r>
            <a:r>
              <a:rPr dirty="0" sz="1550" spc="5" i="1">
                <a:latin typeface="Arial"/>
                <a:cs typeface="Arial"/>
              </a:rPr>
              <a:t>This</a:t>
            </a:r>
            <a:r>
              <a:rPr dirty="0" sz="1550" spc="60" i="1">
                <a:latin typeface="Arial"/>
                <a:cs typeface="Arial"/>
              </a:rPr>
              <a:t> </a:t>
            </a:r>
            <a:r>
              <a:rPr dirty="0" sz="1550" spc="25" i="1">
                <a:latin typeface="Arial"/>
                <a:cs typeface="Arial"/>
              </a:rPr>
              <a:t>has</a:t>
            </a:r>
            <a:r>
              <a:rPr dirty="0" sz="1550" spc="-20" i="1">
                <a:latin typeface="Arial"/>
                <a:cs typeface="Arial"/>
              </a:rPr>
              <a:t> </a:t>
            </a:r>
            <a:r>
              <a:rPr dirty="0" sz="1550" spc="25" i="1">
                <a:latin typeface="Arial"/>
                <a:cs typeface="Arial"/>
              </a:rPr>
              <a:t>led</a:t>
            </a:r>
            <a:r>
              <a:rPr dirty="0" sz="1550" spc="50" i="1">
                <a:latin typeface="Arial"/>
                <a:cs typeface="Arial"/>
              </a:rPr>
              <a:t> </a:t>
            </a:r>
            <a:r>
              <a:rPr dirty="0" sz="1550" spc="10" i="1">
                <a:latin typeface="Arial"/>
                <a:cs typeface="Arial"/>
              </a:rPr>
              <a:t>to</a:t>
            </a:r>
            <a:r>
              <a:rPr dirty="0" sz="1550" spc="-30" i="1">
                <a:latin typeface="Arial"/>
                <a:cs typeface="Arial"/>
              </a:rPr>
              <a:t> </a:t>
            </a:r>
            <a:r>
              <a:rPr dirty="0" sz="1550" spc="20" i="1">
                <a:latin typeface="Arial"/>
                <a:cs typeface="Arial"/>
              </a:rPr>
              <a:t>concerns</a:t>
            </a:r>
            <a:r>
              <a:rPr dirty="0" sz="1550" spc="60" i="1">
                <a:latin typeface="Arial"/>
                <a:cs typeface="Arial"/>
              </a:rPr>
              <a:t> </a:t>
            </a:r>
            <a:r>
              <a:rPr dirty="0" sz="1550" spc="10" i="1">
                <a:latin typeface="Arial"/>
                <a:cs typeface="Arial"/>
              </a:rPr>
              <a:t>about</a:t>
            </a:r>
            <a:r>
              <a:rPr dirty="0" sz="1550" spc="35" i="1">
                <a:latin typeface="Arial"/>
                <a:cs typeface="Arial"/>
              </a:rPr>
              <a:t> </a:t>
            </a:r>
            <a:r>
              <a:rPr dirty="0" sz="1550" spc="15" i="1">
                <a:latin typeface="Arial"/>
                <a:cs typeface="Arial"/>
              </a:rPr>
              <a:t>fairness,</a:t>
            </a:r>
            <a:r>
              <a:rPr dirty="0" sz="1550" spc="35" i="1">
                <a:latin typeface="Arial"/>
                <a:cs typeface="Arial"/>
              </a:rPr>
              <a:t> </a:t>
            </a:r>
            <a:r>
              <a:rPr dirty="0" sz="1550" spc="15" i="1">
                <a:latin typeface="Arial"/>
                <a:cs typeface="Arial"/>
              </a:rPr>
              <a:t>accuracy,</a:t>
            </a:r>
            <a:r>
              <a:rPr dirty="0" sz="1550" spc="35" i="1">
                <a:latin typeface="Arial"/>
                <a:cs typeface="Arial"/>
              </a:rPr>
              <a:t> </a:t>
            </a:r>
            <a:r>
              <a:rPr dirty="0" sz="1550" spc="25" i="1">
                <a:latin typeface="Arial"/>
                <a:cs typeface="Arial"/>
              </a:rPr>
              <a:t>and</a:t>
            </a:r>
            <a:r>
              <a:rPr dirty="0" sz="1550" spc="45" i="1">
                <a:latin typeface="Arial"/>
                <a:cs typeface="Arial"/>
              </a:rPr>
              <a:t> </a:t>
            </a:r>
            <a:r>
              <a:rPr dirty="0" sz="1550" spc="-10" i="1">
                <a:latin typeface="Arial"/>
                <a:cs typeface="Arial"/>
              </a:rPr>
              <a:t>its </a:t>
            </a:r>
            <a:r>
              <a:rPr dirty="0" sz="1550" spc="-415" i="1">
                <a:latin typeface="Arial"/>
                <a:cs typeface="Arial"/>
              </a:rPr>
              <a:t> </a:t>
            </a:r>
            <a:r>
              <a:rPr dirty="0" sz="1550" spc="20" i="1">
                <a:latin typeface="Arial"/>
                <a:cs typeface="Arial"/>
              </a:rPr>
              <a:t>impact</a:t>
            </a:r>
            <a:r>
              <a:rPr dirty="0" sz="1550" spc="25" i="1">
                <a:latin typeface="Arial"/>
                <a:cs typeface="Arial"/>
              </a:rPr>
              <a:t> on</a:t>
            </a:r>
            <a:r>
              <a:rPr dirty="0" sz="1550" spc="35" i="1">
                <a:latin typeface="Arial"/>
                <a:cs typeface="Arial"/>
              </a:rPr>
              <a:t> </a:t>
            </a:r>
            <a:r>
              <a:rPr dirty="0" sz="1550" spc="15" i="1">
                <a:latin typeface="Arial"/>
                <a:cs typeface="Arial"/>
              </a:rPr>
              <a:t>employee</a:t>
            </a:r>
            <a:r>
              <a:rPr dirty="0" sz="1550" spc="35" i="1">
                <a:latin typeface="Arial"/>
                <a:cs typeface="Arial"/>
              </a:rPr>
              <a:t> </a:t>
            </a:r>
            <a:r>
              <a:rPr dirty="0" sz="1550" spc="10" i="1">
                <a:latin typeface="Arial"/>
                <a:cs typeface="Arial"/>
              </a:rPr>
              <a:t>motivation</a:t>
            </a:r>
            <a:r>
              <a:rPr dirty="0" sz="1550" spc="35" i="1">
                <a:latin typeface="Arial"/>
                <a:cs typeface="Arial"/>
              </a:rPr>
              <a:t> </a:t>
            </a:r>
            <a:r>
              <a:rPr dirty="0" sz="1550" spc="25" i="1">
                <a:latin typeface="Arial"/>
                <a:cs typeface="Arial"/>
              </a:rPr>
              <a:t>and</a:t>
            </a:r>
            <a:r>
              <a:rPr dirty="0" sz="1550" spc="35" i="1">
                <a:latin typeface="Arial"/>
                <a:cs typeface="Arial"/>
              </a:rPr>
              <a:t> </a:t>
            </a:r>
            <a:r>
              <a:rPr dirty="0" sz="1550" spc="15" i="1">
                <a:latin typeface="Arial"/>
                <a:cs typeface="Arial"/>
              </a:rPr>
              <a:t>development.</a:t>
            </a:r>
            <a:endParaRPr sz="1550">
              <a:latin typeface="Arial"/>
              <a:cs typeface="Arial"/>
            </a:endParaRPr>
          </a:p>
          <a:p>
            <a:pPr marL="25400" marR="5080">
              <a:lnSpc>
                <a:spcPct val="100899"/>
              </a:lnSpc>
              <a:spcBef>
                <a:spcPts val="150"/>
              </a:spcBef>
            </a:pPr>
            <a:r>
              <a:rPr dirty="0" sz="1550" spc="15" i="1">
                <a:latin typeface="Arial"/>
                <a:cs typeface="Arial"/>
              </a:rPr>
              <a:t>Identification</a:t>
            </a:r>
            <a:r>
              <a:rPr dirty="0" sz="1550" spc="40" i="1">
                <a:latin typeface="Arial"/>
                <a:cs typeface="Arial"/>
              </a:rPr>
              <a:t> </a:t>
            </a:r>
            <a:r>
              <a:rPr dirty="0" sz="1550" i="1">
                <a:latin typeface="Arial"/>
                <a:cs typeface="Arial"/>
              </a:rPr>
              <a:t>and</a:t>
            </a:r>
            <a:r>
              <a:rPr dirty="0" sz="1550" spc="45" i="1">
                <a:latin typeface="Arial"/>
                <a:cs typeface="Arial"/>
              </a:rPr>
              <a:t> </a:t>
            </a:r>
            <a:r>
              <a:rPr dirty="0" sz="1550" spc="15" i="1">
                <a:latin typeface="Arial"/>
                <a:cs typeface="Arial"/>
              </a:rPr>
              <a:t>strengths</a:t>
            </a:r>
            <a:r>
              <a:rPr dirty="0" sz="1550" spc="55" i="1">
                <a:latin typeface="Arial"/>
                <a:cs typeface="Arial"/>
              </a:rPr>
              <a:t> </a:t>
            </a:r>
            <a:r>
              <a:rPr dirty="0" sz="1550" spc="25" i="1">
                <a:latin typeface="Arial"/>
                <a:cs typeface="Arial"/>
              </a:rPr>
              <a:t>and</a:t>
            </a:r>
            <a:r>
              <a:rPr dirty="0" sz="1550" spc="65" i="1">
                <a:latin typeface="Arial"/>
                <a:cs typeface="Arial"/>
              </a:rPr>
              <a:t> </a:t>
            </a:r>
            <a:r>
              <a:rPr dirty="0" sz="1550" spc="20" i="1">
                <a:latin typeface="Arial"/>
                <a:cs typeface="Arial"/>
              </a:rPr>
              <a:t>weekness:</a:t>
            </a:r>
            <a:r>
              <a:rPr dirty="0" sz="1550" spc="30" i="1">
                <a:latin typeface="Arial"/>
                <a:cs typeface="Arial"/>
              </a:rPr>
              <a:t> </a:t>
            </a:r>
            <a:r>
              <a:rPr dirty="0" sz="1550" spc="10" i="1">
                <a:latin typeface="Arial"/>
                <a:cs typeface="Arial"/>
              </a:rPr>
              <a:t>It</a:t>
            </a:r>
            <a:r>
              <a:rPr dirty="0" sz="1550" spc="35" i="1">
                <a:latin typeface="Arial"/>
                <a:cs typeface="Arial"/>
              </a:rPr>
              <a:t> </a:t>
            </a:r>
            <a:r>
              <a:rPr dirty="0" sz="1550" spc="10" i="1">
                <a:latin typeface="Arial"/>
                <a:cs typeface="Arial"/>
              </a:rPr>
              <a:t>helps</a:t>
            </a:r>
            <a:r>
              <a:rPr dirty="0" sz="1550" spc="60" i="1">
                <a:latin typeface="Arial"/>
                <a:cs typeface="Arial"/>
              </a:rPr>
              <a:t> </a:t>
            </a:r>
            <a:r>
              <a:rPr dirty="0" sz="1550" spc="20" i="1">
                <a:latin typeface="Arial"/>
                <a:cs typeface="Arial"/>
              </a:rPr>
              <a:t>in</a:t>
            </a:r>
            <a:r>
              <a:rPr dirty="0" sz="1550" spc="-30" i="1">
                <a:latin typeface="Arial"/>
                <a:cs typeface="Arial"/>
              </a:rPr>
              <a:t> </a:t>
            </a:r>
            <a:r>
              <a:rPr dirty="0" sz="1550" spc="10" i="1">
                <a:latin typeface="Arial"/>
                <a:cs typeface="Arial"/>
              </a:rPr>
              <a:t>identifying</a:t>
            </a:r>
            <a:r>
              <a:rPr dirty="0" sz="1550" spc="40" i="1">
                <a:latin typeface="Arial"/>
                <a:cs typeface="Arial"/>
              </a:rPr>
              <a:t> </a:t>
            </a:r>
            <a:r>
              <a:rPr dirty="0" sz="1550" spc="20" i="1">
                <a:latin typeface="Arial"/>
                <a:cs typeface="Arial"/>
              </a:rPr>
              <a:t>which</a:t>
            </a:r>
            <a:r>
              <a:rPr dirty="0" sz="1550" spc="45" i="1">
                <a:latin typeface="Arial"/>
                <a:cs typeface="Arial"/>
              </a:rPr>
              <a:t> </a:t>
            </a:r>
            <a:r>
              <a:rPr dirty="0" sz="1550" spc="15" i="1">
                <a:latin typeface="Arial"/>
                <a:cs typeface="Arial"/>
              </a:rPr>
              <a:t>employees</a:t>
            </a:r>
            <a:r>
              <a:rPr dirty="0" sz="1550" spc="60" i="1">
                <a:latin typeface="Arial"/>
                <a:cs typeface="Arial"/>
              </a:rPr>
              <a:t> </a:t>
            </a:r>
            <a:r>
              <a:rPr dirty="0" sz="1550" spc="15" i="1">
                <a:latin typeface="Arial"/>
                <a:cs typeface="Arial"/>
              </a:rPr>
              <a:t>are </a:t>
            </a:r>
            <a:r>
              <a:rPr dirty="0" sz="1550" spc="-420" i="1">
                <a:latin typeface="Arial"/>
                <a:cs typeface="Arial"/>
              </a:rPr>
              <a:t> </a:t>
            </a:r>
            <a:r>
              <a:rPr dirty="0" sz="1550" spc="15" i="1">
                <a:latin typeface="Arial"/>
                <a:cs typeface="Arial"/>
              </a:rPr>
              <a:t>performing</a:t>
            </a:r>
            <a:r>
              <a:rPr dirty="0" sz="1550" spc="35" i="1">
                <a:latin typeface="Arial"/>
                <a:cs typeface="Arial"/>
              </a:rPr>
              <a:t> </a:t>
            </a:r>
            <a:r>
              <a:rPr dirty="0" sz="1550" spc="15" i="1">
                <a:latin typeface="Arial"/>
                <a:cs typeface="Arial"/>
              </a:rPr>
              <a:t>well</a:t>
            </a:r>
            <a:r>
              <a:rPr dirty="0" sz="1550" spc="40" i="1">
                <a:latin typeface="Arial"/>
                <a:cs typeface="Arial"/>
              </a:rPr>
              <a:t> </a:t>
            </a:r>
            <a:r>
              <a:rPr dirty="0" sz="1550" i="1">
                <a:latin typeface="Arial"/>
                <a:cs typeface="Arial"/>
              </a:rPr>
              <a:t>and</a:t>
            </a:r>
            <a:r>
              <a:rPr dirty="0" sz="1550" spc="35" i="1">
                <a:latin typeface="Arial"/>
                <a:cs typeface="Arial"/>
              </a:rPr>
              <a:t> </a:t>
            </a:r>
            <a:r>
              <a:rPr dirty="0" sz="1550" spc="20" i="1">
                <a:latin typeface="Arial"/>
                <a:cs typeface="Arial"/>
              </a:rPr>
              <a:t>which</a:t>
            </a:r>
            <a:r>
              <a:rPr dirty="0" sz="1550" spc="-35" i="1">
                <a:latin typeface="Arial"/>
                <a:cs typeface="Arial"/>
              </a:rPr>
              <a:t> </a:t>
            </a:r>
            <a:r>
              <a:rPr dirty="0" sz="1550" spc="25" i="1">
                <a:latin typeface="Arial"/>
                <a:cs typeface="Arial"/>
              </a:rPr>
              <a:t>ones</a:t>
            </a:r>
            <a:r>
              <a:rPr dirty="0" sz="1550" spc="50" i="1">
                <a:latin typeface="Arial"/>
                <a:cs typeface="Arial"/>
              </a:rPr>
              <a:t> </a:t>
            </a:r>
            <a:r>
              <a:rPr dirty="0" sz="1550" spc="10" i="1">
                <a:latin typeface="Arial"/>
                <a:cs typeface="Arial"/>
              </a:rPr>
              <a:t>need</a:t>
            </a:r>
            <a:r>
              <a:rPr dirty="0" sz="1550" spc="35" i="1">
                <a:latin typeface="Arial"/>
                <a:cs typeface="Arial"/>
              </a:rPr>
              <a:t> </a:t>
            </a:r>
            <a:r>
              <a:rPr dirty="0" sz="1550" spc="20" i="1">
                <a:latin typeface="Arial"/>
                <a:cs typeface="Arial"/>
              </a:rPr>
              <a:t>improvements</a:t>
            </a:r>
            <a:r>
              <a:rPr dirty="0" sz="1550" spc="50" i="1">
                <a:latin typeface="Arial"/>
                <a:cs typeface="Arial"/>
              </a:rPr>
              <a:t> </a:t>
            </a:r>
            <a:r>
              <a:rPr dirty="0" sz="1550" spc="5" i="1">
                <a:latin typeface="Arial"/>
                <a:cs typeface="Arial"/>
              </a:rPr>
              <a:t>.</a:t>
            </a:r>
            <a:endParaRPr sz="1550">
              <a:latin typeface="Arial"/>
              <a:cs typeface="Arial"/>
            </a:endParaRPr>
          </a:p>
          <a:p>
            <a:pPr marL="25400" marR="327025">
              <a:lnSpc>
                <a:spcPct val="104900"/>
              </a:lnSpc>
              <a:spcBef>
                <a:spcPts val="80"/>
              </a:spcBef>
            </a:pPr>
            <a:r>
              <a:rPr dirty="0" sz="1550" spc="20" i="1">
                <a:latin typeface="Arial"/>
                <a:cs typeface="Arial"/>
              </a:rPr>
              <a:t>Performance</a:t>
            </a:r>
            <a:r>
              <a:rPr dirty="0" sz="1550" spc="75" i="1">
                <a:latin typeface="Arial"/>
                <a:cs typeface="Arial"/>
              </a:rPr>
              <a:t> </a:t>
            </a:r>
            <a:r>
              <a:rPr dirty="0" sz="1550" spc="20" i="1">
                <a:latin typeface="Arial"/>
                <a:cs typeface="Arial"/>
              </a:rPr>
              <a:t>Metrics:It</a:t>
            </a:r>
            <a:r>
              <a:rPr dirty="0" sz="1550" spc="30" i="1">
                <a:latin typeface="Arial"/>
                <a:cs typeface="Arial"/>
              </a:rPr>
              <a:t> </a:t>
            </a:r>
            <a:r>
              <a:rPr dirty="0" sz="1550" spc="5" i="1">
                <a:latin typeface="Arial"/>
                <a:cs typeface="Arial"/>
              </a:rPr>
              <a:t>allows</a:t>
            </a:r>
            <a:r>
              <a:rPr dirty="0" sz="1550" spc="55" i="1">
                <a:latin typeface="Arial"/>
                <a:cs typeface="Arial"/>
              </a:rPr>
              <a:t> </a:t>
            </a:r>
            <a:r>
              <a:rPr dirty="0" sz="1550" spc="20" i="1">
                <a:latin typeface="Arial"/>
                <a:cs typeface="Arial"/>
              </a:rPr>
              <a:t>the</a:t>
            </a:r>
            <a:r>
              <a:rPr dirty="0" sz="1550" spc="40" i="1">
                <a:latin typeface="Arial"/>
                <a:cs typeface="Arial"/>
              </a:rPr>
              <a:t> </a:t>
            </a:r>
            <a:r>
              <a:rPr dirty="0" sz="1550" spc="15" i="1">
                <a:latin typeface="Arial"/>
                <a:cs typeface="Arial"/>
              </a:rPr>
              <a:t>organization</a:t>
            </a:r>
            <a:r>
              <a:rPr dirty="0" sz="1550" spc="45" i="1">
                <a:latin typeface="Arial"/>
                <a:cs typeface="Arial"/>
              </a:rPr>
              <a:t> </a:t>
            </a:r>
            <a:r>
              <a:rPr dirty="0" sz="1550" spc="15" i="1">
                <a:latin typeface="Arial"/>
                <a:cs typeface="Arial"/>
              </a:rPr>
              <a:t>to</a:t>
            </a:r>
            <a:r>
              <a:rPr dirty="0" sz="1550" spc="40" i="1">
                <a:latin typeface="Arial"/>
                <a:cs typeface="Arial"/>
              </a:rPr>
              <a:t> </a:t>
            </a:r>
            <a:r>
              <a:rPr dirty="0" sz="1550" spc="5" i="1">
                <a:latin typeface="Arial"/>
                <a:cs typeface="Arial"/>
              </a:rPr>
              <a:t>track</a:t>
            </a:r>
            <a:r>
              <a:rPr dirty="0" sz="1550" spc="50" i="1">
                <a:latin typeface="Arial"/>
                <a:cs typeface="Arial"/>
              </a:rPr>
              <a:t> </a:t>
            </a:r>
            <a:r>
              <a:rPr dirty="0" sz="1550" spc="5" i="1">
                <a:latin typeface="Arial"/>
                <a:cs typeface="Arial"/>
              </a:rPr>
              <a:t>key</a:t>
            </a:r>
            <a:r>
              <a:rPr dirty="0" sz="1550" spc="55" i="1">
                <a:latin typeface="Arial"/>
                <a:cs typeface="Arial"/>
              </a:rPr>
              <a:t> </a:t>
            </a:r>
            <a:r>
              <a:rPr dirty="0" sz="1550" spc="20" i="1">
                <a:latin typeface="Arial"/>
                <a:cs typeface="Arial"/>
              </a:rPr>
              <a:t>performance</a:t>
            </a:r>
            <a:r>
              <a:rPr dirty="0" sz="1550" spc="40" i="1">
                <a:latin typeface="Arial"/>
                <a:cs typeface="Arial"/>
              </a:rPr>
              <a:t> </a:t>
            </a:r>
            <a:r>
              <a:rPr dirty="0" sz="1550" spc="10" i="1">
                <a:latin typeface="Arial"/>
                <a:cs typeface="Arial"/>
              </a:rPr>
              <a:t>indicators </a:t>
            </a:r>
            <a:r>
              <a:rPr dirty="0" sz="1550" spc="-415" i="1">
                <a:latin typeface="Arial"/>
                <a:cs typeface="Arial"/>
              </a:rPr>
              <a:t> </a:t>
            </a:r>
            <a:r>
              <a:rPr dirty="0" sz="1550" spc="20" i="1">
                <a:latin typeface="Arial"/>
                <a:cs typeface="Arial"/>
              </a:rPr>
              <a:t>(KPIS)such</a:t>
            </a:r>
            <a:r>
              <a:rPr dirty="0" sz="1550" spc="40" i="1">
                <a:latin typeface="Arial"/>
                <a:cs typeface="Arial"/>
              </a:rPr>
              <a:t> </a:t>
            </a:r>
            <a:r>
              <a:rPr dirty="0" sz="1550" spc="20" i="1">
                <a:latin typeface="Arial"/>
                <a:cs typeface="Arial"/>
              </a:rPr>
              <a:t>as</a:t>
            </a:r>
            <a:r>
              <a:rPr dirty="0" sz="1550" spc="-15" i="1">
                <a:latin typeface="Arial"/>
                <a:cs typeface="Arial"/>
              </a:rPr>
              <a:t> </a:t>
            </a:r>
            <a:r>
              <a:rPr dirty="0" sz="1550" spc="25" i="1">
                <a:latin typeface="Arial"/>
                <a:cs typeface="Arial"/>
              </a:rPr>
              <a:t>task</a:t>
            </a:r>
            <a:r>
              <a:rPr dirty="0" sz="1550" spc="50" i="1">
                <a:latin typeface="Arial"/>
                <a:cs typeface="Arial"/>
              </a:rPr>
              <a:t> </a:t>
            </a:r>
            <a:r>
              <a:rPr dirty="0" sz="1550" spc="15" i="1">
                <a:latin typeface="Arial"/>
                <a:cs typeface="Arial"/>
              </a:rPr>
              <a:t>completion,sales</a:t>
            </a:r>
            <a:r>
              <a:rPr dirty="0" sz="1550" spc="65" i="1">
                <a:latin typeface="Arial"/>
                <a:cs typeface="Arial"/>
              </a:rPr>
              <a:t> </a:t>
            </a:r>
            <a:r>
              <a:rPr dirty="0" sz="1550" spc="20" i="1">
                <a:latin typeface="Arial"/>
                <a:cs typeface="Arial"/>
              </a:rPr>
              <a:t>treagets,and</a:t>
            </a:r>
            <a:r>
              <a:rPr dirty="0" sz="1550" spc="45" i="1">
                <a:latin typeface="Arial"/>
                <a:cs typeface="Arial"/>
              </a:rPr>
              <a:t> </a:t>
            </a:r>
            <a:r>
              <a:rPr dirty="0" sz="1550" spc="25" i="1">
                <a:latin typeface="Arial"/>
                <a:cs typeface="Arial"/>
              </a:rPr>
              <a:t>other</a:t>
            </a:r>
            <a:r>
              <a:rPr dirty="0" sz="1550" spc="20" i="1">
                <a:latin typeface="Arial"/>
                <a:cs typeface="Arial"/>
              </a:rPr>
              <a:t> </a:t>
            </a:r>
            <a:r>
              <a:rPr dirty="0" sz="1550" spc="15" i="1">
                <a:latin typeface="Arial"/>
                <a:cs typeface="Arial"/>
              </a:rPr>
              <a:t>measurable</a:t>
            </a:r>
            <a:r>
              <a:rPr dirty="0" sz="1550" spc="40" i="1">
                <a:latin typeface="Arial"/>
                <a:cs typeface="Arial"/>
              </a:rPr>
              <a:t> </a:t>
            </a:r>
            <a:r>
              <a:rPr dirty="0" sz="1550" spc="15" i="1">
                <a:latin typeface="Arial"/>
                <a:cs typeface="Arial"/>
              </a:rPr>
              <a:t>objectives.</a:t>
            </a:r>
            <a:endParaRPr sz="1550">
              <a:latin typeface="Arial"/>
              <a:cs typeface="Arial"/>
            </a:endParaRPr>
          </a:p>
          <a:p>
            <a:pPr marL="25400" marR="944880">
              <a:lnSpc>
                <a:spcPct val="100899"/>
              </a:lnSpc>
              <a:spcBef>
                <a:spcPts val="150"/>
              </a:spcBef>
            </a:pPr>
            <a:r>
              <a:rPr dirty="0" sz="1550" spc="25" i="1">
                <a:latin typeface="Arial"/>
                <a:cs typeface="Arial"/>
              </a:rPr>
              <a:t>Informed</a:t>
            </a:r>
            <a:r>
              <a:rPr dirty="0" sz="1550" i="1">
                <a:latin typeface="Arial"/>
                <a:cs typeface="Arial"/>
              </a:rPr>
              <a:t> </a:t>
            </a:r>
            <a:r>
              <a:rPr dirty="0" sz="1550" spc="20" i="1">
                <a:latin typeface="Arial"/>
                <a:cs typeface="Arial"/>
              </a:rPr>
              <a:t>Decision-making:Management</a:t>
            </a:r>
            <a:r>
              <a:rPr dirty="0" sz="1550" spc="70" i="1">
                <a:latin typeface="Arial"/>
                <a:cs typeface="Arial"/>
              </a:rPr>
              <a:t> </a:t>
            </a:r>
            <a:r>
              <a:rPr dirty="0" sz="1550" spc="30" i="1">
                <a:latin typeface="Arial"/>
                <a:cs typeface="Arial"/>
              </a:rPr>
              <a:t>can</a:t>
            </a:r>
            <a:r>
              <a:rPr dirty="0" sz="1550" spc="-30" i="1">
                <a:latin typeface="Arial"/>
                <a:cs typeface="Arial"/>
              </a:rPr>
              <a:t> </a:t>
            </a:r>
            <a:r>
              <a:rPr dirty="0" sz="1550" spc="35" i="1">
                <a:latin typeface="Arial"/>
                <a:cs typeface="Arial"/>
              </a:rPr>
              <a:t>make</a:t>
            </a:r>
            <a:r>
              <a:rPr dirty="0" sz="1550" spc="45" i="1">
                <a:latin typeface="Arial"/>
                <a:cs typeface="Arial"/>
              </a:rPr>
              <a:t> </a:t>
            </a:r>
            <a:r>
              <a:rPr dirty="0" sz="1550" spc="15" i="1">
                <a:latin typeface="Arial"/>
                <a:cs typeface="Arial"/>
              </a:rPr>
              <a:t>informed</a:t>
            </a:r>
            <a:r>
              <a:rPr dirty="0" sz="1550" spc="45" i="1">
                <a:latin typeface="Arial"/>
                <a:cs typeface="Arial"/>
              </a:rPr>
              <a:t> </a:t>
            </a:r>
            <a:r>
              <a:rPr dirty="0" sz="1550" spc="15" i="1">
                <a:latin typeface="Arial"/>
                <a:cs typeface="Arial"/>
              </a:rPr>
              <a:t>decision</a:t>
            </a:r>
            <a:r>
              <a:rPr dirty="0" sz="1550" spc="40" i="1">
                <a:latin typeface="Arial"/>
                <a:cs typeface="Arial"/>
              </a:rPr>
              <a:t> </a:t>
            </a:r>
            <a:r>
              <a:rPr dirty="0" sz="1550" spc="15" i="1">
                <a:latin typeface="Arial"/>
                <a:cs typeface="Arial"/>
              </a:rPr>
              <a:t>about </a:t>
            </a:r>
            <a:r>
              <a:rPr dirty="0" sz="1550" spc="-415" i="1">
                <a:latin typeface="Arial"/>
                <a:cs typeface="Arial"/>
              </a:rPr>
              <a:t> </a:t>
            </a:r>
            <a:r>
              <a:rPr dirty="0" sz="1550" spc="15" i="1">
                <a:latin typeface="Arial"/>
                <a:cs typeface="Arial"/>
              </a:rPr>
              <a:t>promotions,rewards,or</a:t>
            </a:r>
            <a:r>
              <a:rPr dirty="0" sz="1550" spc="80" i="1">
                <a:latin typeface="Arial"/>
                <a:cs typeface="Arial"/>
              </a:rPr>
              <a:t> </a:t>
            </a:r>
            <a:r>
              <a:rPr dirty="0" sz="1550" spc="10" i="1">
                <a:latin typeface="Arial"/>
                <a:cs typeface="Arial"/>
              </a:rPr>
              <a:t>additional</a:t>
            </a:r>
            <a:r>
              <a:rPr dirty="0" sz="1550" spc="50" i="1">
                <a:latin typeface="Arial"/>
                <a:cs typeface="Arial"/>
              </a:rPr>
              <a:t> </a:t>
            </a:r>
            <a:r>
              <a:rPr dirty="0" sz="1550" spc="10" i="1">
                <a:latin typeface="Arial"/>
                <a:cs typeface="Arial"/>
              </a:rPr>
              <a:t>training</a:t>
            </a:r>
            <a:r>
              <a:rPr dirty="0" sz="1550" spc="45" i="1">
                <a:latin typeface="Arial"/>
                <a:cs typeface="Arial"/>
              </a:rPr>
              <a:t> </a:t>
            </a:r>
            <a:r>
              <a:rPr dirty="0" sz="1550" spc="15" i="1">
                <a:latin typeface="Arial"/>
                <a:cs typeface="Arial"/>
              </a:rPr>
              <a:t>based</a:t>
            </a:r>
            <a:r>
              <a:rPr dirty="0" sz="1550" spc="40" i="1">
                <a:latin typeface="Arial"/>
                <a:cs typeface="Arial"/>
              </a:rPr>
              <a:t> </a:t>
            </a:r>
            <a:r>
              <a:rPr dirty="0" sz="1550" spc="25" i="1">
                <a:latin typeface="Arial"/>
                <a:cs typeface="Arial"/>
              </a:rPr>
              <a:t>on</a:t>
            </a:r>
            <a:r>
              <a:rPr dirty="0" sz="1550" spc="45" i="1">
                <a:latin typeface="Arial"/>
                <a:cs typeface="Arial"/>
              </a:rPr>
              <a:t> </a:t>
            </a:r>
            <a:r>
              <a:rPr dirty="0" sz="1550" spc="20" i="1">
                <a:latin typeface="Arial"/>
                <a:cs typeface="Arial"/>
              </a:rPr>
              <a:t>performance</a:t>
            </a:r>
            <a:r>
              <a:rPr dirty="0" sz="1550" spc="-30" i="1">
                <a:latin typeface="Arial"/>
                <a:cs typeface="Arial"/>
              </a:rPr>
              <a:t> </a:t>
            </a:r>
            <a:r>
              <a:rPr dirty="0" sz="1550" spc="20" i="1">
                <a:latin typeface="Arial"/>
                <a:cs typeface="Arial"/>
              </a:rPr>
              <a:t>data</a:t>
            </a:r>
            <a:endParaRPr sz="1550">
              <a:latin typeface="Arial"/>
              <a:cs typeface="Arial"/>
            </a:endParaRPr>
          </a:p>
          <a:p>
            <a:pPr marL="25400" marR="290830">
              <a:lnSpc>
                <a:spcPct val="105000"/>
              </a:lnSpc>
              <a:spcBef>
                <a:spcPts val="75"/>
              </a:spcBef>
            </a:pPr>
            <a:r>
              <a:rPr dirty="0" sz="1550" spc="15" i="1">
                <a:latin typeface="Arial"/>
                <a:cs typeface="Arial"/>
              </a:rPr>
              <a:t>Resource</a:t>
            </a:r>
            <a:r>
              <a:rPr dirty="0" sz="1550" spc="40" i="1">
                <a:latin typeface="Arial"/>
                <a:cs typeface="Arial"/>
              </a:rPr>
              <a:t> </a:t>
            </a:r>
            <a:r>
              <a:rPr dirty="0" sz="1550" spc="10" i="1">
                <a:latin typeface="Arial"/>
                <a:cs typeface="Arial"/>
              </a:rPr>
              <a:t>Allocation:</a:t>
            </a:r>
            <a:r>
              <a:rPr dirty="0" sz="1550" spc="35" i="1">
                <a:latin typeface="Arial"/>
                <a:cs typeface="Arial"/>
              </a:rPr>
              <a:t> </a:t>
            </a:r>
            <a:r>
              <a:rPr dirty="0" sz="1550" spc="10" i="1">
                <a:latin typeface="Arial"/>
                <a:cs typeface="Arial"/>
              </a:rPr>
              <a:t>It</a:t>
            </a:r>
            <a:r>
              <a:rPr dirty="0" sz="1550" spc="35" i="1">
                <a:latin typeface="Arial"/>
                <a:cs typeface="Arial"/>
              </a:rPr>
              <a:t> </a:t>
            </a:r>
            <a:r>
              <a:rPr dirty="0" sz="1550" spc="25" i="1">
                <a:latin typeface="Arial"/>
                <a:cs typeface="Arial"/>
              </a:rPr>
              <a:t>helps</a:t>
            </a:r>
            <a:r>
              <a:rPr dirty="0" sz="1550" spc="-15" i="1">
                <a:latin typeface="Arial"/>
                <a:cs typeface="Arial"/>
              </a:rPr>
              <a:t> </a:t>
            </a:r>
            <a:r>
              <a:rPr dirty="0" sz="1550" spc="20" i="1">
                <a:latin typeface="Arial"/>
                <a:cs typeface="Arial"/>
              </a:rPr>
              <a:t>in</a:t>
            </a:r>
            <a:r>
              <a:rPr dirty="0" sz="1550" spc="45" i="1">
                <a:latin typeface="Arial"/>
                <a:cs typeface="Arial"/>
              </a:rPr>
              <a:t> </a:t>
            </a:r>
            <a:r>
              <a:rPr dirty="0" sz="1550" spc="15" i="1">
                <a:latin typeface="Arial"/>
                <a:cs typeface="Arial"/>
              </a:rPr>
              <a:t>optimizing</a:t>
            </a:r>
            <a:r>
              <a:rPr dirty="0" sz="1550" spc="45" i="1">
                <a:latin typeface="Arial"/>
                <a:cs typeface="Arial"/>
              </a:rPr>
              <a:t> </a:t>
            </a:r>
            <a:r>
              <a:rPr dirty="0" sz="1550" spc="-5" i="1">
                <a:latin typeface="Arial"/>
                <a:cs typeface="Arial"/>
              </a:rPr>
              <a:t>the</a:t>
            </a:r>
            <a:r>
              <a:rPr dirty="0" sz="1550" spc="40" i="1">
                <a:latin typeface="Arial"/>
                <a:cs typeface="Arial"/>
              </a:rPr>
              <a:t> </a:t>
            </a:r>
            <a:r>
              <a:rPr dirty="0" sz="1550" spc="10" i="1">
                <a:latin typeface="Arial"/>
                <a:cs typeface="Arial"/>
              </a:rPr>
              <a:t>allocation</a:t>
            </a:r>
            <a:r>
              <a:rPr dirty="0" sz="1550" spc="45" i="1">
                <a:latin typeface="Arial"/>
                <a:cs typeface="Arial"/>
              </a:rPr>
              <a:t> </a:t>
            </a:r>
            <a:r>
              <a:rPr dirty="0" sz="1550" spc="20" i="1">
                <a:latin typeface="Arial"/>
                <a:cs typeface="Arial"/>
              </a:rPr>
              <a:t>of</a:t>
            </a:r>
            <a:r>
              <a:rPr dirty="0" sz="1550" spc="35" i="1">
                <a:latin typeface="Arial"/>
                <a:cs typeface="Arial"/>
              </a:rPr>
              <a:t> </a:t>
            </a:r>
            <a:r>
              <a:rPr dirty="0" sz="1550" spc="20" i="1">
                <a:latin typeface="Arial"/>
                <a:cs typeface="Arial"/>
              </a:rPr>
              <a:t>resources</a:t>
            </a:r>
            <a:r>
              <a:rPr dirty="0" sz="1550" spc="60" i="1">
                <a:latin typeface="Arial"/>
                <a:cs typeface="Arial"/>
              </a:rPr>
              <a:t> </a:t>
            </a:r>
            <a:r>
              <a:rPr dirty="0" sz="1550" spc="-15" i="1">
                <a:latin typeface="Arial"/>
                <a:cs typeface="Arial"/>
              </a:rPr>
              <a:t>by</a:t>
            </a:r>
            <a:r>
              <a:rPr dirty="0" sz="1550" spc="60" i="1">
                <a:latin typeface="Arial"/>
                <a:cs typeface="Arial"/>
              </a:rPr>
              <a:t> </a:t>
            </a:r>
            <a:r>
              <a:rPr dirty="0" sz="1550" spc="10" i="1">
                <a:latin typeface="Arial"/>
                <a:cs typeface="Arial"/>
              </a:rPr>
              <a:t>identifying </a:t>
            </a:r>
            <a:r>
              <a:rPr dirty="0" sz="1550" spc="-415" i="1">
                <a:latin typeface="Arial"/>
                <a:cs typeface="Arial"/>
              </a:rPr>
              <a:t> </a:t>
            </a:r>
            <a:r>
              <a:rPr dirty="0" sz="1550" spc="15" i="1">
                <a:latin typeface="Arial"/>
                <a:cs typeface="Arial"/>
              </a:rPr>
              <a:t>where</a:t>
            </a:r>
            <a:r>
              <a:rPr dirty="0" sz="1550" spc="35" i="1">
                <a:latin typeface="Arial"/>
                <a:cs typeface="Arial"/>
              </a:rPr>
              <a:t> </a:t>
            </a:r>
            <a:r>
              <a:rPr dirty="0" sz="1550" spc="25" i="1">
                <a:latin typeface="Arial"/>
                <a:cs typeface="Arial"/>
              </a:rPr>
              <a:t>more</a:t>
            </a:r>
            <a:r>
              <a:rPr dirty="0" sz="1550" spc="35" i="1">
                <a:latin typeface="Arial"/>
                <a:cs typeface="Arial"/>
              </a:rPr>
              <a:t> </a:t>
            </a:r>
            <a:r>
              <a:rPr dirty="0" sz="1550" spc="15" i="1">
                <a:latin typeface="Arial"/>
                <a:cs typeface="Arial"/>
              </a:rPr>
              <a:t>support</a:t>
            </a:r>
            <a:r>
              <a:rPr dirty="0" sz="1550" spc="25" i="1">
                <a:latin typeface="Arial"/>
                <a:cs typeface="Arial"/>
              </a:rPr>
              <a:t> </a:t>
            </a:r>
            <a:r>
              <a:rPr dirty="0" sz="1550" spc="20" i="1">
                <a:latin typeface="Arial"/>
                <a:cs typeface="Arial"/>
              </a:rPr>
              <a:t>or</a:t>
            </a:r>
            <a:r>
              <a:rPr dirty="0" sz="1550" spc="15" i="1">
                <a:latin typeface="Arial"/>
                <a:cs typeface="Arial"/>
              </a:rPr>
              <a:t> </a:t>
            </a:r>
            <a:r>
              <a:rPr dirty="0" sz="1550" spc="10" i="1">
                <a:latin typeface="Arial"/>
                <a:cs typeface="Arial"/>
              </a:rPr>
              <a:t>training</a:t>
            </a:r>
            <a:r>
              <a:rPr dirty="0" sz="1550" spc="35" i="1">
                <a:latin typeface="Arial"/>
                <a:cs typeface="Arial"/>
              </a:rPr>
              <a:t> </a:t>
            </a:r>
            <a:r>
              <a:rPr dirty="0" sz="1550" spc="5" i="1">
                <a:latin typeface="Arial"/>
                <a:cs typeface="Arial"/>
              </a:rPr>
              <a:t>may</a:t>
            </a:r>
            <a:r>
              <a:rPr dirty="0" sz="1550" spc="50" i="1">
                <a:latin typeface="Arial"/>
                <a:cs typeface="Arial"/>
              </a:rPr>
              <a:t> </a:t>
            </a:r>
            <a:r>
              <a:rPr dirty="0" sz="1550" spc="25" i="1">
                <a:latin typeface="Arial"/>
                <a:cs typeface="Arial"/>
              </a:rPr>
              <a:t>be</a:t>
            </a:r>
            <a:r>
              <a:rPr dirty="0" sz="1550" spc="35" i="1">
                <a:latin typeface="Arial"/>
                <a:cs typeface="Arial"/>
              </a:rPr>
              <a:t> </a:t>
            </a:r>
            <a:r>
              <a:rPr dirty="0" sz="1550" spc="20" i="1">
                <a:latin typeface="Arial"/>
                <a:cs typeface="Arial"/>
              </a:rPr>
              <a:t>needed.</a:t>
            </a:r>
            <a:endParaRPr sz="1550">
              <a:latin typeface="Arial"/>
              <a:cs typeface="Arial"/>
            </a:endParaRPr>
          </a:p>
          <a:p>
            <a:pPr marL="25400" marR="344170">
              <a:lnSpc>
                <a:spcPct val="105000"/>
              </a:lnSpc>
              <a:spcBef>
                <a:spcPts val="75"/>
              </a:spcBef>
            </a:pPr>
            <a:r>
              <a:rPr dirty="0" sz="1550" spc="20" i="1">
                <a:latin typeface="Arial"/>
                <a:cs typeface="Arial"/>
              </a:rPr>
              <a:t>Employee</a:t>
            </a:r>
            <a:r>
              <a:rPr dirty="0" sz="1550" spc="40" i="1">
                <a:latin typeface="Arial"/>
                <a:cs typeface="Arial"/>
              </a:rPr>
              <a:t> </a:t>
            </a:r>
            <a:r>
              <a:rPr dirty="0" sz="1550" spc="15" i="1">
                <a:latin typeface="Arial"/>
                <a:cs typeface="Arial"/>
              </a:rPr>
              <a:t>Development</a:t>
            </a:r>
            <a:r>
              <a:rPr dirty="0" sz="1550" spc="30" i="1">
                <a:latin typeface="Arial"/>
                <a:cs typeface="Arial"/>
              </a:rPr>
              <a:t> </a:t>
            </a:r>
            <a:r>
              <a:rPr dirty="0" sz="1550" spc="5" i="1">
                <a:latin typeface="Arial"/>
                <a:cs typeface="Arial"/>
              </a:rPr>
              <a:t>:</a:t>
            </a:r>
            <a:r>
              <a:rPr dirty="0" sz="1550" spc="35" i="1">
                <a:latin typeface="Arial"/>
                <a:cs typeface="Arial"/>
              </a:rPr>
              <a:t> </a:t>
            </a:r>
            <a:r>
              <a:rPr dirty="0" sz="1550" spc="10" i="1">
                <a:latin typeface="Arial"/>
                <a:cs typeface="Arial"/>
              </a:rPr>
              <a:t>It</a:t>
            </a:r>
            <a:r>
              <a:rPr dirty="0" sz="1550" spc="30" i="1">
                <a:latin typeface="Arial"/>
                <a:cs typeface="Arial"/>
              </a:rPr>
              <a:t> </a:t>
            </a:r>
            <a:r>
              <a:rPr dirty="0" sz="1550" spc="20" i="1">
                <a:latin typeface="Arial"/>
                <a:cs typeface="Arial"/>
              </a:rPr>
              <a:t>assists</a:t>
            </a:r>
            <a:r>
              <a:rPr dirty="0" sz="1550" spc="-20" i="1">
                <a:latin typeface="Arial"/>
                <a:cs typeface="Arial"/>
              </a:rPr>
              <a:t> </a:t>
            </a:r>
            <a:r>
              <a:rPr dirty="0" sz="1550" spc="20" i="1">
                <a:latin typeface="Arial"/>
                <a:cs typeface="Arial"/>
              </a:rPr>
              <a:t>in</a:t>
            </a:r>
            <a:r>
              <a:rPr dirty="0" sz="1550" spc="40" i="1">
                <a:latin typeface="Arial"/>
                <a:cs typeface="Arial"/>
              </a:rPr>
              <a:t> </a:t>
            </a:r>
            <a:r>
              <a:rPr dirty="0" sz="1550" spc="15" i="1">
                <a:latin typeface="Arial"/>
                <a:cs typeface="Arial"/>
              </a:rPr>
              <a:t>creating</a:t>
            </a:r>
            <a:r>
              <a:rPr dirty="0" sz="1550" spc="45" i="1">
                <a:latin typeface="Arial"/>
                <a:cs typeface="Arial"/>
              </a:rPr>
              <a:t> </a:t>
            </a:r>
            <a:r>
              <a:rPr dirty="0" sz="1550" spc="15" i="1">
                <a:latin typeface="Arial"/>
                <a:cs typeface="Arial"/>
              </a:rPr>
              <a:t>personalized</a:t>
            </a:r>
            <a:r>
              <a:rPr dirty="0" sz="1550" spc="-30" i="1">
                <a:latin typeface="Arial"/>
                <a:cs typeface="Arial"/>
              </a:rPr>
              <a:t> </a:t>
            </a:r>
            <a:r>
              <a:rPr dirty="0" sz="1550" spc="20" i="1">
                <a:latin typeface="Arial"/>
                <a:cs typeface="Arial"/>
              </a:rPr>
              <a:t>development</a:t>
            </a:r>
            <a:r>
              <a:rPr dirty="0" sz="1550" spc="30" i="1">
                <a:latin typeface="Arial"/>
                <a:cs typeface="Arial"/>
              </a:rPr>
              <a:t> </a:t>
            </a:r>
            <a:r>
              <a:rPr dirty="0" sz="1550" spc="25" i="1">
                <a:latin typeface="Arial"/>
                <a:cs typeface="Arial"/>
              </a:rPr>
              <a:t>plans</a:t>
            </a:r>
            <a:r>
              <a:rPr dirty="0" sz="1550" spc="-20" i="1">
                <a:latin typeface="Arial"/>
                <a:cs typeface="Arial"/>
              </a:rPr>
              <a:t> </a:t>
            </a:r>
            <a:r>
              <a:rPr dirty="0" sz="1550" spc="15" i="1">
                <a:latin typeface="Arial"/>
                <a:cs typeface="Arial"/>
              </a:rPr>
              <a:t>for </a:t>
            </a:r>
            <a:r>
              <a:rPr dirty="0" sz="1550" spc="-415" i="1">
                <a:latin typeface="Arial"/>
                <a:cs typeface="Arial"/>
              </a:rPr>
              <a:t> </a:t>
            </a:r>
            <a:r>
              <a:rPr dirty="0" sz="1550" spc="15" i="1">
                <a:latin typeface="Arial"/>
                <a:cs typeface="Arial"/>
              </a:rPr>
              <a:t>employees,</a:t>
            </a:r>
            <a:r>
              <a:rPr dirty="0" sz="1550" spc="25" i="1">
                <a:latin typeface="Arial"/>
                <a:cs typeface="Arial"/>
              </a:rPr>
              <a:t> </a:t>
            </a:r>
            <a:r>
              <a:rPr dirty="0" sz="1550" spc="15" i="1">
                <a:latin typeface="Arial"/>
                <a:cs typeface="Arial"/>
              </a:rPr>
              <a:t>helping</a:t>
            </a:r>
            <a:r>
              <a:rPr dirty="0" sz="1550" spc="35" i="1">
                <a:latin typeface="Arial"/>
                <a:cs typeface="Arial"/>
              </a:rPr>
              <a:t> </a:t>
            </a:r>
            <a:r>
              <a:rPr dirty="0" sz="1550" spc="5" i="1">
                <a:latin typeface="Arial"/>
                <a:cs typeface="Arial"/>
              </a:rPr>
              <a:t>them</a:t>
            </a:r>
            <a:r>
              <a:rPr dirty="0" sz="1550" spc="50" i="1">
                <a:latin typeface="Arial"/>
                <a:cs typeface="Arial"/>
              </a:rPr>
              <a:t> </a:t>
            </a:r>
            <a:r>
              <a:rPr dirty="0" sz="1550" spc="20" i="1">
                <a:latin typeface="Arial"/>
                <a:cs typeface="Arial"/>
              </a:rPr>
              <a:t>grow</a:t>
            </a:r>
            <a:r>
              <a:rPr dirty="0" sz="1550" i="1">
                <a:latin typeface="Arial"/>
                <a:cs typeface="Arial"/>
              </a:rPr>
              <a:t> </a:t>
            </a:r>
            <a:r>
              <a:rPr dirty="0" sz="1550" spc="20" i="1">
                <a:latin typeface="Arial"/>
                <a:cs typeface="Arial"/>
              </a:rPr>
              <a:t>in</a:t>
            </a:r>
            <a:r>
              <a:rPr dirty="0" sz="1550" spc="35" i="1">
                <a:latin typeface="Arial"/>
                <a:cs typeface="Arial"/>
              </a:rPr>
              <a:t> </a:t>
            </a:r>
            <a:r>
              <a:rPr dirty="0" sz="1550" spc="5" i="1">
                <a:latin typeface="Arial"/>
                <a:cs typeface="Arial"/>
              </a:rPr>
              <a:t>their</a:t>
            </a:r>
            <a:r>
              <a:rPr dirty="0" sz="1550" spc="15" i="1">
                <a:latin typeface="Arial"/>
                <a:cs typeface="Arial"/>
              </a:rPr>
              <a:t> </a:t>
            </a:r>
            <a:r>
              <a:rPr dirty="0" sz="1550" spc="10" i="1">
                <a:latin typeface="Arial"/>
                <a:cs typeface="Arial"/>
              </a:rPr>
              <a:t>roles.</a:t>
            </a:r>
            <a:endParaRPr sz="155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581775" y="1647825"/>
            <a:ext cx="314325" cy="314325"/>
          </a:xfrm>
          <a:custGeom>
            <a:avLst/>
            <a:gdLst/>
            <a:ahLst/>
            <a:cxnLst/>
            <a:rect l="l" t="t" r="r" b="b"/>
            <a:pathLst>
              <a:path w="314325" h="314325">
                <a:moveTo>
                  <a:pt x="314325" y="0"/>
                </a:moveTo>
                <a:lnTo>
                  <a:pt x="0" y="0"/>
                </a:lnTo>
                <a:lnTo>
                  <a:pt x="0" y="314325"/>
                </a:lnTo>
                <a:lnTo>
                  <a:pt x="314325" y="314325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40409" y="761365"/>
            <a:ext cx="3552825" cy="1326515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algn="ctr" marR="1232535">
              <a:lnSpc>
                <a:spcPct val="100000"/>
              </a:lnSpc>
              <a:spcBef>
                <a:spcPts val="130"/>
              </a:spcBef>
            </a:pPr>
            <a:r>
              <a:rPr dirty="0" sz="4250">
                <a:latin typeface="Trebuchet MS"/>
                <a:cs typeface="Trebuchet MS"/>
              </a:rPr>
              <a:t>PROJECT</a:t>
            </a:r>
            <a:endParaRPr sz="4250">
              <a:latin typeface="Trebuchet MS"/>
              <a:cs typeface="Trebuchet MS"/>
            </a:endParaRPr>
          </a:p>
          <a:p>
            <a:pPr algn="ctr" marL="902335">
              <a:lnSpc>
                <a:spcPct val="100000"/>
              </a:lnSpc>
              <a:spcBef>
                <a:spcPts val="5"/>
              </a:spcBef>
            </a:pPr>
            <a:r>
              <a:rPr dirty="0" sz="4250">
                <a:latin typeface="Trebuchet MS"/>
                <a:cs typeface="Trebuchet MS"/>
              </a:rPr>
              <a:t>OVERVIEW</a:t>
            </a:r>
            <a:endParaRPr sz="4250">
              <a:latin typeface="Trebuchet MS"/>
              <a:cs typeface="Trebuchet MS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514667" y="2325370"/>
            <a:ext cx="8331200" cy="3680460"/>
          </a:xfrm>
          <a:prstGeom prst="rect">
            <a:avLst/>
          </a:prstGeom>
        </p:spPr>
        <p:txBody>
          <a:bodyPr wrap="square" lIns="0" tIns="8255" rIns="0" bIns="0" rtlCol="0" vert="horz">
            <a:spAutoFit/>
          </a:bodyPr>
          <a:lstStyle/>
          <a:p>
            <a:pPr marL="12700" marR="5080" indent="49530">
              <a:lnSpc>
                <a:spcPct val="103200"/>
              </a:lnSpc>
              <a:spcBef>
                <a:spcPts val="65"/>
              </a:spcBef>
            </a:pPr>
            <a:r>
              <a:rPr dirty="0" sz="1550" spc="10" i="1">
                <a:latin typeface="Arial"/>
                <a:cs typeface="Arial"/>
              </a:rPr>
              <a:t>Analyzing</a:t>
            </a:r>
            <a:r>
              <a:rPr dirty="0" sz="1550" spc="40" i="1">
                <a:latin typeface="Arial"/>
                <a:cs typeface="Arial"/>
              </a:rPr>
              <a:t> </a:t>
            </a:r>
            <a:r>
              <a:rPr dirty="0" sz="1550" spc="20" i="1">
                <a:latin typeface="Arial"/>
                <a:cs typeface="Arial"/>
              </a:rPr>
              <a:t>the</a:t>
            </a:r>
            <a:r>
              <a:rPr dirty="0" sz="1550" spc="45" i="1">
                <a:latin typeface="Arial"/>
                <a:cs typeface="Arial"/>
              </a:rPr>
              <a:t> </a:t>
            </a:r>
            <a:r>
              <a:rPr dirty="0" sz="1550" spc="20" i="1">
                <a:latin typeface="Arial"/>
                <a:cs typeface="Arial"/>
              </a:rPr>
              <a:t>performance</a:t>
            </a:r>
            <a:r>
              <a:rPr dirty="0" sz="1550" spc="45" i="1">
                <a:latin typeface="Arial"/>
                <a:cs typeface="Arial"/>
              </a:rPr>
              <a:t> </a:t>
            </a:r>
            <a:r>
              <a:rPr dirty="0" sz="1550" spc="20" i="1">
                <a:latin typeface="Arial"/>
                <a:cs typeface="Arial"/>
              </a:rPr>
              <a:t>of</a:t>
            </a:r>
            <a:r>
              <a:rPr dirty="0" sz="1550" spc="30" i="1">
                <a:latin typeface="Arial"/>
                <a:cs typeface="Arial"/>
              </a:rPr>
              <a:t> </a:t>
            </a:r>
            <a:r>
              <a:rPr dirty="0" sz="1550" spc="-5" i="1">
                <a:latin typeface="Arial"/>
                <a:cs typeface="Arial"/>
              </a:rPr>
              <a:t>the</a:t>
            </a:r>
            <a:r>
              <a:rPr dirty="0" sz="1550" spc="40" i="1">
                <a:latin typeface="Arial"/>
                <a:cs typeface="Arial"/>
              </a:rPr>
              <a:t> </a:t>
            </a:r>
            <a:r>
              <a:rPr dirty="0" sz="1550" spc="25" i="1">
                <a:latin typeface="Arial"/>
                <a:cs typeface="Arial"/>
              </a:rPr>
              <a:t>employee</a:t>
            </a:r>
            <a:r>
              <a:rPr dirty="0" sz="1550" spc="45" i="1">
                <a:latin typeface="Arial"/>
                <a:cs typeface="Arial"/>
              </a:rPr>
              <a:t> </a:t>
            </a:r>
            <a:r>
              <a:rPr dirty="0" sz="1550" spc="-15" i="1">
                <a:latin typeface="Arial"/>
                <a:cs typeface="Arial"/>
              </a:rPr>
              <a:t>by</a:t>
            </a:r>
            <a:r>
              <a:rPr dirty="0" sz="1550" spc="55" i="1">
                <a:latin typeface="Arial"/>
                <a:cs typeface="Arial"/>
              </a:rPr>
              <a:t> </a:t>
            </a:r>
            <a:r>
              <a:rPr dirty="0" sz="1550" spc="15" i="1">
                <a:latin typeface="Arial"/>
                <a:cs typeface="Arial"/>
              </a:rPr>
              <a:t>considering</a:t>
            </a:r>
            <a:r>
              <a:rPr dirty="0" sz="1550" spc="45" i="1">
                <a:latin typeface="Arial"/>
                <a:cs typeface="Arial"/>
              </a:rPr>
              <a:t> </a:t>
            </a:r>
            <a:r>
              <a:rPr dirty="0" sz="1550" spc="20" i="1">
                <a:latin typeface="Arial"/>
                <a:cs typeface="Arial"/>
              </a:rPr>
              <a:t>the</a:t>
            </a:r>
            <a:r>
              <a:rPr dirty="0" sz="1550" spc="45" i="1">
                <a:latin typeface="Arial"/>
                <a:cs typeface="Arial"/>
              </a:rPr>
              <a:t> </a:t>
            </a:r>
            <a:r>
              <a:rPr dirty="0" sz="1550" spc="15" i="1">
                <a:latin typeface="Arial"/>
                <a:cs typeface="Arial"/>
              </a:rPr>
              <a:t>various</a:t>
            </a:r>
            <a:r>
              <a:rPr dirty="0" sz="1550" spc="-20" i="1">
                <a:latin typeface="Arial"/>
                <a:cs typeface="Arial"/>
              </a:rPr>
              <a:t> </a:t>
            </a:r>
            <a:r>
              <a:rPr dirty="0" sz="1550" spc="25" i="1">
                <a:latin typeface="Arial"/>
                <a:cs typeface="Arial"/>
              </a:rPr>
              <a:t>factor</a:t>
            </a:r>
            <a:r>
              <a:rPr dirty="0" sz="1550" spc="20" i="1">
                <a:latin typeface="Arial"/>
                <a:cs typeface="Arial"/>
              </a:rPr>
              <a:t> </a:t>
            </a:r>
            <a:r>
              <a:rPr dirty="0" sz="1550" spc="5" i="1">
                <a:latin typeface="Arial"/>
                <a:cs typeface="Arial"/>
              </a:rPr>
              <a:t>like</a:t>
            </a:r>
            <a:r>
              <a:rPr dirty="0" sz="1550" spc="45" i="1">
                <a:latin typeface="Arial"/>
                <a:cs typeface="Arial"/>
              </a:rPr>
              <a:t> </a:t>
            </a:r>
            <a:r>
              <a:rPr dirty="0" sz="1550" spc="15" i="1">
                <a:latin typeface="Arial"/>
                <a:cs typeface="Arial"/>
              </a:rPr>
              <a:t>agenda, </a:t>
            </a:r>
            <a:r>
              <a:rPr dirty="0" sz="1550" spc="20" i="1">
                <a:latin typeface="Arial"/>
                <a:cs typeface="Arial"/>
              </a:rPr>
              <a:t> </a:t>
            </a:r>
            <a:r>
              <a:rPr dirty="0" sz="1550" spc="25" i="1">
                <a:latin typeface="Arial"/>
                <a:cs typeface="Arial"/>
              </a:rPr>
              <a:t>performance,</a:t>
            </a:r>
            <a:r>
              <a:rPr dirty="0" sz="1550" spc="30" i="1">
                <a:latin typeface="Arial"/>
                <a:cs typeface="Arial"/>
              </a:rPr>
              <a:t> </a:t>
            </a:r>
            <a:r>
              <a:rPr dirty="0" sz="1550" spc="20" i="1">
                <a:latin typeface="Arial"/>
                <a:cs typeface="Arial"/>
              </a:rPr>
              <a:t>achievements,</a:t>
            </a:r>
            <a:r>
              <a:rPr dirty="0" sz="1550" spc="45" i="1">
                <a:latin typeface="Arial"/>
                <a:cs typeface="Arial"/>
              </a:rPr>
              <a:t> </a:t>
            </a:r>
            <a:r>
              <a:rPr dirty="0" sz="1550" spc="15" i="1">
                <a:latin typeface="Arial"/>
                <a:cs typeface="Arial"/>
              </a:rPr>
              <a:t>etc.The</a:t>
            </a:r>
            <a:r>
              <a:rPr dirty="0" sz="1550" spc="70" i="1">
                <a:latin typeface="Arial"/>
                <a:cs typeface="Arial"/>
              </a:rPr>
              <a:t> </a:t>
            </a:r>
            <a:r>
              <a:rPr dirty="0" sz="1550" spc="25" i="1">
                <a:latin typeface="Arial"/>
                <a:cs typeface="Arial"/>
              </a:rPr>
              <a:t>employee</a:t>
            </a:r>
            <a:r>
              <a:rPr dirty="0" sz="1550" spc="-30" i="1">
                <a:latin typeface="Arial"/>
                <a:cs typeface="Arial"/>
              </a:rPr>
              <a:t> </a:t>
            </a:r>
            <a:r>
              <a:rPr dirty="0" sz="1550" spc="20" i="1">
                <a:latin typeface="Arial"/>
                <a:cs typeface="Arial"/>
              </a:rPr>
              <a:t>performance</a:t>
            </a:r>
            <a:r>
              <a:rPr dirty="0" sz="1550" spc="45" i="1">
                <a:latin typeface="Arial"/>
                <a:cs typeface="Arial"/>
              </a:rPr>
              <a:t> </a:t>
            </a:r>
            <a:r>
              <a:rPr dirty="0" sz="1550" spc="10" i="1">
                <a:latin typeface="Arial"/>
                <a:cs typeface="Arial"/>
              </a:rPr>
              <a:t>analysis</a:t>
            </a:r>
            <a:r>
              <a:rPr dirty="0" sz="1550" spc="50" i="1">
                <a:latin typeface="Arial"/>
                <a:cs typeface="Arial"/>
              </a:rPr>
              <a:t> </a:t>
            </a:r>
            <a:r>
              <a:rPr dirty="0" sz="1550" spc="15" i="1">
                <a:latin typeface="Arial"/>
                <a:cs typeface="Arial"/>
              </a:rPr>
              <a:t>project</a:t>
            </a:r>
            <a:r>
              <a:rPr dirty="0" sz="1550" spc="30" i="1">
                <a:latin typeface="Arial"/>
                <a:cs typeface="Arial"/>
              </a:rPr>
              <a:t> </a:t>
            </a:r>
            <a:r>
              <a:rPr dirty="0" sz="1550" spc="10" i="1">
                <a:latin typeface="Arial"/>
                <a:cs typeface="Arial"/>
              </a:rPr>
              <a:t>aims</a:t>
            </a:r>
            <a:r>
              <a:rPr dirty="0" sz="1550" spc="55" i="1">
                <a:latin typeface="Arial"/>
                <a:cs typeface="Arial"/>
              </a:rPr>
              <a:t> </a:t>
            </a:r>
            <a:r>
              <a:rPr dirty="0" sz="1550" spc="15" i="1">
                <a:latin typeface="Arial"/>
                <a:cs typeface="Arial"/>
              </a:rPr>
              <a:t>to</a:t>
            </a:r>
            <a:r>
              <a:rPr dirty="0" sz="1550" spc="45" i="1">
                <a:latin typeface="Arial"/>
                <a:cs typeface="Arial"/>
              </a:rPr>
              <a:t> </a:t>
            </a:r>
            <a:r>
              <a:rPr dirty="0" sz="1550" spc="20" i="1">
                <a:latin typeface="Arial"/>
                <a:cs typeface="Arial"/>
              </a:rPr>
              <a:t>assess </a:t>
            </a:r>
            <a:r>
              <a:rPr dirty="0" sz="1550" spc="-415" i="1">
                <a:latin typeface="Arial"/>
                <a:cs typeface="Arial"/>
              </a:rPr>
              <a:t> </a:t>
            </a:r>
            <a:r>
              <a:rPr dirty="0" sz="1550" spc="30" i="1">
                <a:latin typeface="Arial"/>
                <a:cs typeface="Arial"/>
              </a:rPr>
              <a:t>and</a:t>
            </a:r>
            <a:r>
              <a:rPr dirty="0" sz="1550" spc="45" i="1">
                <a:latin typeface="Arial"/>
                <a:cs typeface="Arial"/>
              </a:rPr>
              <a:t> </a:t>
            </a:r>
            <a:r>
              <a:rPr dirty="0" sz="1550" spc="15" i="1">
                <a:latin typeface="Arial"/>
                <a:cs typeface="Arial"/>
              </a:rPr>
              <a:t>enhance</a:t>
            </a:r>
            <a:r>
              <a:rPr dirty="0" sz="1550" spc="50" i="1">
                <a:latin typeface="Arial"/>
                <a:cs typeface="Arial"/>
              </a:rPr>
              <a:t> </a:t>
            </a:r>
            <a:r>
              <a:rPr dirty="0" sz="1550" spc="15" i="1">
                <a:latin typeface="Arial"/>
                <a:cs typeface="Arial"/>
              </a:rPr>
              <a:t>productivity</a:t>
            </a:r>
            <a:r>
              <a:rPr dirty="0" sz="1550" spc="60" i="1">
                <a:latin typeface="Arial"/>
                <a:cs typeface="Arial"/>
              </a:rPr>
              <a:t> </a:t>
            </a:r>
            <a:r>
              <a:rPr dirty="0" sz="1550" spc="25" i="1">
                <a:latin typeface="Arial"/>
                <a:cs typeface="Arial"/>
              </a:rPr>
              <a:t>by</a:t>
            </a:r>
            <a:r>
              <a:rPr dirty="0" sz="1550" spc="60" i="1">
                <a:latin typeface="Arial"/>
                <a:cs typeface="Arial"/>
              </a:rPr>
              <a:t> </a:t>
            </a:r>
            <a:r>
              <a:rPr dirty="0" sz="1550" spc="15" i="1">
                <a:latin typeface="Arial"/>
                <a:cs typeface="Arial"/>
              </a:rPr>
              <a:t>evaluating</a:t>
            </a:r>
            <a:r>
              <a:rPr dirty="0" sz="1550" spc="50" i="1">
                <a:latin typeface="Arial"/>
                <a:cs typeface="Arial"/>
              </a:rPr>
              <a:t> </a:t>
            </a:r>
            <a:r>
              <a:rPr dirty="0" sz="1550" spc="5" i="1">
                <a:latin typeface="Arial"/>
                <a:cs typeface="Arial"/>
              </a:rPr>
              <a:t>key</a:t>
            </a:r>
            <a:r>
              <a:rPr dirty="0" sz="1550" spc="60" i="1">
                <a:latin typeface="Arial"/>
                <a:cs typeface="Arial"/>
              </a:rPr>
              <a:t> </a:t>
            </a:r>
            <a:r>
              <a:rPr dirty="0" sz="1550" spc="20" i="1">
                <a:latin typeface="Arial"/>
                <a:cs typeface="Arial"/>
              </a:rPr>
              <a:t>performance</a:t>
            </a:r>
            <a:r>
              <a:rPr dirty="0" sz="1550" spc="45" i="1">
                <a:latin typeface="Arial"/>
                <a:cs typeface="Arial"/>
              </a:rPr>
              <a:t> </a:t>
            </a:r>
            <a:r>
              <a:rPr dirty="0" sz="1550" spc="20" i="1">
                <a:latin typeface="Arial"/>
                <a:cs typeface="Arial"/>
              </a:rPr>
              <a:t>metrics</a:t>
            </a:r>
            <a:r>
              <a:rPr dirty="0" sz="1550" spc="-10" i="1">
                <a:latin typeface="Arial"/>
                <a:cs typeface="Arial"/>
              </a:rPr>
              <a:t> </a:t>
            </a:r>
            <a:r>
              <a:rPr dirty="0" sz="1550" spc="30" i="1">
                <a:latin typeface="Arial"/>
                <a:cs typeface="Arial"/>
              </a:rPr>
              <a:t>and</a:t>
            </a:r>
            <a:r>
              <a:rPr dirty="0" sz="1550" spc="50" i="1">
                <a:latin typeface="Arial"/>
                <a:cs typeface="Arial"/>
              </a:rPr>
              <a:t> </a:t>
            </a:r>
            <a:r>
              <a:rPr dirty="0" sz="1550" spc="20" i="1">
                <a:latin typeface="Arial"/>
                <a:cs typeface="Arial"/>
              </a:rPr>
              <a:t>competencies.</a:t>
            </a:r>
            <a:r>
              <a:rPr dirty="0" sz="1550" spc="35" i="1">
                <a:latin typeface="Arial"/>
                <a:cs typeface="Arial"/>
              </a:rPr>
              <a:t> </a:t>
            </a:r>
            <a:r>
              <a:rPr dirty="0" sz="1550" spc="10" i="1">
                <a:latin typeface="Arial"/>
                <a:cs typeface="Arial"/>
              </a:rPr>
              <a:t>It</a:t>
            </a:r>
            <a:r>
              <a:rPr dirty="0" sz="1550" spc="30" i="1">
                <a:latin typeface="Arial"/>
                <a:cs typeface="Arial"/>
              </a:rPr>
              <a:t> </a:t>
            </a:r>
            <a:r>
              <a:rPr dirty="0" sz="1550" spc="15" i="1">
                <a:latin typeface="Arial"/>
                <a:cs typeface="Arial"/>
              </a:rPr>
              <a:t>will </a:t>
            </a:r>
            <a:r>
              <a:rPr dirty="0" sz="1550" spc="20" i="1">
                <a:latin typeface="Arial"/>
                <a:cs typeface="Arial"/>
              </a:rPr>
              <a:t> </a:t>
            </a:r>
            <a:r>
              <a:rPr dirty="0" sz="1550" spc="10" i="1">
                <a:latin typeface="Arial"/>
                <a:cs typeface="Arial"/>
              </a:rPr>
              <a:t>involve </a:t>
            </a:r>
            <a:r>
              <a:rPr dirty="0" sz="1550" spc="15" i="1">
                <a:latin typeface="Arial"/>
                <a:cs typeface="Arial"/>
              </a:rPr>
              <a:t>collecting </a:t>
            </a:r>
            <a:r>
              <a:rPr dirty="0" sz="1550" spc="25" i="1">
                <a:latin typeface="Arial"/>
                <a:cs typeface="Arial"/>
              </a:rPr>
              <a:t>data through </a:t>
            </a:r>
            <a:r>
              <a:rPr dirty="0" sz="1550" spc="15" i="1">
                <a:latin typeface="Arial"/>
                <a:cs typeface="Arial"/>
              </a:rPr>
              <a:t>surveys, </a:t>
            </a:r>
            <a:r>
              <a:rPr dirty="0" sz="1550" spc="20" i="1">
                <a:latin typeface="Arial"/>
                <a:cs typeface="Arial"/>
              </a:rPr>
              <a:t>evaluations, </a:t>
            </a:r>
            <a:r>
              <a:rPr dirty="0" sz="1550" spc="25" i="1">
                <a:latin typeface="Arial"/>
                <a:cs typeface="Arial"/>
              </a:rPr>
              <a:t>and </a:t>
            </a:r>
            <a:r>
              <a:rPr dirty="0" sz="1550" spc="20" i="1">
                <a:latin typeface="Arial"/>
                <a:cs typeface="Arial"/>
              </a:rPr>
              <a:t>performance indicators </a:t>
            </a:r>
            <a:r>
              <a:rPr dirty="0" sz="1550" spc="30" i="1">
                <a:latin typeface="Arial"/>
                <a:cs typeface="Arial"/>
              </a:rPr>
              <a:t>over </a:t>
            </a:r>
            <a:r>
              <a:rPr dirty="0" sz="1550" spc="15" i="1">
                <a:latin typeface="Arial"/>
                <a:cs typeface="Arial"/>
              </a:rPr>
              <a:t>a </a:t>
            </a:r>
            <a:r>
              <a:rPr dirty="0" sz="1550" spc="20" i="1">
                <a:latin typeface="Arial"/>
                <a:cs typeface="Arial"/>
              </a:rPr>
              <a:t> </a:t>
            </a:r>
            <a:r>
              <a:rPr dirty="0" sz="1550" spc="15" i="1">
                <a:latin typeface="Arial"/>
                <a:cs typeface="Arial"/>
              </a:rPr>
              <a:t>defined</a:t>
            </a:r>
            <a:r>
              <a:rPr dirty="0" sz="1550" spc="40" i="1">
                <a:latin typeface="Arial"/>
                <a:cs typeface="Arial"/>
              </a:rPr>
              <a:t> </a:t>
            </a:r>
            <a:r>
              <a:rPr dirty="0" sz="1550" spc="15" i="1">
                <a:latin typeface="Arial"/>
                <a:cs typeface="Arial"/>
              </a:rPr>
              <a:t>period.</a:t>
            </a:r>
            <a:r>
              <a:rPr dirty="0" sz="1550" spc="35" i="1">
                <a:latin typeface="Arial"/>
                <a:cs typeface="Arial"/>
              </a:rPr>
              <a:t> </a:t>
            </a:r>
            <a:r>
              <a:rPr dirty="0" sz="1550" spc="25" i="1">
                <a:latin typeface="Arial"/>
                <a:cs typeface="Arial"/>
              </a:rPr>
              <a:t>The</a:t>
            </a:r>
            <a:r>
              <a:rPr dirty="0" sz="1550" spc="45" i="1">
                <a:latin typeface="Arial"/>
                <a:cs typeface="Arial"/>
              </a:rPr>
              <a:t> </a:t>
            </a:r>
            <a:r>
              <a:rPr dirty="0" sz="1550" spc="15" i="1">
                <a:latin typeface="Arial"/>
                <a:cs typeface="Arial"/>
              </a:rPr>
              <a:t>analysis</a:t>
            </a:r>
            <a:r>
              <a:rPr dirty="0" sz="1550" spc="55" i="1">
                <a:latin typeface="Arial"/>
                <a:cs typeface="Arial"/>
              </a:rPr>
              <a:t> </a:t>
            </a:r>
            <a:r>
              <a:rPr dirty="0" sz="1550" spc="-5" i="1">
                <a:latin typeface="Arial"/>
                <a:cs typeface="Arial"/>
              </a:rPr>
              <a:t>will</a:t>
            </a:r>
            <a:r>
              <a:rPr dirty="0" sz="1550" spc="50" i="1">
                <a:latin typeface="Arial"/>
                <a:cs typeface="Arial"/>
              </a:rPr>
              <a:t> </a:t>
            </a:r>
            <a:r>
              <a:rPr dirty="0" sz="1550" spc="15" i="1">
                <a:latin typeface="Arial"/>
                <a:cs typeface="Arial"/>
              </a:rPr>
              <a:t>identify</a:t>
            </a:r>
            <a:r>
              <a:rPr dirty="0" sz="1550" spc="-15" i="1">
                <a:latin typeface="Arial"/>
                <a:cs typeface="Arial"/>
              </a:rPr>
              <a:t> </a:t>
            </a:r>
            <a:r>
              <a:rPr dirty="0" sz="1550" spc="20" i="1">
                <a:latin typeface="Arial"/>
                <a:cs typeface="Arial"/>
              </a:rPr>
              <a:t>strengths,</a:t>
            </a:r>
            <a:r>
              <a:rPr dirty="0" sz="1550" spc="30" i="1">
                <a:latin typeface="Arial"/>
                <a:cs typeface="Arial"/>
              </a:rPr>
              <a:t> </a:t>
            </a:r>
            <a:r>
              <a:rPr dirty="0" sz="1550" spc="25" i="1">
                <a:latin typeface="Arial"/>
                <a:cs typeface="Arial"/>
              </a:rPr>
              <a:t>areas</a:t>
            </a:r>
            <a:r>
              <a:rPr dirty="0" sz="1550" spc="60" i="1">
                <a:latin typeface="Arial"/>
                <a:cs typeface="Arial"/>
              </a:rPr>
              <a:t> </a:t>
            </a:r>
            <a:r>
              <a:rPr dirty="0" sz="1550" spc="-5" i="1">
                <a:latin typeface="Arial"/>
                <a:cs typeface="Arial"/>
              </a:rPr>
              <a:t>for</a:t>
            </a:r>
            <a:r>
              <a:rPr dirty="0" sz="1550" spc="100" i="1">
                <a:latin typeface="Arial"/>
                <a:cs typeface="Arial"/>
              </a:rPr>
              <a:t> </a:t>
            </a:r>
            <a:r>
              <a:rPr dirty="0" sz="1550" spc="20" i="1">
                <a:latin typeface="Arial"/>
                <a:cs typeface="Arial"/>
              </a:rPr>
              <a:t>improvement,</a:t>
            </a:r>
            <a:r>
              <a:rPr dirty="0" sz="1550" spc="30" i="1">
                <a:latin typeface="Arial"/>
                <a:cs typeface="Arial"/>
              </a:rPr>
              <a:t> </a:t>
            </a:r>
            <a:r>
              <a:rPr dirty="0" sz="1550" spc="25" i="1">
                <a:latin typeface="Arial"/>
                <a:cs typeface="Arial"/>
              </a:rPr>
              <a:t>and</a:t>
            </a:r>
            <a:r>
              <a:rPr dirty="0" sz="1550" spc="-25" i="1">
                <a:latin typeface="Arial"/>
                <a:cs typeface="Arial"/>
              </a:rPr>
              <a:t> </a:t>
            </a:r>
            <a:r>
              <a:rPr dirty="0" sz="1550" spc="25" i="1">
                <a:latin typeface="Arial"/>
                <a:cs typeface="Arial"/>
              </a:rPr>
              <a:t>alignment </a:t>
            </a:r>
            <a:r>
              <a:rPr dirty="0" sz="1550" spc="30" i="1">
                <a:latin typeface="Arial"/>
                <a:cs typeface="Arial"/>
              </a:rPr>
              <a:t> </a:t>
            </a:r>
            <a:r>
              <a:rPr dirty="0" sz="1550" spc="15" i="1">
                <a:latin typeface="Arial"/>
                <a:cs typeface="Arial"/>
              </a:rPr>
              <a:t>with</a:t>
            </a:r>
            <a:r>
              <a:rPr dirty="0" sz="1550" spc="40" i="1">
                <a:latin typeface="Arial"/>
                <a:cs typeface="Arial"/>
              </a:rPr>
              <a:t> </a:t>
            </a:r>
            <a:r>
              <a:rPr dirty="0" sz="1550" spc="15" i="1">
                <a:latin typeface="Arial"/>
                <a:cs typeface="Arial"/>
              </a:rPr>
              <a:t>organizational</a:t>
            </a:r>
            <a:r>
              <a:rPr dirty="0" sz="1550" spc="-25" i="1">
                <a:latin typeface="Arial"/>
                <a:cs typeface="Arial"/>
              </a:rPr>
              <a:t> </a:t>
            </a:r>
            <a:r>
              <a:rPr dirty="0" sz="1550" spc="15" i="1">
                <a:latin typeface="Arial"/>
                <a:cs typeface="Arial"/>
              </a:rPr>
              <a:t>goals.</a:t>
            </a:r>
            <a:r>
              <a:rPr dirty="0" sz="1550" spc="35" i="1">
                <a:latin typeface="Arial"/>
                <a:cs typeface="Arial"/>
              </a:rPr>
              <a:t> </a:t>
            </a:r>
            <a:r>
              <a:rPr dirty="0" sz="1550" spc="20" i="1">
                <a:latin typeface="Arial"/>
                <a:cs typeface="Arial"/>
              </a:rPr>
              <a:t>Key</a:t>
            </a:r>
            <a:r>
              <a:rPr dirty="0" sz="1550" spc="60" i="1">
                <a:latin typeface="Arial"/>
                <a:cs typeface="Arial"/>
              </a:rPr>
              <a:t> </a:t>
            </a:r>
            <a:r>
              <a:rPr dirty="0" sz="1550" spc="15" i="1">
                <a:latin typeface="Arial"/>
                <a:cs typeface="Arial"/>
              </a:rPr>
              <a:t>stakeholders</a:t>
            </a:r>
            <a:r>
              <a:rPr dirty="0" sz="1550" spc="65" i="1">
                <a:latin typeface="Arial"/>
                <a:cs typeface="Arial"/>
              </a:rPr>
              <a:t> </a:t>
            </a:r>
            <a:r>
              <a:rPr dirty="0" sz="1550" spc="10" i="1">
                <a:latin typeface="Arial"/>
                <a:cs typeface="Arial"/>
              </a:rPr>
              <a:t>include</a:t>
            </a:r>
            <a:r>
              <a:rPr dirty="0" sz="1550" spc="45" i="1">
                <a:latin typeface="Arial"/>
                <a:cs typeface="Arial"/>
              </a:rPr>
              <a:t> </a:t>
            </a:r>
            <a:r>
              <a:rPr dirty="0" sz="1550" spc="20" i="1">
                <a:latin typeface="Arial"/>
                <a:cs typeface="Arial"/>
              </a:rPr>
              <a:t>employees,</a:t>
            </a:r>
            <a:r>
              <a:rPr dirty="0" sz="1550" spc="35" i="1">
                <a:latin typeface="Arial"/>
                <a:cs typeface="Arial"/>
              </a:rPr>
              <a:t> </a:t>
            </a:r>
            <a:r>
              <a:rPr dirty="0" sz="1550" spc="25" i="1">
                <a:latin typeface="Arial"/>
                <a:cs typeface="Arial"/>
              </a:rPr>
              <a:t>managers,</a:t>
            </a:r>
            <a:r>
              <a:rPr dirty="0" sz="1550" spc="35" i="1">
                <a:latin typeface="Arial"/>
                <a:cs typeface="Arial"/>
              </a:rPr>
              <a:t> </a:t>
            </a:r>
            <a:r>
              <a:rPr dirty="0" sz="1550" spc="25" i="1">
                <a:latin typeface="Arial"/>
                <a:cs typeface="Arial"/>
              </a:rPr>
              <a:t>and</a:t>
            </a:r>
            <a:r>
              <a:rPr dirty="0" sz="1550" spc="-25" i="1">
                <a:latin typeface="Arial"/>
                <a:cs typeface="Arial"/>
              </a:rPr>
              <a:t> </a:t>
            </a:r>
            <a:r>
              <a:rPr dirty="0" sz="1550" spc="45" i="1">
                <a:latin typeface="Arial"/>
                <a:cs typeface="Arial"/>
              </a:rPr>
              <a:t>HR </a:t>
            </a:r>
            <a:r>
              <a:rPr dirty="0" sz="1550" spc="50" i="1">
                <a:latin typeface="Arial"/>
                <a:cs typeface="Arial"/>
              </a:rPr>
              <a:t> </a:t>
            </a:r>
            <a:r>
              <a:rPr dirty="0" sz="1550" spc="20" i="1">
                <a:latin typeface="Arial"/>
                <a:cs typeface="Arial"/>
              </a:rPr>
              <a:t>personnel.</a:t>
            </a:r>
            <a:r>
              <a:rPr dirty="0" sz="1550" spc="35" i="1">
                <a:latin typeface="Arial"/>
                <a:cs typeface="Arial"/>
              </a:rPr>
              <a:t> </a:t>
            </a:r>
            <a:r>
              <a:rPr dirty="0" sz="1550" i="1">
                <a:latin typeface="Arial"/>
                <a:cs typeface="Arial"/>
              </a:rPr>
              <a:t>The</a:t>
            </a:r>
            <a:r>
              <a:rPr dirty="0" sz="1550" spc="45" i="1">
                <a:latin typeface="Arial"/>
                <a:cs typeface="Arial"/>
              </a:rPr>
              <a:t> </a:t>
            </a:r>
            <a:r>
              <a:rPr dirty="0" sz="1550" spc="15" i="1">
                <a:latin typeface="Arial"/>
                <a:cs typeface="Arial"/>
              </a:rPr>
              <a:t>project</a:t>
            </a:r>
            <a:r>
              <a:rPr dirty="0" sz="1550" spc="35" i="1">
                <a:latin typeface="Arial"/>
                <a:cs typeface="Arial"/>
              </a:rPr>
              <a:t> </a:t>
            </a:r>
            <a:r>
              <a:rPr dirty="0" sz="1550" spc="15" i="1">
                <a:latin typeface="Arial"/>
                <a:cs typeface="Arial"/>
              </a:rPr>
              <a:t>will</a:t>
            </a:r>
            <a:r>
              <a:rPr dirty="0" sz="1550" spc="50" i="1">
                <a:latin typeface="Arial"/>
                <a:cs typeface="Arial"/>
              </a:rPr>
              <a:t> </a:t>
            </a:r>
            <a:r>
              <a:rPr dirty="0" sz="1550" spc="15" i="1">
                <a:latin typeface="Arial"/>
                <a:cs typeface="Arial"/>
              </a:rPr>
              <a:t>culminate</a:t>
            </a:r>
            <a:r>
              <a:rPr dirty="0" sz="1550" spc="45" i="1">
                <a:latin typeface="Arial"/>
                <a:cs typeface="Arial"/>
              </a:rPr>
              <a:t> </a:t>
            </a:r>
            <a:r>
              <a:rPr dirty="0" sz="1550" spc="-20" i="1">
                <a:latin typeface="Arial"/>
                <a:cs typeface="Arial"/>
              </a:rPr>
              <a:t>in</a:t>
            </a:r>
            <a:r>
              <a:rPr dirty="0" sz="1550" spc="50" i="1">
                <a:latin typeface="Arial"/>
                <a:cs typeface="Arial"/>
              </a:rPr>
              <a:t> </a:t>
            </a:r>
            <a:r>
              <a:rPr dirty="0" sz="1550" spc="15" i="1">
                <a:latin typeface="Arial"/>
                <a:cs typeface="Arial"/>
              </a:rPr>
              <a:t>actionable</a:t>
            </a:r>
            <a:r>
              <a:rPr dirty="0" sz="1550" spc="45" i="1">
                <a:latin typeface="Arial"/>
                <a:cs typeface="Arial"/>
              </a:rPr>
              <a:t> </a:t>
            </a:r>
            <a:r>
              <a:rPr dirty="0" sz="1550" spc="20" i="1">
                <a:latin typeface="Arial"/>
                <a:cs typeface="Arial"/>
              </a:rPr>
              <a:t>insights</a:t>
            </a:r>
            <a:r>
              <a:rPr dirty="0" sz="1550" spc="-15" i="1">
                <a:latin typeface="Arial"/>
                <a:cs typeface="Arial"/>
              </a:rPr>
              <a:t> </a:t>
            </a:r>
            <a:r>
              <a:rPr dirty="0" sz="1550" spc="25" i="1">
                <a:latin typeface="Arial"/>
                <a:cs typeface="Arial"/>
              </a:rPr>
              <a:t>and</a:t>
            </a:r>
            <a:r>
              <a:rPr dirty="0" sz="1550" spc="45" i="1">
                <a:latin typeface="Arial"/>
                <a:cs typeface="Arial"/>
              </a:rPr>
              <a:t> </a:t>
            </a:r>
            <a:r>
              <a:rPr dirty="0" sz="1550" spc="25" i="1">
                <a:latin typeface="Arial"/>
                <a:cs typeface="Arial"/>
              </a:rPr>
              <a:t>recommendations</a:t>
            </a:r>
            <a:r>
              <a:rPr dirty="0" sz="1550" spc="-15" i="1">
                <a:latin typeface="Arial"/>
                <a:cs typeface="Arial"/>
              </a:rPr>
              <a:t> </a:t>
            </a:r>
            <a:r>
              <a:rPr dirty="0" sz="1550" spc="15" i="1">
                <a:latin typeface="Arial"/>
                <a:cs typeface="Arial"/>
              </a:rPr>
              <a:t>to</a:t>
            </a:r>
            <a:r>
              <a:rPr dirty="0" sz="1550" spc="45" i="1">
                <a:latin typeface="Arial"/>
                <a:cs typeface="Arial"/>
              </a:rPr>
              <a:t> </a:t>
            </a:r>
            <a:r>
              <a:rPr dirty="0" sz="1550" spc="15" i="1">
                <a:latin typeface="Arial"/>
                <a:cs typeface="Arial"/>
              </a:rPr>
              <a:t>support </a:t>
            </a:r>
            <a:r>
              <a:rPr dirty="0" sz="1550" spc="20" i="1">
                <a:latin typeface="Arial"/>
                <a:cs typeface="Arial"/>
              </a:rPr>
              <a:t> </a:t>
            </a:r>
            <a:r>
              <a:rPr dirty="0" sz="1550" spc="15" i="1">
                <a:latin typeface="Arial"/>
                <a:cs typeface="Arial"/>
              </a:rPr>
              <a:t>professional</a:t>
            </a:r>
            <a:r>
              <a:rPr dirty="0" sz="1550" spc="50" i="1">
                <a:latin typeface="Arial"/>
                <a:cs typeface="Arial"/>
              </a:rPr>
              <a:t> </a:t>
            </a:r>
            <a:r>
              <a:rPr dirty="0" sz="1550" spc="20" i="1">
                <a:latin typeface="Arial"/>
                <a:cs typeface="Arial"/>
              </a:rPr>
              <a:t>development</a:t>
            </a:r>
            <a:r>
              <a:rPr dirty="0" sz="1550" spc="35" i="1">
                <a:latin typeface="Arial"/>
                <a:cs typeface="Arial"/>
              </a:rPr>
              <a:t> </a:t>
            </a:r>
            <a:r>
              <a:rPr dirty="0" sz="1550" spc="25" i="1">
                <a:latin typeface="Arial"/>
                <a:cs typeface="Arial"/>
              </a:rPr>
              <a:t>and</a:t>
            </a:r>
            <a:r>
              <a:rPr dirty="0" sz="1550" spc="-25" i="1">
                <a:latin typeface="Arial"/>
                <a:cs typeface="Arial"/>
              </a:rPr>
              <a:t> </a:t>
            </a:r>
            <a:r>
              <a:rPr dirty="0" sz="1550" spc="20" i="1">
                <a:latin typeface="Arial"/>
                <a:cs typeface="Arial"/>
              </a:rPr>
              <a:t>performance</a:t>
            </a:r>
            <a:r>
              <a:rPr dirty="0" sz="1550" spc="40" i="1">
                <a:latin typeface="Arial"/>
                <a:cs typeface="Arial"/>
              </a:rPr>
              <a:t> </a:t>
            </a:r>
            <a:r>
              <a:rPr dirty="0" sz="1550" spc="20" i="1">
                <a:latin typeface="Arial"/>
                <a:cs typeface="Arial"/>
              </a:rPr>
              <a:t>improvements.this</a:t>
            </a:r>
            <a:r>
              <a:rPr dirty="0" sz="1550" spc="25" i="1">
                <a:latin typeface="Arial"/>
                <a:cs typeface="Arial"/>
              </a:rPr>
              <a:t> </a:t>
            </a:r>
            <a:r>
              <a:rPr dirty="0" sz="1550" spc="15" i="1">
                <a:latin typeface="Arial"/>
                <a:cs typeface="Arial"/>
              </a:rPr>
              <a:t>project</a:t>
            </a:r>
            <a:r>
              <a:rPr dirty="0" sz="1550" spc="30" i="1">
                <a:latin typeface="Arial"/>
                <a:cs typeface="Arial"/>
              </a:rPr>
              <a:t> </a:t>
            </a:r>
            <a:r>
              <a:rPr dirty="0" sz="1550" spc="20" i="1">
                <a:latin typeface="Arial"/>
                <a:cs typeface="Arial"/>
              </a:rPr>
              <a:t>overview</a:t>
            </a:r>
            <a:r>
              <a:rPr dirty="0" sz="1550" spc="5" i="1">
                <a:latin typeface="Arial"/>
                <a:cs typeface="Arial"/>
              </a:rPr>
              <a:t> </a:t>
            </a:r>
            <a:r>
              <a:rPr dirty="0" sz="1550" spc="10" i="1">
                <a:latin typeface="Arial"/>
                <a:cs typeface="Arial"/>
              </a:rPr>
              <a:t>helps</a:t>
            </a:r>
            <a:r>
              <a:rPr dirty="0" sz="1550" spc="60" i="1">
                <a:latin typeface="Arial"/>
                <a:cs typeface="Arial"/>
              </a:rPr>
              <a:t> </a:t>
            </a:r>
            <a:r>
              <a:rPr dirty="0" sz="1550" spc="10" i="1">
                <a:latin typeface="Arial"/>
                <a:cs typeface="Arial"/>
              </a:rPr>
              <a:t>to </a:t>
            </a:r>
            <a:r>
              <a:rPr dirty="0" sz="1550" spc="15" i="1">
                <a:latin typeface="Arial"/>
                <a:cs typeface="Arial"/>
              </a:rPr>
              <a:t> identify</a:t>
            </a:r>
            <a:r>
              <a:rPr dirty="0" sz="1550" spc="55" i="1">
                <a:latin typeface="Arial"/>
                <a:cs typeface="Arial"/>
              </a:rPr>
              <a:t> </a:t>
            </a:r>
            <a:r>
              <a:rPr dirty="0" sz="1550" spc="-5" i="1">
                <a:latin typeface="Arial"/>
                <a:cs typeface="Arial"/>
              </a:rPr>
              <a:t>the</a:t>
            </a:r>
            <a:r>
              <a:rPr dirty="0" sz="1550" spc="40" i="1">
                <a:latin typeface="Arial"/>
                <a:cs typeface="Arial"/>
              </a:rPr>
              <a:t> </a:t>
            </a:r>
            <a:r>
              <a:rPr dirty="0" sz="1550" spc="25" i="1">
                <a:latin typeface="Arial"/>
                <a:cs typeface="Arial"/>
              </a:rPr>
              <a:t>trends</a:t>
            </a:r>
            <a:r>
              <a:rPr dirty="0" sz="1550" spc="60" i="1">
                <a:latin typeface="Arial"/>
                <a:cs typeface="Arial"/>
              </a:rPr>
              <a:t> </a:t>
            </a:r>
            <a:r>
              <a:rPr dirty="0" sz="1550" spc="5" i="1">
                <a:latin typeface="Arial"/>
                <a:cs typeface="Arial"/>
              </a:rPr>
              <a:t>and</a:t>
            </a:r>
            <a:r>
              <a:rPr dirty="0" sz="1550" spc="25" i="1">
                <a:latin typeface="Arial"/>
                <a:cs typeface="Arial"/>
              </a:rPr>
              <a:t> </a:t>
            </a:r>
            <a:r>
              <a:rPr dirty="0" sz="1550" spc="15" i="1">
                <a:latin typeface="Arial"/>
                <a:cs typeface="Arial"/>
              </a:rPr>
              <a:t>pattends</a:t>
            </a:r>
            <a:r>
              <a:rPr dirty="0" sz="1550" spc="50" i="1">
                <a:latin typeface="Arial"/>
                <a:cs typeface="Arial"/>
              </a:rPr>
              <a:t> </a:t>
            </a:r>
            <a:r>
              <a:rPr dirty="0" sz="1550" spc="20" i="1">
                <a:latin typeface="Arial"/>
                <a:cs typeface="Arial"/>
              </a:rPr>
              <a:t>of</a:t>
            </a:r>
            <a:r>
              <a:rPr dirty="0" sz="1550" spc="30" i="1">
                <a:latin typeface="Arial"/>
                <a:cs typeface="Arial"/>
              </a:rPr>
              <a:t> </a:t>
            </a:r>
            <a:r>
              <a:rPr dirty="0" sz="1550" spc="15" i="1">
                <a:latin typeface="Arial"/>
                <a:cs typeface="Arial"/>
              </a:rPr>
              <a:t>different</a:t>
            </a:r>
            <a:r>
              <a:rPr dirty="0" sz="1550" spc="30" i="1">
                <a:latin typeface="Arial"/>
                <a:cs typeface="Arial"/>
              </a:rPr>
              <a:t> </a:t>
            </a:r>
            <a:r>
              <a:rPr dirty="0" sz="1550" spc="20" i="1">
                <a:latin typeface="Arial"/>
                <a:cs typeface="Arial"/>
              </a:rPr>
              <a:t>categories</a:t>
            </a:r>
            <a:r>
              <a:rPr dirty="0" sz="1550" spc="-15" i="1">
                <a:latin typeface="Arial"/>
                <a:cs typeface="Arial"/>
              </a:rPr>
              <a:t> </a:t>
            </a:r>
            <a:r>
              <a:rPr dirty="0" sz="1550" spc="20" i="1">
                <a:latin typeface="Arial"/>
                <a:cs typeface="Arial"/>
              </a:rPr>
              <a:t>of</a:t>
            </a:r>
            <a:r>
              <a:rPr dirty="0" sz="1550" spc="30" i="1">
                <a:latin typeface="Arial"/>
                <a:cs typeface="Arial"/>
              </a:rPr>
              <a:t> </a:t>
            </a:r>
            <a:r>
              <a:rPr dirty="0" sz="1550" spc="25" i="1">
                <a:latin typeface="Arial"/>
                <a:cs typeface="Arial"/>
              </a:rPr>
              <a:t>employees</a:t>
            </a:r>
            <a:r>
              <a:rPr dirty="0" sz="1550" spc="-20" i="1">
                <a:latin typeface="Arial"/>
                <a:cs typeface="Arial"/>
              </a:rPr>
              <a:t> </a:t>
            </a:r>
            <a:r>
              <a:rPr dirty="0" sz="1550" spc="10" i="1">
                <a:latin typeface="Arial"/>
                <a:cs typeface="Arial"/>
              </a:rPr>
              <a:t>like</a:t>
            </a:r>
            <a:r>
              <a:rPr dirty="0" sz="1550" spc="45" i="1">
                <a:latin typeface="Arial"/>
                <a:cs typeface="Arial"/>
              </a:rPr>
              <a:t> </a:t>
            </a:r>
            <a:r>
              <a:rPr dirty="0" sz="1550" spc="10" i="1">
                <a:latin typeface="Arial"/>
                <a:cs typeface="Arial"/>
              </a:rPr>
              <a:t>high, </a:t>
            </a:r>
            <a:r>
              <a:rPr dirty="0" sz="1550" spc="15" i="1">
                <a:latin typeface="Arial"/>
                <a:cs typeface="Arial"/>
              </a:rPr>
              <a:t> </a:t>
            </a:r>
            <a:r>
              <a:rPr dirty="0" sz="1550" spc="20" i="1">
                <a:latin typeface="Arial"/>
                <a:cs typeface="Arial"/>
              </a:rPr>
              <a:t>medium,low,etc. The </a:t>
            </a:r>
            <a:r>
              <a:rPr dirty="0" sz="1550" spc="15" i="1">
                <a:latin typeface="Arial"/>
                <a:cs typeface="Arial"/>
              </a:rPr>
              <a:t>employee </a:t>
            </a:r>
            <a:r>
              <a:rPr dirty="0" sz="1550" spc="20" i="1">
                <a:latin typeface="Arial"/>
                <a:cs typeface="Arial"/>
              </a:rPr>
              <a:t>performance </a:t>
            </a:r>
            <a:r>
              <a:rPr dirty="0" sz="1550" spc="10" i="1">
                <a:latin typeface="Arial"/>
                <a:cs typeface="Arial"/>
              </a:rPr>
              <a:t>analysis </a:t>
            </a:r>
            <a:r>
              <a:rPr dirty="0" sz="1550" spc="15" i="1">
                <a:latin typeface="Arial"/>
                <a:cs typeface="Arial"/>
              </a:rPr>
              <a:t>using excel project</a:t>
            </a:r>
            <a:r>
              <a:rPr dirty="0" sz="1550" spc="20" i="1">
                <a:latin typeface="Arial"/>
                <a:cs typeface="Arial"/>
              </a:rPr>
              <a:t> </a:t>
            </a:r>
            <a:r>
              <a:rPr dirty="0" sz="1550" spc="30" i="1">
                <a:latin typeface="Arial"/>
                <a:cs typeface="Arial"/>
              </a:rPr>
              <a:t>aims </a:t>
            </a:r>
            <a:r>
              <a:rPr dirty="0" sz="1550" spc="10" i="1">
                <a:latin typeface="Arial"/>
                <a:cs typeface="Arial"/>
              </a:rPr>
              <a:t>to</a:t>
            </a:r>
            <a:r>
              <a:rPr dirty="0" sz="1550" spc="15" i="1">
                <a:latin typeface="Arial"/>
                <a:cs typeface="Arial"/>
              </a:rPr>
              <a:t> </a:t>
            </a:r>
            <a:r>
              <a:rPr dirty="0" sz="1550" spc="10" i="1">
                <a:latin typeface="Arial"/>
                <a:cs typeface="Arial"/>
              </a:rPr>
              <a:t>evaluvate </a:t>
            </a:r>
            <a:r>
              <a:rPr dirty="0" sz="1550" spc="15" i="1">
                <a:latin typeface="Arial"/>
                <a:cs typeface="Arial"/>
              </a:rPr>
              <a:t> </a:t>
            </a:r>
            <a:r>
              <a:rPr dirty="0" sz="1550" spc="25" i="1">
                <a:latin typeface="Arial"/>
                <a:cs typeface="Arial"/>
              </a:rPr>
              <a:t>and</a:t>
            </a:r>
            <a:r>
              <a:rPr dirty="0" sz="1550" spc="50" i="1">
                <a:latin typeface="Arial"/>
                <a:cs typeface="Arial"/>
              </a:rPr>
              <a:t> </a:t>
            </a:r>
            <a:r>
              <a:rPr dirty="0" sz="1550" spc="20" i="1">
                <a:latin typeface="Arial"/>
                <a:cs typeface="Arial"/>
              </a:rPr>
              <a:t>improve</a:t>
            </a:r>
            <a:r>
              <a:rPr dirty="0" sz="1550" spc="-20" i="1">
                <a:latin typeface="Arial"/>
                <a:cs typeface="Arial"/>
              </a:rPr>
              <a:t> </a:t>
            </a:r>
            <a:r>
              <a:rPr dirty="0" sz="1550" spc="25" i="1">
                <a:latin typeface="Arial"/>
                <a:cs typeface="Arial"/>
              </a:rPr>
              <a:t>employee</a:t>
            </a:r>
            <a:r>
              <a:rPr dirty="0" sz="1550" spc="50" i="1">
                <a:latin typeface="Arial"/>
                <a:cs typeface="Arial"/>
              </a:rPr>
              <a:t> </a:t>
            </a:r>
            <a:r>
              <a:rPr dirty="0" sz="1550" spc="15" i="1">
                <a:latin typeface="Arial"/>
                <a:cs typeface="Arial"/>
              </a:rPr>
              <a:t>productivity</a:t>
            </a:r>
            <a:r>
              <a:rPr dirty="0" sz="1550" spc="65" i="1">
                <a:latin typeface="Arial"/>
                <a:cs typeface="Arial"/>
              </a:rPr>
              <a:t> </a:t>
            </a:r>
            <a:r>
              <a:rPr dirty="0" sz="1550" spc="10" i="1">
                <a:latin typeface="Arial"/>
                <a:cs typeface="Arial"/>
              </a:rPr>
              <a:t>within</a:t>
            </a:r>
            <a:r>
              <a:rPr dirty="0" sz="1550" spc="55" i="1">
                <a:latin typeface="Arial"/>
                <a:cs typeface="Arial"/>
              </a:rPr>
              <a:t> </a:t>
            </a:r>
            <a:r>
              <a:rPr dirty="0" sz="1550" spc="25" i="1">
                <a:latin typeface="Arial"/>
                <a:cs typeface="Arial"/>
              </a:rPr>
              <a:t>an</a:t>
            </a:r>
            <a:r>
              <a:rPr dirty="0" sz="1550" spc="50" i="1">
                <a:latin typeface="Arial"/>
                <a:cs typeface="Arial"/>
              </a:rPr>
              <a:t> </a:t>
            </a:r>
            <a:r>
              <a:rPr dirty="0" sz="1550" spc="15" i="1">
                <a:latin typeface="Arial"/>
                <a:cs typeface="Arial"/>
              </a:rPr>
              <a:t>organization</a:t>
            </a:r>
            <a:r>
              <a:rPr dirty="0" sz="1550" spc="50" i="1">
                <a:latin typeface="Arial"/>
                <a:cs typeface="Arial"/>
              </a:rPr>
              <a:t> </a:t>
            </a:r>
            <a:r>
              <a:rPr dirty="0" sz="1550" spc="-15" i="1">
                <a:latin typeface="Arial"/>
                <a:cs typeface="Arial"/>
              </a:rPr>
              <a:t>by</a:t>
            </a:r>
            <a:r>
              <a:rPr dirty="0" sz="1550" spc="70" i="1">
                <a:latin typeface="Arial"/>
                <a:cs typeface="Arial"/>
              </a:rPr>
              <a:t> </a:t>
            </a:r>
            <a:r>
              <a:rPr dirty="0" sz="1550" spc="15" i="1">
                <a:latin typeface="Arial"/>
                <a:cs typeface="Arial"/>
              </a:rPr>
              <a:t>leveraging</a:t>
            </a:r>
            <a:r>
              <a:rPr dirty="0" sz="1550" spc="50" i="1">
                <a:latin typeface="Arial"/>
                <a:cs typeface="Arial"/>
              </a:rPr>
              <a:t> </a:t>
            </a:r>
            <a:r>
              <a:rPr dirty="0" sz="1550" spc="20" i="1">
                <a:latin typeface="Arial"/>
                <a:cs typeface="Arial"/>
              </a:rPr>
              <a:t>excels</a:t>
            </a:r>
            <a:r>
              <a:rPr dirty="0" sz="1550" spc="65" i="1">
                <a:latin typeface="Arial"/>
                <a:cs typeface="Arial"/>
              </a:rPr>
              <a:t> </a:t>
            </a:r>
            <a:r>
              <a:rPr dirty="0" sz="1550" spc="5" i="1">
                <a:latin typeface="Arial"/>
                <a:cs typeface="Arial"/>
              </a:rPr>
              <a:t>data</a:t>
            </a:r>
            <a:r>
              <a:rPr dirty="0" sz="1550" spc="55" i="1">
                <a:latin typeface="Arial"/>
                <a:cs typeface="Arial"/>
              </a:rPr>
              <a:t> </a:t>
            </a:r>
            <a:r>
              <a:rPr dirty="0" sz="1550" spc="10" i="1">
                <a:latin typeface="Arial"/>
                <a:cs typeface="Arial"/>
              </a:rPr>
              <a:t>analysis </a:t>
            </a:r>
            <a:r>
              <a:rPr dirty="0" sz="1550" spc="-415" i="1">
                <a:latin typeface="Arial"/>
                <a:cs typeface="Arial"/>
              </a:rPr>
              <a:t> </a:t>
            </a:r>
            <a:r>
              <a:rPr dirty="0" sz="1550" spc="25" i="1">
                <a:latin typeface="Arial"/>
                <a:cs typeface="Arial"/>
              </a:rPr>
              <a:t>and</a:t>
            </a:r>
            <a:r>
              <a:rPr dirty="0" sz="1550" spc="50" i="1">
                <a:latin typeface="Arial"/>
                <a:cs typeface="Arial"/>
              </a:rPr>
              <a:t> </a:t>
            </a:r>
            <a:r>
              <a:rPr dirty="0" sz="1550" spc="15" i="1">
                <a:latin typeface="Arial"/>
                <a:cs typeface="Arial"/>
              </a:rPr>
              <a:t>visualization</a:t>
            </a:r>
            <a:r>
              <a:rPr dirty="0" sz="1550" spc="-5" i="1">
                <a:latin typeface="Arial"/>
                <a:cs typeface="Arial"/>
              </a:rPr>
              <a:t> </a:t>
            </a:r>
            <a:r>
              <a:rPr dirty="0" sz="1550" spc="10" i="1">
                <a:latin typeface="Arial"/>
                <a:cs typeface="Arial"/>
              </a:rPr>
              <a:t>capabilities.the</a:t>
            </a:r>
            <a:r>
              <a:rPr dirty="0" sz="1550" spc="65" i="1">
                <a:latin typeface="Arial"/>
                <a:cs typeface="Arial"/>
              </a:rPr>
              <a:t> </a:t>
            </a:r>
            <a:r>
              <a:rPr dirty="0" sz="1550" spc="15" i="1">
                <a:latin typeface="Arial"/>
                <a:cs typeface="Arial"/>
              </a:rPr>
              <a:t>project</a:t>
            </a:r>
            <a:r>
              <a:rPr dirty="0" sz="1550" spc="40" i="1">
                <a:latin typeface="Arial"/>
                <a:cs typeface="Arial"/>
              </a:rPr>
              <a:t> </a:t>
            </a:r>
            <a:r>
              <a:rPr dirty="0" sz="1550" spc="10" i="1">
                <a:latin typeface="Arial"/>
                <a:cs typeface="Arial"/>
              </a:rPr>
              <a:t>involves</a:t>
            </a:r>
            <a:r>
              <a:rPr dirty="0" sz="1550" spc="65" i="1">
                <a:latin typeface="Arial"/>
                <a:cs typeface="Arial"/>
              </a:rPr>
              <a:t> </a:t>
            </a:r>
            <a:r>
              <a:rPr dirty="0" sz="1550" spc="15" i="1">
                <a:latin typeface="Arial"/>
                <a:cs typeface="Arial"/>
              </a:rPr>
              <a:t>collecting</a:t>
            </a:r>
            <a:r>
              <a:rPr dirty="0" sz="1550" spc="45" i="1">
                <a:latin typeface="Arial"/>
                <a:cs typeface="Arial"/>
              </a:rPr>
              <a:t> </a:t>
            </a:r>
            <a:r>
              <a:rPr dirty="0" sz="1550" spc="5" i="1">
                <a:latin typeface="Arial"/>
                <a:cs typeface="Arial"/>
              </a:rPr>
              <a:t>relevant</a:t>
            </a:r>
            <a:r>
              <a:rPr dirty="0" sz="1550" spc="40" i="1">
                <a:latin typeface="Arial"/>
                <a:cs typeface="Arial"/>
              </a:rPr>
              <a:t> </a:t>
            </a:r>
            <a:r>
              <a:rPr dirty="0" sz="1550" spc="20" i="1">
                <a:latin typeface="Arial"/>
                <a:cs typeface="Arial"/>
              </a:rPr>
              <a:t>performance</a:t>
            </a:r>
            <a:r>
              <a:rPr dirty="0" sz="1550" spc="50" i="1">
                <a:latin typeface="Arial"/>
                <a:cs typeface="Arial"/>
              </a:rPr>
              <a:t> </a:t>
            </a:r>
            <a:r>
              <a:rPr dirty="0" sz="1550" spc="20" i="1">
                <a:latin typeface="Arial"/>
                <a:cs typeface="Arial"/>
              </a:rPr>
              <a:t>data</a:t>
            </a:r>
            <a:r>
              <a:rPr dirty="0" sz="1550" spc="45" i="1">
                <a:latin typeface="Arial"/>
                <a:cs typeface="Arial"/>
              </a:rPr>
              <a:t> </a:t>
            </a:r>
            <a:r>
              <a:rPr dirty="0" sz="1550" spc="15" i="1">
                <a:latin typeface="Arial"/>
                <a:cs typeface="Arial"/>
              </a:rPr>
              <a:t>such </a:t>
            </a:r>
            <a:r>
              <a:rPr dirty="0" sz="1550" spc="20" i="1">
                <a:latin typeface="Arial"/>
                <a:cs typeface="Arial"/>
              </a:rPr>
              <a:t> as </a:t>
            </a:r>
            <a:r>
              <a:rPr dirty="0" sz="1550" spc="15" i="1">
                <a:latin typeface="Arial"/>
                <a:cs typeface="Arial"/>
              </a:rPr>
              <a:t>attendance,task</a:t>
            </a:r>
            <a:r>
              <a:rPr dirty="0" sz="1550" spc="65" i="1">
                <a:latin typeface="Arial"/>
                <a:cs typeface="Arial"/>
              </a:rPr>
              <a:t> </a:t>
            </a:r>
            <a:r>
              <a:rPr dirty="0" sz="1550" spc="15" i="1">
                <a:latin typeface="Arial"/>
                <a:cs typeface="Arial"/>
              </a:rPr>
              <a:t>completion</a:t>
            </a:r>
            <a:r>
              <a:rPr dirty="0" sz="1550" spc="45" i="1">
                <a:latin typeface="Arial"/>
                <a:cs typeface="Arial"/>
              </a:rPr>
              <a:t> </a:t>
            </a:r>
            <a:r>
              <a:rPr dirty="0" sz="1550" spc="20" i="1">
                <a:latin typeface="Arial"/>
                <a:cs typeface="Arial"/>
              </a:rPr>
              <a:t>rates,</a:t>
            </a:r>
            <a:r>
              <a:rPr dirty="0" sz="1550" spc="35" i="1">
                <a:latin typeface="Arial"/>
                <a:cs typeface="Arial"/>
              </a:rPr>
              <a:t> </a:t>
            </a:r>
            <a:r>
              <a:rPr dirty="0" sz="1550" i="1">
                <a:latin typeface="Arial"/>
                <a:cs typeface="Arial"/>
              </a:rPr>
              <a:t>and</a:t>
            </a:r>
            <a:r>
              <a:rPr dirty="0" sz="1550" spc="45" i="1">
                <a:latin typeface="Arial"/>
                <a:cs typeface="Arial"/>
              </a:rPr>
              <a:t> </a:t>
            </a:r>
            <a:r>
              <a:rPr dirty="0" sz="1550" spc="15" i="1">
                <a:latin typeface="Arial"/>
                <a:cs typeface="Arial"/>
              </a:rPr>
              <a:t>sales</a:t>
            </a:r>
            <a:r>
              <a:rPr dirty="0" sz="1550" spc="85" i="1">
                <a:latin typeface="Arial"/>
                <a:cs typeface="Arial"/>
              </a:rPr>
              <a:t> </a:t>
            </a:r>
            <a:r>
              <a:rPr dirty="0" sz="1550" spc="15" i="1">
                <a:latin typeface="Arial"/>
                <a:cs typeface="Arial"/>
              </a:rPr>
              <a:t>figures,and</a:t>
            </a:r>
            <a:r>
              <a:rPr dirty="0" sz="1550" spc="30" i="1">
                <a:latin typeface="Arial"/>
                <a:cs typeface="Arial"/>
              </a:rPr>
              <a:t> </a:t>
            </a:r>
            <a:r>
              <a:rPr dirty="0" sz="1550" spc="15" i="1">
                <a:latin typeface="Arial"/>
                <a:cs typeface="Arial"/>
              </a:rPr>
              <a:t>organizing</a:t>
            </a:r>
            <a:r>
              <a:rPr dirty="0" sz="1550" spc="50" i="1">
                <a:latin typeface="Arial"/>
                <a:cs typeface="Arial"/>
              </a:rPr>
              <a:t> </a:t>
            </a:r>
            <a:r>
              <a:rPr dirty="0" sz="1550" spc="20" i="1">
                <a:latin typeface="Arial"/>
                <a:cs typeface="Arial"/>
              </a:rPr>
              <a:t>this</a:t>
            </a:r>
            <a:r>
              <a:rPr dirty="0" sz="1550" spc="-10" i="1">
                <a:latin typeface="Arial"/>
                <a:cs typeface="Arial"/>
              </a:rPr>
              <a:t> </a:t>
            </a:r>
            <a:r>
              <a:rPr dirty="0" sz="1550" spc="20" i="1">
                <a:latin typeface="Arial"/>
                <a:cs typeface="Arial"/>
              </a:rPr>
              <a:t>information</a:t>
            </a:r>
            <a:r>
              <a:rPr dirty="0" sz="1550" spc="50" i="1">
                <a:latin typeface="Arial"/>
                <a:cs typeface="Arial"/>
              </a:rPr>
              <a:t> </a:t>
            </a:r>
            <a:r>
              <a:rPr dirty="0" sz="1550" i="1">
                <a:latin typeface="Arial"/>
                <a:cs typeface="Arial"/>
              </a:rPr>
              <a:t>into</a:t>
            </a:r>
            <a:r>
              <a:rPr dirty="0" sz="1550" spc="50" i="1">
                <a:latin typeface="Arial"/>
                <a:cs typeface="Arial"/>
              </a:rPr>
              <a:t> </a:t>
            </a:r>
            <a:r>
              <a:rPr dirty="0" sz="1550" spc="15" i="1">
                <a:latin typeface="Arial"/>
                <a:cs typeface="Arial"/>
              </a:rPr>
              <a:t>a </a:t>
            </a:r>
            <a:r>
              <a:rPr dirty="0" sz="1550" spc="20" i="1">
                <a:latin typeface="Arial"/>
                <a:cs typeface="Arial"/>
              </a:rPr>
              <a:t> structured</a:t>
            </a:r>
            <a:r>
              <a:rPr dirty="0" sz="1550" spc="45" i="1">
                <a:latin typeface="Arial"/>
                <a:cs typeface="Arial"/>
              </a:rPr>
              <a:t> </a:t>
            </a:r>
            <a:r>
              <a:rPr dirty="0" sz="1550" spc="15" i="1">
                <a:latin typeface="Arial"/>
                <a:cs typeface="Arial"/>
              </a:rPr>
              <a:t>excel</a:t>
            </a:r>
            <a:r>
              <a:rPr dirty="0" sz="1550" spc="10" i="1">
                <a:latin typeface="Arial"/>
                <a:cs typeface="Arial"/>
              </a:rPr>
              <a:t> </a:t>
            </a:r>
            <a:r>
              <a:rPr dirty="0" sz="1550" spc="20" i="1">
                <a:latin typeface="Arial"/>
                <a:cs typeface="Arial"/>
              </a:rPr>
              <a:t>workbook.Using</a:t>
            </a:r>
            <a:r>
              <a:rPr dirty="0" sz="1550" spc="35" i="1">
                <a:latin typeface="Arial"/>
                <a:cs typeface="Arial"/>
              </a:rPr>
              <a:t> </a:t>
            </a:r>
            <a:r>
              <a:rPr dirty="0" sz="1550" spc="15" i="1">
                <a:latin typeface="Arial"/>
                <a:cs typeface="Arial"/>
              </a:rPr>
              <a:t>various</a:t>
            </a:r>
            <a:r>
              <a:rPr dirty="0" sz="1550" spc="55" i="1">
                <a:latin typeface="Arial"/>
                <a:cs typeface="Arial"/>
              </a:rPr>
              <a:t> </a:t>
            </a:r>
            <a:r>
              <a:rPr dirty="0" sz="1550" spc="15" i="1">
                <a:latin typeface="Arial"/>
                <a:cs typeface="Arial"/>
              </a:rPr>
              <a:t>excel</a:t>
            </a:r>
            <a:r>
              <a:rPr dirty="0" sz="1550" spc="-30" i="1">
                <a:latin typeface="Arial"/>
                <a:cs typeface="Arial"/>
              </a:rPr>
              <a:t> </a:t>
            </a:r>
            <a:r>
              <a:rPr dirty="0" sz="1550" spc="15" i="1">
                <a:latin typeface="Arial"/>
                <a:cs typeface="Arial"/>
              </a:rPr>
              <a:t>functions</a:t>
            </a:r>
            <a:r>
              <a:rPr dirty="0" sz="1550" spc="60" i="1">
                <a:latin typeface="Arial"/>
                <a:cs typeface="Arial"/>
              </a:rPr>
              <a:t> </a:t>
            </a:r>
            <a:r>
              <a:rPr dirty="0" sz="1550" i="1">
                <a:latin typeface="Arial"/>
                <a:cs typeface="Arial"/>
              </a:rPr>
              <a:t>and</a:t>
            </a:r>
            <a:r>
              <a:rPr dirty="0" sz="1550" spc="100" i="1">
                <a:latin typeface="Arial"/>
                <a:cs typeface="Arial"/>
              </a:rPr>
              <a:t> </a:t>
            </a:r>
            <a:r>
              <a:rPr dirty="0" sz="1550" spc="15" i="1">
                <a:latin typeface="Arial"/>
                <a:cs typeface="Arial"/>
              </a:rPr>
              <a:t>tools,the</a:t>
            </a:r>
            <a:r>
              <a:rPr dirty="0" sz="1550" spc="40" i="1">
                <a:latin typeface="Arial"/>
                <a:cs typeface="Arial"/>
              </a:rPr>
              <a:t> </a:t>
            </a:r>
            <a:r>
              <a:rPr dirty="0" sz="1550" spc="20" i="1">
                <a:latin typeface="Arial"/>
                <a:cs typeface="Arial"/>
              </a:rPr>
              <a:t>data</a:t>
            </a:r>
            <a:r>
              <a:rPr dirty="0" sz="1550" spc="40" i="1">
                <a:latin typeface="Arial"/>
                <a:cs typeface="Arial"/>
              </a:rPr>
              <a:t> </a:t>
            </a:r>
            <a:r>
              <a:rPr dirty="0" sz="1550" spc="-5" i="1">
                <a:latin typeface="Arial"/>
                <a:cs typeface="Arial"/>
              </a:rPr>
              <a:t>will</a:t>
            </a:r>
            <a:r>
              <a:rPr dirty="0" sz="1550" spc="50" i="1">
                <a:latin typeface="Arial"/>
                <a:cs typeface="Arial"/>
              </a:rPr>
              <a:t> </a:t>
            </a:r>
            <a:r>
              <a:rPr dirty="0" sz="1550" spc="25" i="1">
                <a:latin typeface="Arial"/>
                <a:cs typeface="Arial"/>
              </a:rPr>
              <a:t>be</a:t>
            </a:r>
            <a:r>
              <a:rPr dirty="0" sz="1550" spc="40" i="1">
                <a:latin typeface="Arial"/>
                <a:cs typeface="Arial"/>
              </a:rPr>
              <a:t> </a:t>
            </a:r>
            <a:r>
              <a:rPr dirty="0" sz="1550" spc="15" i="1">
                <a:latin typeface="Arial"/>
                <a:cs typeface="Arial"/>
              </a:rPr>
              <a:t>analyzed </a:t>
            </a:r>
            <a:r>
              <a:rPr dirty="0" sz="1550" spc="20" i="1">
                <a:latin typeface="Arial"/>
                <a:cs typeface="Arial"/>
              </a:rPr>
              <a:t> </a:t>
            </a:r>
            <a:r>
              <a:rPr dirty="0" sz="1550" spc="15" i="1">
                <a:latin typeface="Arial"/>
                <a:cs typeface="Arial"/>
              </a:rPr>
              <a:t>to</a:t>
            </a:r>
            <a:r>
              <a:rPr dirty="0" sz="1550" spc="35" i="1">
                <a:latin typeface="Arial"/>
                <a:cs typeface="Arial"/>
              </a:rPr>
              <a:t> </a:t>
            </a:r>
            <a:r>
              <a:rPr dirty="0" sz="1550" spc="15" i="1">
                <a:latin typeface="Arial"/>
                <a:cs typeface="Arial"/>
              </a:rPr>
              <a:t>identify</a:t>
            </a:r>
            <a:r>
              <a:rPr dirty="0" sz="1550" i="1">
                <a:latin typeface="Arial"/>
                <a:cs typeface="Arial"/>
              </a:rPr>
              <a:t> </a:t>
            </a:r>
            <a:r>
              <a:rPr dirty="0" sz="1550" spc="20" i="1">
                <a:latin typeface="Arial"/>
                <a:cs typeface="Arial"/>
              </a:rPr>
              <a:t>trends,strengths,and</a:t>
            </a:r>
            <a:r>
              <a:rPr dirty="0" sz="1550" spc="50" i="1">
                <a:latin typeface="Arial"/>
                <a:cs typeface="Arial"/>
              </a:rPr>
              <a:t> </a:t>
            </a:r>
            <a:r>
              <a:rPr dirty="0" sz="1550" spc="25" i="1">
                <a:latin typeface="Arial"/>
                <a:cs typeface="Arial"/>
              </a:rPr>
              <a:t>areas</a:t>
            </a:r>
            <a:r>
              <a:rPr dirty="0" sz="1550" spc="-20" i="1">
                <a:latin typeface="Arial"/>
                <a:cs typeface="Arial"/>
              </a:rPr>
              <a:t> </a:t>
            </a:r>
            <a:r>
              <a:rPr dirty="0" sz="1550" spc="20" i="1">
                <a:latin typeface="Arial"/>
                <a:cs typeface="Arial"/>
              </a:rPr>
              <a:t>needing</a:t>
            </a:r>
            <a:r>
              <a:rPr dirty="0" sz="1550" spc="35" i="1">
                <a:latin typeface="Arial"/>
                <a:cs typeface="Arial"/>
              </a:rPr>
              <a:t> </a:t>
            </a:r>
            <a:r>
              <a:rPr dirty="0" sz="1550" spc="25" i="1">
                <a:latin typeface="Arial"/>
                <a:cs typeface="Arial"/>
              </a:rPr>
              <a:t>an</a:t>
            </a:r>
            <a:r>
              <a:rPr dirty="0" sz="1550" spc="40" i="1">
                <a:latin typeface="Arial"/>
                <a:cs typeface="Arial"/>
              </a:rPr>
              <a:t> </a:t>
            </a:r>
            <a:r>
              <a:rPr dirty="0" sz="1550" spc="20" i="1">
                <a:latin typeface="Arial"/>
                <a:cs typeface="Arial"/>
              </a:rPr>
              <a:t>improvement.</a:t>
            </a:r>
            <a:endParaRPr sz="155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9591675" y="9906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2312" y="763524"/>
            <a:ext cx="4421505" cy="4495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750" spc="40">
                <a:latin typeface="Trebuchet MS"/>
                <a:cs typeface="Trebuchet MS"/>
              </a:rPr>
              <a:t>WHO</a:t>
            </a:r>
            <a:r>
              <a:rPr dirty="0" sz="2750" spc="-20">
                <a:latin typeface="Trebuchet MS"/>
                <a:cs typeface="Trebuchet MS"/>
              </a:rPr>
              <a:t> </a:t>
            </a:r>
            <a:r>
              <a:rPr dirty="0" sz="2750" spc="35">
                <a:latin typeface="Trebuchet MS"/>
                <a:cs typeface="Trebuchet MS"/>
              </a:rPr>
              <a:t>ARE</a:t>
            </a:r>
            <a:r>
              <a:rPr dirty="0" sz="2750" spc="-20">
                <a:latin typeface="Trebuchet MS"/>
                <a:cs typeface="Trebuchet MS"/>
              </a:rPr>
              <a:t> </a:t>
            </a:r>
            <a:r>
              <a:rPr dirty="0" sz="2750" spc="15">
                <a:latin typeface="Trebuchet MS"/>
                <a:cs typeface="Trebuchet MS"/>
              </a:rPr>
              <a:t>THE</a:t>
            </a:r>
            <a:r>
              <a:rPr dirty="0" sz="2750" spc="50">
                <a:latin typeface="Trebuchet MS"/>
                <a:cs typeface="Trebuchet MS"/>
              </a:rPr>
              <a:t> </a:t>
            </a:r>
            <a:r>
              <a:rPr dirty="0" sz="2750" spc="20">
                <a:latin typeface="Trebuchet MS"/>
                <a:cs typeface="Trebuchet MS"/>
              </a:rPr>
              <a:t>END</a:t>
            </a:r>
            <a:r>
              <a:rPr dirty="0" sz="2750" spc="-5">
                <a:latin typeface="Trebuchet MS"/>
                <a:cs typeface="Trebuchet MS"/>
              </a:rPr>
              <a:t> </a:t>
            </a:r>
            <a:r>
              <a:rPr dirty="0" sz="2750" spc="30">
                <a:latin typeface="Trebuchet MS"/>
                <a:cs typeface="Trebuchet MS"/>
              </a:rPr>
              <a:t>USERS?</a:t>
            </a:r>
            <a:endParaRPr sz="275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314825" y="1466850"/>
            <a:ext cx="5267325" cy="343852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926782" y="1734565"/>
            <a:ext cx="2705735" cy="38671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214629">
              <a:lnSpc>
                <a:spcPct val="99800"/>
              </a:lnSpc>
              <a:spcBef>
                <a:spcPts val="100"/>
              </a:spcBef>
            </a:pPr>
            <a:r>
              <a:rPr dirty="0" sz="1050" spc="-5" b="1" i="1">
                <a:latin typeface="Arial"/>
                <a:cs typeface="Arial"/>
              </a:rPr>
              <a:t>Management:</a:t>
            </a:r>
            <a:r>
              <a:rPr dirty="0" sz="1050" spc="-20" b="1" i="1">
                <a:latin typeface="Arial"/>
                <a:cs typeface="Arial"/>
              </a:rPr>
              <a:t> </a:t>
            </a:r>
            <a:r>
              <a:rPr dirty="0" sz="1050" spc="-5" i="1">
                <a:latin typeface="Arial"/>
                <a:cs typeface="Arial"/>
              </a:rPr>
              <a:t>They</a:t>
            </a:r>
            <a:r>
              <a:rPr dirty="0" sz="1050" spc="5" i="1">
                <a:latin typeface="Arial"/>
                <a:cs typeface="Arial"/>
              </a:rPr>
              <a:t> </a:t>
            </a:r>
            <a:r>
              <a:rPr dirty="0" sz="1050" spc="10" i="1">
                <a:latin typeface="Arial"/>
                <a:cs typeface="Arial"/>
              </a:rPr>
              <a:t>will</a:t>
            </a:r>
            <a:r>
              <a:rPr dirty="0" sz="1050" spc="-10" i="1">
                <a:latin typeface="Arial"/>
                <a:cs typeface="Arial"/>
              </a:rPr>
              <a:t> </a:t>
            </a:r>
            <a:r>
              <a:rPr dirty="0" sz="1050" spc="-20" i="1">
                <a:latin typeface="Arial"/>
                <a:cs typeface="Arial"/>
              </a:rPr>
              <a:t>gain</a:t>
            </a:r>
            <a:r>
              <a:rPr dirty="0" sz="1050" spc="20" i="1">
                <a:latin typeface="Arial"/>
                <a:cs typeface="Arial"/>
              </a:rPr>
              <a:t> </a:t>
            </a:r>
            <a:r>
              <a:rPr dirty="0" sz="1050" i="1">
                <a:latin typeface="Arial"/>
                <a:cs typeface="Arial"/>
              </a:rPr>
              <a:t>insights </a:t>
            </a:r>
            <a:r>
              <a:rPr dirty="0" sz="1050" spc="-20" i="1">
                <a:latin typeface="Arial"/>
                <a:cs typeface="Arial"/>
              </a:rPr>
              <a:t>into </a:t>
            </a:r>
            <a:r>
              <a:rPr dirty="0" sz="1050" spc="-15" i="1">
                <a:latin typeface="Arial"/>
                <a:cs typeface="Arial"/>
              </a:rPr>
              <a:t> </a:t>
            </a:r>
            <a:r>
              <a:rPr dirty="0" sz="1050" spc="-5" i="1">
                <a:latin typeface="Arial"/>
                <a:cs typeface="Arial"/>
              </a:rPr>
              <a:t>employee</a:t>
            </a:r>
            <a:r>
              <a:rPr dirty="0" sz="1050" spc="20" i="1">
                <a:latin typeface="Arial"/>
                <a:cs typeface="Arial"/>
              </a:rPr>
              <a:t> </a:t>
            </a:r>
            <a:r>
              <a:rPr dirty="0" sz="1050" spc="-5" i="1">
                <a:latin typeface="Arial"/>
                <a:cs typeface="Arial"/>
              </a:rPr>
              <a:t>productivity</a:t>
            </a:r>
            <a:r>
              <a:rPr dirty="0" sz="1050" spc="10" i="1">
                <a:latin typeface="Arial"/>
                <a:cs typeface="Arial"/>
              </a:rPr>
              <a:t> </a:t>
            </a:r>
            <a:r>
              <a:rPr dirty="0" sz="1050" spc="-20" i="1">
                <a:latin typeface="Arial"/>
                <a:cs typeface="Arial"/>
              </a:rPr>
              <a:t>and</a:t>
            </a:r>
            <a:r>
              <a:rPr dirty="0" sz="1050" spc="25" i="1">
                <a:latin typeface="Arial"/>
                <a:cs typeface="Arial"/>
              </a:rPr>
              <a:t> </a:t>
            </a:r>
            <a:r>
              <a:rPr dirty="0" sz="1050" spc="-5" i="1">
                <a:latin typeface="Arial"/>
                <a:cs typeface="Arial"/>
              </a:rPr>
              <a:t>performance </a:t>
            </a:r>
            <a:r>
              <a:rPr dirty="0" sz="1050" i="1">
                <a:latin typeface="Arial"/>
                <a:cs typeface="Arial"/>
              </a:rPr>
              <a:t> </a:t>
            </a:r>
            <a:r>
              <a:rPr dirty="0" sz="1050" spc="-5" i="1">
                <a:latin typeface="Arial"/>
                <a:cs typeface="Arial"/>
              </a:rPr>
              <a:t>trends, helping </a:t>
            </a:r>
            <a:r>
              <a:rPr dirty="0" sz="1050" spc="5" i="1">
                <a:latin typeface="Arial"/>
                <a:cs typeface="Arial"/>
              </a:rPr>
              <a:t>them make </a:t>
            </a:r>
            <a:r>
              <a:rPr dirty="0" sz="1050" spc="-5" i="1">
                <a:latin typeface="Arial"/>
                <a:cs typeface="Arial"/>
              </a:rPr>
              <a:t>informed </a:t>
            </a:r>
            <a:r>
              <a:rPr dirty="0" sz="1050" i="1">
                <a:latin typeface="Arial"/>
                <a:cs typeface="Arial"/>
              </a:rPr>
              <a:t> decisions</a:t>
            </a:r>
            <a:r>
              <a:rPr dirty="0" sz="1050" spc="10" i="1">
                <a:latin typeface="Arial"/>
                <a:cs typeface="Arial"/>
              </a:rPr>
              <a:t> </a:t>
            </a:r>
            <a:r>
              <a:rPr dirty="0" sz="1050" spc="-10" i="1">
                <a:latin typeface="Arial"/>
                <a:cs typeface="Arial"/>
              </a:rPr>
              <a:t>about</a:t>
            </a:r>
            <a:r>
              <a:rPr dirty="0" sz="1050" spc="15" i="1">
                <a:latin typeface="Arial"/>
                <a:cs typeface="Arial"/>
              </a:rPr>
              <a:t> </a:t>
            </a:r>
            <a:r>
              <a:rPr dirty="0" sz="1050" spc="-10" i="1">
                <a:latin typeface="Arial"/>
                <a:cs typeface="Arial"/>
              </a:rPr>
              <a:t>promotions,</a:t>
            </a:r>
            <a:r>
              <a:rPr dirty="0" sz="1050" spc="15" i="1">
                <a:latin typeface="Arial"/>
                <a:cs typeface="Arial"/>
              </a:rPr>
              <a:t> </a:t>
            </a:r>
            <a:r>
              <a:rPr dirty="0" sz="1050" spc="-5" i="1">
                <a:latin typeface="Arial"/>
                <a:cs typeface="Arial"/>
              </a:rPr>
              <a:t>rewards,</a:t>
            </a:r>
            <a:r>
              <a:rPr dirty="0" sz="1050" spc="-55" i="1">
                <a:latin typeface="Arial"/>
                <a:cs typeface="Arial"/>
              </a:rPr>
              <a:t> </a:t>
            </a:r>
            <a:r>
              <a:rPr dirty="0" sz="1050" spc="5" i="1">
                <a:latin typeface="Arial"/>
                <a:cs typeface="Arial"/>
              </a:rPr>
              <a:t>and </a:t>
            </a:r>
            <a:r>
              <a:rPr dirty="0" sz="1050" spc="-275" i="1">
                <a:latin typeface="Arial"/>
                <a:cs typeface="Arial"/>
              </a:rPr>
              <a:t> </a:t>
            </a:r>
            <a:r>
              <a:rPr dirty="0" sz="1050" i="1">
                <a:latin typeface="Arial"/>
                <a:cs typeface="Arial"/>
              </a:rPr>
              <a:t>resource</a:t>
            </a:r>
            <a:r>
              <a:rPr dirty="0" sz="1050" spc="15" i="1">
                <a:latin typeface="Arial"/>
                <a:cs typeface="Arial"/>
              </a:rPr>
              <a:t> </a:t>
            </a:r>
            <a:r>
              <a:rPr dirty="0" sz="1050" spc="-5" i="1">
                <a:latin typeface="Arial"/>
                <a:cs typeface="Arial"/>
              </a:rPr>
              <a:t>allocation.</a:t>
            </a:r>
            <a:endParaRPr sz="1050">
              <a:latin typeface="Arial"/>
              <a:cs typeface="Arial"/>
            </a:endParaRPr>
          </a:p>
          <a:p>
            <a:pPr marL="241300" marR="108585" indent="-228600">
              <a:lnSpc>
                <a:spcPct val="99900"/>
              </a:lnSpc>
              <a:spcBef>
                <a:spcPts val="1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1050" spc="-5" b="1" i="1">
                <a:latin typeface="Arial"/>
                <a:cs typeface="Arial"/>
              </a:rPr>
              <a:t>HR Department:</a:t>
            </a:r>
            <a:r>
              <a:rPr dirty="0" sz="1050" spc="25" b="1" i="1">
                <a:latin typeface="Arial"/>
                <a:cs typeface="Arial"/>
              </a:rPr>
              <a:t> </a:t>
            </a:r>
            <a:r>
              <a:rPr dirty="0" sz="1050" spc="-5" i="1">
                <a:latin typeface="Arial"/>
                <a:cs typeface="Arial"/>
              </a:rPr>
              <a:t>HR</a:t>
            </a:r>
            <a:r>
              <a:rPr dirty="0" sz="1050" i="1">
                <a:latin typeface="Arial"/>
                <a:cs typeface="Arial"/>
              </a:rPr>
              <a:t> </a:t>
            </a:r>
            <a:r>
              <a:rPr dirty="0" sz="1050" spc="-5" i="1">
                <a:latin typeface="Arial"/>
                <a:cs typeface="Arial"/>
              </a:rPr>
              <a:t>professionals</a:t>
            </a:r>
            <a:r>
              <a:rPr dirty="0" sz="1050" spc="10" i="1">
                <a:latin typeface="Arial"/>
                <a:cs typeface="Arial"/>
              </a:rPr>
              <a:t> </a:t>
            </a:r>
            <a:r>
              <a:rPr dirty="0" sz="1050" i="1">
                <a:latin typeface="Arial"/>
                <a:cs typeface="Arial"/>
              </a:rPr>
              <a:t>can </a:t>
            </a:r>
            <a:r>
              <a:rPr dirty="0" sz="1050" spc="-275" i="1">
                <a:latin typeface="Arial"/>
                <a:cs typeface="Arial"/>
              </a:rPr>
              <a:t> </a:t>
            </a:r>
            <a:r>
              <a:rPr dirty="0" sz="1050" i="1">
                <a:latin typeface="Arial"/>
                <a:cs typeface="Arial"/>
              </a:rPr>
              <a:t>use</a:t>
            </a:r>
            <a:r>
              <a:rPr dirty="0" sz="1050" spc="15" i="1">
                <a:latin typeface="Arial"/>
                <a:cs typeface="Arial"/>
              </a:rPr>
              <a:t> </a:t>
            </a:r>
            <a:r>
              <a:rPr dirty="0" sz="1050" spc="-20" i="1">
                <a:latin typeface="Arial"/>
                <a:cs typeface="Arial"/>
              </a:rPr>
              <a:t>the</a:t>
            </a:r>
            <a:r>
              <a:rPr dirty="0" sz="1050" spc="20" i="1">
                <a:latin typeface="Arial"/>
                <a:cs typeface="Arial"/>
              </a:rPr>
              <a:t> </a:t>
            </a:r>
            <a:r>
              <a:rPr dirty="0" sz="1050" i="1">
                <a:latin typeface="Arial"/>
                <a:cs typeface="Arial"/>
              </a:rPr>
              <a:t>analysis </a:t>
            </a:r>
            <a:r>
              <a:rPr dirty="0" sz="1050" spc="-35" i="1">
                <a:latin typeface="Arial"/>
                <a:cs typeface="Arial"/>
              </a:rPr>
              <a:t>to</a:t>
            </a:r>
            <a:r>
              <a:rPr dirty="0" sz="1050" spc="20" i="1">
                <a:latin typeface="Arial"/>
                <a:cs typeface="Arial"/>
              </a:rPr>
              <a:t> </a:t>
            </a:r>
            <a:r>
              <a:rPr dirty="0" sz="1050" i="1">
                <a:latin typeface="Arial"/>
                <a:cs typeface="Arial"/>
              </a:rPr>
              <a:t>identify</a:t>
            </a:r>
            <a:r>
              <a:rPr dirty="0" sz="1050" spc="-70" i="1">
                <a:latin typeface="Arial"/>
                <a:cs typeface="Arial"/>
              </a:rPr>
              <a:t> </a:t>
            </a:r>
            <a:r>
              <a:rPr dirty="0" sz="1050" i="1">
                <a:latin typeface="Arial"/>
                <a:cs typeface="Arial"/>
              </a:rPr>
              <a:t>training </a:t>
            </a:r>
            <a:r>
              <a:rPr dirty="0" sz="1050" spc="5" i="1">
                <a:latin typeface="Arial"/>
                <a:cs typeface="Arial"/>
              </a:rPr>
              <a:t> </a:t>
            </a:r>
            <a:r>
              <a:rPr dirty="0" sz="1050" spc="-10" i="1">
                <a:latin typeface="Arial"/>
                <a:cs typeface="Arial"/>
              </a:rPr>
              <a:t>needs, </a:t>
            </a:r>
            <a:r>
              <a:rPr dirty="0" sz="1050" i="1">
                <a:latin typeface="Arial"/>
                <a:cs typeface="Arial"/>
              </a:rPr>
              <a:t>develop </a:t>
            </a:r>
            <a:r>
              <a:rPr dirty="0" sz="1050" spc="-5" i="1">
                <a:latin typeface="Arial"/>
                <a:cs typeface="Arial"/>
              </a:rPr>
              <a:t>personalized </a:t>
            </a:r>
            <a:r>
              <a:rPr dirty="0" sz="1050" i="1">
                <a:latin typeface="Arial"/>
                <a:cs typeface="Arial"/>
              </a:rPr>
              <a:t> development plans, </a:t>
            </a:r>
            <a:r>
              <a:rPr dirty="0" sz="1050" spc="-20" i="1">
                <a:latin typeface="Arial"/>
                <a:cs typeface="Arial"/>
              </a:rPr>
              <a:t>and </a:t>
            </a:r>
            <a:r>
              <a:rPr dirty="0" sz="1050" spc="-5" i="1">
                <a:latin typeface="Arial"/>
                <a:cs typeface="Arial"/>
              </a:rPr>
              <a:t>ensure </a:t>
            </a:r>
            <a:r>
              <a:rPr dirty="0" sz="1050" i="1">
                <a:latin typeface="Arial"/>
                <a:cs typeface="Arial"/>
              </a:rPr>
              <a:t>fair </a:t>
            </a:r>
            <a:r>
              <a:rPr dirty="0" sz="1050" spc="5" i="1">
                <a:latin typeface="Arial"/>
                <a:cs typeface="Arial"/>
              </a:rPr>
              <a:t>and </a:t>
            </a:r>
            <a:r>
              <a:rPr dirty="0" sz="1050" spc="-280" i="1">
                <a:latin typeface="Arial"/>
                <a:cs typeface="Arial"/>
              </a:rPr>
              <a:t> </a:t>
            </a:r>
            <a:r>
              <a:rPr dirty="0" sz="1050" i="1">
                <a:latin typeface="Arial"/>
                <a:cs typeface="Arial"/>
              </a:rPr>
              <a:t>data-driven</a:t>
            </a:r>
            <a:r>
              <a:rPr dirty="0" sz="1050" spc="-55" i="1">
                <a:latin typeface="Arial"/>
                <a:cs typeface="Arial"/>
              </a:rPr>
              <a:t> </a:t>
            </a:r>
            <a:r>
              <a:rPr dirty="0" sz="1050" spc="-5" i="1">
                <a:latin typeface="Arial"/>
                <a:cs typeface="Arial"/>
              </a:rPr>
              <a:t>performance</a:t>
            </a:r>
            <a:r>
              <a:rPr dirty="0" sz="1050" spc="15" i="1">
                <a:latin typeface="Arial"/>
                <a:cs typeface="Arial"/>
              </a:rPr>
              <a:t> </a:t>
            </a:r>
            <a:r>
              <a:rPr dirty="0" sz="1050" spc="-5" i="1">
                <a:latin typeface="Arial"/>
                <a:cs typeface="Arial"/>
              </a:rPr>
              <a:t>evaluations.</a:t>
            </a:r>
            <a:endParaRPr sz="1050">
              <a:latin typeface="Arial"/>
              <a:cs typeface="Arial"/>
            </a:endParaRPr>
          </a:p>
          <a:p>
            <a:pPr marL="241300" marR="46355" indent="-228600">
              <a:lnSpc>
                <a:spcPct val="99300"/>
              </a:lnSpc>
              <a:spcBef>
                <a:spcPts val="3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1050" spc="-30" b="1" i="1">
                <a:latin typeface="Arial"/>
                <a:cs typeface="Arial"/>
              </a:rPr>
              <a:t>E</a:t>
            </a:r>
            <a:r>
              <a:rPr dirty="0" sz="1050" spc="35" b="1" i="1">
                <a:latin typeface="Arial"/>
                <a:cs typeface="Arial"/>
              </a:rPr>
              <a:t>m</a:t>
            </a:r>
            <a:r>
              <a:rPr dirty="0" sz="1050" spc="-45" b="1" i="1">
                <a:latin typeface="Arial"/>
                <a:cs typeface="Arial"/>
              </a:rPr>
              <a:t>p</a:t>
            </a:r>
            <a:r>
              <a:rPr dirty="0" sz="1050" spc="5" b="1" i="1">
                <a:latin typeface="Arial"/>
                <a:cs typeface="Arial"/>
              </a:rPr>
              <a:t>l</a:t>
            </a:r>
            <a:r>
              <a:rPr dirty="0" sz="1050" spc="30" b="1" i="1">
                <a:latin typeface="Arial"/>
                <a:cs typeface="Arial"/>
              </a:rPr>
              <a:t>o</a:t>
            </a:r>
            <a:r>
              <a:rPr dirty="0" sz="1050" spc="5" b="1" i="1">
                <a:latin typeface="Arial"/>
                <a:cs typeface="Arial"/>
              </a:rPr>
              <a:t>y</a:t>
            </a:r>
            <a:r>
              <a:rPr dirty="0" sz="1050" spc="-65" b="1" i="1">
                <a:latin typeface="Arial"/>
                <a:cs typeface="Arial"/>
              </a:rPr>
              <a:t>e</a:t>
            </a:r>
            <a:r>
              <a:rPr dirty="0" sz="1050" spc="5" b="1" i="1">
                <a:latin typeface="Arial"/>
                <a:cs typeface="Arial"/>
              </a:rPr>
              <a:t>es</a:t>
            </a:r>
            <a:r>
              <a:rPr dirty="0" sz="1050" b="1" i="1">
                <a:latin typeface="Arial"/>
                <a:cs typeface="Arial"/>
              </a:rPr>
              <a:t>:</a:t>
            </a:r>
            <a:r>
              <a:rPr dirty="0" sz="1050" spc="5" b="1" i="1">
                <a:latin typeface="Arial"/>
                <a:cs typeface="Arial"/>
              </a:rPr>
              <a:t> </a:t>
            </a:r>
            <a:r>
              <a:rPr dirty="0" sz="1050" spc="-30" i="1">
                <a:latin typeface="Arial"/>
                <a:cs typeface="Arial"/>
              </a:rPr>
              <a:t>E</a:t>
            </a:r>
            <a:r>
              <a:rPr dirty="0" sz="1050" spc="20" i="1">
                <a:latin typeface="Arial"/>
                <a:cs typeface="Arial"/>
              </a:rPr>
              <a:t>m</a:t>
            </a:r>
            <a:r>
              <a:rPr dirty="0" sz="1050" spc="5" i="1">
                <a:latin typeface="Arial"/>
                <a:cs typeface="Arial"/>
              </a:rPr>
              <a:t>p</a:t>
            </a:r>
            <a:r>
              <a:rPr dirty="0" sz="1050" spc="-15" i="1">
                <a:latin typeface="Arial"/>
                <a:cs typeface="Arial"/>
              </a:rPr>
              <a:t>l</a:t>
            </a:r>
            <a:r>
              <a:rPr dirty="0" sz="1050" spc="5" i="1">
                <a:latin typeface="Arial"/>
                <a:cs typeface="Arial"/>
              </a:rPr>
              <a:t>o</a:t>
            </a:r>
            <a:r>
              <a:rPr dirty="0" sz="1050" spc="-5" i="1">
                <a:latin typeface="Arial"/>
                <a:cs typeface="Arial"/>
              </a:rPr>
              <a:t>y</a:t>
            </a:r>
            <a:r>
              <a:rPr dirty="0" sz="1050" spc="5" i="1">
                <a:latin typeface="Arial"/>
                <a:cs typeface="Arial"/>
              </a:rPr>
              <a:t>e</a:t>
            </a:r>
            <a:r>
              <a:rPr dirty="0" sz="1050" spc="5" i="1">
                <a:latin typeface="Arial"/>
                <a:cs typeface="Arial"/>
              </a:rPr>
              <a:t>e</a:t>
            </a:r>
            <a:r>
              <a:rPr dirty="0" sz="1050" i="1">
                <a:latin typeface="Arial"/>
                <a:cs typeface="Arial"/>
              </a:rPr>
              <a:t>s</a:t>
            </a:r>
            <a:r>
              <a:rPr dirty="0" sz="1050" spc="-70" i="1">
                <a:latin typeface="Arial"/>
                <a:cs typeface="Arial"/>
              </a:rPr>
              <a:t> </a:t>
            </a:r>
            <a:r>
              <a:rPr dirty="0" sz="1050" spc="60" i="1">
                <a:latin typeface="Arial"/>
                <a:cs typeface="Arial"/>
              </a:rPr>
              <a:t>w</a:t>
            </a:r>
            <a:r>
              <a:rPr dirty="0" sz="1050" spc="-15" i="1">
                <a:latin typeface="Arial"/>
                <a:cs typeface="Arial"/>
              </a:rPr>
              <a:t>il</a:t>
            </a:r>
            <a:r>
              <a:rPr dirty="0" sz="1050" spc="-5" i="1">
                <a:latin typeface="Arial"/>
                <a:cs typeface="Arial"/>
              </a:rPr>
              <a:t>l</a:t>
            </a:r>
            <a:r>
              <a:rPr dirty="0" sz="1050" spc="-5" i="1">
                <a:latin typeface="Arial"/>
                <a:cs typeface="Arial"/>
              </a:rPr>
              <a:t> </a:t>
            </a:r>
            <a:r>
              <a:rPr dirty="0" sz="1050" spc="5" i="1">
                <a:latin typeface="Arial"/>
                <a:cs typeface="Arial"/>
              </a:rPr>
              <a:t>be</a:t>
            </a:r>
            <a:r>
              <a:rPr dirty="0" sz="1050" spc="-65" i="1">
                <a:latin typeface="Arial"/>
                <a:cs typeface="Arial"/>
              </a:rPr>
              <a:t>n</a:t>
            </a:r>
            <a:r>
              <a:rPr dirty="0" sz="1050" spc="5" i="1">
                <a:latin typeface="Arial"/>
                <a:cs typeface="Arial"/>
              </a:rPr>
              <a:t>e</a:t>
            </a:r>
            <a:r>
              <a:rPr dirty="0" sz="1050" spc="5" i="1">
                <a:latin typeface="Arial"/>
                <a:cs typeface="Arial"/>
              </a:rPr>
              <a:t>f</a:t>
            </a:r>
            <a:r>
              <a:rPr dirty="0" sz="1050" spc="-15" i="1">
                <a:latin typeface="Arial"/>
                <a:cs typeface="Arial"/>
              </a:rPr>
              <a:t>i</a:t>
            </a:r>
            <a:r>
              <a:rPr dirty="0" sz="1050" i="1">
                <a:latin typeface="Arial"/>
                <a:cs typeface="Arial"/>
              </a:rPr>
              <a:t>t</a:t>
            </a:r>
            <a:r>
              <a:rPr dirty="0" sz="1050" spc="10" i="1">
                <a:latin typeface="Arial"/>
                <a:cs typeface="Arial"/>
              </a:rPr>
              <a:t> </a:t>
            </a:r>
            <a:r>
              <a:rPr dirty="0" sz="1050" spc="5" i="1">
                <a:latin typeface="Arial"/>
                <a:cs typeface="Arial"/>
              </a:rPr>
              <a:t>f</a:t>
            </a:r>
            <a:r>
              <a:rPr dirty="0" sz="1050" spc="-50" i="1">
                <a:latin typeface="Arial"/>
                <a:cs typeface="Arial"/>
              </a:rPr>
              <a:t>r</a:t>
            </a:r>
            <a:r>
              <a:rPr dirty="0" sz="1050" spc="5" i="1">
                <a:latin typeface="Arial"/>
                <a:cs typeface="Arial"/>
              </a:rPr>
              <a:t>o</a:t>
            </a:r>
            <a:r>
              <a:rPr dirty="0" sz="1050" i="1">
                <a:latin typeface="Arial"/>
                <a:cs typeface="Arial"/>
              </a:rPr>
              <a:t>m  </a:t>
            </a:r>
            <a:r>
              <a:rPr dirty="0" sz="1050" i="1">
                <a:latin typeface="Arial"/>
                <a:cs typeface="Arial"/>
              </a:rPr>
              <a:t>clear</a:t>
            </a:r>
            <a:r>
              <a:rPr dirty="0" sz="1050" spc="-45" i="1">
                <a:latin typeface="Arial"/>
                <a:cs typeface="Arial"/>
              </a:rPr>
              <a:t> </a:t>
            </a:r>
            <a:r>
              <a:rPr dirty="0" sz="1050" spc="-5" i="1">
                <a:latin typeface="Arial"/>
                <a:cs typeface="Arial"/>
              </a:rPr>
              <a:t>feedback</a:t>
            </a:r>
            <a:r>
              <a:rPr dirty="0" sz="1050" spc="5" i="1">
                <a:latin typeface="Arial"/>
                <a:cs typeface="Arial"/>
              </a:rPr>
              <a:t> on</a:t>
            </a:r>
            <a:r>
              <a:rPr dirty="0" sz="1050" spc="25" i="1">
                <a:latin typeface="Arial"/>
                <a:cs typeface="Arial"/>
              </a:rPr>
              <a:t> </a:t>
            </a:r>
            <a:r>
              <a:rPr dirty="0" sz="1050" spc="-15" i="1">
                <a:latin typeface="Arial"/>
                <a:cs typeface="Arial"/>
              </a:rPr>
              <a:t>their</a:t>
            </a:r>
            <a:r>
              <a:rPr dirty="0" sz="1050" spc="30" i="1">
                <a:latin typeface="Arial"/>
                <a:cs typeface="Arial"/>
              </a:rPr>
              <a:t> </a:t>
            </a:r>
            <a:r>
              <a:rPr dirty="0" sz="1050" spc="-5" i="1">
                <a:latin typeface="Arial"/>
                <a:cs typeface="Arial"/>
              </a:rPr>
              <a:t>performance, </a:t>
            </a:r>
            <a:r>
              <a:rPr dirty="0" sz="1050" i="1">
                <a:latin typeface="Arial"/>
                <a:cs typeface="Arial"/>
              </a:rPr>
              <a:t> leading to </a:t>
            </a:r>
            <a:r>
              <a:rPr dirty="0" sz="1050" spc="-5" i="1">
                <a:latin typeface="Arial"/>
                <a:cs typeface="Arial"/>
              </a:rPr>
              <a:t>opportunities </a:t>
            </a:r>
            <a:r>
              <a:rPr dirty="0" sz="1050" spc="5" i="1">
                <a:latin typeface="Arial"/>
                <a:cs typeface="Arial"/>
              </a:rPr>
              <a:t>for growth, </a:t>
            </a:r>
            <a:r>
              <a:rPr dirty="0" sz="1050" spc="10" i="1">
                <a:latin typeface="Arial"/>
                <a:cs typeface="Arial"/>
              </a:rPr>
              <a:t> </a:t>
            </a:r>
            <a:r>
              <a:rPr dirty="0" sz="1050" spc="-5" i="1">
                <a:latin typeface="Arial"/>
                <a:cs typeface="Arial"/>
              </a:rPr>
              <a:t>recognition,</a:t>
            </a:r>
            <a:r>
              <a:rPr dirty="0" sz="1050" spc="10" i="1">
                <a:latin typeface="Arial"/>
                <a:cs typeface="Arial"/>
              </a:rPr>
              <a:t> </a:t>
            </a:r>
            <a:r>
              <a:rPr dirty="0" sz="1050" spc="-20" i="1">
                <a:latin typeface="Arial"/>
                <a:cs typeface="Arial"/>
              </a:rPr>
              <a:t>and</a:t>
            </a:r>
            <a:r>
              <a:rPr dirty="0" sz="1050" spc="20" i="1">
                <a:latin typeface="Arial"/>
                <a:cs typeface="Arial"/>
              </a:rPr>
              <a:t> </a:t>
            </a:r>
            <a:r>
              <a:rPr dirty="0" sz="1050" spc="-5" i="1">
                <a:latin typeface="Arial"/>
                <a:cs typeface="Arial"/>
              </a:rPr>
              <a:t>career</a:t>
            </a:r>
            <a:r>
              <a:rPr dirty="0" sz="1050" spc="30" i="1">
                <a:latin typeface="Arial"/>
                <a:cs typeface="Arial"/>
              </a:rPr>
              <a:t> </a:t>
            </a:r>
            <a:r>
              <a:rPr dirty="0" sz="1050" spc="-5" i="1">
                <a:latin typeface="Arial"/>
                <a:cs typeface="Arial"/>
              </a:rPr>
              <a:t>advancement.</a:t>
            </a:r>
            <a:endParaRPr sz="1050">
              <a:latin typeface="Arial"/>
              <a:cs typeface="Arial"/>
            </a:endParaRPr>
          </a:p>
          <a:p>
            <a:pPr marL="241300" marR="69850" indent="-228600">
              <a:lnSpc>
                <a:spcPct val="99300"/>
              </a:lnSpc>
              <a:spcBef>
                <a:spcPts val="2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1050" spc="-10" b="1" i="1">
                <a:latin typeface="Arial"/>
                <a:cs typeface="Arial"/>
              </a:rPr>
              <a:t>Team</a:t>
            </a:r>
            <a:r>
              <a:rPr dirty="0" sz="1050" spc="40" b="1" i="1">
                <a:latin typeface="Arial"/>
                <a:cs typeface="Arial"/>
              </a:rPr>
              <a:t> </a:t>
            </a:r>
            <a:r>
              <a:rPr dirty="0" sz="1050" spc="-15" b="1" i="1">
                <a:latin typeface="Arial"/>
                <a:cs typeface="Arial"/>
              </a:rPr>
              <a:t>Leaders:</a:t>
            </a:r>
            <a:r>
              <a:rPr dirty="0" sz="1050" spc="35" b="1" i="1">
                <a:latin typeface="Arial"/>
                <a:cs typeface="Arial"/>
              </a:rPr>
              <a:t> </a:t>
            </a:r>
            <a:r>
              <a:rPr dirty="0" sz="1050" spc="-5" i="1">
                <a:latin typeface="Arial"/>
                <a:cs typeface="Arial"/>
              </a:rPr>
              <a:t>They</a:t>
            </a:r>
            <a:r>
              <a:rPr dirty="0" sz="1050" spc="10" i="1">
                <a:latin typeface="Arial"/>
                <a:cs typeface="Arial"/>
              </a:rPr>
              <a:t> </a:t>
            </a:r>
            <a:r>
              <a:rPr dirty="0" sz="1050" i="1">
                <a:latin typeface="Arial"/>
                <a:cs typeface="Arial"/>
              </a:rPr>
              <a:t>can</a:t>
            </a:r>
            <a:r>
              <a:rPr dirty="0" sz="1050" spc="25" i="1">
                <a:latin typeface="Arial"/>
                <a:cs typeface="Arial"/>
              </a:rPr>
              <a:t> </a:t>
            </a:r>
            <a:r>
              <a:rPr dirty="0" sz="1050" spc="-25" i="1">
                <a:latin typeface="Arial"/>
                <a:cs typeface="Arial"/>
              </a:rPr>
              <a:t>use</a:t>
            </a:r>
            <a:r>
              <a:rPr dirty="0" sz="1050" spc="25" i="1">
                <a:latin typeface="Arial"/>
                <a:cs typeface="Arial"/>
              </a:rPr>
              <a:t> </a:t>
            </a:r>
            <a:r>
              <a:rPr dirty="0" sz="1050" spc="5" i="1">
                <a:latin typeface="Arial"/>
                <a:cs typeface="Arial"/>
              </a:rPr>
              <a:t>the </a:t>
            </a:r>
            <a:r>
              <a:rPr dirty="0" sz="1050" spc="10" i="1">
                <a:latin typeface="Arial"/>
                <a:cs typeface="Arial"/>
              </a:rPr>
              <a:t> </a:t>
            </a:r>
            <a:r>
              <a:rPr dirty="0" sz="1050" i="1">
                <a:latin typeface="Arial"/>
                <a:cs typeface="Arial"/>
              </a:rPr>
              <a:t>analysis to understand </a:t>
            </a:r>
            <a:r>
              <a:rPr dirty="0" sz="1050" spc="5" i="1">
                <a:latin typeface="Arial"/>
                <a:cs typeface="Arial"/>
              </a:rPr>
              <a:t>team dynamics, </a:t>
            </a:r>
            <a:r>
              <a:rPr dirty="0" sz="1050" spc="10" i="1">
                <a:latin typeface="Arial"/>
                <a:cs typeface="Arial"/>
              </a:rPr>
              <a:t> </a:t>
            </a:r>
            <a:r>
              <a:rPr dirty="0" sz="1050" spc="-15" i="1">
                <a:latin typeface="Arial"/>
                <a:cs typeface="Arial"/>
              </a:rPr>
              <a:t>i</a:t>
            </a:r>
            <a:r>
              <a:rPr dirty="0" sz="1050" spc="5" i="1">
                <a:latin typeface="Arial"/>
                <a:cs typeface="Arial"/>
              </a:rPr>
              <a:t>den</a:t>
            </a:r>
            <a:r>
              <a:rPr dirty="0" sz="1050" spc="5" i="1">
                <a:latin typeface="Arial"/>
                <a:cs typeface="Arial"/>
              </a:rPr>
              <a:t>t</a:t>
            </a:r>
            <a:r>
              <a:rPr dirty="0" sz="1050" spc="-15" i="1">
                <a:latin typeface="Arial"/>
                <a:cs typeface="Arial"/>
              </a:rPr>
              <a:t>i</a:t>
            </a:r>
            <a:r>
              <a:rPr dirty="0" sz="1050" spc="5" i="1">
                <a:latin typeface="Arial"/>
                <a:cs typeface="Arial"/>
              </a:rPr>
              <a:t>f</a:t>
            </a:r>
            <a:r>
              <a:rPr dirty="0" sz="1050" i="1">
                <a:latin typeface="Arial"/>
                <a:cs typeface="Arial"/>
              </a:rPr>
              <a:t>y</a:t>
            </a:r>
            <a:r>
              <a:rPr dirty="0" sz="1050" spc="-70" i="1">
                <a:latin typeface="Arial"/>
                <a:cs typeface="Arial"/>
              </a:rPr>
              <a:t> </a:t>
            </a:r>
            <a:r>
              <a:rPr dirty="0" sz="1050" spc="5" i="1">
                <a:latin typeface="Arial"/>
                <a:cs typeface="Arial"/>
              </a:rPr>
              <a:t>t</a:t>
            </a:r>
            <a:r>
              <a:rPr dirty="0" sz="1050" spc="5" i="1">
                <a:latin typeface="Arial"/>
                <a:cs typeface="Arial"/>
              </a:rPr>
              <a:t>o</a:t>
            </a:r>
            <a:r>
              <a:rPr dirty="0" sz="1050" spc="-5" i="1">
                <a:latin typeface="Arial"/>
                <a:cs typeface="Arial"/>
              </a:rPr>
              <a:t>p</a:t>
            </a:r>
            <a:r>
              <a:rPr dirty="0" sz="1050" spc="20" i="1">
                <a:latin typeface="Arial"/>
                <a:cs typeface="Arial"/>
              </a:rPr>
              <a:t> </a:t>
            </a:r>
            <a:r>
              <a:rPr dirty="0" sz="1050" spc="5" i="1">
                <a:latin typeface="Arial"/>
                <a:cs typeface="Arial"/>
              </a:rPr>
              <a:t>p</a:t>
            </a:r>
            <a:r>
              <a:rPr dirty="0" sz="1050" spc="-65" i="1">
                <a:latin typeface="Arial"/>
                <a:cs typeface="Arial"/>
              </a:rPr>
              <a:t>e</a:t>
            </a:r>
            <a:r>
              <a:rPr dirty="0" sz="1050" spc="20" i="1">
                <a:latin typeface="Arial"/>
                <a:cs typeface="Arial"/>
              </a:rPr>
              <a:t>r</a:t>
            </a:r>
            <a:r>
              <a:rPr dirty="0" sz="1050" spc="5" i="1">
                <a:latin typeface="Arial"/>
                <a:cs typeface="Arial"/>
              </a:rPr>
              <a:t>f</a:t>
            </a:r>
            <a:r>
              <a:rPr dirty="0" sz="1050" spc="5" i="1">
                <a:latin typeface="Arial"/>
                <a:cs typeface="Arial"/>
              </a:rPr>
              <a:t>o</a:t>
            </a:r>
            <a:r>
              <a:rPr dirty="0" sz="1050" spc="-50" i="1">
                <a:latin typeface="Arial"/>
                <a:cs typeface="Arial"/>
              </a:rPr>
              <a:t>r</a:t>
            </a:r>
            <a:r>
              <a:rPr dirty="0" sz="1050" spc="20" i="1">
                <a:latin typeface="Arial"/>
                <a:cs typeface="Arial"/>
              </a:rPr>
              <a:t>m</a:t>
            </a:r>
            <a:r>
              <a:rPr dirty="0" sz="1050" spc="5" i="1">
                <a:latin typeface="Arial"/>
                <a:cs typeface="Arial"/>
              </a:rPr>
              <a:t>e</a:t>
            </a:r>
            <a:r>
              <a:rPr dirty="0" sz="1050" spc="20" i="1">
                <a:latin typeface="Arial"/>
                <a:cs typeface="Arial"/>
              </a:rPr>
              <a:t>r</a:t>
            </a:r>
            <a:r>
              <a:rPr dirty="0" sz="1050" i="1">
                <a:latin typeface="Arial"/>
                <a:cs typeface="Arial"/>
              </a:rPr>
              <a:t>s,</a:t>
            </a:r>
            <a:r>
              <a:rPr dirty="0" sz="1050" spc="-60" i="1">
                <a:latin typeface="Arial"/>
                <a:cs typeface="Arial"/>
              </a:rPr>
              <a:t> </a:t>
            </a:r>
            <a:r>
              <a:rPr dirty="0" sz="1050" spc="5" i="1">
                <a:latin typeface="Arial"/>
                <a:cs typeface="Arial"/>
              </a:rPr>
              <a:t>an</a:t>
            </a:r>
            <a:r>
              <a:rPr dirty="0" sz="1050" spc="-5" i="1">
                <a:latin typeface="Arial"/>
                <a:cs typeface="Arial"/>
              </a:rPr>
              <a:t>d</a:t>
            </a:r>
            <a:r>
              <a:rPr dirty="0" sz="1050" spc="20" i="1">
                <a:latin typeface="Arial"/>
                <a:cs typeface="Arial"/>
              </a:rPr>
              <a:t> </a:t>
            </a:r>
            <a:r>
              <a:rPr dirty="0" sz="1050" spc="-65" i="1">
                <a:latin typeface="Arial"/>
                <a:cs typeface="Arial"/>
              </a:rPr>
              <a:t>a</a:t>
            </a:r>
            <a:r>
              <a:rPr dirty="0" sz="1050" spc="5" i="1">
                <a:latin typeface="Arial"/>
                <a:cs typeface="Arial"/>
              </a:rPr>
              <a:t>dd</a:t>
            </a:r>
            <a:r>
              <a:rPr dirty="0" sz="1050" spc="20" i="1">
                <a:latin typeface="Arial"/>
                <a:cs typeface="Arial"/>
              </a:rPr>
              <a:t>r</a:t>
            </a:r>
            <a:r>
              <a:rPr dirty="0" sz="1050" spc="5" i="1">
                <a:latin typeface="Arial"/>
                <a:cs typeface="Arial"/>
              </a:rPr>
              <a:t>e</a:t>
            </a:r>
            <a:r>
              <a:rPr dirty="0" sz="1050" i="1">
                <a:latin typeface="Arial"/>
                <a:cs typeface="Arial"/>
              </a:rPr>
              <a:t>ss</a:t>
            </a:r>
            <a:r>
              <a:rPr dirty="0" sz="1050" spc="-70" i="1">
                <a:latin typeface="Arial"/>
                <a:cs typeface="Arial"/>
              </a:rPr>
              <a:t> </a:t>
            </a:r>
            <a:r>
              <a:rPr dirty="0" sz="1050" spc="5" i="1">
                <a:latin typeface="Arial"/>
                <a:cs typeface="Arial"/>
              </a:rPr>
              <a:t>an</a:t>
            </a:r>
            <a:r>
              <a:rPr dirty="0" sz="1050" i="1">
                <a:latin typeface="Arial"/>
                <a:cs typeface="Arial"/>
              </a:rPr>
              <a:t>y  </a:t>
            </a:r>
            <a:r>
              <a:rPr dirty="0" sz="1050" spc="-5" i="1">
                <a:latin typeface="Arial"/>
                <a:cs typeface="Arial"/>
              </a:rPr>
              <a:t>performance</a:t>
            </a:r>
            <a:r>
              <a:rPr dirty="0" sz="1050" spc="15" i="1">
                <a:latin typeface="Arial"/>
                <a:cs typeface="Arial"/>
              </a:rPr>
              <a:t> </a:t>
            </a:r>
            <a:r>
              <a:rPr dirty="0" sz="1050" i="1">
                <a:latin typeface="Arial"/>
                <a:cs typeface="Arial"/>
              </a:rPr>
              <a:t>issues</a:t>
            </a:r>
            <a:r>
              <a:rPr dirty="0" sz="1050" spc="-75" i="1">
                <a:latin typeface="Arial"/>
                <a:cs typeface="Arial"/>
              </a:rPr>
              <a:t> </a:t>
            </a:r>
            <a:r>
              <a:rPr dirty="0" sz="1050" spc="10" i="1">
                <a:latin typeface="Arial"/>
                <a:cs typeface="Arial"/>
              </a:rPr>
              <a:t>within</a:t>
            </a:r>
            <a:r>
              <a:rPr dirty="0" sz="1050" spc="-55" i="1">
                <a:latin typeface="Arial"/>
                <a:cs typeface="Arial"/>
              </a:rPr>
              <a:t> </a:t>
            </a:r>
            <a:r>
              <a:rPr dirty="0" sz="1050" i="1">
                <a:latin typeface="Arial"/>
                <a:cs typeface="Arial"/>
              </a:rPr>
              <a:t>their</a:t>
            </a:r>
            <a:r>
              <a:rPr dirty="0" sz="1050" spc="-50" i="1">
                <a:latin typeface="Arial"/>
                <a:cs typeface="Arial"/>
              </a:rPr>
              <a:t> </a:t>
            </a:r>
            <a:r>
              <a:rPr dirty="0" sz="1050" spc="5" i="1">
                <a:latin typeface="Arial"/>
                <a:cs typeface="Arial"/>
              </a:rPr>
              <a:t>teams.</a:t>
            </a:r>
            <a:endParaRPr sz="1050">
              <a:latin typeface="Arial"/>
              <a:cs typeface="Arial"/>
            </a:endParaRPr>
          </a:p>
          <a:p>
            <a:pPr marL="241300" marR="5080" indent="-228600">
              <a:lnSpc>
                <a:spcPct val="100200"/>
              </a:lnSpc>
              <a:spcBef>
                <a:spcPts val="1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1050" spc="-5" b="1" i="1">
                <a:latin typeface="Arial"/>
                <a:cs typeface="Arial"/>
              </a:rPr>
              <a:t>The Organization </a:t>
            </a:r>
            <a:r>
              <a:rPr dirty="0" sz="1050" spc="5" b="1" i="1">
                <a:latin typeface="Arial"/>
                <a:cs typeface="Arial"/>
              </a:rPr>
              <a:t>as </a:t>
            </a:r>
            <a:r>
              <a:rPr dirty="0" sz="1050" b="1" i="1">
                <a:latin typeface="Arial"/>
                <a:cs typeface="Arial"/>
              </a:rPr>
              <a:t>a </a:t>
            </a:r>
            <a:r>
              <a:rPr dirty="0" sz="1050" spc="-5" b="1" i="1">
                <a:latin typeface="Arial"/>
                <a:cs typeface="Arial"/>
              </a:rPr>
              <a:t>Whole: </a:t>
            </a:r>
            <a:r>
              <a:rPr dirty="0" sz="1050" spc="-15" i="1">
                <a:latin typeface="Arial"/>
                <a:cs typeface="Arial"/>
              </a:rPr>
              <a:t>By </a:t>
            </a:r>
            <a:r>
              <a:rPr dirty="0" sz="1050" spc="-10" i="1">
                <a:latin typeface="Arial"/>
                <a:cs typeface="Arial"/>
              </a:rPr>
              <a:t> </a:t>
            </a:r>
            <a:r>
              <a:rPr dirty="0" sz="1050" i="1">
                <a:latin typeface="Arial"/>
                <a:cs typeface="Arial"/>
              </a:rPr>
              <a:t>optimizing </a:t>
            </a:r>
            <a:r>
              <a:rPr dirty="0" sz="1050" spc="-5" i="1">
                <a:latin typeface="Arial"/>
                <a:cs typeface="Arial"/>
              </a:rPr>
              <a:t>employee performance </a:t>
            </a:r>
            <a:r>
              <a:rPr dirty="0" sz="1050" spc="-20" i="1">
                <a:latin typeface="Arial"/>
                <a:cs typeface="Arial"/>
              </a:rPr>
              <a:t>and </a:t>
            </a:r>
            <a:r>
              <a:rPr dirty="0" sz="1050" spc="-15" i="1">
                <a:latin typeface="Arial"/>
                <a:cs typeface="Arial"/>
              </a:rPr>
              <a:t> </a:t>
            </a:r>
            <a:r>
              <a:rPr dirty="0" sz="1050" spc="-5" i="1">
                <a:latin typeface="Arial"/>
                <a:cs typeface="Arial"/>
              </a:rPr>
              <a:t>productivity,</a:t>
            </a:r>
            <a:r>
              <a:rPr dirty="0" sz="1050" spc="15" i="1">
                <a:latin typeface="Arial"/>
                <a:cs typeface="Arial"/>
              </a:rPr>
              <a:t> </a:t>
            </a:r>
            <a:r>
              <a:rPr dirty="0" sz="1050" spc="-20" i="1">
                <a:latin typeface="Arial"/>
                <a:cs typeface="Arial"/>
              </a:rPr>
              <a:t>the</a:t>
            </a:r>
            <a:r>
              <a:rPr dirty="0" sz="1050" spc="30" i="1">
                <a:latin typeface="Arial"/>
                <a:cs typeface="Arial"/>
              </a:rPr>
              <a:t> </a:t>
            </a:r>
            <a:r>
              <a:rPr dirty="0" sz="1050" spc="-5" i="1">
                <a:latin typeface="Arial"/>
                <a:cs typeface="Arial"/>
              </a:rPr>
              <a:t>organization</a:t>
            </a:r>
            <a:r>
              <a:rPr dirty="0" sz="1050" spc="30" i="1">
                <a:latin typeface="Arial"/>
                <a:cs typeface="Arial"/>
              </a:rPr>
              <a:t> </a:t>
            </a:r>
            <a:r>
              <a:rPr dirty="0" sz="1050" spc="-25" i="1">
                <a:latin typeface="Arial"/>
                <a:cs typeface="Arial"/>
              </a:rPr>
              <a:t>can</a:t>
            </a:r>
            <a:r>
              <a:rPr dirty="0" sz="1050" spc="25" i="1">
                <a:latin typeface="Arial"/>
                <a:cs typeface="Arial"/>
              </a:rPr>
              <a:t> </a:t>
            </a:r>
            <a:r>
              <a:rPr dirty="0" sz="1050" i="1">
                <a:latin typeface="Arial"/>
                <a:cs typeface="Arial"/>
              </a:rPr>
              <a:t>achieve </a:t>
            </a:r>
            <a:r>
              <a:rPr dirty="0" sz="1050" spc="-275" i="1">
                <a:latin typeface="Arial"/>
                <a:cs typeface="Arial"/>
              </a:rPr>
              <a:t> </a:t>
            </a:r>
            <a:r>
              <a:rPr dirty="0" sz="1050" spc="-5" i="1">
                <a:latin typeface="Arial"/>
                <a:cs typeface="Arial"/>
              </a:rPr>
              <a:t>better</a:t>
            </a:r>
            <a:r>
              <a:rPr dirty="0" sz="1050" spc="50" i="1">
                <a:latin typeface="Arial"/>
                <a:cs typeface="Arial"/>
              </a:rPr>
              <a:t> </a:t>
            </a:r>
            <a:r>
              <a:rPr dirty="0" sz="1050" spc="-5" i="1">
                <a:latin typeface="Arial"/>
                <a:cs typeface="Arial"/>
              </a:rPr>
              <a:t>overall</a:t>
            </a:r>
            <a:r>
              <a:rPr dirty="0" sz="1050" spc="20" i="1">
                <a:latin typeface="Arial"/>
                <a:cs typeface="Arial"/>
              </a:rPr>
              <a:t> </a:t>
            </a:r>
            <a:r>
              <a:rPr dirty="0" sz="1050" i="1">
                <a:latin typeface="Arial"/>
                <a:cs typeface="Arial"/>
              </a:rPr>
              <a:t>efficiency,</a:t>
            </a:r>
            <a:r>
              <a:rPr dirty="0" sz="1050" spc="-40" i="1">
                <a:latin typeface="Arial"/>
                <a:cs typeface="Arial"/>
              </a:rPr>
              <a:t> </a:t>
            </a:r>
            <a:r>
              <a:rPr dirty="0" sz="1050" spc="-5" i="1">
                <a:latin typeface="Arial"/>
                <a:cs typeface="Arial"/>
              </a:rPr>
              <a:t>reduce</a:t>
            </a:r>
            <a:r>
              <a:rPr dirty="0" sz="1050" spc="40" i="1">
                <a:latin typeface="Arial"/>
                <a:cs typeface="Arial"/>
              </a:rPr>
              <a:t> </a:t>
            </a:r>
            <a:r>
              <a:rPr dirty="0" sz="1050" i="1">
                <a:latin typeface="Arial"/>
                <a:cs typeface="Arial"/>
              </a:rPr>
              <a:t>costs, </a:t>
            </a:r>
            <a:r>
              <a:rPr dirty="0" sz="1050" spc="5" i="1">
                <a:latin typeface="Arial"/>
                <a:cs typeface="Arial"/>
              </a:rPr>
              <a:t> and improve </a:t>
            </a:r>
            <a:r>
              <a:rPr dirty="0" sz="1050" spc="-5" i="1">
                <a:latin typeface="Arial"/>
                <a:cs typeface="Arial"/>
              </a:rPr>
              <a:t>employee satisfaction </a:t>
            </a:r>
            <a:r>
              <a:rPr dirty="0" sz="1050" spc="5" i="1">
                <a:latin typeface="Arial"/>
                <a:cs typeface="Arial"/>
              </a:rPr>
              <a:t>and </a:t>
            </a:r>
            <a:r>
              <a:rPr dirty="0" sz="1050" spc="10" i="1">
                <a:latin typeface="Arial"/>
                <a:cs typeface="Arial"/>
              </a:rPr>
              <a:t> </a:t>
            </a:r>
            <a:r>
              <a:rPr dirty="0" sz="1050" spc="-5" i="1">
                <a:latin typeface="Arial"/>
                <a:cs typeface="Arial"/>
              </a:rPr>
              <a:t>re</a:t>
            </a:r>
            <a:r>
              <a:rPr dirty="0" sz="1050" spc="-5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1975" y="1695450"/>
            <a:ext cx="2695575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482" y="850264"/>
            <a:ext cx="9564370" cy="57531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-10">
                <a:latin typeface="Trebuchet MS"/>
                <a:cs typeface="Trebuchet MS"/>
              </a:rPr>
              <a:t>OUR</a:t>
            </a:r>
            <a:r>
              <a:rPr dirty="0" sz="3600" spc="10">
                <a:latin typeface="Trebuchet MS"/>
                <a:cs typeface="Trebuchet MS"/>
              </a:rPr>
              <a:t> </a:t>
            </a:r>
            <a:r>
              <a:rPr dirty="0" sz="3600" spc="-5">
                <a:latin typeface="Trebuchet MS"/>
                <a:cs typeface="Trebuchet MS"/>
              </a:rPr>
              <a:t>SOLUTION</a:t>
            </a:r>
            <a:r>
              <a:rPr dirty="0" sz="3600" spc="25">
                <a:latin typeface="Trebuchet MS"/>
                <a:cs typeface="Trebuchet MS"/>
              </a:rPr>
              <a:t> </a:t>
            </a:r>
            <a:r>
              <a:rPr dirty="0" sz="3600" spc="-10">
                <a:latin typeface="Trebuchet MS"/>
                <a:cs typeface="Trebuchet MS"/>
              </a:rPr>
              <a:t>AND</a:t>
            </a:r>
            <a:r>
              <a:rPr dirty="0" sz="3600" spc="-35">
                <a:latin typeface="Trebuchet MS"/>
                <a:cs typeface="Trebuchet MS"/>
              </a:rPr>
              <a:t> </a:t>
            </a:r>
            <a:r>
              <a:rPr dirty="0" sz="3600" spc="5">
                <a:latin typeface="Trebuchet MS"/>
                <a:cs typeface="Trebuchet MS"/>
              </a:rPr>
              <a:t>ITS</a:t>
            </a:r>
            <a:r>
              <a:rPr dirty="0" sz="3600" spc="-10">
                <a:latin typeface="Trebuchet MS"/>
                <a:cs typeface="Trebuchet MS"/>
              </a:rPr>
              <a:t> </a:t>
            </a:r>
            <a:r>
              <a:rPr dirty="0" sz="3600" spc="-5">
                <a:latin typeface="Trebuchet MS"/>
                <a:cs typeface="Trebuchet MS"/>
              </a:rPr>
              <a:t>VALUE</a:t>
            </a:r>
            <a:r>
              <a:rPr dirty="0" sz="3600" spc="10">
                <a:latin typeface="Trebuchet MS"/>
                <a:cs typeface="Trebuchet MS"/>
              </a:rPr>
              <a:t> </a:t>
            </a:r>
            <a:r>
              <a:rPr dirty="0" sz="3600">
                <a:latin typeface="Trebuchet MS"/>
                <a:cs typeface="Trebuchet MS"/>
              </a:rPr>
              <a:t>PROPOSITION</a:t>
            </a:r>
            <a:endParaRPr sz="3600">
              <a:latin typeface="Trebuchet MS"/>
              <a:cs typeface="Trebuchet MS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3726560" y="2653347"/>
            <a:ext cx="3589654" cy="155575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000" i="1">
                <a:latin typeface="Arial"/>
                <a:cs typeface="Arial"/>
              </a:rPr>
              <a:t>Conditional</a:t>
            </a:r>
            <a:r>
              <a:rPr dirty="0" sz="2000" spc="-45" i="1">
                <a:latin typeface="Arial"/>
                <a:cs typeface="Arial"/>
              </a:rPr>
              <a:t> </a:t>
            </a:r>
            <a:r>
              <a:rPr dirty="0" sz="2000" i="1">
                <a:latin typeface="Arial"/>
                <a:cs typeface="Arial"/>
              </a:rPr>
              <a:t>formatting</a:t>
            </a:r>
            <a:r>
              <a:rPr dirty="0" sz="2000" spc="-60" i="1">
                <a:latin typeface="Arial"/>
                <a:cs typeface="Arial"/>
              </a:rPr>
              <a:t> </a:t>
            </a:r>
            <a:r>
              <a:rPr dirty="0" sz="2000" spc="5" i="1">
                <a:latin typeface="Arial"/>
                <a:cs typeface="Arial"/>
              </a:rPr>
              <a:t>-</a:t>
            </a:r>
            <a:r>
              <a:rPr dirty="0" sz="2000" spc="-30" i="1">
                <a:latin typeface="Arial"/>
                <a:cs typeface="Arial"/>
              </a:rPr>
              <a:t> </a:t>
            </a:r>
            <a:r>
              <a:rPr dirty="0" sz="2000" spc="5" i="1">
                <a:latin typeface="Arial"/>
                <a:cs typeface="Arial"/>
              </a:rPr>
              <a:t>missing</a:t>
            </a:r>
            <a:endParaRPr sz="2000">
              <a:latin typeface="Arial"/>
              <a:cs typeface="Arial"/>
            </a:endParaRPr>
          </a:p>
          <a:p>
            <a:pPr marL="12700" marR="982980">
              <a:lnSpc>
                <a:spcPct val="100000"/>
              </a:lnSpc>
              <a:spcBef>
                <a:spcPts val="5"/>
              </a:spcBef>
            </a:pPr>
            <a:r>
              <a:rPr dirty="0" sz="2000" spc="5" i="1">
                <a:latin typeface="Arial"/>
                <a:cs typeface="Arial"/>
              </a:rPr>
              <a:t>Filter</a:t>
            </a:r>
            <a:r>
              <a:rPr dirty="0" sz="2000" spc="35" i="1">
                <a:latin typeface="Arial"/>
                <a:cs typeface="Arial"/>
              </a:rPr>
              <a:t> </a:t>
            </a:r>
            <a:r>
              <a:rPr dirty="0" sz="2000" spc="10" i="1">
                <a:latin typeface="Arial"/>
                <a:cs typeface="Arial"/>
              </a:rPr>
              <a:t>-</a:t>
            </a:r>
            <a:r>
              <a:rPr dirty="0" sz="2000" spc="75" i="1">
                <a:latin typeface="Arial"/>
                <a:cs typeface="Arial"/>
              </a:rPr>
              <a:t> </a:t>
            </a:r>
            <a:r>
              <a:rPr dirty="0" sz="2000" i="1">
                <a:latin typeface="Arial"/>
                <a:cs typeface="Arial"/>
              </a:rPr>
              <a:t>remove </a:t>
            </a:r>
            <a:r>
              <a:rPr dirty="0" sz="2000" spc="5" i="1">
                <a:latin typeface="Arial"/>
                <a:cs typeface="Arial"/>
              </a:rPr>
              <a:t> </a:t>
            </a:r>
            <a:r>
              <a:rPr dirty="0" sz="2000" i="1">
                <a:latin typeface="Arial"/>
                <a:cs typeface="Arial"/>
              </a:rPr>
              <a:t>Formula</a:t>
            </a:r>
            <a:r>
              <a:rPr dirty="0" sz="2000" spc="-55" i="1">
                <a:latin typeface="Arial"/>
                <a:cs typeface="Arial"/>
              </a:rPr>
              <a:t> </a:t>
            </a:r>
            <a:r>
              <a:rPr dirty="0" sz="2000" spc="5" i="1">
                <a:latin typeface="Arial"/>
                <a:cs typeface="Arial"/>
              </a:rPr>
              <a:t>-</a:t>
            </a:r>
            <a:r>
              <a:rPr dirty="0" sz="2000" spc="-55" i="1">
                <a:latin typeface="Arial"/>
                <a:cs typeface="Arial"/>
              </a:rPr>
              <a:t> </a:t>
            </a:r>
            <a:r>
              <a:rPr dirty="0" sz="2000" i="1">
                <a:latin typeface="Arial"/>
                <a:cs typeface="Arial"/>
              </a:rPr>
              <a:t>performance </a:t>
            </a:r>
            <a:r>
              <a:rPr dirty="0" sz="2000" spc="-540" i="1">
                <a:latin typeface="Arial"/>
                <a:cs typeface="Arial"/>
              </a:rPr>
              <a:t> </a:t>
            </a:r>
            <a:r>
              <a:rPr dirty="0" sz="2000" i="1">
                <a:latin typeface="Arial"/>
                <a:cs typeface="Arial"/>
              </a:rPr>
              <a:t>Pivot</a:t>
            </a:r>
            <a:r>
              <a:rPr dirty="0" sz="2000" spc="-35" i="1">
                <a:latin typeface="Arial"/>
                <a:cs typeface="Arial"/>
              </a:rPr>
              <a:t> </a:t>
            </a:r>
            <a:r>
              <a:rPr dirty="0" sz="2000" spc="5" i="1">
                <a:latin typeface="Arial"/>
                <a:cs typeface="Arial"/>
              </a:rPr>
              <a:t>-</a:t>
            </a:r>
            <a:r>
              <a:rPr dirty="0" sz="2000" spc="-25" i="1">
                <a:latin typeface="Arial"/>
                <a:cs typeface="Arial"/>
              </a:rPr>
              <a:t> </a:t>
            </a:r>
            <a:r>
              <a:rPr dirty="0" sz="2000" spc="-5" i="1">
                <a:latin typeface="Arial"/>
                <a:cs typeface="Arial"/>
              </a:rPr>
              <a:t>summary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2000" spc="-5" i="1">
                <a:latin typeface="Arial"/>
                <a:cs typeface="Arial"/>
              </a:rPr>
              <a:t>Graph-</a:t>
            </a:r>
            <a:r>
              <a:rPr dirty="0" sz="2000" spc="-30" i="1">
                <a:latin typeface="Arial"/>
                <a:cs typeface="Arial"/>
              </a:rPr>
              <a:t> </a:t>
            </a:r>
            <a:r>
              <a:rPr dirty="0" sz="2000" i="1">
                <a:latin typeface="Arial"/>
                <a:cs typeface="Arial"/>
              </a:rPr>
              <a:t>data</a:t>
            </a:r>
            <a:r>
              <a:rPr dirty="0" sz="2000" spc="-40" i="1">
                <a:latin typeface="Arial"/>
                <a:cs typeface="Arial"/>
              </a:rPr>
              <a:t> </a:t>
            </a:r>
            <a:r>
              <a:rPr dirty="0" sz="2000" i="1">
                <a:latin typeface="Arial"/>
                <a:cs typeface="Arial"/>
              </a:rPr>
              <a:t>visualization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8264" y="843343"/>
            <a:ext cx="5598160" cy="75819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>
                <a:latin typeface="Trebuchet MS"/>
                <a:cs typeface="Trebuchet MS"/>
              </a:rPr>
              <a:t>Dataset</a:t>
            </a:r>
            <a:r>
              <a:rPr dirty="0" spc="-35">
                <a:latin typeface="Trebuchet MS"/>
                <a:cs typeface="Trebuchet MS"/>
              </a:rPr>
              <a:t> </a:t>
            </a:r>
            <a:r>
              <a:rPr dirty="0">
                <a:latin typeface="Trebuchet MS"/>
                <a:cs typeface="Trebuchet MS"/>
              </a:rPr>
              <a:t>Description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65528" y="2221166"/>
            <a:ext cx="3242945" cy="2780665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2700" marR="1079500">
              <a:lnSpc>
                <a:spcPct val="100800"/>
              </a:lnSpc>
              <a:spcBef>
                <a:spcPts val="85"/>
              </a:spcBef>
            </a:pPr>
            <a:r>
              <a:rPr dirty="0" sz="1800" spc="-5" i="1">
                <a:latin typeface="Arial"/>
                <a:cs typeface="Arial"/>
              </a:rPr>
              <a:t>Employee=tony stark </a:t>
            </a:r>
            <a:r>
              <a:rPr dirty="0" sz="1800" spc="-490" i="1">
                <a:latin typeface="Arial"/>
                <a:cs typeface="Arial"/>
              </a:rPr>
              <a:t> </a:t>
            </a:r>
            <a:r>
              <a:rPr dirty="0" sz="1800" spc="-5" i="1">
                <a:latin typeface="Arial"/>
                <a:cs typeface="Arial"/>
              </a:rPr>
              <a:t>26-</a:t>
            </a:r>
            <a:r>
              <a:rPr dirty="0" sz="1800" spc="-15" i="1">
                <a:latin typeface="Arial"/>
                <a:cs typeface="Arial"/>
              </a:rPr>
              <a:t> </a:t>
            </a:r>
            <a:r>
              <a:rPr dirty="0" sz="1800" i="1">
                <a:latin typeface="Arial"/>
                <a:cs typeface="Arial"/>
              </a:rPr>
              <a:t>features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1800" i="1">
                <a:latin typeface="Arial"/>
                <a:cs typeface="Arial"/>
              </a:rPr>
              <a:t>9-features</a:t>
            </a:r>
            <a:endParaRPr sz="1800">
              <a:latin typeface="Arial"/>
              <a:cs typeface="Arial"/>
            </a:endParaRPr>
          </a:p>
          <a:p>
            <a:pPr marL="12700" marR="857250">
              <a:lnSpc>
                <a:spcPct val="99900"/>
              </a:lnSpc>
              <a:spcBef>
                <a:spcPts val="20"/>
              </a:spcBef>
            </a:pPr>
            <a:r>
              <a:rPr dirty="0" sz="1800" i="1">
                <a:latin typeface="Arial"/>
                <a:cs typeface="Arial"/>
              </a:rPr>
              <a:t>Emp </a:t>
            </a:r>
            <a:r>
              <a:rPr dirty="0" sz="1800" spc="10" i="1">
                <a:latin typeface="Arial"/>
                <a:cs typeface="Arial"/>
              </a:rPr>
              <a:t>ID </a:t>
            </a:r>
            <a:r>
              <a:rPr dirty="0" sz="1800" spc="-5" i="1">
                <a:latin typeface="Arial"/>
                <a:cs typeface="Arial"/>
              </a:rPr>
              <a:t>number-3435 </a:t>
            </a:r>
            <a:r>
              <a:rPr dirty="0" sz="1800" i="1">
                <a:latin typeface="Arial"/>
                <a:cs typeface="Arial"/>
              </a:rPr>
              <a:t> NAME-TEXT-Calibri </a:t>
            </a:r>
            <a:r>
              <a:rPr dirty="0" sz="1800" spc="5" i="1">
                <a:latin typeface="Arial"/>
                <a:cs typeface="Arial"/>
              </a:rPr>
              <a:t> </a:t>
            </a:r>
            <a:r>
              <a:rPr dirty="0" sz="1800" spc="-5" i="1">
                <a:latin typeface="Arial"/>
                <a:cs typeface="Arial"/>
              </a:rPr>
              <a:t>Business</a:t>
            </a:r>
            <a:r>
              <a:rPr dirty="0" sz="1800" spc="490" i="1">
                <a:latin typeface="Arial"/>
                <a:cs typeface="Arial"/>
              </a:rPr>
              <a:t> </a:t>
            </a:r>
            <a:r>
              <a:rPr dirty="0" sz="1800" i="1">
                <a:latin typeface="Arial"/>
                <a:cs typeface="Arial"/>
              </a:rPr>
              <a:t>Unit-STKI </a:t>
            </a:r>
            <a:r>
              <a:rPr dirty="0" sz="1800" spc="5" i="1">
                <a:latin typeface="Arial"/>
                <a:cs typeface="Arial"/>
              </a:rPr>
              <a:t> </a:t>
            </a:r>
            <a:r>
              <a:rPr dirty="0" sz="1800" spc="-10" i="1">
                <a:latin typeface="Arial"/>
                <a:cs typeface="Arial"/>
              </a:rPr>
              <a:t>Job</a:t>
            </a:r>
            <a:r>
              <a:rPr dirty="0" sz="1800" spc="-35" i="1">
                <a:latin typeface="Arial"/>
                <a:cs typeface="Arial"/>
              </a:rPr>
              <a:t> </a:t>
            </a:r>
            <a:r>
              <a:rPr dirty="0" sz="1800" i="1">
                <a:latin typeface="Arial"/>
                <a:cs typeface="Arial"/>
              </a:rPr>
              <a:t>Function-</a:t>
            </a:r>
            <a:r>
              <a:rPr dirty="0" sz="1800" spc="-35" i="1">
                <a:latin typeface="Arial"/>
                <a:cs typeface="Arial"/>
              </a:rPr>
              <a:t> </a:t>
            </a:r>
            <a:r>
              <a:rPr dirty="0" sz="1800" spc="-5" i="1">
                <a:latin typeface="Arial"/>
                <a:cs typeface="Arial"/>
              </a:rPr>
              <a:t>Engineer </a:t>
            </a:r>
            <a:r>
              <a:rPr dirty="0" sz="1800" spc="-484" i="1">
                <a:latin typeface="Arial"/>
                <a:cs typeface="Arial"/>
              </a:rPr>
              <a:t> </a:t>
            </a:r>
            <a:r>
              <a:rPr dirty="0" sz="1800" i="1">
                <a:latin typeface="Arial"/>
                <a:cs typeface="Arial"/>
              </a:rPr>
              <a:t>Gender-Male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00800"/>
              </a:lnSpc>
            </a:pPr>
            <a:r>
              <a:rPr dirty="0" sz="1800" spc="-5" i="1">
                <a:latin typeface="Arial"/>
                <a:cs typeface="Arial"/>
              </a:rPr>
              <a:t>Employee </a:t>
            </a:r>
            <a:r>
              <a:rPr dirty="0" sz="1800" i="1">
                <a:latin typeface="Arial"/>
                <a:cs typeface="Arial"/>
              </a:rPr>
              <a:t>rating number-5 </a:t>
            </a:r>
            <a:r>
              <a:rPr dirty="0" sz="1800" spc="5" i="1">
                <a:latin typeface="Arial"/>
                <a:cs typeface="Arial"/>
              </a:rPr>
              <a:t> </a:t>
            </a:r>
            <a:r>
              <a:rPr dirty="0" sz="1800" spc="-5" i="1">
                <a:latin typeface="Arial"/>
                <a:cs typeface="Arial"/>
              </a:rPr>
              <a:t>Performance</a:t>
            </a:r>
            <a:r>
              <a:rPr dirty="0" sz="1800" spc="-25" i="1">
                <a:latin typeface="Arial"/>
                <a:cs typeface="Arial"/>
              </a:rPr>
              <a:t> </a:t>
            </a:r>
            <a:r>
              <a:rPr dirty="0" sz="1800" i="1">
                <a:latin typeface="Arial"/>
                <a:cs typeface="Arial"/>
              </a:rPr>
              <a:t>Score-Fully</a:t>
            </a:r>
            <a:r>
              <a:rPr dirty="0" sz="1800" spc="-65" i="1">
                <a:latin typeface="Arial"/>
                <a:cs typeface="Arial"/>
              </a:rPr>
              <a:t> </a:t>
            </a:r>
            <a:r>
              <a:rPr dirty="0" sz="1800" spc="5" i="1">
                <a:latin typeface="Arial"/>
                <a:cs typeface="Arial"/>
              </a:rPr>
              <a:t>Meets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3109" y="6503520"/>
            <a:ext cx="1713230" cy="1663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80"/>
              </a:lnSpc>
            </a:pPr>
            <a:r>
              <a:rPr dirty="0" sz="1100" spc="-10">
                <a:solidFill>
                  <a:srgbClr val="2C83C3"/>
                </a:solidFill>
                <a:latin typeface="Trebuchet MS"/>
                <a:cs typeface="Trebuchet MS"/>
              </a:rPr>
              <a:t>3/21/2024</a:t>
            </a:r>
            <a:r>
              <a:rPr dirty="0" sz="1100" spc="34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dirty="0" sz="1100" spc="-5" b="1">
                <a:solidFill>
                  <a:srgbClr val="2C83C3"/>
                </a:solidFill>
                <a:latin typeface="Trebuchet MS"/>
                <a:cs typeface="Trebuchet MS"/>
              </a:rPr>
              <a:t>Annual </a:t>
            </a:r>
            <a:r>
              <a:rPr dirty="0" sz="1100" b="1">
                <a:solidFill>
                  <a:srgbClr val="2C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8258175" y="1552575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2475" y="34194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80670" y="1037843"/>
            <a:ext cx="7537450" cy="6781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-5">
                <a:latin typeface="Trebuchet MS"/>
                <a:cs typeface="Trebuchet MS"/>
              </a:rPr>
              <a:t>THE</a:t>
            </a:r>
            <a:r>
              <a:rPr dirty="0" sz="4250" spc="30">
                <a:latin typeface="Trebuchet MS"/>
                <a:cs typeface="Trebuchet MS"/>
              </a:rPr>
              <a:t> </a:t>
            </a:r>
            <a:r>
              <a:rPr dirty="0" sz="4250" spc="-15">
                <a:latin typeface="Trebuchet MS"/>
                <a:cs typeface="Trebuchet MS"/>
              </a:rPr>
              <a:t>"WOW"</a:t>
            </a:r>
            <a:r>
              <a:rPr dirty="0" sz="4250">
                <a:latin typeface="Trebuchet MS"/>
                <a:cs typeface="Trebuchet MS"/>
              </a:rPr>
              <a:t> </a:t>
            </a:r>
            <a:r>
              <a:rPr dirty="0" sz="4250" spc="10">
                <a:latin typeface="Trebuchet MS"/>
                <a:cs typeface="Trebuchet MS"/>
              </a:rPr>
              <a:t>IN</a:t>
            </a:r>
            <a:r>
              <a:rPr dirty="0" sz="4250" spc="-10">
                <a:latin typeface="Trebuchet MS"/>
                <a:cs typeface="Trebuchet MS"/>
              </a:rPr>
              <a:t> </a:t>
            </a:r>
            <a:r>
              <a:rPr dirty="0" sz="4250" spc="-5">
                <a:latin typeface="Trebuchet MS"/>
                <a:cs typeface="Trebuchet MS"/>
              </a:rPr>
              <a:t>OUR </a:t>
            </a:r>
            <a:r>
              <a:rPr dirty="0" sz="4250" spc="-10">
                <a:latin typeface="Trebuchet MS"/>
                <a:cs typeface="Trebuchet MS"/>
              </a:rPr>
              <a:t>SOLUTION</a:t>
            </a:r>
            <a:endParaRPr sz="425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285855" y="6475579"/>
            <a:ext cx="228600" cy="19177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C92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124835" y="2245931"/>
            <a:ext cx="6245860" cy="112649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241300" marR="5080" indent="-229235">
              <a:lnSpc>
                <a:spcPct val="100400"/>
              </a:lnSpc>
              <a:spcBef>
                <a:spcPts val="90"/>
              </a:spcBef>
              <a:buFont typeface="Arial MT"/>
              <a:buChar char="•"/>
              <a:tabLst>
                <a:tab pos="241935" algn="l"/>
              </a:tabLst>
            </a:pPr>
            <a:r>
              <a:rPr dirty="0" sz="2400" spc="-5" i="1">
                <a:latin typeface="Times New Roman"/>
                <a:cs typeface="Times New Roman"/>
              </a:rPr>
              <a:t>Performance </a:t>
            </a:r>
            <a:r>
              <a:rPr dirty="0" sz="2400" spc="-10" i="1">
                <a:latin typeface="Times New Roman"/>
                <a:cs typeface="Times New Roman"/>
              </a:rPr>
              <a:t>level </a:t>
            </a:r>
            <a:r>
              <a:rPr dirty="0" sz="2400" spc="-5" i="1">
                <a:latin typeface="Times New Roman"/>
                <a:cs typeface="Times New Roman"/>
              </a:rPr>
              <a:t>=IFS(Z11&gt;=5,"very </a:t>
            </a:r>
            <a:r>
              <a:rPr dirty="0" sz="2400" i="1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high</a:t>
            </a:r>
            <a:r>
              <a:rPr dirty="0" sz="2400" spc="-40" i="1">
                <a:latin typeface="Times New Roman"/>
                <a:cs typeface="Times New Roman"/>
              </a:rPr>
              <a:t>"</a:t>
            </a:r>
            <a:r>
              <a:rPr dirty="0" sz="2400" i="1">
                <a:latin typeface="Times New Roman"/>
                <a:cs typeface="Times New Roman"/>
              </a:rPr>
              <a:t>,</a:t>
            </a:r>
            <a:r>
              <a:rPr dirty="0" sz="2400" spc="5" i="1">
                <a:latin typeface="Times New Roman"/>
                <a:cs typeface="Times New Roman"/>
              </a:rPr>
              <a:t>Z</a:t>
            </a:r>
            <a:r>
              <a:rPr dirty="0" sz="2400" i="1">
                <a:latin typeface="Times New Roman"/>
                <a:cs typeface="Times New Roman"/>
              </a:rPr>
              <a:t>11</a:t>
            </a:r>
            <a:r>
              <a:rPr dirty="0" sz="2400" spc="20" i="1">
                <a:latin typeface="Times New Roman"/>
                <a:cs typeface="Times New Roman"/>
              </a:rPr>
              <a:t>&gt;</a:t>
            </a:r>
            <a:r>
              <a:rPr dirty="0" sz="2400" spc="25" i="1">
                <a:latin typeface="Times New Roman"/>
                <a:cs typeface="Times New Roman"/>
              </a:rPr>
              <a:t>=</a:t>
            </a:r>
            <a:r>
              <a:rPr dirty="0" sz="2400" i="1">
                <a:latin typeface="Times New Roman"/>
                <a:cs typeface="Times New Roman"/>
              </a:rPr>
              <a:t>4,</a:t>
            </a:r>
            <a:r>
              <a:rPr dirty="0" sz="2400" spc="-40" i="1">
                <a:latin typeface="Times New Roman"/>
                <a:cs typeface="Times New Roman"/>
              </a:rPr>
              <a:t>"</a:t>
            </a:r>
            <a:r>
              <a:rPr dirty="0" sz="2400" i="1">
                <a:latin typeface="Times New Roman"/>
                <a:cs typeface="Times New Roman"/>
              </a:rPr>
              <a:t>high</a:t>
            </a:r>
            <a:r>
              <a:rPr dirty="0" sz="2400" spc="-40" i="1">
                <a:latin typeface="Times New Roman"/>
                <a:cs typeface="Times New Roman"/>
              </a:rPr>
              <a:t>"</a:t>
            </a:r>
            <a:r>
              <a:rPr dirty="0" sz="2400" i="1">
                <a:latin typeface="Times New Roman"/>
                <a:cs typeface="Times New Roman"/>
              </a:rPr>
              <a:t>,</a:t>
            </a:r>
            <a:r>
              <a:rPr dirty="0" sz="2400" spc="5" i="1">
                <a:latin typeface="Times New Roman"/>
                <a:cs typeface="Times New Roman"/>
              </a:rPr>
              <a:t>Z</a:t>
            </a:r>
            <a:r>
              <a:rPr dirty="0" sz="2400" i="1">
                <a:latin typeface="Times New Roman"/>
                <a:cs typeface="Times New Roman"/>
              </a:rPr>
              <a:t>11</a:t>
            </a:r>
            <a:r>
              <a:rPr dirty="0" sz="2400" spc="20" i="1">
                <a:latin typeface="Times New Roman"/>
                <a:cs typeface="Times New Roman"/>
              </a:rPr>
              <a:t>&gt;</a:t>
            </a:r>
            <a:r>
              <a:rPr dirty="0" sz="2400" spc="25" i="1">
                <a:latin typeface="Times New Roman"/>
                <a:cs typeface="Times New Roman"/>
              </a:rPr>
              <a:t>=</a:t>
            </a:r>
            <a:r>
              <a:rPr dirty="0" sz="2400" i="1">
                <a:latin typeface="Times New Roman"/>
                <a:cs typeface="Times New Roman"/>
              </a:rPr>
              <a:t>3,</a:t>
            </a:r>
            <a:r>
              <a:rPr dirty="0" sz="2400" spc="-40" i="1">
                <a:latin typeface="Times New Roman"/>
                <a:cs typeface="Times New Roman"/>
              </a:rPr>
              <a:t>"</a:t>
            </a:r>
            <a:r>
              <a:rPr dirty="0" sz="2400" spc="-10" i="1">
                <a:latin typeface="Times New Roman"/>
                <a:cs typeface="Times New Roman"/>
              </a:rPr>
              <a:t>m</a:t>
            </a:r>
            <a:r>
              <a:rPr dirty="0" sz="2400" spc="-20" i="1">
                <a:latin typeface="Times New Roman"/>
                <a:cs typeface="Times New Roman"/>
              </a:rPr>
              <a:t>e</a:t>
            </a:r>
            <a:r>
              <a:rPr dirty="0" sz="2400" i="1">
                <a:latin typeface="Times New Roman"/>
                <a:cs typeface="Times New Roman"/>
              </a:rPr>
              <a:t>diu</a:t>
            </a:r>
            <a:r>
              <a:rPr dirty="0" sz="2400" spc="-10" i="1">
                <a:latin typeface="Times New Roman"/>
                <a:cs typeface="Times New Roman"/>
              </a:rPr>
              <a:t>m</a:t>
            </a:r>
            <a:r>
              <a:rPr dirty="0" sz="2400" spc="35" i="1">
                <a:latin typeface="Times New Roman"/>
                <a:cs typeface="Times New Roman"/>
              </a:rPr>
              <a:t>"</a:t>
            </a:r>
            <a:r>
              <a:rPr dirty="0" sz="2400" i="1">
                <a:latin typeface="Times New Roman"/>
                <a:cs typeface="Times New Roman"/>
              </a:rPr>
              <a:t>,</a:t>
            </a:r>
            <a:r>
              <a:rPr dirty="0" sz="2400" spc="5" i="1">
                <a:latin typeface="Times New Roman"/>
                <a:cs typeface="Times New Roman"/>
              </a:rPr>
              <a:t>T</a:t>
            </a:r>
            <a:r>
              <a:rPr dirty="0" sz="2400" spc="-45" i="1">
                <a:latin typeface="Times New Roman"/>
                <a:cs typeface="Times New Roman"/>
              </a:rPr>
              <a:t>R</a:t>
            </a:r>
            <a:r>
              <a:rPr dirty="0" sz="2400" spc="-10" i="1">
                <a:latin typeface="Times New Roman"/>
                <a:cs typeface="Times New Roman"/>
              </a:rPr>
              <a:t>U</a:t>
            </a:r>
            <a:r>
              <a:rPr dirty="0" sz="2400" spc="25" i="1">
                <a:latin typeface="Times New Roman"/>
                <a:cs typeface="Times New Roman"/>
              </a:rPr>
              <a:t>E</a:t>
            </a:r>
            <a:r>
              <a:rPr dirty="0" sz="2400" i="1">
                <a:latin typeface="Times New Roman"/>
                <a:cs typeface="Times New Roman"/>
              </a:rPr>
              <a:t>,  </a:t>
            </a:r>
            <a:r>
              <a:rPr dirty="0" sz="2400" spc="-5" i="1">
                <a:latin typeface="Times New Roman"/>
                <a:cs typeface="Times New Roman"/>
              </a:rPr>
              <a:t>"low")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2024-08-30T06:48:01Z</dcterms:created>
  <dcterms:modified xsi:type="dcterms:W3CDTF">2024-08-30T06:48:01Z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2024-08-29T00:00:00Z</vt:filetime>
  </property>
  <property fmtid="{D5CDD505-2E9C-101B-9397-08002B2CF9AE}" pid="3" name="LastSaved">
    <vt:filetime>2024-08-30T00:00:00Z</vt:filetime>
  </property>
</Properties>
</file>