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10"/>
  </p:notesMasterIdLst>
  <p:sldIdLst>
    <p:sldId id="256" r:id="rId2"/>
    <p:sldId id="257" r:id="rId3"/>
    <p:sldId id="259" r:id="rId4"/>
    <p:sldId id="263" r:id="rId5"/>
    <p:sldId id="258"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2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603"/>
  </p:normalViewPr>
  <p:slideViewPr>
    <p:cSldViewPr snapToGrid="0" snapToObjects="1">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91566-1F03-2C41-B999-790F4DFDD494}" type="datetimeFigureOut">
              <a:rPr lang="en-US" smtClean="0"/>
              <a:pPr/>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488BF-38E1-1D4E-9F0E-1115456F24A3}" type="slidenum">
              <a:rPr lang="en-US" smtClean="0"/>
              <a:pPr/>
              <a:t>‹#›</a:t>
            </a:fld>
            <a:endParaRPr lang="en-US"/>
          </a:p>
        </p:txBody>
      </p:sp>
    </p:spTree>
    <p:extLst>
      <p:ext uri="{BB962C8B-B14F-4D97-AF65-F5344CB8AC3E}">
        <p14:creationId xmlns:p14="http://schemas.microsoft.com/office/powerpoint/2010/main" xmlns="" val="392054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488BF-38E1-1D4E-9F0E-1115456F24A3}" type="slidenum">
              <a:rPr lang="en-US" smtClean="0"/>
              <a:pPr/>
              <a:t>1</a:t>
            </a:fld>
            <a:endParaRPr lang="en-US"/>
          </a:p>
        </p:txBody>
      </p:sp>
    </p:spTree>
    <p:extLst>
      <p:ext uri="{BB962C8B-B14F-4D97-AF65-F5344CB8AC3E}">
        <p14:creationId xmlns:p14="http://schemas.microsoft.com/office/powerpoint/2010/main" xmlns="" val="265999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488BF-38E1-1D4E-9F0E-1115456F24A3}" type="slidenum">
              <a:rPr lang="en-US" smtClean="0"/>
              <a:pPr/>
              <a:t>5</a:t>
            </a:fld>
            <a:endParaRPr lang="en-US"/>
          </a:p>
        </p:txBody>
      </p:sp>
    </p:spTree>
    <p:extLst>
      <p:ext uri="{BB962C8B-B14F-4D97-AF65-F5344CB8AC3E}">
        <p14:creationId xmlns:p14="http://schemas.microsoft.com/office/powerpoint/2010/main" xmlns="" val="3734136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AC063BD-6781-BF4A-8653-413D6364D4B8}" type="datetimeFigureOut">
              <a:rPr lang="en-US" smtClean="0"/>
              <a:pPr/>
              <a:t>5/15/2020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43E445-E50D-1447-B48F-88EE5F4392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3E445-E50D-1447-B48F-88EE5F4392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3E445-E50D-1447-B48F-88EE5F4392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3E445-E50D-1447-B48F-88EE5F4392A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3E445-E50D-1447-B48F-88EE5F4392A6}"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43E445-E50D-1447-B48F-88EE5F4392A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43E445-E50D-1447-B48F-88EE5F4392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43E445-E50D-1447-B48F-88EE5F4392A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AC063BD-6781-BF4A-8653-413D6364D4B8}" type="datetimeFigureOut">
              <a:rPr lang="en-US" smtClean="0"/>
              <a:pPr/>
              <a:t>5/15/2020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43E445-E50D-1447-B48F-88EE5F4392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FAC063BD-6781-BF4A-8653-413D6364D4B8}"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43E445-E50D-1447-B48F-88EE5F4392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AC063BD-6781-BF4A-8653-413D6364D4B8}" type="datetimeFigureOut">
              <a:rPr lang="en-US" smtClean="0"/>
              <a:pPr/>
              <a:t>5/15/2020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43E445-E50D-1447-B48F-88EE5F4392A6}"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FAC063BD-6781-BF4A-8653-413D6364D4B8}" type="datetimeFigureOut">
              <a:rPr lang="en-US" smtClean="0"/>
              <a:pPr/>
              <a:t>5/15/2020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43E445-E50D-1447-B48F-88EE5F4392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entiment-analysys-twitter.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C3339C6-38C4-574C-8106-093F9EEB5658}"/>
              </a:ext>
            </a:extLst>
          </p:cNvPr>
          <p:cNvSpPr>
            <a:spLocks noGrp="1"/>
          </p:cNvSpPr>
          <p:nvPr>
            <p:ph idx="1"/>
          </p:nvPr>
        </p:nvSpPr>
        <p:spPr>
          <a:xfrm>
            <a:off x="609600" y="1481329"/>
            <a:ext cx="10630486" cy="4075409"/>
          </a:xfrm>
        </p:spPr>
        <p:txBody>
          <a:bodyPr/>
          <a:lstStyle/>
          <a:p>
            <a:pPr algn="ctr">
              <a:buFont typeface="Wingdings" pitchFamily="2" charset="2"/>
              <a:buChar char="v"/>
            </a:pPr>
            <a:r>
              <a:rPr lang="en-US" dirty="0" err="1" smtClean="0"/>
              <a:t>Akshaykumar</a:t>
            </a:r>
            <a:r>
              <a:rPr lang="en-US" dirty="0" smtClean="0"/>
              <a:t> </a:t>
            </a:r>
            <a:r>
              <a:rPr lang="en-US" dirty="0" err="1" smtClean="0"/>
              <a:t>Patil</a:t>
            </a:r>
            <a:endParaRPr lang="en-US" dirty="0" smtClean="0"/>
          </a:p>
          <a:p>
            <a:pPr algn="ctr">
              <a:buFont typeface="Wingdings" pitchFamily="2" charset="2"/>
              <a:buChar char="v"/>
            </a:pPr>
            <a:r>
              <a:rPr lang="en-US" dirty="0" smtClean="0"/>
              <a:t>Akshaykumar.patil002@gmail.com</a:t>
            </a:r>
            <a:endParaRPr lang="en-US" dirty="0" smtClean="0"/>
          </a:p>
        </p:txBody>
      </p:sp>
      <p:sp>
        <p:nvSpPr>
          <p:cNvPr id="2" name="Title 1">
            <a:extLst>
              <a:ext uri="{FF2B5EF4-FFF2-40B4-BE49-F238E27FC236}">
                <a16:creationId xmlns:a16="http://schemas.microsoft.com/office/drawing/2014/main" xmlns="" id="{03BAB1A3-A4EF-964D-A5A7-77092D0784EA}"/>
              </a:ext>
            </a:extLst>
          </p:cNvPr>
          <p:cNvSpPr>
            <a:spLocks noGrp="1"/>
          </p:cNvSpPr>
          <p:nvPr>
            <p:ph type="title"/>
          </p:nvPr>
        </p:nvSpPr>
        <p:spPr/>
        <p:txBody>
          <a:bodyPr/>
          <a:lstStyle/>
          <a:p>
            <a:pPr algn="ctr"/>
            <a:r>
              <a:rPr lang="en-IN" dirty="0" smtClean="0">
                <a:solidFill>
                  <a:srgbClr val="FF0000"/>
                </a:solidFill>
              </a:rPr>
              <a:t>Twitter Sentimental Analysis</a:t>
            </a:r>
            <a:endParaRPr lang="en-IN" dirty="0">
              <a:solidFill>
                <a:srgbClr val="FF0000"/>
              </a:solidFill>
            </a:endParaRPr>
          </a:p>
        </p:txBody>
      </p:sp>
    </p:spTree>
    <p:extLst>
      <p:ext uri="{BB962C8B-B14F-4D97-AF65-F5344CB8AC3E}">
        <p14:creationId xmlns:p14="http://schemas.microsoft.com/office/powerpoint/2010/main" xmlns="" val="371337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B7801A-85DC-9040-92C2-25A08DB1696D}"/>
              </a:ext>
            </a:extLst>
          </p:cNvPr>
          <p:cNvSpPr>
            <a:spLocks noGrp="1"/>
          </p:cNvSpPr>
          <p:nvPr>
            <p:ph idx="1"/>
          </p:nvPr>
        </p:nvSpPr>
        <p:spPr/>
        <p:txBody>
          <a:bodyPr>
            <a:normAutofit fontScale="85000" lnSpcReduction="20000"/>
          </a:bodyPr>
          <a:lstStyle/>
          <a:p>
            <a:endParaRPr lang="en-US" dirty="0" smtClean="0"/>
          </a:p>
          <a:p>
            <a:pPr>
              <a:buFont typeface="Wingdings" pitchFamily="2" charset="2"/>
              <a:buChar char="v"/>
            </a:pPr>
            <a:r>
              <a:rPr lang="en-IN" dirty="0" smtClean="0"/>
              <a:t>Daily Analysis of a product such as sentiments and Emotions using Twitter </a:t>
            </a:r>
            <a:r>
              <a:rPr lang="en-IN" dirty="0" smtClean="0"/>
              <a:t>data.</a:t>
            </a:r>
          </a:p>
          <a:p>
            <a:pPr>
              <a:buNone/>
            </a:pPr>
            <a:endParaRPr lang="en-IN" dirty="0" smtClean="0"/>
          </a:p>
          <a:p>
            <a:pPr>
              <a:buFont typeface="Wingdings" pitchFamily="2" charset="2"/>
              <a:buChar char="v"/>
            </a:pPr>
            <a:r>
              <a:rPr lang="en-IN" dirty="0" smtClean="0"/>
              <a:t>Need to pull the data of a product from Twitter using </a:t>
            </a:r>
            <a:r>
              <a:rPr lang="en-IN" dirty="0" smtClean="0"/>
              <a:t>API.</a:t>
            </a:r>
          </a:p>
          <a:p>
            <a:pPr>
              <a:buFont typeface="Wingdings" pitchFamily="2" charset="2"/>
              <a:buChar char="v"/>
            </a:pPr>
            <a:endParaRPr lang="en-IN" dirty="0" smtClean="0"/>
          </a:p>
          <a:p>
            <a:pPr>
              <a:buFont typeface="Wingdings" pitchFamily="2" charset="2"/>
              <a:buChar char="v"/>
            </a:pPr>
            <a:r>
              <a:rPr lang="en-IN" dirty="0" smtClean="0"/>
              <a:t>Data transformation/Text processing using </a:t>
            </a:r>
            <a:r>
              <a:rPr lang="en-IN" dirty="0" smtClean="0"/>
              <a:t>Python.</a:t>
            </a:r>
          </a:p>
          <a:p>
            <a:pPr>
              <a:buNone/>
            </a:pPr>
            <a:endParaRPr lang="en-IN" dirty="0" smtClean="0"/>
          </a:p>
          <a:p>
            <a:pPr>
              <a:buFont typeface="Wingdings" pitchFamily="2" charset="2"/>
              <a:buChar char="v"/>
            </a:pPr>
            <a:r>
              <a:rPr lang="en-IN" dirty="0" smtClean="0"/>
              <a:t>Need to get </a:t>
            </a:r>
            <a:r>
              <a:rPr lang="en-IN" dirty="0" smtClean="0"/>
              <a:t>product </a:t>
            </a:r>
            <a:r>
              <a:rPr lang="en-IN" dirty="0" smtClean="0"/>
              <a:t>sentiments </a:t>
            </a:r>
            <a:r>
              <a:rPr lang="en-US" dirty="0" smtClean="0"/>
              <a:t>Analysis(positive</a:t>
            </a:r>
            <a:r>
              <a:rPr lang="en-US" dirty="0" smtClean="0"/>
              <a:t>, negative and neutral) </a:t>
            </a:r>
            <a:r>
              <a:rPr lang="en-IN" dirty="0" smtClean="0"/>
              <a:t>and </a:t>
            </a:r>
            <a:r>
              <a:rPr lang="en-US" dirty="0" smtClean="0"/>
              <a:t>emotion analysis(happy, sad, angry</a:t>
            </a:r>
            <a:r>
              <a:rPr lang="en-US" dirty="0" smtClean="0"/>
              <a:t>, etc</a:t>
            </a:r>
            <a:r>
              <a:rPr lang="en-US" dirty="0" smtClean="0"/>
              <a:t>) on twitter data </a:t>
            </a:r>
            <a:r>
              <a:rPr lang="en-IN" dirty="0" smtClean="0"/>
              <a:t>with </a:t>
            </a:r>
            <a:r>
              <a:rPr lang="en-IN" dirty="0" smtClean="0"/>
              <a:t>some charts </a:t>
            </a:r>
            <a:r>
              <a:rPr lang="en-IN" dirty="0" smtClean="0"/>
              <a:t>like pie-plot, Barplot and Worldcloud Visualisation.</a:t>
            </a:r>
          </a:p>
          <a:p>
            <a:pPr>
              <a:buFont typeface="Wingdings" pitchFamily="2" charset="2"/>
              <a:buChar char="v"/>
            </a:pPr>
            <a:endParaRPr lang="en-IN" dirty="0" smtClean="0"/>
          </a:p>
          <a:p>
            <a:pPr>
              <a:buFont typeface="Wingdings" pitchFamily="2" charset="2"/>
              <a:buChar char="v"/>
            </a:pPr>
            <a:r>
              <a:rPr lang="en-IN" dirty="0" smtClean="0"/>
              <a:t>Deployment through </a:t>
            </a:r>
            <a:r>
              <a:rPr lang="en-IN" dirty="0" smtClean="0"/>
              <a:t>Flask/Heroku.</a:t>
            </a:r>
            <a:endParaRPr lang="en-IN" dirty="0" smtClean="0"/>
          </a:p>
          <a:p>
            <a:pPr>
              <a:buNone/>
            </a:pPr>
            <a:endParaRPr lang="en-US" dirty="0" smtClean="0"/>
          </a:p>
        </p:txBody>
      </p:sp>
      <p:sp>
        <p:nvSpPr>
          <p:cNvPr id="2" name="Title 1">
            <a:extLst>
              <a:ext uri="{FF2B5EF4-FFF2-40B4-BE49-F238E27FC236}">
                <a16:creationId xmlns:a16="http://schemas.microsoft.com/office/drawing/2014/main" xmlns="" id="{C324A3F1-F0F9-4A41-A806-27663A5B3A82}"/>
              </a:ext>
            </a:extLst>
          </p:cNvPr>
          <p:cNvSpPr>
            <a:spLocks noGrp="1"/>
          </p:cNvSpPr>
          <p:nvPr>
            <p:ph type="title"/>
          </p:nvPr>
        </p:nvSpPr>
        <p:spPr/>
        <p:txBody>
          <a:bodyPr/>
          <a:lstStyle/>
          <a:p>
            <a:pPr algn="ctr"/>
            <a:r>
              <a:rPr lang="en-IN" dirty="0" smtClean="0"/>
              <a:t>Project </a:t>
            </a:r>
            <a:r>
              <a:rPr lang="en-IN" dirty="0" smtClean="0"/>
              <a:t>Description</a:t>
            </a:r>
            <a:endParaRPr lang="en-IN" dirty="0"/>
          </a:p>
        </p:txBody>
      </p:sp>
    </p:spTree>
    <p:extLst>
      <p:ext uri="{BB962C8B-B14F-4D97-AF65-F5344CB8AC3E}">
        <p14:creationId xmlns:p14="http://schemas.microsoft.com/office/powerpoint/2010/main" xmlns="" val="179812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AECAB64B-822D-F241-9337-E7DBF0250463}"/>
              </a:ext>
            </a:extLst>
          </p:cNvPr>
          <p:cNvSpPr>
            <a:spLocks noGrp="1"/>
          </p:cNvSpPr>
          <p:nvPr>
            <p:ph idx="1"/>
          </p:nvPr>
        </p:nvSpPr>
        <p:spPr>
          <a:xfrm>
            <a:off x="677334" y="1417639"/>
            <a:ext cx="10905066" cy="6126162"/>
          </a:xfrm>
        </p:spPr>
        <p:txBody>
          <a:bodyPr/>
          <a:lstStyle/>
          <a:p>
            <a:pPr>
              <a:buFont typeface="Wingdings" pitchFamily="2" charset="2"/>
              <a:buChar char="v"/>
            </a:pPr>
            <a:r>
              <a:rPr lang="en-US" sz="2300" b="1" dirty="0" err="1" smtClean="0"/>
              <a:t>Pyhton</a:t>
            </a:r>
            <a:r>
              <a:rPr lang="en-US" sz="2300" dirty="0" smtClean="0"/>
              <a:t> </a:t>
            </a:r>
            <a:r>
              <a:rPr lang="en-US" sz="2300" dirty="0" smtClean="0"/>
              <a:t>– Programming language to design Logic.</a:t>
            </a:r>
          </a:p>
          <a:p>
            <a:pPr>
              <a:buNone/>
            </a:pPr>
            <a:endParaRPr lang="en-US" sz="2300" dirty="0" smtClean="0"/>
          </a:p>
          <a:p>
            <a:pPr>
              <a:buFont typeface="Wingdings" pitchFamily="2" charset="2"/>
              <a:buChar char="v"/>
            </a:pPr>
            <a:r>
              <a:rPr lang="en-IN" sz="2300" b="1" dirty="0" err="1" smtClean="0"/>
              <a:t>Tweepy</a:t>
            </a:r>
            <a:r>
              <a:rPr lang="en-IN" sz="2300" dirty="0" smtClean="0"/>
              <a:t> </a:t>
            </a:r>
            <a:r>
              <a:rPr lang="en-IN" sz="2300" dirty="0" smtClean="0"/>
              <a:t>- </a:t>
            </a:r>
            <a:r>
              <a:rPr lang="en-IN" sz="2300" dirty="0" err="1" smtClean="0"/>
              <a:t>OpenSource</a:t>
            </a:r>
            <a:r>
              <a:rPr lang="en-IN" sz="2300" dirty="0" smtClean="0"/>
              <a:t> Twitter API for Python</a:t>
            </a:r>
            <a:r>
              <a:rPr lang="en-IN" sz="2300" dirty="0" smtClean="0"/>
              <a:t>.</a:t>
            </a:r>
          </a:p>
          <a:p>
            <a:pPr>
              <a:buFont typeface="Wingdings" pitchFamily="2" charset="2"/>
              <a:buChar char="v"/>
            </a:pPr>
            <a:endParaRPr lang="en-IN" sz="2300" dirty="0" smtClean="0"/>
          </a:p>
          <a:p>
            <a:pPr>
              <a:buFont typeface="Wingdings" pitchFamily="2" charset="2"/>
              <a:buChar char="v"/>
            </a:pPr>
            <a:r>
              <a:rPr lang="en-IN" sz="2300" b="1" dirty="0" err="1" smtClean="0"/>
              <a:t>Textblob</a:t>
            </a:r>
            <a:r>
              <a:rPr lang="en-IN" sz="2300" dirty="0" smtClean="0"/>
              <a:t> - Python library using </a:t>
            </a:r>
            <a:r>
              <a:rPr lang="en-IN" sz="2300" dirty="0" err="1" smtClean="0"/>
              <a:t>nltk</a:t>
            </a:r>
            <a:r>
              <a:rPr lang="en-IN" sz="2300" dirty="0" smtClean="0"/>
              <a:t> to find polarity of text/tweet</a:t>
            </a:r>
            <a:r>
              <a:rPr lang="en-IN" sz="2300" dirty="0" smtClean="0"/>
              <a:t>.</a:t>
            </a:r>
          </a:p>
          <a:p>
            <a:pPr>
              <a:buNone/>
            </a:pPr>
            <a:endParaRPr lang="en-IN" sz="2300" dirty="0" smtClean="0"/>
          </a:p>
          <a:p>
            <a:pPr>
              <a:buFont typeface="Wingdings" pitchFamily="2" charset="2"/>
              <a:buChar char="v"/>
            </a:pPr>
            <a:r>
              <a:rPr lang="en-IN" sz="2300" b="1" dirty="0" smtClean="0"/>
              <a:t>Flask</a:t>
            </a:r>
            <a:r>
              <a:rPr lang="en-IN" sz="2300" dirty="0" smtClean="0"/>
              <a:t> – </a:t>
            </a:r>
            <a:r>
              <a:rPr lang="en-IN" sz="2400" dirty="0" smtClean="0"/>
              <a:t>extensible web </a:t>
            </a:r>
            <a:r>
              <a:rPr lang="en-IN" sz="2400" dirty="0" err="1" smtClean="0"/>
              <a:t>microframework</a:t>
            </a:r>
            <a:r>
              <a:rPr lang="en-IN" sz="2400" dirty="0" smtClean="0"/>
              <a:t> for building web applications with Python</a:t>
            </a:r>
            <a:r>
              <a:rPr lang="en-IN" sz="2400" dirty="0" smtClean="0"/>
              <a:t>.</a:t>
            </a:r>
          </a:p>
          <a:p>
            <a:pPr>
              <a:buFont typeface="Wingdings" pitchFamily="2" charset="2"/>
              <a:buChar char="v"/>
            </a:pPr>
            <a:endParaRPr lang="en-IN" sz="2400" dirty="0" smtClean="0"/>
          </a:p>
          <a:p>
            <a:pPr>
              <a:buFont typeface="Wingdings" pitchFamily="2" charset="2"/>
              <a:buChar char="v"/>
            </a:pPr>
            <a:r>
              <a:rPr lang="en-IN" sz="2400" b="1" dirty="0" smtClean="0"/>
              <a:t>Heroku</a:t>
            </a:r>
            <a:r>
              <a:rPr lang="en-IN" sz="2400" dirty="0" smtClean="0"/>
              <a:t> - </a:t>
            </a:r>
            <a:r>
              <a:rPr lang="en-IN" sz="2400" dirty="0" smtClean="0"/>
              <a:t>platform as a service (</a:t>
            </a:r>
            <a:r>
              <a:rPr lang="en-IN" sz="2400" dirty="0" err="1" smtClean="0"/>
              <a:t>PaaS</a:t>
            </a:r>
            <a:r>
              <a:rPr lang="en-IN" sz="2400" dirty="0" smtClean="0"/>
              <a:t>) </a:t>
            </a:r>
            <a:r>
              <a:rPr lang="en-IN" sz="2400" dirty="0" smtClean="0"/>
              <a:t>to deploy the Module.</a:t>
            </a:r>
            <a:endParaRPr lang="en-IN" sz="2300" dirty="0" smtClean="0"/>
          </a:p>
          <a:p>
            <a:pPr>
              <a:buFont typeface="Wingdings" pitchFamily="2" charset="2"/>
              <a:buChar char="v"/>
            </a:pPr>
            <a:endParaRPr lang="en-US" sz="2300" dirty="0"/>
          </a:p>
        </p:txBody>
      </p:sp>
      <p:sp>
        <p:nvSpPr>
          <p:cNvPr id="2" name="Title 1">
            <a:extLst>
              <a:ext uri="{FF2B5EF4-FFF2-40B4-BE49-F238E27FC236}">
                <a16:creationId xmlns:a16="http://schemas.microsoft.com/office/drawing/2014/main" xmlns="" id="{9EBE094D-46E3-C44A-9D9A-33F13DC31E2A}"/>
              </a:ext>
            </a:extLst>
          </p:cNvPr>
          <p:cNvSpPr>
            <a:spLocks noGrp="1"/>
          </p:cNvSpPr>
          <p:nvPr>
            <p:ph type="title"/>
          </p:nvPr>
        </p:nvSpPr>
        <p:spPr/>
        <p:txBody>
          <a:bodyPr/>
          <a:lstStyle/>
          <a:p>
            <a:pPr algn="ctr"/>
            <a:r>
              <a:rPr lang="en-IN" dirty="0" smtClean="0"/>
              <a:t>Tools Used/Requirements</a:t>
            </a:r>
            <a:endParaRPr lang="en-US" dirty="0"/>
          </a:p>
        </p:txBody>
      </p:sp>
    </p:spTree>
    <p:extLst>
      <p:ext uri="{BB962C8B-B14F-4D97-AF65-F5344CB8AC3E}">
        <p14:creationId xmlns:p14="http://schemas.microsoft.com/office/powerpoint/2010/main" xmlns="" val="49612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 y="274638"/>
            <a:ext cx="11296357" cy="1933990"/>
          </a:xfrm>
        </p:spPr>
        <p:txBody>
          <a:bodyPr>
            <a:normAutofit fontScale="90000"/>
          </a:bodyPr>
          <a:lstStyle/>
          <a:p>
            <a:pPr algn="ctr"/>
            <a:r>
              <a:rPr lang="en-IN" dirty="0" smtClean="0">
                <a:solidFill>
                  <a:srgbClr val="002060"/>
                </a:solidFill>
              </a:rPr>
              <a:t/>
            </a:r>
            <a:br>
              <a:rPr lang="en-IN" dirty="0" smtClean="0">
                <a:solidFill>
                  <a:srgbClr val="002060"/>
                </a:solidFill>
              </a:rPr>
            </a:br>
            <a:r>
              <a:rPr lang="en-IN" dirty="0" smtClean="0">
                <a:solidFill>
                  <a:srgbClr val="002060"/>
                </a:solidFill>
              </a:rPr>
              <a:t>Heroku Deployment</a:t>
            </a:r>
            <a:br>
              <a:rPr lang="en-IN" dirty="0" smtClean="0">
                <a:solidFill>
                  <a:srgbClr val="002060"/>
                </a:solidFill>
              </a:rPr>
            </a:br>
            <a:r>
              <a:rPr lang="en-IN" dirty="0" smtClean="0"/>
              <a:t> </a:t>
            </a:r>
            <a:r>
              <a:rPr lang="en-IN" sz="2700" dirty="0" smtClean="0"/>
              <a:t>Live Demo: </a:t>
            </a:r>
            <a:r>
              <a:rPr lang="en-IN" sz="2700" u="sng" dirty="0" smtClean="0">
                <a:hlinkClick r:id="rId2"/>
              </a:rPr>
              <a:t>https://sentiment-analysys-twitter.herokuapp.com/</a:t>
            </a:r>
            <a:r>
              <a:rPr lang="en-IN" dirty="0" smtClean="0"/>
              <a:t/>
            </a:r>
            <a:br>
              <a:rPr lang="en-IN" dirty="0" smtClean="0"/>
            </a:br>
            <a:r>
              <a:rPr lang="en-IN" dirty="0" smtClean="0">
                <a:solidFill>
                  <a:srgbClr val="002060"/>
                </a:solidFill>
              </a:rPr>
              <a:t/>
            </a:r>
            <a:br>
              <a:rPr lang="en-IN" dirty="0" smtClean="0">
                <a:solidFill>
                  <a:srgbClr val="002060"/>
                </a:solidFill>
              </a:rPr>
            </a:br>
            <a:r>
              <a:rPr lang="en-IN" dirty="0" smtClean="0">
                <a:solidFill>
                  <a:srgbClr val="002060"/>
                </a:solidFill>
              </a:rPr>
              <a:t/>
            </a:r>
            <a:br>
              <a:rPr lang="en-IN" dirty="0" smtClean="0">
                <a:solidFill>
                  <a:srgbClr val="002060"/>
                </a:solidFill>
              </a:rPr>
            </a:br>
            <a:endParaRPr lang="en-IN" dirty="0">
              <a:solidFill>
                <a:srgbClr val="002060"/>
              </a:solidFill>
            </a:endParaRPr>
          </a:p>
        </p:txBody>
      </p:sp>
      <p:pic>
        <p:nvPicPr>
          <p:cNvPr id="4098" name="Picture 2"/>
          <p:cNvPicPr>
            <a:picLocks noGrp="1" noChangeAspect="1" noChangeArrowheads="1"/>
          </p:cNvPicPr>
          <p:nvPr>
            <p:ph idx="1"/>
          </p:nvPr>
        </p:nvPicPr>
        <p:blipFill>
          <a:blip r:embed="rId3"/>
          <a:srcRect/>
          <a:stretch>
            <a:fillRect/>
          </a:stretch>
        </p:blipFill>
        <p:spPr bwMode="auto">
          <a:xfrm>
            <a:off x="1083212" y="1619358"/>
            <a:ext cx="9017391" cy="439571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1FF7B-DFE6-534F-A495-8E49B9B16AE4}"/>
              </a:ext>
            </a:extLst>
          </p:cNvPr>
          <p:cNvSpPr>
            <a:spLocks noGrp="1"/>
          </p:cNvSpPr>
          <p:nvPr>
            <p:ph type="title"/>
          </p:nvPr>
        </p:nvSpPr>
        <p:spPr>
          <a:xfrm>
            <a:off x="1125414" y="0"/>
            <a:ext cx="8806377" cy="902970"/>
          </a:xfrm>
        </p:spPr>
        <p:txBody>
          <a:bodyPr>
            <a:normAutofit/>
          </a:bodyPr>
          <a:lstStyle/>
          <a:p>
            <a:pPr algn="ctr"/>
            <a:r>
              <a:rPr lang="en-IN" dirty="0">
                <a:solidFill>
                  <a:srgbClr val="002060"/>
                </a:solidFill>
              </a:rPr>
              <a:t>Sentiment analysis </a:t>
            </a:r>
            <a:r>
              <a:rPr lang="en-IN" dirty="0" smtClean="0">
                <a:solidFill>
                  <a:srgbClr val="002060"/>
                </a:solidFill>
              </a:rPr>
              <a:t>Visualisation</a:t>
            </a:r>
            <a:endParaRPr lang="en-US" dirty="0">
              <a:solidFill>
                <a:srgbClr val="002060"/>
              </a:solidFill>
            </a:endParaRPr>
          </a:p>
        </p:txBody>
      </p:sp>
      <p:sp>
        <p:nvSpPr>
          <p:cNvPr id="10" name="Content Placeholder 2">
            <a:extLst>
              <a:ext uri="{FF2B5EF4-FFF2-40B4-BE49-F238E27FC236}">
                <a16:creationId xmlns:a16="http://schemas.microsoft.com/office/drawing/2014/main" xmlns="" id="{65142480-7D18-5B47-B082-6B14DFE3373D}"/>
              </a:ext>
            </a:extLst>
          </p:cNvPr>
          <p:cNvSpPr txBox="1">
            <a:spLocks/>
          </p:cNvSpPr>
          <p:nvPr/>
        </p:nvSpPr>
        <p:spPr>
          <a:xfrm>
            <a:off x="4557932" y="3263706"/>
            <a:ext cx="7427742" cy="339031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IN" dirty="0"/>
          </a:p>
          <a:p>
            <a:pPr marL="457200" lvl="1" indent="0">
              <a:spcBef>
                <a:spcPts val="0"/>
              </a:spcBef>
              <a:spcAft>
                <a:spcPts val="1200"/>
              </a:spcAft>
              <a:buNone/>
            </a:pPr>
            <a:r>
              <a:rPr lang="en-IN" sz="1800" dirty="0"/>
              <a:t>By looking at the numbers our Inference is,</a:t>
            </a:r>
          </a:p>
          <a:p>
            <a:pPr lvl="1" algn="just"/>
            <a:r>
              <a:rPr lang="en-IN" sz="1800" dirty="0" smtClean="0"/>
              <a:t>Due to COIVD-19 Pandemic, billions of people across the world are under lockdown, factories are shut across the world, which has significantly decreased the pollution, and nature reclaiming it’s position. Which can be confidently classified under </a:t>
            </a:r>
            <a:r>
              <a:rPr lang="en-IN" sz="1900" b="1" dirty="0" smtClean="0">
                <a:solidFill>
                  <a:srgbClr val="00B050"/>
                </a:solidFill>
              </a:rPr>
              <a:t>Positive </a:t>
            </a:r>
            <a:r>
              <a:rPr lang="en-IN" sz="1900" b="1" dirty="0" smtClean="0">
                <a:solidFill>
                  <a:srgbClr val="00B050"/>
                </a:solidFill>
              </a:rPr>
              <a:t>sentiment.</a:t>
            </a:r>
            <a:endParaRPr lang="en-IN" sz="1900" b="1" dirty="0" smtClean="0">
              <a:solidFill>
                <a:srgbClr val="00B050"/>
              </a:solidFill>
            </a:endParaRPr>
          </a:p>
          <a:p>
            <a:pPr lvl="1" algn="just"/>
            <a:r>
              <a:rPr lang="en-IN" sz="1800" dirty="0" smtClean="0"/>
              <a:t>Also COIVD-19 caused  illness to millions of people, thousands of death ,and have caused recession or Economic downturn across the several nations which have caused huge unemployment. </a:t>
            </a:r>
            <a:r>
              <a:rPr lang="en-IN" sz="1800" dirty="0"/>
              <a:t>is broadly classified under </a:t>
            </a:r>
            <a:r>
              <a:rPr lang="en-IN" sz="1900" b="1" dirty="0">
                <a:solidFill>
                  <a:srgbClr val="FF0000"/>
                </a:solidFill>
              </a:rPr>
              <a:t>Negative sentiment </a:t>
            </a:r>
            <a:r>
              <a:rPr lang="en-IN" sz="1800" b="1" dirty="0" smtClean="0">
                <a:solidFill>
                  <a:srgbClr val="FF0000"/>
                </a:solidFill>
              </a:rPr>
              <a:t>.</a:t>
            </a:r>
            <a:endParaRPr lang="en-IN" sz="1800" dirty="0"/>
          </a:p>
          <a:p>
            <a:pPr marL="457200" lvl="1" indent="0" algn="just">
              <a:buNone/>
            </a:pPr>
            <a:endParaRPr lang="en-IN" sz="1800" dirty="0"/>
          </a:p>
        </p:txBody>
      </p:sp>
      <p:sp>
        <p:nvSpPr>
          <p:cNvPr id="17" name="Content Placeholder 2">
            <a:extLst>
              <a:ext uri="{FF2B5EF4-FFF2-40B4-BE49-F238E27FC236}">
                <a16:creationId xmlns:a16="http://schemas.microsoft.com/office/drawing/2014/main" xmlns="" id="{AE5CE1A8-0103-EA4C-8CFF-DC18DC0A56D4}"/>
              </a:ext>
            </a:extLst>
          </p:cNvPr>
          <p:cNvSpPr txBox="1">
            <a:spLocks/>
          </p:cNvSpPr>
          <p:nvPr/>
        </p:nvSpPr>
        <p:spPr>
          <a:xfrm>
            <a:off x="5036233" y="1266092"/>
            <a:ext cx="6400801" cy="22086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v"/>
            </a:pPr>
            <a:r>
              <a:rPr lang="en-IN" dirty="0" smtClean="0"/>
              <a:t>From the Sentiment </a:t>
            </a:r>
            <a:r>
              <a:rPr lang="en-IN" dirty="0"/>
              <a:t>analysis Pie chart representation we could say </a:t>
            </a:r>
            <a:r>
              <a:rPr lang="en-IN" dirty="0" smtClean="0"/>
              <a:t>that for the tweets for covid</a:t>
            </a:r>
            <a:r>
              <a:rPr lang="en-IN" dirty="0" smtClean="0"/>
              <a:t>-19 hash tag search</a:t>
            </a:r>
            <a:endParaRPr lang="en-IN" dirty="0"/>
          </a:p>
          <a:p>
            <a:pPr lvl="1">
              <a:buFont typeface="Wingdings" pitchFamily="2" charset="2"/>
              <a:buChar char="q"/>
            </a:pPr>
            <a:r>
              <a:rPr lang="en-IN" b="1" dirty="0" smtClean="0">
                <a:solidFill>
                  <a:srgbClr val="002060"/>
                </a:solidFill>
              </a:rPr>
              <a:t>50%</a:t>
            </a:r>
            <a:r>
              <a:rPr lang="en-IN" b="1" dirty="0" smtClean="0">
                <a:solidFill>
                  <a:srgbClr val="002060"/>
                </a:solidFill>
              </a:rPr>
              <a:t> </a:t>
            </a:r>
            <a:r>
              <a:rPr lang="en-IN" b="1" dirty="0">
                <a:solidFill>
                  <a:srgbClr val="002060"/>
                </a:solidFill>
              </a:rPr>
              <a:t>of tweets are </a:t>
            </a:r>
            <a:r>
              <a:rPr lang="en-IN" b="1" dirty="0" smtClean="0">
                <a:solidFill>
                  <a:srgbClr val="00B050"/>
                </a:solidFill>
              </a:rPr>
              <a:t>Positive</a:t>
            </a:r>
            <a:r>
              <a:rPr lang="en-IN" b="1" dirty="0" smtClean="0">
                <a:solidFill>
                  <a:srgbClr val="002060"/>
                </a:solidFill>
              </a:rPr>
              <a:t> </a:t>
            </a:r>
            <a:r>
              <a:rPr lang="en-IN" b="1" dirty="0" smtClean="0">
                <a:solidFill>
                  <a:srgbClr val="002060"/>
                </a:solidFill>
              </a:rPr>
              <a:t>.</a:t>
            </a:r>
            <a:endParaRPr lang="en-IN" b="1" dirty="0">
              <a:solidFill>
                <a:srgbClr val="002060"/>
              </a:solidFill>
            </a:endParaRPr>
          </a:p>
          <a:p>
            <a:pPr lvl="1">
              <a:buFont typeface="Wingdings" pitchFamily="2" charset="2"/>
              <a:buChar char="q"/>
            </a:pPr>
            <a:r>
              <a:rPr lang="en-IN" b="1" dirty="0" smtClean="0">
                <a:solidFill>
                  <a:srgbClr val="002060"/>
                </a:solidFill>
              </a:rPr>
              <a:t>17</a:t>
            </a:r>
            <a:r>
              <a:rPr lang="en-IN" b="1" dirty="0" smtClean="0">
                <a:solidFill>
                  <a:srgbClr val="002060"/>
                </a:solidFill>
              </a:rPr>
              <a:t>% </a:t>
            </a:r>
            <a:r>
              <a:rPr lang="en-IN" b="1" dirty="0">
                <a:solidFill>
                  <a:srgbClr val="002060"/>
                </a:solidFill>
              </a:rPr>
              <a:t>of tweets are </a:t>
            </a:r>
            <a:r>
              <a:rPr lang="en-IN" b="1" dirty="0" smtClean="0">
                <a:solidFill>
                  <a:srgbClr val="FF0000"/>
                </a:solidFill>
              </a:rPr>
              <a:t>Negative</a:t>
            </a:r>
            <a:r>
              <a:rPr lang="en-IN" b="1" dirty="0" smtClean="0">
                <a:solidFill>
                  <a:srgbClr val="002060"/>
                </a:solidFill>
              </a:rPr>
              <a:t> .</a:t>
            </a:r>
            <a:endParaRPr lang="en-IN" b="1" dirty="0">
              <a:solidFill>
                <a:srgbClr val="002060"/>
              </a:solidFill>
            </a:endParaRPr>
          </a:p>
          <a:p>
            <a:pPr lvl="1">
              <a:buFont typeface="Wingdings" pitchFamily="2" charset="2"/>
              <a:buChar char="q"/>
            </a:pPr>
            <a:r>
              <a:rPr lang="en-IN" b="1" dirty="0" smtClean="0">
                <a:solidFill>
                  <a:srgbClr val="002060"/>
                </a:solidFill>
              </a:rPr>
              <a:t>33</a:t>
            </a:r>
            <a:r>
              <a:rPr lang="en-IN" b="1" dirty="0" smtClean="0">
                <a:solidFill>
                  <a:srgbClr val="002060"/>
                </a:solidFill>
              </a:rPr>
              <a:t>% </a:t>
            </a:r>
            <a:r>
              <a:rPr lang="en-IN" b="1" dirty="0">
                <a:solidFill>
                  <a:srgbClr val="002060"/>
                </a:solidFill>
              </a:rPr>
              <a:t>of tweets are </a:t>
            </a:r>
            <a:r>
              <a:rPr lang="en-IN" b="1" dirty="0">
                <a:solidFill>
                  <a:srgbClr val="92D050"/>
                </a:solidFill>
              </a:rPr>
              <a:t>Neutral</a:t>
            </a:r>
            <a:r>
              <a:rPr lang="en-IN" b="1" dirty="0">
                <a:solidFill>
                  <a:srgbClr val="002060"/>
                </a:solidFill>
              </a:rPr>
              <a:t>.</a:t>
            </a:r>
          </a:p>
        </p:txBody>
      </p:sp>
      <p:pic>
        <p:nvPicPr>
          <p:cNvPr id="3074" name="Picture 2"/>
          <p:cNvPicPr>
            <a:picLocks noChangeAspect="1" noChangeArrowheads="1"/>
          </p:cNvPicPr>
          <p:nvPr/>
        </p:nvPicPr>
        <p:blipFill>
          <a:blip r:embed="rId3"/>
          <a:srcRect/>
          <a:stretch>
            <a:fillRect/>
          </a:stretch>
        </p:blipFill>
        <p:spPr bwMode="auto">
          <a:xfrm>
            <a:off x="274173" y="1463040"/>
            <a:ext cx="4762060" cy="4403188"/>
          </a:xfrm>
          <a:prstGeom prst="rect">
            <a:avLst/>
          </a:prstGeom>
          <a:noFill/>
          <a:ln w="9525">
            <a:noFill/>
            <a:miter lim="800000"/>
            <a:headEnd/>
            <a:tailEnd/>
          </a:ln>
          <a:effectLst/>
        </p:spPr>
      </p:pic>
    </p:spTree>
    <p:extLst>
      <p:ext uri="{BB962C8B-B14F-4D97-AF65-F5344CB8AC3E}">
        <p14:creationId xmlns:p14="http://schemas.microsoft.com/office/powerpoint/2010/main" xmlns="" val="119939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1FF7B-DFE6-534F-A495-8E49B9B16AE4}"/>
              </a:ext>
            </a:extLst>
          </p:cNvPr>
          <p:cNvSpPr>
            <a:spLocks noGrp="1"/>
          </p:cNvSpPr>
          <p:nvPr>
            <p:ph type="title"/>
          </p:nvPr>
        </p:nvSpPr>
        <p:spPr>
          <a:xfrm>
            <a:off x="1069144" y="0"/>
            <a:ext cx="7891975" cy="1320800"/>
          </a:xfrm>
        </p:spPr>
        <p:txBody>
          <a:bodyPr>
            <a:normAutofit/>
          </a:bodyPr>
          <a:lstStyle/>
          <a:p>
            <a:pPr algn="ctr"/>
            <a:r>
              <a:rPr lang="en-IN" dirty="0">
                <a:solidFill>
                  <a:srgbClr val="002060"/>
                </a:solidFill>
              </a:rPr>
              <a:t>Emotional </a:t>
            </a:r>
            <a:r>
              <a:rPr lang="en-IN" dirty="0" smtClean="0">
                <a:solidFill>
                  <a:srgbClr val="002060"/>
                </a:solidFill>
              </a:rPr>
              <a:t>analysis</a:t>
            </a:r>
            <a:endParaRPr lang="en-US" dirty="0">
              <a:solidFill>
                <a:srgbClr val="002060"/>
              </a:solidFill>
            </a:endParaRPr>
          </a:p>
        </p:txBody>
      </p:sp>
      <p:sp>
        <p:nvSpPr>
          <p:cNvPr id="11" name="Content Placeholder 2">
            <a:extLst>
              <a:ext uri="{FF2B5EF4-FFF2-40B4-BE49-F238E27FC236}">
                <a16:creationId xmlns:a16="http://schemas.microsoft.com/office/drawing/2014/main" xmlns="" id="{2B1DA649-DBB6-154F-91E6-9CCBFF22CB00}"/>
              </a:ext>
            </a:extLst>
          </p:cNvPr>
          <p:cNvSpPr txBox="1">
            <a:spLocks/>
          </p:cNvSpPr>
          <p:nvPr/>
        </p:nvSpPr>
        <p:spPr>
          <a:xfrm>
            <a:off x="4670473" y="1545883"/>
            <a:ext cx="7301133" cy="45172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v"/>
            </a:pPr>
            <a:r>
              <a:rPr lang="en-IN" dirty="0" smtClean="0"/>
              <a:t>From </a:t>
            </a:r>
            <a:r>
              <a:rPr lang="en-IN" dirty="0" smtClean="0"/>
              <a:t>the Emotional </a:t>
            </a:r>
            <a:r>
              <a:rPr lang="en-IN" dirty="0"/>
              <a:t>analysis bar chart </a:t>
            </a:r>
            <a:r>
              <a:rPr lang="en-IN" dirty="0" smtClean="0"/>
              <a:t>Visualization we </a:t>
            </a:r>
            <a:r>
              <a:rPr lang="en-IN" dirty="0"/>
              <a:t>could say </a:t>
            </a:r>
            <a:r>
              <a:rPr lang="en-IN" dirty="0" smtClean="0"/>
              <a:t>that</a:t>
            </a:r>
          </a:p>
          <a:p>
            <a:pPr algn="just">
              <a:spcAft>
                <a:spcPts val="1000"/>
              </a:spcAft>
              <a:buFont typeface="Courier New" pitchFamily="49" charset="0"/>
              <a:buChar char="o"/>
            </a:pPr>
            <a:r>
              <a:rPr lang="en-IN" dirty="0" smtClean="0"/>
              <a:t>Majority of the information are rigorously classified under   “</a:t>
            </a:r>
            <a:r>
              <a:rPr lang="en-IN" b="1" dirty="0" smtClean="0">
                <a:solidFill>
                  <a:srgbClr val="FF0000"/>
                </a:solidFill>
              </a:rPr>
              <a:t>SAD</a:t>
            </a:r>
            <a:r>
              <a:rPr lang="en-IN" dirty="0" smtClean="0"/>
              <a:t>” emotional value since COVID-19 has caused illness, deaths around the world. Which it turn caused huge unemployment.</a:t>
            </a:r>
          </a:p>
          <a:p>
            <a:pPr algn="just">
              <a:spcAft>
                <a:spcPts val="1000"/>
              </a:spcAft>
              <a:buFont typeface="Courier New" pitchFamily="49" charset="0"/>
              <a:buChar char="o"/>
            </a:pPr>
            <a:r>
              <a:rPr lang="en-IN" dirty="0" smtClean="0"/>
              <a:t>Minority of information are classified under “</a:t>
            </a:r>
            <a:r>
              <a:rPr lang="en-IN" b="1" dirty="0" smtClean="0">
                <a:solidFill>
                  <a:srgbClr val="FF0000"/>
                </a:solidFill>
              </a:rPr>
              <a:t>POWERLESS</a:t>
            </a:r>
            <a:r>
              <a:rPr lang="en-IN" dirty="0" smtClean="0"/>
              <a:t>” since few First-World countries or Developed nation such as USA, UK, Italy, German, etc suffered the most from the pandemic even being a highly developed nation.</a:t>
            </a:r>
          </a:p>
          <a:p>
            <a:pPr algn="just">
              <a:spcAft>
                <a:spcPts val="1000"/>
              </a:spcAft>
              <a:buFont typeface="Courier New" pitchFamily="49" charset="0"/>
              <a:buChar char="o"/>
            </a:pPr>
            <a:r>
              <a:rPr lang="en-IN" dirty="0" smtClean="0"/>
              <a:t>Few information are classified under “</a:t>
            </a:r>
            <a:r>
              <a:rPr lang="en-IN" b="1" dirty="0" smtClean="0">
                <a:solidFill>
                  <a:srgbClr val="FF0000"/>
                </a:solidFill>
              </a:rPr>
              <a:t>ANGRY</a:t>
            </a:r>
            <a:r>
              <a:rPr lang="en-IN" dirty="0" smtClean="0"/>
              <a:t>” since COVID-19 might has caused unemployment which have enraged millions of people.</a:t>
            </a:r>
          </a:p>
          <a:p>
            <a:pPr algn="just">
              <a:spcAft>
                <a:spcPts val="1000"/>
              </a:spcAft>
              <a:buFont typeface="Courier New" pitchFamily="49" charset="0"/>
              <a:buChar char="o"/>
            </a:pPr>
            <a:endParaRPr lang="en-IN" dirty="0" smtClean="0"/>
          </a:p>
          <a:p>
            <a:endParaRPr lang="en-IN" dirty="0"/>
          </a:p>
        </p:txBody>
      </p:sp>
      <p:pic>
        <p:nvPicPr>
          <p:cNvPr id="2050" name="Picture 2"/>
          <p:cNvPicPr>
            <a:picLocks noChangeAspect="1" noChangeArrowheads="1"/>
          </p:cNvPicPr>
          <p:nvPr/>
        </p:nvPicPr>
        <p:blipFill>
          <a:blip r:embed="rId2"/>
          <a:srcRect/>
          <a:stretch>
            <a:fillRect/>
          </a:stretch>
        </p:blipFill>
        <p:spPr bwMode="auto">
          <a:xfrm>
            <a:off x="379827" y="1545883"/>
            <a:ext cx="4290645" cy="4334412"/>
          </a:xfrm>
          <a:prstGeom prst="rect">
            <a:avLst/>
          </a:prstGeom>
          <a:noFill/>
          <a:ln w="9525">
            <a:noFill/>
            <a:miter lim="800000"/>
            <a:headEnd/>
            <a:tailEnd/>
          </a:ln>
          <a:effectLst/>
        </p:spPr>
      </p:pic>
    </p:spTree>
    <p:extLst>
      <p:ext uri="{BB962C8B-B14F-4D97-AF65-F5344CB8AC3E}">
        <p14:creationId xmlns:p14="http://schemas.microsoft.com/office/powerpoint/2010/main" xmlns="" val="264336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1FF7B-DFE6-534F-A495-8E49B9B16AE4}"/>
              </a:ext>
            </a:extLst>
          </p:cNvPr>
          <p:cNvSpPr>
            <a:spLocks noGrp="1"/>
          </p:cNvSpPr>
          <p:nvPr>
            <p:ph type="title"/>
          </p:nvPr>
        </p:nvSpPr>
        <p:spPr>
          <a:xfrm>
            <a:off x="580571" y="0"/>
            <a:ext cx="9492343" cy="1074057"/>
          </a:xfrm>
        </p:spPr>
        <p:txBody>
          <a:bodyPr>
            <a:normAutofit fontScale="90000"/>
          </a:bodyPr>
          <a:lstStyle/>
          <a:p>
            <a:pPr algn="ctr"/>
            <a:r>
              <a:rPr lang="en-IN" dirty="0">
                <a:solidFill>
                  <a:srgbClr val="002060"/>
                </a:solidFill>
              </a:rPr>
              <a:t>Word Cloud representation on Covid-19</a:t>
            </a:r>
            <a:endParaRPr lang="en-US" dirty="0">
              <a:solidFill>
                <a:srgbClr val="002060"/>
              </a:solidFill>
            </a:endParaRPr>
          </a:p>
        </p:txBody>
      </p:sp>
      <p:sp>
        <p:nvSpPr>
          <p:cNvPr id="10" name="Content Placeholder 2">
            <a:extLst>
              <a:ext uri="{FF2B5EF4-FFF2-40B4-BE49-F238E27FC236}">
                <a16:creationId xmlns:a16="http://schemas.microsoft.com/office/drawing/2014/main" xmlns="" id="{65142480-7D18-5B47-B082-6B14DFE3373D}"/>
              </a:ext>
            </a:extLst>
          </p:cNvPr>
          <p:cNvSpPr txBox="1">
            <a:spLocks/>
          </p:cNvSpPr>
          <p:nvPr/>
        </p:nvSpPr>
        <p:spPr>
          <a:xfrm>
            <a:off x="6502400" y="1969477"/>
            <a:ext cx="5196114" cy="34809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v"/>
            </a:pPr>
            <a:r>
              <a:rPr lang="en-IN" dirty="0" smtClean="0"/>
              <a:t>From </a:t>
            </a:r>
            <a:r>
              <a:rPr lang="en-IN" dirty="0" smtClean="0"/>
              <a:t>the Word Cloud visualization </a:t>
            </a:r>
            <a:r>
              <a:rPr lang="en-IN" dirty="0" smtClean="0"/>
              <a:t> we could say that Keywords </a:t>
            </a:r>
            <a:r>
              <a:rPr lang="en-IN" dirty="0" smtClean="0"/>
              <a:t>Like </a:t>
            </a:r>
          </a:p>
          <a:p>
            <a:pPr>
              <a:buNone/>
            </a:pPr>
            <a:r>
              <a:rPr lang="en-IN" b="1" dirty="0" smtClean="0">
                <a:solidFill>
                  <a:schemeClr val="accent2"/>
                </a:solidFill>
              </a:rPr>
              <a:t>	</a:t>
            </a:r>
            <a:r>
              <a:rPr lang="en-IN" b="1" dirty="0" smtClean="0">
                <a:solidFill>
                  <a:schemeClr val="accent2"/>
                </a:solidFill>
              </a:rPr>
              <a:t>India</a:t>
            </a:r>
            <a:r>
              <a:rPr lang="en-IN" b="1" dirty="0" smtClean="0">
                <a:solidFill>
                  <a:srgbClr val="00B050"/>
                </a:solidFill>
              </a:rPr>
              <a:t> , </a:t>
            </a:r>
            <a:r>
              <a:rPr lang="en-IN" b="1" dirty="0" smtClean="0">
                <a:solidFill>
                  <a:srgbClr val="00B0F0"/>
                </a:solidFill>
              </a:rPr>
              <a:t>Caronavirus, </a:t>
            </a:r>
            <a:r>
              <a:rPr lang="en-IN" b="1" dirty="0" smtClean="0">
                <a:solidFill>
                  <a:srgbClr val="FF0000"/>
                </a:solidFill>
              </a:rPr>
              <a:t>Deaths, </a:t>
            </a:r>
            <a:r>
              <a:rPr lang="en-IN" b="1" dirty="0" smtClean="0">
                <a:solidFill>
                  <a:srgbClr val="00B050"/>
                </a:solidFill>
              </a:rPr>
              <a:t>virus, </a:t>
            </a:r>
            <a:r>
              <a:rPr lang="en-IN" b="1" dirty="0" smtClean="0">
                <a:solidFill>
                  <a:srgbClr val="002060"/>
                </a:solidFill>
              </a:rPr>
              <a:t>pandemic, </a:t>
            </a:r>
            <a:r>
              <a:rPr lang="en-IN" b="1" dirty="0" smtClean="0">
                <a:solidFill>
                  <a:schemeClr val="accent6">
                    <a:lumMod val="60000"/>
                    <a:lumOff val="40000"/>
                  </a:schemeClr>
                </a:solidFill>
              </a:rPr>
              <a:t>government </a:t>
            </a:r>
            <a:r>
              <a:rPr lang="en-IN" b="1" dirty="0" smtClean="0">
                <a:solidFill>
                  <a:srgbClr val="00B050"/>
                </a:solidFill>
              </a:rPr>
              <a:t>American, </a:t>
            </a:r>
            <a:r>
              <a:rPr lang="en-IN" b="1" dirty="0" smtClean="0">
                <a:solidFill>
                  <a:schemeClr val="accent2"/>
                </a:solidFill>
              </a:rPr>
              <a:t>cases </a:t>
            </a:r>
          </a:p>
          <a:p>
            <a:pPr>
              <a:buNone/>
            </a:pPr>
            <a:r>
              <a:rPr lang="en-IN" dirty="0" smtClean="0"/>
              <a:t>	are most talked information or topic based on our Twitter </a:t>
            </a:r>
            <a:r>
              <a:rPr lang="en-IN" dirty="0" smtClean="0"/>
              <a:t>data analysis</a:t>
            </a:r>
            <a:r>
              <a:rPr lang="en-IN" dirty="0" smtClean="0"/>
              <a:t>.</a:t>
            </a:r>
            <a:endParaRPr lang="en-IN" dirty="0" smtClean="0">
              <a:solidFill>
                <a:schemeClr val="accent2"/>
              </a:solidFill>
            </a:endParaRPr>
          </a:p>
        </p:txBody>
      </p:sp>
      <p:pic>
        <p:nvPicPr>
          <p:cNvPr id="1026" name="Picture 2"/>
          <p:cNvPicPr>
            <a:picLocks noChangeAspect="1" noChangeArrowheads="1"/>
          </p:cNvPicPr>
          <p:nvPr/>
        </p:nvPicPr>
        <p:blipFill>
          <a:blip r:embed="rId2"/>
          <a:srcRect/>
          <a:stretch>
            <a:fillRect/>
          </a:stretch>
        </p:blipFill>
        <p:spPr bwMode="auto">
          <a:xfrm>
            <a:off x="885372" y="1320800"/>
            <a:ext cx="5617028" cy="4690045"/>
          </a:xfrm>
          <a:prstGeom prst="rect">
            <a:avLst/>
          </a:prstGeom>
          <a:noFill/>
          <a:ln w="9525">
            <a:noFill/>
            <a:miter lim="800000"/>
            <a:headEnd/>
            <a:tailEnd/>
          </a:ln>
          <a:effectLst/>
        </p:spPr>
      </p:pic>
    </p:spTree>
    <p:extLst>
      <p:ext uri="{BB962C8B-B14F-4D97-AF65-F5344CB8AC3E}">
        <p14:creationId xmlns:p14="http://schemas.microsoft.com/office/powerpoint/2010/main" xmlns="" val="65396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190F5-BAEA-4649-8BB7-EADC2AB58F1C}"/>
              </a:ext>
            </a:extLst>
          </p:cNvPr>
          <p:cNvSpPr>
            <a:spLocks noGrp="1"/>
          </p:cNvSpPr>
          <p:nvPr>
            <p:ph type="ctrTitle"/>
          </p:nvPr>
        </p:nvSpPr>
        <p:spPr/>
        <p:txBody>
          <a:bodyPr/>
          <a:lstStyle/>
          <a:p>
            <a:pPr algn="ctr"/>
            <a:r>
              <a:rPr lang="en-US" dirty="0" smtClean="0">
                <a:solidFill>
                  <a:srgbClr val="FF0000"/>
                </a:solidFill>
              </a:rPr>
              <a:t>Thank</a:t>
            </a:r>
            <a:r>
              <a:rPr lang="en-US" dirty="0" smtClean="0"/>
              <a:t> You</a:t>
            </a:r>
            <a:r>
              <a:rPr lang="en-US" dirty="0"/>
              <a:t>.</a:t>
            </a:r>
          </a:p>
        </p:txBody>
      </p:sp>
    </p:spTree>
    <p:extLst>
      <p:ext uri="{BB962C8B-B14F-4D97-AF65-F5344CB8AC3E}">
        <p14:creationId xmlns:p14="http://schemas.microsoft.com/office/powerpoint/2010/main" xmlns="" val="1775298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276</TotalTime>
  <Words>390</Words>
  <Application>Microsoft Macintosh PowerPoint</Application>
  <PresentationFormat>Custom</PresentationFormat>
  <Paragraphs>46</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Twitter Sentimental Analysis</vt:lpstr>
      <vt:lpstr>Project Description</vt:lpstr>
      <vt:lpstr>Tools Used/Requirements</vt:lpstr>
      <vt:lpstr> Heroku Deployment  Live Demo: https://sentiment-analysys-twitter.herokuapp.com/   </vt:lpstr>
      <vt:lpstr>Sentiment analysis Visualisation</vt:lpstr>
      <vt:lpstr>Emotional analysis</vt:lpstr>
      <vt:lpstr>Word Cloud representation on Covid-19</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Tweets Analyzer</dc:title>
  <dc:creator>Microsoft Office User</dc:creator>
  <cp:lastModifiedBy>Adinath</cp:lastModifiedBy>
  <cp:revision>32</cp:revision>
  <dcterms:created xsi:type="dcterms:W3CDTF">2020-04-30T05:06:51Z</dcterms:created>
  <dcterms:modified xsi:type="dcterms:W3CDTF">2020-05-15T11:10:16Z</dcterms:modified>
</cp:coreProperties>
</file>