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70" r:id="rId4"/>
    <p:sldId id="269" r:id="rId5"/>
    <p:sldId id="271" r:id="rId6"/>
    <p:sldId id="259" r:id="rId7"/>
    <p:sldId id="257" r:id="rId8"/>
    <p:sldId id="274" r:id="rId9"/>
    <p:sldId id="273" r:id="rId10"/>
    <p:sldId id="260" r:id="rId11"/>
    <p:sldId id="261" r:id="rId12"/>
    <p:sldId id="272" r:id="rId13"/>
    <p:sldId id="258" r:id="rId14"/>
    <p:sldId id="262" r:id="rId15"/>
    <p:sldId id="267" r:id="rId16"/>
    <p:sldId id="263" r:id="rId17"/>
    <p:sldId id="275" r:id="rId18"/>
    <p:sldId id="276" r:id="rId19"/>
    <p:sldId id="264" r:id="rId20"/>
    <p:sldId id="277" r:id="rId21"/>
    <p:sldId id="26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480-874C-4667-B306-37AF0D4B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6E47-4060-44A9-9E70-E1115FA6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0CA9-E74B-486D-AF83-8E13E4BF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6985-8A1E-482D-96BF-3151616D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6DA65-53BC-4973-A81A-7044421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C686-45DB-4A3C-AB02-0E5535C2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FD0F-24C2-40A0-9CEF-99B97838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D1AF-75C1-49EE-8FDE-2402C3B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3750-1681-4760-990C-B295607A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841B-2547-4FE1-A9C2-55E2520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137A1-94B7-4114-B175-993A28D1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84502-AB91-4D1F-8947-C6AA2A44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F426-1A89-41E5-88A6-45060478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7E22-DBB7-43FB-A7AE-C0196522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5E09-9ED8-42CB-B9B5-E0BF5BA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710C-B791-45AF-BDD2-5E4278A9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7DD9-F6BC-4842-885B-E96F990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5C54-9F68-46D3-9121-334C853B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1ED7-2DD7-4B30-B20B-3472F0A6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AAEB2-0959-44F2-8E83-A0B22922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DAF4-57A5-4060-91EA-388D5BA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B59C-D916-49DB-871A-DA56768F5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C1C9-7D38-42DB-BBF8-90BCDDA0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9959-058E-43DE-A632-19BA4688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F460-2B45-41F8-BDD5-F1060F43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D758-C0D3-472D-A24C-C8F26EC3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E77-E593-4C9E-914F-DACA5D8B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D5AA4-BB75-4208-8ADF-151942E0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F7451-7044-4BFC-914E-E8B71E78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F527C-BE8D-4906-B127-2790275C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61D-6493-440A-A5E7-0B3D0807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8715-078B-4C1B-8782-151A8FC1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DE522-0C44-48EC-B566-C3E0A2E8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106-0BE4-4876-9A05-D3B25E17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3A0FD-A8DD-4059-8EAB-D50283586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A1336-4646-4703-B4EE-C30F84F6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92FE8-9ACE-41E4-B43C-0CC185F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D84D6-CAC4-4B44-B1D2-800D679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7B4E5-86A6-4EA7-B447-2D1C3C25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20C4-198C-43F6-8375-E83C2170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D8BBC-0FD8-4B2C-9B34-4F573001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81629-1C8B-4D0C-8361-CB0DEC65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7B3A-5D17-4FC5-91EB-111A58D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E878-B45F-4F9E-A828-A549B9C7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A0267-88F3-4075-B41B-C4EB35E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B5A5F-92C1-47A3-A0B0-26DEE1F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8099-4F05-490B-BD78-81F76CC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E6C1-A7A7-4113-8DBA-12261FD5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55E5D-1ED0-4C6F-ABD1-C183425A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4284-96CB-4C0F-AEC2-7F11935A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DADE1-6352-4B33-9CF9-F6DE29DE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EFCE-080C-46F9-B69F-7EB9F940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560A-A947-4D2F-9C2E-29C463E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4955-1CD9-45C6-845D-7C036041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0D01-4084-4F4B-80B7-5A6A0003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A6E6E-426A-4957-8F68-B853C69F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1E77-BAE2-4B69-91A3-E5BAF1EB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1F7F-D907-4A72-8F47-D18AEC4B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43F87-C4D4-4959-A54D-53443969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D971-1CE8-400B-984F-005145E8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476-4FBC-4A07-AC98-35C3DFD7A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C5FC-6097-4B4D-A202-669E55E99A81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9719-65D1-428E-A975-806FCAD1E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90F1-D0F4-44ED-99D3-CA64B390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BAA6-DDDC-4574-962E-54FD365E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.arc.nasa.gov/tech/dash/groups/pcoe/prognostic-data-repository/" TargetMode="External"/><Relationship Id="rId2" Type="http://schemas.openxmlformats.org/officeDocument/2006/relationships/hyperlink" Target="https://gallery.azure.ai/Experiment/Predictive-Maintenance-Step-1-of-3-data-preparation-and-feature-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59C6-D078-4199-824A-B6309771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12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Predictive maintenance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dirty="0" err="1"/>
              <a:t>Axbit</a:t>
            </a:r>
            <a:r>
              <a:rPr lang="en-US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17850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1E314-D369-4696-9B24-E832D5C9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2424112"/>
            <a:ext cx="4629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5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7F2B-CC54-4E24-B9BE-EAFBA403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4" y="3066990"/>
            <a:ext cx="70294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C34F-28B8-4791-83EF-E2CE985B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46" y="2808756"/>
            <a:ext cx="9573491" cy="1240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Axbit’s</a:t>
            </a:r>
            <a:r>
              <a:rPr lang="en-US" sz="5400" dirty="0"/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32363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7456-FEB5-4E5D-AE3B-00644B6F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EA1-1CD4-4E04-941F-F4DBF80B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663" y="1618337"/>
            <a:ext cx="7271238" cy="3218835"/>
          </a:xfrm>
        </p:spPr>
        <p:txBody>
          <a:bodyPr/>
          <a:lstStyle/>
          <a:p>
            <a:r>
              <a:rPr lang="en-US" dirty="0"/>
              <a:t>Recurrent neural network has recurring connection to itself:</a:t>
            </a:r>
          </a:p>
          <a:p>
            <a:pPr lvl="1"/>
            <a:r>
              <a:rPr lang="en-US" b="1" dirty="0"/>
              <a:t>Learns temporal dependence</a:t>
            </a:r>
            <a:r>
              <a:rPr lang="en-US" dirty="0"/>
              <a:t>:  Gives a sense of time context that can change dynamically.</a:t>
            </a:r>
          </a:p>
          <a:p>
            <a:pPr lvl="1"/>
            <a:r>
              <a:rPr lang="en-US" b="1" dirty="0"/>
              <a:t>Native support</a:t>
            </a:r>
            <a:r>
              <a:rPr lang="en-US" dirty="0"/>
              <a:t> for sequential dependencies.</a:t>
            </a:r>
          </a:p>
          <a:p>
            <a:r>
              <a:rPr lang="en-US" dirty="0"/>
              <a:t>RNN’s are less brittle towards time dependent nonlinearities. </a:t>
            </a:r>
          </a:p>
          <a:p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581E6B-097B-4CE5-A54B-19773AB15665}"/>
              </a:ext>
            </a:extLst>
          </p:cNvPr>
          <p:cNvGrpSpPr/>
          <p:nvPr/>
        </p:nvGrpSpPr>
        <p:grpSpPr>
          <a:xfrm>
            <a:off x="7796462" y="1950593"/>
            <a:ext cx="4291276" cy="2088275"/>
            <a:chOff x="7748335" y="1914499"/>
            <a:chExt cx="4291276" cy="2088275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2367B4-D18A-4073-A084-2F27C8C8E14D}"/>
                </a:ext>
              </a:extLst>
            </p:cNvPr>
            <p:cNvGrpSpPr/>
            <p:nvPr/>
          </p:nvGrpSpPr>
          <p:grpSpPr>
            <a:xfrm>
              <a:off x="7748335" y="1914499"/>
              <a:ext cx="3962147" cy="2068224"/>
              <a:chOff x="7748335" y="1914499"/>
              <a:chExt cx="3962147" cy="2068224"/>
            </a:xfrm>
            <a:grp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6F529F4-4A44-4D2B-A4C3-947AFE76E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1307" y="2056611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FE9946-A432-4C82-8D7D-44A53234F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0081" y="2137102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438C352-A413-4D80-A5D0-EFB000A5A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6" y="2491199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12D5FF8-06E8-47A2-A74B-2D17518D9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280835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5BAFDC-32F6-456E-8BAA-47AE60F4A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995" y="353559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FF2563-CD66-41EA-B2CE-2A77C1D746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1613" y="319166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713CFE-6B4C-45AF-8F1B-E5F66E6F8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4929" y="2250947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19D7E8C-1F90-46C6-880D-09681D17C556}"/>
                  </a:ext>
                </a:extLst>
              </p:cNvPr>
              <p:cNvCxnSpPr>
                <a:cxnSpLocks/>
                <a:stCxn id="12" idx="7"/>
                <a:endCxn id="5" idx="3"/>
              </p:cNvCxnSpPr>
              <p:nvPr/>
            </p:nvCxnSpPr>
            <p:spPr>
              <a:xfrm flipV="1">
                <a:off x="7980510" y="2299075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BC8A3DA-06BA-48B7-9DDE-EC5E1064AAFD}"/>
                  </a:ext>
                </a:extLst>
              </p:cNvPr>
              <p:cNvCxnSpPr>
                <a:stCxn id="13" idx="7"/>
              </p:cNvCxnSpPr>
              <p:nvPr/>
            </p:nvCxnSpPr>
            <p:spPr>
              <a:xfrm flipV="1">
                <a:off x="7980510" y="2262781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5A8A327-A294-431D-98F9-459FFEFB0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662" y="2157514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7E4370-FA5D-409D-A301-BA285DDBD16B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>
                <a:off x="7977985" y="2503379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4A7ECB-BC45-49C8-9DBD-13441420B251}"/>
                  </a:ext>
                </a:extLst>
              </p:cNvPr>
              <p:cNvCxnSpPr>
                <a:cxnSpLocks/>
                <a:stCxn id="15" idx="7"/>
              </p:cNvCxnSpPr>
              <p:nvPr/>
            </p:nvCxnSpPr>
            <p:spPr>
              <a:xfrm flipV="1">
                <a:off x="7985128" y="2861630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6EBF616-D5B1-4E28-88D8-62D97D37800D}"/>
                  </a:ext>
                </a:extLst>
              </p:cNvPr>
              <p:cNvCxnSpPr>
                <a:cxnSpLocks/>
                <a:stCxn id="13" idx="7"/>
              </p:cNvCxnSpPr>
              <p:nvPr/>
            </p:nvCxnSpPr>
            <p:spPr>
              <a:xfrm flipV="1">
                <a:off x="7980510" y="2861630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474807-3F28-4A4D-949D-7964F1A061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7295" y="2726368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7CEE01-F62B-48EC-93B2-CA063EB1B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9325" y="3303884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row: Curved Up 56">
                <a:extLst>
                  <a:ext uri="{FF2B5EF4-FFF2-40B4-BE49-F238E27FC236}">
                    <a16:creationId xmlns:a16="http://schemas.microsoft.com/office/drawing/2014/main" id="{FFD21562-AFC2-4465-A492-1A48C0DF792D}"/>
                  </a:ext>
                </a:extLst>
              </p:cNvPr>
              <p:cNvSpPr/>
              <p:nvPr/>
            </p:nvSpPr>
            <p:spPr>
              <a:xfrm rot="13116251">
                <a:off x="8812314" y="1914499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081E9E-0E86-429B-A9AD-135E68544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5994" y="2218582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row: Curved Up 64">
                <a:extLst>
                  <a:ext uri="{FF2B5EF4-FFF2-40B4-BE49-F238E27FC236}">
                    <a16:creationId xmlns:a16="http://schemas.microsoft.com/office/drawing/2014/main" id="{7B1BC07E-5E20-4D7B-BEA3-4D43BA6329DC}"/>
                  </a:ext>
                </a:extLst>
              </p:cNvPr>
              <p:cNvSpPr/>
              <p:nvPr/>
            </p:nvSpPr>
            <p:spPr>
              <a:xfrm rot="13116251">
                <a:off x="8820334" y="2572225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B81837E-708D-4F53-8BA7-1BE6A67BA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1982" y="2876308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rrow: Curved Up 66">
                <a:extLst>
                  <a:ext uri="{FF2B5EF4-FFF2-40B4-BE49-F238E27FC236}">
                    <a16:creationId xmlns:a16="http://schemas.microsoft.com/office/drawing/2014/main" id="{3B80ACFD-E209-4B43-9978-C0BF632695B6}"/>
                  </a:ext>
                </a:extLst>
              </p:cNvPr>
              <p:cNvSpPr/>
              <p:nvPr/>
            </p:nvSpPr>
            <p:spPr>
              <a:xfrm rot="13116251">
                <a:off x="8816322" y="3157763"/>
                <a:ext cx="322151" cy="206170"/>
              </a:xfrm>
              <a:prstGeom prst="curvedUp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3BB10A0-0625-48A1-966B-B6B338441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7970" y="3461846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89AC08-ED06-4D3E-A7D9-B4AE1DE0597A}"/>
                  </a:ext>
                </a:extLst>
              </p:cNvPr>
              <p:cNvCxnSpPr>
                <a:cxnSpLocks/>
                <a:stCxn id="13" idx="6"/>
                <a:endCxn id="48" idx="2"/>
              </p:cNvCxnSpPr>
              <p:nvPr/>
            </p:nvCxnSpPr>
            <p:spPr>
              <a:xfrm flipV="1">
                <a:off x="7993123" y="3445916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16D70C7-BC15-4B46-A00C-F2667DFCF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7365" y="1980410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28EC401-55CC-4BEE-A332-BE53C39A41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6139" y="2060901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31F7D51-96B8-46D6-A257-24BBC7494B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4" y="2414998"/>
                <a:ext cx="83169" cy="83169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111974C-AE02-4DBA-B9EC-9B6F45A62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2732149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9866E6-04EE-4D05-9517-E418B2B962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3053" y="3459398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43AD18-C7C8-41CF-8996-458424ACE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17671" y="3115460"/>
                <a:ext cx="86128" cy="86128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54467B7-CE6F-4DEB-968C-454F030E0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0987" y="2174746"/>
                <a:ext cx="707978" cy="26447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387ECBA-5ACF-41F3-B7EF-8C585122949D}"/>
                  </a:ext>
                </a:extLst>
              </p:cNvPr>
              <p:cNvCxnSpPr>
                <a:cxnSpLocks/>
                <a:stCxn id="75" idx="7"/>
                <a:endCxn id="72" idx="3"/>
              </p:cNvCxnSpPr>
              <p:nvPr/>
            </p:nvCxnSpPr>
            <p:spPr>
              <a:xfrm flipV="1">
                <a:off x="10286568" y="2222874"/>
                <a:ext cx="742397" cy="521888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DF70E033-36CA-4CCB-B121-9C85F071A8F9}"/>
                  </a:ext>
                </a:extLst>
              </p:cNvPr>
              <p:cNvCxnSpPr>
                <a:stCxn id="76" idx="7"/>
              </p:cNvCxnSpPr>
              <p:nvPr/>
            </p:nvCxnSpPr>
            <p:spPr>
              <a:xfrm flipV="1">
                <a:off x="10286568" y="2186580"/>
                <a:ext cx="700797" cy="128543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824C694-9523-43D5-93C7-C8AD06311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7720" y="2081313"/>
                <a:ext cx="736714" cy="128137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47D875-0C97-4D72-A718-5CD995DA56AA}"/>
                  </a:ext>
                </a:extLst>
              </p:cNvPr>
              <p:cNvCxnSpPr>
                <a:cxnSpLocks/>
                <a:stCxn id="74" idx="7"/>
              </p:cNvCxnSpPr>
              <p:nvPr/>
            </p:nvCxnSpPr>
            <p:spPr>
              <a:xfrm>
                <a:off x="10284043" y="2427178"/>
                <a:ext cx="703322" cy="35825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148A84B-D6FF-48C4-A0C6-CBD78F29ABBF}"/>
                  </a:ext>
                </a:extLst>
              </p:cNvPr>
              <p:cNvCxnSpPr>
                <a:cxnSpLocks/>
                <a:stCxn id="77" idx="7"/>
              </p:cNvCxnSpPr>
              <p:nvPr/>
            </p:nvCxnSpPr>
            <p:spPr>
              <a:xfrm flipV="1">
                <a:off x="10291186" y="2785429"/>
                <a:ext cx="696179" cy="34264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30FB0DC-C561-41C8-A22C-30CBF92E7CF2}"/>
                  </a:ext>
                </a:extLst>
              </p:cNvPr>
              <p:cNvCxnSpPr>
                <a:cxnSpLocks/>
                <a:stCxn id="76" idx="7"/>
              </p:cNvCxnSpPr>
              <p:nvPr/>
            </p:nvCxnSpPr>
            <p:spPr>
              <a:xfrm flipV="1">
                <a:off x="10286568" y="2785429"/>
                <a:ext cx="700797" cy="68658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7D9AF6-03B8-4B45-829A-CA64D75B80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83353" y="2650167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EFBA3A4-87CC-47D8-AD3C-B689131CB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5383" y="3227683"/>
                <a:ext cx="284064" cy="284064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BBC6831-9725-43F9-A4CC-D5123C3AF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2052" y="2142381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FDC1041-C99A-4D85-B8F9-6D3C04FB2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8040" y="2800107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75E5F5C0-F405-467D-95F0-3E7D8DA08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4028" y="3385645"/>
                <a:ext cx="438430" cy="1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AE667D6-E1E1-4D90-9BE4-1A22D5BD951D}"/>
                  </a:ext>
                </a:extLst>
              </p:cNvPr>
              <p:cNvCxnSpPr>
                <a:cxnSpLocks/>
                <a:stCxn id="76" idx="6"/>
                <a:endCxn id="86" idx="2"/>
              </p:cNvCxnSpPr>
              <p:nvPr/>
            </p:nvCxnSpPr>
            <p:spPr>
              <a:xfrm flipV="1">
                <a:off x="10299181" y="3369715"/>
                <a:ext cx="696202" cy="13274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76C914D-3CE3-4A4F-9BF7-BBE7E2302DE7}"/>
                  </a:ext>
                </a:extLst>
              </p:cNvPr>
              <p:cNvSpPr txBox="1"/>
              <p:nvPr/>
            </p:nvSpPr>
            <p:spPr>
              <a:xfrm>
                <a:off x="7748335" y="3705724"/>
                <a:ext cx="1864895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1"/>
                    </a:solidFill>
                  </a:rPr>
                  <a:t>Recurrent neural network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B66612-8E1A-4C99-AB57-940189708FF2}"/>
                </a:ext>
              </a:extLst>
            </p:cNvPr>
            <p:cNvSpPr txBox="1"/>
            <p:nvPr/>
          </p:nvSpPr>
          <p:spPr>
            <a:xfrm>
              <a:off x="9986216" y="3725775"/>
              <a:ext cx="20533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Feed-forward neural network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8154FCE-F70A-4363-A46F-175B233A9CDE}"/>
              </a:ext>
            </a:extLst>
          </p:cNvPr>
          <p:cNvSpPr txBox="1"/>
          <p:nvPr/>
        </p:nvSpPr>
        <p:spPr>
          <a:xfrm>
            <a:off x="1008847" y="5200657"/>
            <a:ext cx="8652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Feed-forward ML methods may still work If data is time stationary.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3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</a:t>
            </a:r>
            <a:r>
              <a:rPr lang="en-US" dirty="0" err="1"/>
              <a:t>Axbit’s</a:t>
            </a:r>
            <a:r>
              <a:rPr lang="en-US" dirty="0"/>
              <a:t>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639152" y="1690688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98578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</a:t>
            </a:r>
            <a:r>
              <a:rPr lang="en-US" dirty="0" err="1"/>
              <a:t>Axbit’s</a:t>
            </a:r>
            <a:r>
              <a:rPr lang="en-US" dirty="0"/>
              <a:t> solution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218799-B5F0-471E-AFC7-16D794734632}"/>
              </a:ext>
            </a:extLst>
          </p:cNvPr>
          <p:cNvGrpSpPr>
            <a:grpSpLocks noChangeAspect="1"/>
          </p:cNvGrpSpPr>
          <p:nvPr/>
        </p:nvGrpSpPr>
        <p:grpSpPr>
          <a:xfrm>
            <a:off x="6317039" y="1205939"/>
            <a:ext cx="5389777" cy="2408045"/>
            <a:chOff x="4343155" y="768486"/>
            <a:chExt cx="7017835" cy="33075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AA9295-9297-4776-B48E-599DA798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155" y="768486"/>
              <a:ext cx="7017835" cy="33075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36D1CC-EAA8-4C93-BC06-ED96214343E7}"/>
                </a:ext>
              </a:extLst>
            </p:cNvPr>
            <p:cNvSpPr txBox="1"/>
            <p:nvPr/>
          </p:nvSpPr>
          <p:spPr>
            <a:xfrm>
              <a:off x="4974087" y="1798167"/>
              <a:ext cx="3449360" cy="421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features are non-stationary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1C2B13-1C3A-4DB2-A174-30E5433539B3}"/>
              </a:ext>
            </a:extLst>
          </p:cNvPr>
          <p:cNvSpPr txBox="1"/>
          <p:nvPr/>
        </p:nvSpPr>
        <p:spPr>
          <a:xfrm>
            <a:off x="163071" y="1415780"/>
            <a:ext cx="630636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Pre-Analysis:</a:t>
            </a:r>
            <a:endParaRPr lang="en-US" sz="1800" dirty="0"/>
          </a:p>
          <a:p>
            <a:pPr algn="ctr"/>
            <a:r>
              <a:rPr lang="en-US" sz="1800" dirty="0"/>
              <a:t> A. D. Fuller to test the null hypotheses </a:t>
            </a:r>
          </a:p>
          <a:p>
            <a:pPr algn="ctr"/>
            <a:r>
              <a:rPr lang="en-US" sz="1800" dirty="0"/>
              <a:t>“Data is time stationary”.</a:t>
            </a:r>
          </a:p>
          <a:p>
            <a:pPr algn="ctr"/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RNN’s LSTM should do better in capturing the time dependent nonlinear patterns.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1E779-7D40-4EED-ABF1-B4BB2F3AC704}"/>
              </a:ext>
            </a:extLst>
          </p:cNvPr>
          <p:cNvGrpSpPr/>
          <p:nvPr/>
        </p:nvGrpSpPr>
        <p:grpSpPr>
          <a:xfrm>
            <a:off x="380998" y="3810490"/>
            <a:ext cx="11049000" cy="3416320"/>
            <a:chOff x="76200" y="3704983"/>
            <a:chExt cx="10793036" cy="4305924"/>
          </a:xfrm>
          <a:solidFill>
            <a:schemeClr val="tx2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F52B83-A50D-4B56-B481-8F3C24DE2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53199" y="4145936"/>
              <a:ext cx="4316037" cy="2467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CC0074-942B-45CD-A104-741D36985B93}"/>
                </a:ext>
              </a:extLst>
            </p:cNvPr>
            <p:cNvSpPr txBox="1"/>
            <p:nvPr/>
          </p:nvSpPr>
          <p:spPr>
            <a:xfrm>
              <a:off x="76200" y="3704983"/>
              <a:ext cx="6306368" cy="430592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b="1" dirty="0"/>
                <a:t>LSTM network:</a:t>
              </a:r>
              <a:endParaRPr lang="en-US" sz="18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Sequence length (time units): 50.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Number of units (number of hidden states): 100.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LSTM blocks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dropout layers, both will drop 20% of the units.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A dense layer at the end with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‘Sigmoid’ activation function for binary classification.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</a:t>
              </a:r>
              <a:r>
                <a:rPr lang="en-US" dirty="0" err="1"/>
                <a:t>Softmax</a:t>
              </a:r>
              <a:r>
                <a:rPr lang="en-US" dirty="0"/>
                <a:t>’ for multiclass.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‘linear’ for regression.</a:t>
              </a:r>
            </a:p>
            <a:p>
              <a:endParaRPr lang="en-US" dirty="0"/>
            </a:p>
            <a:p>
              <a:endParaRPr lang="en-US" sz="1800" dirty="0"/>
            </a:p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951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08E0-892E-4FDA-8356-3B80BB86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17" y="1485166"/>
            <a:ext cx="4617460" cy="34297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52C8E-A45C-43A0-9D73-4B4F5585E22A}"/>
              </a:ext>
            </a:extLst>
          </p:cNvPr>
          <p:cNvSpPr txBox="1"/>
          <p:nvPr/>
        </p:nvSpPr>
        <p:spPr>
          <a:xfrm>
            <a:off x="8220611" y="1485167"/>
            <a:ext cx="1711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  <a:cs typeface="AngsanaUPC" panose="020B0502040204020203" pitchFamily="18" charset="-34"/>
              </a:rPr>
              <a:t>Confusion matrix - test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067791" y="5591606"/>
            <a:ext cx="627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in-service engine will fail in next w0 = 15 time-units window.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32111F-A627-4290-A089-703F63FB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1" y="1485166"/>
            <a:ext cx="4475631" cy="34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6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45BE27E-AA23-4449-8AA5-3C95D0F2B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68761"/>
              </p:ext>
            </p:extLst>
          </p:nvPr>
        </p:nvGraphicFramePr>
        <p:xfrm>
          <a:off x="182418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90658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2114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220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 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1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1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18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7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4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10BDF-9878-4A47-8CF2-68A65D382F31}"/>
              </a:ext>
            </a:extLst>
          </p:cNvPr>
          <p:cNvSpPr txBox="1"/>
          <p:nvPr/>
        </p:nvSpPr>
        <p:spPr>
          <a:xfrm>
            <a:off x="2155419" y="5621300"/>
            <a:ext cx="815039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1, If an in-service engine will fail in next w0 = 15 time-units window.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Class label = 2, if an in-service engine will fail within w0 and w1 = 30, w1 &gt; w0.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C5E0-438C-4837-8013-E3ADDF45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775" y="1482207"/>
            <a:ext cx="33432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94879-4F20-4FF8-A2A7-8AE790FB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26" y="1690688"/>
            <a:ext cx="3543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F12D-F38C-493A-9862-FD351B8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A94F-CA1D-41F7-BCD1-8DA0FDDD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Predictive maintenance – What and why</a:t>
            </a:r>
          </a:p>
          <a:p>
            <a:pPr>
              <a:lnSpc>
                <a:spcPct val="200000"/>
              </a:lnSpc>
            </a:pPr>
            <a:r>
              <a:rPr lang="en-US" dirty="0"/>
              <a:t>Introducing case example</a:t>
            </a:r>
          </a:p>
          <a:p>
            <a:pPr>
              <a:lnSpc>
                <a:spcPct val="200000"/>
              </a:lnSpc>
            </a:pPr>
            <a:r>
              <a:rPr lang="en-US" dirty="0"/>
              <a:t>Our solution</a:t>
            </a:r>
          </a:p>
          <a:p>
            <a:pPr>
              <a:lnSpc>
                <a:spcPct val="200000"/>
              </a:lnSpc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1474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6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AC9-0811-4416-B33C-C55BB384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900CC-581C-42C6-B476-92969265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2" y="1818639"/>
            <a:ext cx="5514975" cy="30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DAEB38-5F21-4EF8-945A-CF276E727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1855469"/>
            <a:ext cx="55530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6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08615-B927-480A-BDA8-5F0220DA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03" y="353008"/>
            <a:ext cx="4893049" cy="2026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12535AE-5505-4629-96AB-AB58F0508F3D}"/>
              </a:ext>
            </a:extLst>
          </p:cNvPr>
          <p:cNvGrpSpPr/>
          <p:nvPr/>
        </p:nvGrpSpPr>
        <p:grpSpPr>
          <a:xfrm>
            <a:off x="6753303" y="3293616"/>
            <a:ext cx="5438696" cy="3422340"/>
            <a:chOff x="4853251" y="2975201"/>
            <a:chExt cx="7110828" cy="37814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03E86-C7F4-465A-BF7B-B62D169E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1804" y="2975201"/>
              <a:ext cx="6772275" cy="37814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9AE6D-CF2D-4E0C-B68F-65146BB475E4}"/>
                </a:ext>
              </a:extLst>
            </p:cNvPr>
            <p:cNvSpPr txBox="1"/>
            <p:nvPr/>
          </p:nvSpPr>
          <p:spPr>
            <a:xfrm rot="16200000">
              <a:off x="3706911" y="4696635"/>
              <a:ext cx="2631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  <a:cs typeface="Aharoni" panose="02010803020104030203" pitchFamily="2" charset="-79"/>
                </a:rPr>
                <a:t>Degradation indicator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3" y="141653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will fail in two different time windows.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380370-5AFD-4FF2-80A9-C1B0ADE21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0" y="3429000"/>
            <a:ext cx="5646851" cy="809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D4F1A3-F6DA-4CA5-8306-F135D63A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40" y="1824620"/>
            <a:ext cx="4959606" cy="899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0644E0-7A49-465C-9151-C423D139F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40" y="5189676"/>
            <a:ext cx="5650745" cy="7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CA4-1F69-4F1D-BA71-4ECA5B0D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C4DF7-8F90-4C5F-8170-64166CE8B659}"/>
              </a:ext>
            </a:extLst>
          </p:cNvPr>
          <p:cNvSpPr txBox="1"/>
          <p:nvPr/>
        </p:nvSpPr>
        <p:spPr>
          <a:xfrm>
            <a:off x="330925" y="2063931"/>
            <a:ext cx="5524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driven proactive maintenance strategy based on condition monitoring to detect degradation of the equipment and predict when the maintenance should be performed.</a:t>
            </a:r>
          </a:p>
          <a:p>
            <a:pPr algn="ctr"/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D6518E-D987-4B08-8BF0-68A30FE17878}"/>
              </a:ext>
            </a:extLst>
          </p:cNvPr>
          <p:cNvSpPr/>
          <p:nvPr/>
        </p:nvSpPr>
        <p:spPr>
          <a:xfrm>
            <a:off x="838200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sz="1200" dirty="0"/>
              <a:t>(real-time performance data)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80F00C-82C1-4715-915E-8E7BC5F1306E}"/>
              </a:ext>
            </a:extLst>
          </p:cNvPr>
          <p:cNvSpPr/>
          <p:nvPr/>
        </p:nvSpPr>
        <p:spPr>
          <a:xfrm>
            <a:off x="4764680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</a:t>
            </a:r>
          </a:p>
          <a:p>
            <a:pPr algn="ctr"/>
            <a:r>
              <a:rPr lang="en-US" sz="1200" dirty="0"/>
              <a:t>(Enables communication b\w equipment and software solution)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E51E9-A036-415B-A730-4C914C9E8013}"/>
              </a:ext>
            </a:extLst>
          </p:cNvPr>
          <p:cNvSpPr/>
          <p:nvPr/>
        </p:nvSpPr>
        <p:spPr>
          <a:xfrm>
            <a:off x="8697685" y="4945242"/>
            <a:ext cx="2656115" cy="124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models</a:t>
            </a:r>
          </a:p>
          <a:p>
            <a:pPr algn="ctr"/>
            <a:r>
              <a:rPr lang="en-US" sz="1200" dirty="0"/>
              <a:t>(model to spit out failure predictions)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215030-5F47-4F67-ADB3-19B31B437A1D}"/>
              </a:ext>
            </a:extLst>
          </p:cNvPr>
          <p:cNvSpPr/>
          <p:nvPr/>
        </p:nvSpPr>
        <p:spPr>
          <a:xfrm>
            <a:off x="3544387" y="5567905"/>
            <a:ext cx="11941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5A8185-2649-4B32-A719-51B1CE31E278}"/>
              </a:ext>
            </a:extLst>
          </p:cNvPr>
          <p:cNvSpPr/>
          <p:nvPr/>
        </p:nvSpPr>
        <p:spPr>
          <a:xfrm>
            <a:off x="7476323" y="5572260"/>
            <a:ext cx="11941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Diagram&#10;&#10;Description automatically generated">
            <a:extLst>
              <a:ext uri="{FF2B5EF4-FFF2-40B4-BE49-F238E27FC236}">
                <a16:creationId xmlns:a16="http://schemas.microsoft.com/office/drawing/2014/main" id="{3C9485A6-A990-4102-8842-C439C583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17" y="793866"/>
            <a:ext cx="5600651" cy="3516834"/>
          </a:xfrm>
        </p:spPr>
      </p:pic>
    </p:spTree>
    <p:extLst>
      <p:ext uri="{BB962C8B-B14F-4D97-AF65-F5344CB8AC3E}">
        <p14:creationId xmlns:p14="http://schemas.microsoft.com/office/powerpoint/2010/main" val="41137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7994-3C31-4B1B-BE82-76CEA1A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maintenance: Why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9A86455-2066-4C3A-AE95-279EC8C1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9181"/>
            <a:ext cx="6175322" cy="36026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0515439-5CCE-4392-9D40-040A4E179584}"/>
              </a:ext>
            </a:extLst>
          </p:cNvPr>
          <p:cNvGrpSpPr/>
          <p:nvPr/>
        </p:nvGrpSpPr>
        <p:grpSpPr>
          <a:xfrm>
            <a:off x="7505860" y="2005876"/>
            <a:ext cx="3632696" cy="3563650"/>
            <a:chOff x="7152569" y="1091476"/>
            <a:chExt cx="3632696" cy="3563650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8D3F1593-8F1D-4615-A6BC-C2F192BDBEC6}"/>
                </a:ext>
              </a:extLst>
            </p:cNvPr>
            <p:cNvSpPr/>
            <p:nvPr/>
          </p:nvSpPr>
          <p:spPr>
            <a:xfrm>
              <a:off x="8844610" y="1091476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Reduced downtime</a:t>
              </a:r>
            </a:p>
          </p:txBody>
        </p:sp>
        <p:sp>
          <p:nvSpPr>
            <p:cNvPr id="22" name="Star: 12 Points 21">
              <a:extLst>
                <a:ext uri="{FF2B5EF4-FFF2-40B4-BE49-F238E27FC236}">
                  <a16:creationId xmlns:a16="http://schemas.microsoft.com/office/drawing/2014/main" id="{F92F687E-B643-4706-8411-ABA4B3320B58}"/>
                </a:ext>
              </a:extLst>
            </p:cNvPr>
            <p:cNvSpPr/>
            <p:nvPr/>
          </p:nvSpPr>
          <p:spPr>
            <a:xfrm>
              <a:off x="7969827" y="2186572"/>
              <a:ext cx="1953491" cy="1433946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Predictive maintenance</a:t>
              </a:r>
            </a:p>
          </p:txBody>
        </p:sp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D4ABA179-D7CC-4E4A-9387-203699403AB1}"/>
                </a:ext>
              </a:extLst>
            </p:cNvPr>
            <p:cNvSpPr/>
            <p:nvPr/>
          </p:nvSpPr>
          <p:spPr>
            <a:xfrm rot="2980965">
              <a:off x="9747231" y="1663392"/>
              <a:ext cx="1006291" cy="670642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Increased equipment lifespan</a:t>
              </a:r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317D4BEE-2D16-4B37-AB26-18545784E966}"/>
                </a:ext>
              </a:extLst>
            </p:cNvPr>
            <p:cNvSpPr/>
            <p:nvPr/>
          </p:nvSpPr>
          <p:spPr>
            <a:xfrm rot="6093931">
              <a:off x="9971814" y="2762130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Improve workforce</a:t>
              </a:r>
            </a:p>
          </p:txBody>
        </p:sp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B7DBD858-7D75-444D-AFE8-92551426A26F}"/>
                </a:ext>
              </a:extLst>
            </p:cNvPr>
            <p:cNvSpPr/>
            <p:nvPr/>
          </p:nvSpPr>
          <p:spPr>
            <a:xfrm rot="8220707">
              <a:off x="9388185" y="3725166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Lower risk</a:t>
              </a:r>
            </a:p>
          </p:txBody>
        </p:sp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36CA80D2-ADA2-4121-9235-8AC95F63A709}"/>
                </a:ext>
              </a:extLst>
            </p:cNvPr>
            <p:cNvSpPr/>
            <p:nvPr/>
          </p:nvSpPr>
          <p:spPr>
            <a:xfrm rot="10800000">
              <a:off x="8111793" y="4052155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Smart replacement</a:t>
              </a:r>
            </a:p>
          </p:txBody>
        </p:sp>
        <p:sp>
          <p:nvSpPr>
            <p:cNvPr id="28" name="Speech Bubble: Oval 27">
              <a:extLst>
                <a:ext uri="{FF2B5EF4-FFF2-40B4-BE49-F238E27FC236}">
                  <a16:creationId xmlns:a16="http://schemas.microsoft.com/office/drawing/2014/main" id="{C54FAE64-AD73-40DA-952E-7859541BE6F6}"/>
                </a:ext>
              </a:extLst>
            </p:cNvPr>
            <p:cNvSpPr/>
            <p:nvPr/>
          </p:nvSpPr>
          <p:spPr>
            <a:xfrm rot="14062520">
              <a:off x="7063940" y="3319032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Decreased planned maintenance</a:t>
              </a:r>
            </a:p>
          </p:txBody>
        </p:sp>
        <p:sp>
          <p:nvSpPr>
            <p:cNvPr id="29" name="Speech Bubble: Oval 28">
              <a:extLst>
                <a:ext uri="{FF2B5EF4-FFF2-40B4-BE49-F238E27FC236}">
                  <a16:creationId xmlns:a16="http://schemas.microsoft.com/office/drawing/2014/main" id="{91F3FEAA-52DF-4887-AB69-5CE7B9A704A4}"/>
                </a:ext>
              </a:extLst>
            </p:cNvPr>
            <p:cNvSpPr/>
            <p:nvPr/>
          </p:nvSpPr>
          <p:spPr>
            <a:xfrm rot="17349610">
              <a:off x="6872837" y="2165667"/>
              <a:ext cx="1162436" cy="602971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Increased production capacity</a:t>
              </a:r>
            </a:p>
          </p:txBody>
        </p:sp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61326207-5025-491B-9C29-234E58DC0E59}"/>
                </a:ext>
              </a:extLst>
            </p:cNvPr>
            <p:cNvSpPr/>
            <p:nvPr/>
          </p:nvSpPr>
          <p:spPr>
            <a:xfrm rot="19671787">
              <a:off x="7711215" y="1275145"/>
              <a:ext cx="1070264" cy="556639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Asset availability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156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E1EB-2964-4B83-98F4-6E1ECE4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Relevancy for </a:t>
            </a:r>
            <a:r>
              <a:rPr lang="en-US" dirty="0" err="1"/>
              <a:t>Axbit</a:t>
            </a:r>
            <a:r>
              <a:rPr lang="en-US" dirty="0"/>
              <a:t>	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5A8FB1-92C0-48E6-B267-8F4F3ED30E5C}"/>
              </a:ext>
            </a:extLst>
          </p:cNvPr>
          <p:cNvGrpSpPr/>
          <p:nvPr/>
        </p:nvGrpSpPr>
        <p:grpSpPr>
          <a:xfrm>
            <a:off x="3401292" y="1828802"/>
            <a:ext cx="5895107" cy="3597712"/>
            <a:chOff x="3401292" y="1548245"/>
            <a:chExt cx="5895107" cy="35977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6066B7-3492-4D07-836F-F7762A884729}"/>
                </a:ext>
              </a:extLst>
            </p:cNvPr>
            <p:cNvSpPr/>
            <p:nvPr/>
          </p:nvSpPr>
          <p:spPr>
            <a:xfrm>
              <a:off x="3401292" y="1548245"/>
              <a:ext cx="5888181" cy="1325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Many potential clients have or planning to generate time series sensors data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C5AA09-3F48-4662-973F-37807A9CD912}"/>
                </a:ext>
              </a:extLst>
            </p:cNvPr>
            <p:cNvSpPr/>
            <p:nvPr/>
          </p:nvSpPr>
          <p:spPr>
            <a:xfrm>
              <a:off x="3408218" y="3820394"/>
              <a:ext cx="5888181" cy="1325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Showcase a predictive maintenance competence 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3D2C9E02-F3A2-4FDF-B89E-E1A39575F9E7}"/>
                </a:ext>
              </a:extLst>
            </p:cNvPr>
            <p:cNvSpPr/>
            <p:nvPr/>
          </p:nvSpPr>
          <p:spPr>
            <a:xfrm>
              <a:off x="6255327" y="2982191"/>
              <a:ext cx="135082" cy="7481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67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 – Case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5892710"/>
            <a:ext cx="10759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2"/>
              </a:rPr>
              <a:t>https://gallery.azure.ai/Experiment/Predictive-Maintenance-Step-1-of-3-data-preparation-and-feature-engineering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hlinkClick r:id="rId3"/>
              </a:rPr>
              <a:t>https://ti.arc.nasa.gov/tech/dash/groups/pcoe/prognostic-data-repository/</a:t>
            </a:r>
            <a:r>
              <a:rPr lang="en-US" sz="1200" dirty="0"/>
              <a:t> -- Turbofan engine degradation simulation dataset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9B5E4-8613-44E2-9729-615747BF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72" y="1323218"/>
            <a:ext cx="5775095" cy="4435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FFC23-4362-4909-B89C-5F0060111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321" y="1402702"/>
            <a:ext cx="4893049" cy="20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445-4F72-48D4-9D64-93C7C2B8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4" y="214280"/>
            <a:ext cx="5805196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maintenance</a:t>
            </a:r>
            <a:br>
              <a:rPr lang="en-US" dirty="0"/>
            </a:br>
            <a:r>
              <a:rPr lang="en-US" sz="2400" dirty="0"/>
              <a:t>In-service aircraft engine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A3762-E887-492A-9271-A18300C22DFE}"/>
              </a:ext>
            </a:extLst>
          </p:cNvPr>
          <p:cNvSpPr txBox="1"/>
          <p:nvPr/>
        </p:nvSpPr>
        <p:spPr>
          <a:xfrm>
            <a:off x="219782" y="1416535"/>
            <a:ext cx="69784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Regression: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the Remaining Useful Life (RUL).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Binary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within certain time frame.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algn="just"/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Multi-class classification: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 Predict if an in-service engine will fail in two different time windows.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2F784-4D74-430A-AEE8-5AF3917E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819" y="307577"/>
            <a:ext cx="4255377" cy="62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0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60C-5143-4415-9C8A-16E83C81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ML Team’s solution</a:t>
            </a:r>
            <a:br>
              <a:rPr lang="en-US" dirty="0"/>
            </a:br>
            <a:r>
              <a:rPr lang="en-US" sz="2700" dirty="0"/>
              <a:t>(Using Azure machine learning studio)</a:t>
            </a:r>
          </a:p>
        </p:txBody>
      </p:sp>
    </p:spTree>
    <p:extLst>
      <p:ext uri="{BB962C8B-B14F-4D97-AF65-F5344CB8AC3E}">
        <p14:creationId xmlns:p14="http://schemas.microsoft.com/office/powerpoint/2010/main" val="208495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D5D4-69A0-4740-A56A-F7865CA6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DC126-E627-412E-AA60-33AF4B6D8CA1}"/>
              </a:ext>
            </a:extLst>
          </p:cNvPr>
          <p:cNvSpPr txBox="1"/>
          <p:nvPr/>
        </p:nvSpPr>
        <p:spPr>
          <a:xfrm>
            <a:off x="594360" y="1497330"/>
            <a:ext cx="10759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the Remaining Useful Life (RUL).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rgbClr val="2C3137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dirty="0">
              <a:solidFill>
                <a:srgbClr val="2C3137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</a:t>
            </a:r>
            <a:r>
              <a:rPr lang="en-US" dirty="0">
                <a:solidFill>
                  <a:srgbClr val="2C3137"/>
                </a:solidFill>
                <a:latin typeface="Segoe UI" panose="020B0502040204020203" pitchFamily="34" charset="0"/>
              </a:rPr>
              <a:t>e</a:t>
            </a: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ngine will fail within certain time frame.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C3137"/>
                </a:solidFill>
                <a:effectLst/>
                <a:latin typeface="Segoe UI" panose="020B0502040204020203" pitchFamily="34" charset="0"/>
              </a:rPr>
              <a:t>Predict if an in-service engine will fail in two different time windows.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63BFA-36A3-47DF-AEF3-A0F540372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27" y="2088572"/>
            <a:ext cx="5847825" cy="19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8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10528</TotalTime>
  <Words>766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Segoe UI</vt:lpstr>
      <vt:lpstr>Office Theme</vt:lpstr>
      <vt:lpstr>PowerPoint Presentation</vt:lpstr>
      <vt:lpstr>Outline</vt:lpstr>
      <vt:lpstr>Predictive maintenance</vt:lpstr>
      <vt:lpstr>Predictive maintenance: Why</vt:lpstr>
      <vt:lpstr>Relevancy for Axbit </vt:lpstr>
      <vt:lpstr>Predictive maintenance – Case example</vt:lpstr>
      <vt:lpstr>Predictive maintenance In-service aircraft engine</vt:lpstr>
      <vt:lpstr>Azure ML Team’s solution (Using Azure machine learning studio)</vt:lpstr>
      <vt:lpstr>Predictive maintenance</vt:lpstr>
      <vt:lpstr>Predictive maintenance</vt:lpstr>
      <vt:lpstr>Predictive maintenance – Case example</vt:lpstr>
      <vt:lpstr>PowerPoint Presentation</vt:lpstr>
      <vt:lpstr>Time series data and machine learning</vt:lpstr>
      <vt:lpstr>Predictive maintenance – Axbit’s solution</vt:lpstr>
      <vt:lpstr>Predictive maintenance – Axbit’s solution</vt:lpstr>
      <vt:lpstr>Binary classification</vt:lpstr>
      <vt:lpstr>Binary classification</vt:lpstr>
      <vt:lpstr>Predictive maintenance In-service aircraft engine</vt:lpstr>
      <vt:lpstr>Multiclass classification</vt:lpstr>
      <vt:lpstr>Predictive maintenance In-service aircraft engine</vt:lpstr>
      <vt:lpstr>Regression</vt:lpstr>
      <vt:lpstr>Predictive maintenance In-service aircraft engine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In-service aircraft engine</dc:title>
  <dc:creator>Muhammad Qasim</dc:creator>
  <cp:lastModifiedBy>Muhammad Qasim</cp:lastModifiedBy>
  <cp:revision>22</cp:revision>
  <dcterms:created xsi:type="dcterms:W3CDTF">2021-11-11T10:13:22Z</dcterms:created>
  <dcterms:modified xsi:type="dcterms:W3CDTF">2021-11-26T12:05:40Z</dcterms:modified>
</cp:coreProperties>
</file>