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948" r:id="rId2"/>
    <p:sldId id="971" r:id="rId3"/>
    <p:sldId id="972" r:id="rId4"/>
    <p:sldId id="973" r:id="rId5"/>
    <p:sldId id="988" r:id="rId6"/>
    <p:sldId id="974" r:id="rId7"/>
    <p:sldId id="975" r:id="rId8"/>
    <p:sldId id="976" r:id="rId9"/>
    <p:sldId id="981" r:id="rId10"/>
    <p:sldId id="987" r:id="rId11"/>
    <p:sldId id="977" r:id="rId12"/>
    <p:sldId id="978" r:id="rId13"/>
    <p:sldId id="979" r:id="rId14"/>
    <p:sldId id="980" r:id="rId15"/>
    <p:sldId id="982" r:id="rId16"/>
    <p:sldId id="984" r:id="rId17"/>
    <p:sldId id="985" r:id="rId18"/>
    <p:sldId id="989" r:id="rId19"/>
    <p:sldId id="986" r:id="rId20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hlink"/>
        </a:solidFill>
        <a:latin typeface="Verdana" panose="020B0604030504040204" pitchFamily="34" charset="0"/>
        <a:ea typeface="MingLiU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2"/>
    <a:srgbClr val="BCC0C9"/>
    <a:srgbClr val="828A9B"/>
    <a:srgbClr val="FFFFFF"/>
    <a:srgbClr val="001D58"/>
    <a:srgbClr val="2626D6"/>
    <a:srgbClr val="000099"/>
    <a:srgbClr val="2626CC"/>
    <a:srgbClr val="00123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8798"/>
  </p:normalViewPr>
  <p:slideViewPr>
    <p:cSldViewPr showGuides="1">
      <p:cViewPr varScale="1">
        <p:scale>
          <a:sx n="82" d="100"/>
          <a:sy n="82" d="100"/>
        </p:scale>
        <p:origin x="1306" y="62"/>
      </p:cViewPr>
      <p:guideLst>
        <p:guide orient="horz" pos="2175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3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3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3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en-US" altLang="zh-CN" sz="13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11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3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84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15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99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30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40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91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27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3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51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16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37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48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9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701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37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80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5"/>
          <p:cNvSpPr/>
          <p:nvPr/>
        </p:nvSpPr>
        <p:spPr>
          <a:xfrm flipV="1">
            <a:off x="682625" y="2852738"/>
            <a:ext cx="7561263" cy="71437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/>
          <a:lstStyle/>
          <a:p>
            <a:pPr lvl="0" eaLnBrk="1" hangingPunct="1">
              <a:buNone/>
            </a:pP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43" name="Picture 6" descr="北航标准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6165850"/>
            <a:ext cx="2952750" cy="54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8" y="115888"/>
            <a:ext cx="1192212" cy="1439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773238"/>
            <a:ext cx="7777163" cy="936625"/>
          </a:xfrm>
        </p:spPr>
        <p:txBody>
          <a:bodyPr/>
          <a:lstStyle>
            <a:lvl1pPr>
              <a:defRPr baseline="0">
                <a:solidFill>
                  <a:srgbClr val="001D5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8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429000"/>
            <a:ext cx="7010400" cy="2000264"/>
          </a:xfrm>
        </p:spPr>
        <p:txBody>
          <a:bodyPr>
            <a:normAutofit/>
          </a:bodyPr>
          <a:lstStyle>
            <a:lvl1pPr marL="182880" indent="0" algn="l">
              <a:buFont typeface="Wingdings" panose="05000000000000000000" pitchFamily="2" charset="2"/>
              <a:buNone/>
              <a:defRPr baseline="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19" y="1357298"/>
            <a:ext cx="1535093" cy="48085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357298"/>
            <a:ext cx="6329363" cy="48085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412875"/>
            <a:ext cx="4243388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244975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5D6FEB-CFF5-472F-BAEB-C56261EB3151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2021/7/23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265863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412875"/>
            <a:ext cx="8640763" cy="4752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412875"/>
            <a:ext cx="4243388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244975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23850" y="188913"/>
            <a:ext cx="8640763" cy="5976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416800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243388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412875"/>
            <a:ext cx="4244975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865563"/>
            <a:ext cx="4244975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412874"/>
            <a:ext cx="8640763" cy="4802207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243388" cy="4752975"/>
          </a:xfrm>
        </p:spPr>
        <p:txBody>
          <a:bodyPr/>
          <a:lstStyle>
            <a:lvl1pPr>
              <a:defRPr sz="2800"/>
            </a:lvl1pPr>
            <a:lvl2pPr>
              <a:buFont typeface="Wingdings" panose="05000000000000000000" pitchFamily="2" charset="2"/>
              <a:buChar char="p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412875"/>
            <a:ext cx="4244975" cy="4752975"/>
          </a:xfrm>
        </p:spPr>
        <p:txBody>
          <a:bodyPr/>
          <a:lstStyle>
            <a:lvl1pPr>
              <a:defRPr sz="2800"/>
            </a:lvl1pPr>
            <a:lvl2pPr>
              <a:buFont typeface="Wingdings" panose="05000000000000000000" pitchFamily="2" charset="2"/>
              <a:buChar char="p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329510" cy="78581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57298"/>
            <a:ext cx="5111750" cy="47688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29883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85918" y="492919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/>
          </p:cNvSpPr>
          <p:nvPr>
            <p:ph type="title"/>
          </p:nvPr>
        </p:nvSpPr>
        <p:spPr>
          <a:xfrm>
            <a:off x="323850" y="188913"/>
            <a:ext cx="7416800" cy="936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AutoShape 5"/>
          <p:cNvSpPr/>
          <p:nvPr/>
        </p:nvSpPr>
        <p:spPr>
          <a:xfrm flipV="1">
            <a:off x="323850" y="1196975"/>
            <a:ext cx="7391400" cy="46038"/>
          </a:xfrm>
          <a:custGeom>
            <a:avLst/>
            <a:gdLst>
              <a:gd name="txL" fmla="*/ 0 w 1000"/>
              <a:gd name="txT" fmla="*/ 0 h 1000"/>
              <a:gd name="txR" fmla="*/ 1000 w 1000"/>
              <a:gd name="txB" fmla="*/ 1000 h 1000"/>
            </a:gdLst>
            <a:ahLst/>
            <a:cxnLst>
              <a:cxn ang="0">
                <a:pos x="0" y="0"/>
              </a:cxn>
              <a:cxn ang="0">
                <a:pos x="695" y="0"/>
              </a:cxn>
              <a:cxn ang="0">
                <a:pos x="69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695" y="0"/>
                </a:lnTo>
                <a:lnTo>
                  <a:pt x="69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/>
          <a:lstStyle/>
          <a:p>
            <a:pPr lvl="0" eaLnBrk="1" hangingPunct="1">
              <a:buNone/>
            </a:pP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265863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‹#›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9221" name="Rectangle 8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8640763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222" name="Picture 9" descr="北航标准标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9388" y="6246813"/>
            <a:ext cx="2520950" cy="468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2438" y="115888"/>
            <a:ext cx="906462" cy="10953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113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113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113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113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113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40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anose="05000000000000000000" pitchFamily="2" charset="2"/>
        <a:buChar char="Ø"/>
        <a:defRPr sz="2400">
          <a:solidFill>
            <a:srgbClr val="002060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30000"/>
        </a:lnSpc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anose="05000000000000000000" pitchFamily="2" charset="2"/>
        <a:buChar char="u"/>
        <a:defRPr sz="2200" b="1">
          <a:solidFill>
            <a:schemeClr val="tx1"/>
          </a:solidFill>
          <a:latin typeface="+mn-lt"/>
          <a:ea typeface="楷体_GB2312" pitchFamily="49" charset="-122"/>
        </a:defRPr>
      </a:lvl2pPr>
      <a:lvl3pPr marL="1304925" indent="-395605" algn="l" rtl="0" eaLnBrk="0" fontAlgn="base" hangingPunct="0">
        <a:lnSpc>
          <a:spcPct val="130000"/>
        </a:lnSpc>
        <a:spcBef>
          <a:spcPts val="600"/>
        </a:spcBef>
        <a:spcAft>
          <a:spcPts val="60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3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3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eLors/Unet_PP_in_Segment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1</a:t>
            </a:fld>
            <a:endParaRPr lang="en-US" altLang="zh-CN" sz="12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68E320-A351-4449-BA54-152570B86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3DUNet++</a:t>
            </a:r>
            <a:r>
              <a:rPr lang="zh-CN" altLang="en-US" dirty="0"/>
              <a:t>在脑干分割中的应用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67D3B5-61CD-41EB-9938-ED1E53AC1011}"/>
              </a:ext>
            </a:extLst>
          </p:cNvPr>
          <p:cNvSpPr txBox="1"/>
          <p:nvPr/>
        </p:nvSpPr>
        <p:spPr>
          <a:xfrm>
            <a:off x="5975243" y="3971300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1D58"/>
                </a:solidFill>
                <a:latin typeface="+mn-ea"/>
                <a:ea typeface="+mn-ea"/>
              </a:rPr>
              <a:t>学生：刘广</a:t>
            </a:r>
            <a:endParaRPr lang="en-US" altLang="zh-CN" sz="2000" dirty="0">
              <a:solidFill>
                <a:srgbClr val="001D58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rgbClr val="001D58"/>
                </a:solidFill>
                <a:latin typeface="+mn-ea"/>
                <a:ea typeface="+mn-ea"/>
              </a:rPr>
              <a:t>指导老师：苏瑞朋</a:t>
            </a:r>
            <a:endParaRPr lang="en-US" altLang="zh-CN" sz="2000" dirty="0">
              <a:solidFill>
                <a:srgbClr val="001D58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001D58"/>
                </a:solidFill>
                <a:latin typeface="+mn-ea"/>
                <a:ea typeface="+mn-ea"/>
              </a:rPr>
              <a:t>2021</a:t>
            </a:r>
            <a:r>
              <a:rPr lang="zh-CN" altLang="en-US" sz="2000" dirty="0">
                <a:solidFill>
                  <a:srgbClr val="001D58"/>
                </a:solidFill>
                <a:latin typeface="+mn-ea"/>
                <a:ea typeface="+mn-ea"/>
              </a:rPr>
              <a:t>年</a:t>
            </a:r>
            <a:r>
              <a:rPr lang="en-US" altLang="zh-CN" sz="2000" dirty="0">
                <a:solidFill>
                  <a:srgbClr val="001D58"/>
                </a:solidFill>
                <a:latin typeface="+mn-ea"/>
                <a:ea typeface="+mn-ea"/>
              </a:rPr>
              <a:t>7</a:t>
            </a:r>
            <a:r>
              <a:rPr lang="zh-CN" altLang="en-US" sz="2000" dirty="0">
                <a:solidFill>
                  <a:srgbClr val="001D58"/>
                </a:solidFill>
                <a:latin typeface="+mn-ea"/>
                <a:ea typeface="+mn-ea"/>
              </a:rPr>
              <a:t>月</a:t>
            </a:r>
            <a:r>
              <a:rPr lang="en-US" altLang="zh-CN" sz="2000" dirty="0">
                <a:solidFill>
                  <a:srgbClr val="001D58"/>
                </a:solidFill>
                <a:latin typeface="+mn-ea"/>
                <a:ea typeface="+mn-ea"/>
              </a:rPr>
              <a:t>22</a:t>
            </a:r>
            <a:r>
              <a:rPr lang="zh-CN" altLang="en-US" sz="2000" dirty="0">
                <a:solidFill>
                  <a:srgbClr val="001D58"/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67801C-0F49-4488-A967-B5F753A60E93}"/>
              </a:ext>
            </a:extLst>
          </p:cNvPr>
          <p:cNvSpPr txBox="1"/>
          <p:nvPr/>
        </p:nvSpPr>
        <p:spPr>
          <a:xfrm>
            <a:off x="5615595" y="6084771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1132"/>
                </a:solidFill>
                <a:latin typeface="+mn-ea"/>
                <a:ea typeface="+mn-ea"/>
              </a:rPr>
              <a:t>Deep-supervision </a:t>
            </a:r>
            <a:endParaRPr lang="zh-CN" altLang="en-US" dirty="0">
              <a:solidFill>
                <a:srgbClr val="001132"/>
              </a:solidFill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B53353-3523-4783-A049-E9D2BCD4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13" y="349942"/>
            <a:ext cx="3376533" cy="5573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54B466-B9B0-4FB9-A9B0-241F353E1A41}"/>
              </a:ext>
            </a:extLst>
          </p:cNvPr>
          <p:cNvSpPr txBox="1"/>
          <p:nvPr/>
        </p:nvSpPr>
        <p:spPr>
          <a:xfrm>
            <a:off x="755576" y="2204864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例如，</a:t>
            </a:r>
            <a:r>
              <a:rPr lang="en-US" altLang="zh-CN" dirty="0">
                <a:latin typeface="+mn-ea"/>
                <a:ea typeface="+mn-ea"/>
              </a:rPr>
              <a:t>L=3</a:t>
            </a:r>
            <a:r>
              <a:rPr lang="zh-CN" altLang="en-US" dirty="0">
                <a:latin typeface="+mn-ea"/>
                <a:ea typeface="+mn-ea"/>
              </a:rPr>
              <a:t>时。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DE8EB4F-000A-4015-9BA0-7CD58861F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61898"/>
              </p:ext>
            </p:extLst>
          </p:nvPr>
        </p:nvGraphicFramePr>
        <p:xfrm>
          <a:off x="539552" y="2924944"/>
          <a:ext cx="4327744" cy="220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1091880" progId="Equation.DSMT4">
                  <p:embed/>
                </p:oleObj>
              </mc:Choice>
              <mc:Fallback>
                <p:oleObj name="Equation" r:id="rId4" imgW="214596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924944"/>
                        <a:ext cx="4327744" cy="2202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179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11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网络细节：</a:t>
            </a:r>
            <a:endParaRPr lang="en-US" altLang="zh-CN" dirty="0"/>
          </a:p>
          <a:p>
            <a:pPr lvl="1"/>
            <a:r>
              <a:rPr lang="zh-CN" altLang="en-US" dirty="0"/>
              <a:t>所有的</a:t>
            </a:r>
            <a:r>
              <a:rPr lang="en-US" altLang="zh-CN" dirty="0"/>
              <a:t>padding</a:t>
            </a:r>
            <a:r>
              <a:rPr lang="zh-CN" altLang="en-US" dirty="0"/>
              <a:t>形式都为“</a:t>
            </a:r>
            <a:r>
              <a:rPr lang="en-US" altLang="zh-CN" dirty="0"/>
              <a:t>same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1"/>
            <a:r>
              <a:rPr lang="zh-CN" altLang="en-US" dirty="0"/>
              <a:t>采用最大池化层进行降采样，每次降采样后张量各个维度大小变为原来的一半。</a:t>
            </a:r>
            <a:endParaRPr lang="en-US" altLang="zh-CN" dirty="0"/>
          </a:p>
          <a:p>
            <a:pPr lvl="1"/>
            <a:r>
              <a:rPr lang="zh-CN" altLang="en-US" dirty="0"/>
              <a:t>上采样采用三线性插值。</a:t>
            </a:r>
            <a:endParaRPr lang="en-US" altLang="zh-CN" dirty="0"/>
          </a:p>
          <a:p>
            <a:pPr lvl="1"/>
            <a:r>
              <a:rPr lang="en-US" altLang="zh-CN" dirty="0"/>
              <a:t>Skip-connection</a:t>
            </a:r>
            <a:r>
              <a:rPr lang="zh-CN" altLang="en-US" dirty="0"/>
              <a:t>：将左侧和左下方的网络数据进行</a:t>
            </a:r>
            <a:r>
              <a:rPr lang="en-US" altLang="zh-CN" dirty="0"/>
              <a:t>cat</a:t>
            </a:r>
            <a:r>
              <a:rPr lang="zh-CN" altLang="en-US" dirty="0"/>
              <a:t>拼接，输入到下一层里，例如：</a:t>
            </a:r>
            <a:r>
              <a:rPr lang="en-US" altLang="zh-CN" dirty="0"/>
              <a:t>x2_1</a:t>
            </a:r>
            <a:r>
              <a:rPr lang="zh-CN" altLang="en-US" dirty="0"/>
              <a:t>的输入是</a:t>
            </a:r>
            <a:r>
              <a:rPr lang="en-US" altLang="zh-CN" dirty="0"/>
              <a:t>x2_0</a:t>
            </a:r>
            <a:r>
              <a:rPr lang="zh-CN" altLang="en-US" dirty="0"/>
              <a:t>和</a:t>
            </a:r>
            <a:r>
              <a:rPr lang="en-US" altLang="zh-CN" dirty="0"/>
              <a:t>x3_0</a:t>
            </a:r>
            <a:r>
              <a:rPr lang="zh-CN" altLang="en-US" dirty="0"/>
              <a:t>输入的串联（串联的维度是</a:t>
            </a:r>
            <a:r>
              <a:rPr lang="en-US" altLang="zh-CN" dirty="0"/>
              <a:t>channel)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每一层（一个圆圈）包含两次卷积操作，卷积核大小为</a:t>
            </a:r>
            <a:r>
              <a:rPr lang="en-US" altLang="zh-CN" dirty="0"/>
              <a:t>3</a:t>
            </a:r>
            <a:r>
              <a:rPr lang="zh-CN" altLang="en-US" dirty="0"/>
              <a:t>，输出层卷积核大小为</a:t>
            </a:r>
            <a:r>
              <a:rPr lang="en-US" altLang="zh-CN" dirty="0"/>
              <a:t>1.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18588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网络的输入是维度为</a:t>
            </a:r>
            <a:r>
              <a:rPr lang="en-US" altLang="zh-CN" dirty="0"/>
              <a:t>[48, 48, 64]</a:t>
            </a:r>
            <a:r>
              <a:rPr lang="zh-CN" altLang="en-US" dirty="0"/>
              <a:t>的三维数据，输出也是一样。需要将输出进行预处理的逆操作，还原到原始数据一样的维度和空间位置。</a:t>
            </a:r>
            <a:endParaRPr lang="en-US" altLang="zh-CN" dirty="0"/>
          </a:p>
          <a:p>
            <a:r>
              <a:rPr lang="zh-CN" altLang="en-US" dirty="0"/>
              <a:t>步骤：</a:t>
            </a:r>
            <a:endParaRPr lang="en-US" altLang="zh-CN" dirty="0"/>
          </a:p>
          <a:p>
            <a:pPr lvl="1"/>
            <a:r>
              <a:rPr lang="zh-CN" altLang="en-US" dirty="0"/>
              <a:t>上采样，同样采用线性插值的方法将</a:t>
            </a:r>
            <a:r>
              <a:rPr lang="en-US" altLang="zh-CN" dirty="0"/>
              <a:t>48*48</a:t>
            </a:r>
            <a:r>
              <a:rPr lang="zh-CN" altLang="en-US" dirty="0"/>
              <a:t>的矩阵上采样至</a:t>
            </a:r>
            <a:r>
              <a:rPr lang="en-US" altLang="zh-CN" dirty="0"/>
              <a:t>128*128.</a:t>
            </a:r>
          </a:p>
          <a:p>
            <a:pPr lvl="1"/>
            <a:r>
              <a:rPr lang="zh-CN" altLang="en-US" dirty="0"/>
              <a:t>裁剪的逆操作，裁剪掉的部分，默认不存在脑干（脑干区域为</a:t>
            </a:r>
            <a:r>
              <a:rPr lang="en-US" altLang="zh-CN" dirty="0"/>
              <a:t>1</a:t>
            </a:r>
            <a:r>
              <a:rPr lang="zh-CN" altLang="en-US" dirty="0"/>
              <a:t>），所以只需要对矩阵进行补</a:t>
            </a:r>
            <a:r>
              <a:rPr lang="en-US" altLang="zh-CN" dirty="0"/>
              <a:t>0</a:t>
            </a:r>
            <a:r>
              <a:rPr lang="zh-CN" altLang="en-US" dirty="0"/>
              <a:t>操作，就可以还原到原始图像的大小，</a:t>
            </a:r>
            <a:r>
              <a:rPr lang="zh-CN" altLang="en-US" dirty="0">
                <a:solidFill>
                  <a:srgbClr val="FF0000"/>
                </a:solidFill>
              </a:rPr>
              <a:t>需要注意将输入的</a:t>
            </a:r>
            <a:r>
              <a:rPr lang="en-US" altLang="zh-CN" dirty="0">
                <a:solidFill>
                  <a:srgbClr val="FF0000"/>
                </a:solidFill>
              </a:rPr>
              <a:t>spacing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direction</a:t>
            </a:r>
            <a:r>
              <a:rPr lang="zh-CN" altLang="en-US" dirty="0">
                <a:solidFill>
                  <a:srgbClr val="FF0000"/>
                </a:solidFill>
              </a:rPr>
              <a:t>等信息赋给还原后的预测结果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后处理</a:t>
            </a:r>
          </a:p>
        </p:txBody>
      </p:sp>
    </p:spTree>
    <p:extLst>
      <p:ext uri="{BB962C8B-B14F-4D97-AF65-F5344CB8AC3E}">
        <p14:creationId xmlns:p14="http://schemas.microsoft.com/office/powerpoint/2010/main" val="27975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网络参数设置：</a:t>
            </a:r>
            <a:endParaRPr lang="en-US" altLang="zh-CN" dirty="0"/>
          </a:p>
          <a:p>
            <a:pPr lvl="1"/>
            <a:r>
              <a:rPr lang="zh-CN" altLang="en-US" dirty="0"/>
              <a:t>学习率：</a:t>
            </a:r>
            <a:r>
              <a:rPr lang="en-US" altLang="zh-CN" dirty="0"/>
              <a:t>0.0005</a:t>
            </a:r>
          </a:p>
          <a:p>
            <a:pPr lvl="1"/>
            <a:r>
              <a:rPr lang="zh-CN" altLang="en-US" dirty="0"/>
              <a:t>优化器：</a:t>
            </a:r>
            <a:r>
              <a:rPr lang="en-US" altLang="zh-CN" dirty="0"/>
              <a:t>Adam</a:t>
            </a:r>
          </a:p>
          <a:p>
            <a:pPr lvl="1"/>
            <a:r>
              <a:rPr lang="en-US" altLang="zh-CN" dirty="0" err="1"/>
              <a:t>Batch_size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Epochs</a:t>
            </a:r>
            <a:r>
              <a:rPr lang="zh-CN" altLang="en-US" dirty="0"/>
              <a:t>：</a:t>
            </a:r>
            <a:r>
              <a:rPr lang="en-US" altLang="zh-CN" dirty="0"/>
              <a:t>40</a:t>
            </a:r>
          </a:p>
          <a:p>
            <a:pPr lvl="1"/>
            <a:r>
              <a:rPr lang="zh-CN" altLang="en-US" dirty="0"/>
              <a:t>损失函数：</a:t>
            </a:r>
            <a:r>
              <a:rPr lang="en-US" altLang="zh-CN" dirty="0"/>
              <a:t>Dice loss</a:t>
            </a:r>
          </a:p>
          <a:p>
            <a:pPr lvl="1"/>
            <a:r>
              <a:rPr lang="zh-CN" altLang="en-US" dirty="0"/>
              <a:t>训练集：测试集 </a:t>
            </a:r>
            <a:r>
              <a:rPr lang="en-US" altLang="zh-CN" dirty="0"/>
              <a:t>= 32 </a:t>
            </a:r>
            <a:r>
              <a:rPr lang="zh-CN" altLang="en-US" dirty="0"/>
              <a:t>：</a:t>
            </a:r>
            <a:r>
              <a:rPr lang="en-US" altLang="zh-CN" dirty="0"/>
              <a:t>16</a:t>
            </a:r>
          </a:p>
          <a:p>
            <a:pPr lvl="1"/>
            <a:r>
              <a:rPr lang="zh-CN" altLang="en-US" dirty="0"/>
              <a:t>显卡：</a:t>
            </a:r>
            <a:r>
              <a:rPr lang="en-US" altLang="zh-CN" dirty="0"/>
              <a:t>NVIDIA GeForce GTX 1050 </a:t>
            </a:r>
            <a:r>
              <a:rPr lang="en-US" altLang="zh-CN" dirty="0" err="1"/>
              <a:t>Ti</a:t>
            </a:r>
            <a:r>
              <a:rPr lang="en-US" altLang="zh-CN" dirty="0"/>
              <a:t>(4G</a:t>
            </a:r>
            <a:r>
              <a:rPr lang="zh-CN" altLang="en-US" dirty="0"/>
              <a:t>显存）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11582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14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Dice loss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en-US" altLang="zh-CN" dirty="0"/>
              <a:t>Dice loss</a:t>
            </a:r>
            <a:r>
              <a:rPr lang="zh-CN" altLang="en-US" dirty="0"/>
              <a:t>是一种以评价指标为优化对象的损失函数。</a:t>
            </a:r>
            <a:endParaRPr lang="en-US" altLang="zh-CN" dirty="0"/>
          </a:p>
          <a:p>
            <a:pPr lvl="1"/>
            <a:r>
              <a:rPr lang="zh-CN" altLang="en-US" dirty="0"/>
              <a:t>其公式为：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其中，</a:t>
            </a:r>
            <a:r>
              <a:rPr lang="en-US" altLang="zh-CN" dirty="0"/>
              <a:t>dice</a:t>
            </a:r>
            <a:r>
              <a:rPr lang="zh-CN" altLang="en-US" dirty="0"/>
              <a:t>其实就是评价指标。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8051464-DC5F-44FC-AA76-63E57F7B1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71862"/>
              </p:ext>
            </p:extLst>
          </p:nvPr>
        </p:nvGraphicFramePr>
        <p:xfrm>
          <a:off x="899592" y="3573016"/>
          <a:ext cx="7848872" cy="35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83080" imgH="203040" progId="Equation.DSMT4">
                  <p:embed/>
                </p:oleObj>
              </mc:Choice>
              <mc:Fallback>
                <p:oleObj name="Equation" r:id="rId3" imgW="4483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3573016"/>
                        <a:ext cx="7848872" cy="355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E1D21C7-F8F0-4790-A7E7-B36628478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82321"/>
              </p:ext>
            </p:extLst>
          </p:nvPr>
        </p:nvGraphicFramePr>
        <p:xfrm>
          <a:off x="3563888" y="4013613"/>
          <a:ext cx="1656184" cy="33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6240" imgH="177480" progId="Equation.DSMT4">
                  <p:embed/>
                </p:oleObj>
              </mc:Choice>
              <mc:Fallback>
                <p:oleObj name="Equation" r:id="rId5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888" y="4013613"/>
                        <a:ext cx="1656184" cy="339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99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15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F2BB93C-0003-4768-8331-F301EAF81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7" y="1580929"/>
            <a:ext cx="8780006" cy="4280252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536E50-6DFB-4025-B252-E06AB37B30D3}"/>
              </a:ext>
            </a:extLst>
          </p:cNvPr>
          <p:cNvSpPr txBox="1"/>
          <p:nvPr/>
        </p:nvSpPr>
        <p:spPr>
          <a:xfrm>
            <a:off x="2798117" y="5804198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1132"/>
                </a:solidFill>
                <a:latin typeface="+mn-ea"/>
                <a:ea typeface="+mn-ea"/>
              </a:rPr>
              <a:t>训练过程中</a:t>
            </a:r>
            <a:r>
              <a:rPr lang="en-US" altLang="zh-CN" dirty="0">
                <a:solidFill>
                  <a:srgbClr val="001132"/>
                </a:solidFill>
                <a:latin typeface="+mn-ea"/>
                <a:ea typeface="+mn-ea"/>
              </a:rPr>
              <a:t>loss</a:t>
            </a:r>
            <a:r>
              <a:rPr lang="zh-CN" altLang="en-US" dirty="0">
                <a:solidFill>
                  <a:srgbClr val="001132"/>
                </a:solidFill>
                <a:latin typeface="+mn-ea"/>
                <a:ea typeface="+mn-ea"/>
              </a:rPr>
              <a:t>变化情况</a:t>
            </a:r>
          </a:p>
        </p:txBody>
      </p:sp>
    </p:spTree>
    <p:extLst>
      <p:ext uri="{BB962C8B-B14F-4D97-AF65-F5344CB8AC3E}">
        <p14:creationId xmlns:p14="http://schemas.microsoft.com/office/powerpoint/2010/main" val="103041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16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个预测样本的</a:t>
            </a:r>
            <a:r>
              <a:rPr lang="en-US" altLang="zh-CN" dirty="0"/>
              <a:t>loss</a:t>
            </a:r>
            <a:r>
              <a:rPr lang="zh-CN" altLang="en-US" dirty="0"/>
              <a:t>均值为</a:t>
            </a:r>
            <a:r>
              <a:rPr lang="en-US" altLang="zh-CN" dirty="0"/>
              <a:t>0.174</a:t>
            </a:r>
            <a:r>
              <a:rPr lang="zh-CN" altLang="en-US" dirty="0"/>
              <a:t>，</a:t>
            </a:r>
            <a:r>
              <a:rPr lang="en-US" altLang="zh-CN" dirty="0"/>
              <a:t>Dice</a:t>
            </a:r>
            <a:r>
              <a:rPr lang="zh-CN" altLang="en-US" dirty="0"/>
              <a:t>均值为</a:t>
            </a:r>
            <a:r>
              <a:rPr lang="en-US" altLang="zh-CN" dirty="0"/>
              <a:t>0.826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预测结果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27A186BB-8D98-4221-AFBA-B2F3755F3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87929"/>
              </p:ext>
            </p:extLst>
          </p:nvPr>
        </p:nvGraphicFramePr>
        <p:xfrm>
          <a:off x="30426" y="2301809"/>
          <a:ext cx="9036494" cy="302433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38437">
                  <a:extLst>
                    <a:ext uri="{9D8B030D-6E8A-4147-A177-3AD203B41FA5}">
                      <a16:colId xmlns:a16="http://schemas.microsoft.com/office/drawing/2014/main" val="2504798449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3461588935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3337799771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3896346301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1118529676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1622223850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2150983064"/>
                    </a:ext>
                  </a:extLst>
                </a:gridCol>
                <a:gridCol w="1036402">
                  <a:extLst>
                    <a:ext uri="{9D8B030D-6E8A-4147-A177-3AD203B41FA5}">
                      <a16:colId xmlns:a16="http://schemas.microsoft.com/office/drawing/2014/main" val="536946238"/>
                    </a:ext>
                  </a:extLst>
                </a:gridCol>
                <a:gridCol w="943243">
                  <a:extLst>
                    <a:ext uri="{9D8B030D-6E8A-4147-A177-3AD203B41FA5}">
                      <a16:colId xmlns:a16="http://schemas.microsoft.com/office/drawing/2014/main" val="492180867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patients_id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0522c0555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0522c0576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0522c0661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0522c0669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extLst>
                  <a:ext uri="{0D108BD9-81ED-4DB2-BD59-A6C34878D82A}">
                    <a16:rowId xmlns:a16="http://schemas.microsoft.com/office/drawing/2014/main" val="1106052222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0.87825757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0.73821324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0.77567952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0.85269719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0.79973673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0.82392877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0.85766655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0.72281605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extLst>
                  <a:ext uri="{0D108BD9-81ED-4DB2-BD59-A6C34878D82A}">
                    <a16:rowId xmlns:a16="http://schemas.microsoft.com/office/drawing/2014/main" val="2832624265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patients_id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0522c0727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0522c0746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0522c0788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0522c0806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0522c0845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0522c0878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extLst>
                  <a:ext uri="{0D108BD9-81ED-4DB2-BD59-A6C34878D82A}">
                    <a16:rowId xmlns:a16="http://schemas.microsoft.com/office/drawing/2014/main" val="110051005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0.88441813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0.85808295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0.80423939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0.85506874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0.87721806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0.84423637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0.84067386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0.80251878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681" marR="6681" marT="6681" marB="0" anchor="ctr"/>
                </a:tc>
                <a:extLst>
                  <a:ext uri="{0D108BD9-81ED-4DB2-BD59-A6C34878D82A}">
                    <a16:rowId xmlns:a16="http://schemas.microsoft.com/office/drawing/2014/main" val="354220774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B451FD4-117C-4AD4-A9A9-731D84688D75}"/>
              </a:ext>
            </a:extLst>
          </p:cNvPr>
          <p:cNvSpPr txBox="1"/>
          <p:nvPr/>
        </p:nvSpPr>
        <p:spPr>
          <a:xfrm>
            <a:off x="2879164" y="561348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1132"/>
                </a:solidFill>
                <a:latin typeface="+mn-ea"/>
                <a:ea typeface="+mn-ea"/>
              </a:rPr>
              <a:t>16</a:t>
            </a:r>
            <a:r>
              <a:rPr lang="zh-CN" altLang="en-US" dirty="0">
                <a:solidFill>
                  <a:srgbClr val="001132"/>
                </a:solidFill>
                <a:latin typeface="+mn-ea"/>
                <a:ea typeface="+mn-ea"/>
              </a:rPr>
              <a:t>个预测样本的</a:t>
            </a:r>
            <a:r>
              <a:rPr lang="en-US" altLang="zh-CN" dirty="0">
                <a:solidFill>
                  <a:srgbClr val="001132"/>
                </a:solidFill>
                <a:latin typeface="+mn-ea"/>
                <a:ea typeface="+mn-ea"/>
              </a:rPr>
              <a:t>Dice</a:t>
            </a:r>
            <a:r>
              <a:rPr lang="zh-CN" altLang="en-US" dirty="0">
                <a:solidFill>
                  <a:srgbClr val="001132"/>
                </a:solidFill>
                <a:latin typeface="+mn-ea"/>
                <a:ea typeface="+mn-ea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90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17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E1A7FF-D962-4BA0-904F-407D15FB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0" y="1307791"/>
            <a:ext cx="8633840" cy="4802188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预测结果</a:t>
            </a:r>
          </a:p>
        </p:txBody>
      </p:sp>
    </p:spTree>
    <p:extLst>
      <p:ext uri="{BB962C8B-B14F-4D97-AF65-F5344CB8AC3E}">
        <p14:creationId xmlns:p14="http://schemas.microsoft.com/office/powerpoint/2010/main" val="265430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18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63E5D-7523-4195-B663-43F64273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Zhou Z, </a:t>
            </a:r>
            <a:r>
              <a:rPr lang="en-US" altLang="zh-CN" dirty="0" err="1"/>
              <a:t>Siddiquee</a:t>
            </a:r>
            <a:r>
              <a:rPr lang="en-US" altLang="zh-CN" dirty="0"/>
              <a:t> MMR, </a:t>
            </a:r>
            <a:r>
              <a:rPr lang="en-US" altLang="zh-CN" dirty="0" err="1"/>
              <a:t>Tajbakhsh</a:t>
            </a:r>
            <a:r>
              <a:rPr lang="en-US" altLang="zh-CN" dirty="0"/>
              <a:t> N, Liang J. </a:t>
            </a:r>
            <a:r>
              <a:rPr lang="en-US" altLang="zh-CN" dirty="0" err="1"/>
              <a:t>UNet</a:t>
            </a:r>
            <a:r>
              <a:rPr lang="en-US" altLang="zh-CN" dirty="0"/>
              <a:t>++: A Nested U-Net Architecture for Medical Image Segmentation. Deep Learn Med Image Anal Multimodal Learn Clin </a:t>
            </a:r>
            <a:r>
              <a:rPr lang="en-US" altLang="zh-CN" dirty="0" err="1"/>
              <a:t>Decis</a:t>
            </a:r>
            <a:r>
              <a:rPr lang="en-US" altLang="zh-CN" dirty="0"/>
              <a:t> Support (2018). 2018 Sep;11045:3-11. </a:t>
            </a:r>
            <a:r>
              <a:rPr lang="en-US" altLang="zh-CN" dirty="0" err="1"/>
              <a:t>doi</a:t>
            </a:r>
            <a:r>
              <a:rPr lang="en-US" altLang="zh-CN" dirty="0"/>
              <a:t>: 10.1007/978-3-030-00889-5_1. </a:t>
            </a:r>
          </a:p>
          <a:p>
            <a:r>
              <a:rPr lang="en-US" altLang="zh-CN" dirty="0"/>
              <a:t>Olaf </a:t>
            </a:r>
            <a:r>
              <a:rPr lang="en-US" altLang="zh-CN" dirty="0" err="1"/>
              <a:t>Ronneberger</a:t>
            </a:r>
            <a:r>
              <a:rPr lang="en-US" altLang="zh-CN" dirty="0"/>
              <a:t>, Philipp Fischer, Thomas </a:t>
            </a:r>
            <a:r>
              <a:rPr lang="en-US" altLang="zh-CN" dirty="0" err="1"/>
              <a:t>Brox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U-Net: Convolutional Networks for Biomedical Image Segmentation.</a:t>
            </a:r>
            <a:r>
              <a:rPr lang="zh-CN" altLang="en-US" dirty="0"/>
              <a:t> </a:t>
            </a:r>
            <a:r>
              <a:rPr lang="en-US" altLang="zh-CN" dirty="0"/>
              <a:t>MEDICAL IMAGE COMPUTING AND COMPUTER-ASSISTED INTERVENTION, PT III. 2015 OCT; 9351:234-241. </a:t>
            </a:r>
            <a:r>
              <a:rPr lang="en-US" altLang="zh-CN" dirty="0" err="1"/>
              <a:t>doi</a:t>
            </a:r>
            <a:r>
              <a:rPr lang="en-US" altLang="zh-CN" dirty="0"/>
              <a:t>: 10.1007/978-3-319-24574-4_28</a:t>
            </a:r>
          </a:p>
          <a:p>
            <a:r>
              <a:rPr lang="en-US" altLang="zh-CN" dirty="0" err="1"/>
              <a:t>Çiçek</a:t>
            </a:r>
            <a:r>
              <a:rPr lang="en-US" altLang="zh-CN" dirty="0"/>
              <a:t> Ö., Abdulkadir A., </a:t>
            </a:r>
            <a:r>
              <a:rPr lang="en-US" altLang="zh-CN" dirty="0" err="1"/>
              <a:t>Lienkamp</a:t>
            </a:r>
            <a:r>
              <a:rPr lang="en-US" altLang="zh-CN" dirty="0"/>
              <a:t> S.S., </a:t>
            </a:r>
            <a:r>
              <a:rPr lang="en-US" altLang="zh-CN" dirty="0" err="1"/>
              <a:t>Brox</a:t>
            </a:r>
            <a:r>
              <a:rPr lang="en-US" altLang="zh-CN" dirty="0"/>
              <a:t> T., </a:t>
            </a:r>
            <a:r>
              <a:rPr lang="en-US" altLang="zh-CN" dirty="0" err="1"/>
              <a:t>Ronneberger</a:t>
            </a:r>
            <a:r>
              <a:rPr lang="en-US" altLang="zh-CN" dirty="0"/>
              <a:t> O. (2016) 3D U-Net: Learning Dense Volumetric Segmentation from Sparse Annotation. In: </a:t>
            </a:r>
            <a:r>
              <a:rPr lang="en-US" altLang="zh-CN" dirty="0" err="1"/>
              <a:t>Ourselin</a:t>
            </a:r>
            <a:r>
              <a:rPr lang="en-US" altLang="zh-CN" dirty="0"/>
              <a:t> S., </a:t>
            </a:r>
            <a:r>
              <a:rPr lang="en-US" altLang="zh-CN" dirty="0" err="1"/>
              <a:t>Joskowicz</a:t>
            </a:r>
            <a:r>
              <a:rPr lang="en-US" altLang="zh-CN" dirty="0"/>
              <a:t> L., </a:t>
            </a:r>
            <a:r>
              <a:rPr lang="en-US" altLang="zh-CN" dirty="0" err="1"/>
              <a:t>Sabuncu</a:t>
            </a:r>
            <a:r>
              <a:rPr lang="en-US" altLang="zh-CN" dirty="0"/>
              <a:t> M., </a:t>
            </a:r>
            <a:r>
              <a:rPr lang="en-US" altLang="zh-CN" dirty="0" err="1"/>
              <a:t>Unal</a:t>
            </a:r>
            <a:r>
              <a:rPr lang="en-US" altLang="zh-CN" dirty="0"/>
              <a:t> G., Wells W. (eds) Medical Image Computing and Computer-Assisted Intervention – MICCAI 2016. MICCAI 2016. Lecture Notes in Computer Science, vol 9901. Springer, Cham. https://doi.org/10.1007/978-3-319-46723-8_49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9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19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本项目源码已发布于</a:t>
            </a:r>
            <a:r>
              <a:rPr lang="en-US" altLang="zh-CN" dirty="0"/>
              <a:t>GitHub</a:t>
            </a:r>
            <a:r>
              <a:rPr lang="zh-CN" altLang="en-US" dirty="0"/>
              <a:t>社区，链接：</a:t>
            </a:r>
            <a:r>
              <a:rPr lang="en-US" altLang="zh-CN" dirty="0" err="1">
                <a:hlinkClick r:id="rId3"/>
              </a:rPr>
              <a:t>AxeLors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Unet_PP_in_Segmentation</a:t>
            </a:r>
            <a:r>
              <a:rPr lang="en-US" altLang="zh-CN" dirty="0">
                <a:hlinkClick r:id="rId3"/>
              </a:rPr>
              <a:t>: </a:t>
            </a:r>
            <a:r>
              <a:rPr lang="en-US" altLang="zh-CN" dirty="0" err="1">
                <a:hlinkClick r:id="rId3"/>
              </a:rPr>
              <a:t>Unet_Plus_Plus_Used_in_Brainstem_Segmentation</a:t>
            </a:r>
            <a:r>
              <a:rPr lang="en-US" altLang="zh-CN" dirty="0">
                <a:hlinkClick r:id="rId3"/>
              </a:rPr>
              <a:t> (github.com)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5FEFEF-05FF-4FE3-8094-69ECA26A94E8}"/>
              </a:ext>
            </a:extLst>
          </p:cNvPr>
          <p:cNvSpPr txBox="1"/>
          <p:nvPr/>
        </p:nvSpPr>
        <p:spPr>
          <a:xfrm>
            <a:off x="888940" y="422108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001132"/>
                </a:solidFill>
                <a:latin typeface="+mj-ea"/>
                <a:ea typeface="+mj-ea"/>
              </a:rPr>
              <a:t>Thank You for Your Listening</a:t>
            </a:r>
            <a:endParaRPr lang="zh-CN" altLang="en-US" sz="4000" dirty="0">
              <a:solidFill>
                <a:srgbClr val="00113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234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准备和预处理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训练和预测结果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</a:p>
        </p:txBody>
      </p:sp>
      <p:pic>
        <p:nvPicPr>
          <p:cNvPr id="1026" name="Picture 2" descr="脑干 的图像结果">
            <a:extLst>
              <a:ext uri="{FF2B5EF4-FFF2-40B4-BE49-F238E27FC236}">
                <a16:creationId xmlns:a16="http://schemas.microsoft.com/office/drawing/2014/main" id="{AFBB1AEB-56AA-420A-850B-06C8B03D3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72" y="1584861"/>
            <a:ext cx="3328193" cy="445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874"/>
            <a:ext cx="8712646" cy="4802207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数据来源：共</a:t>
            </a:r>
            <a:r>
              <a:rPr lang="en-US" altLang="zh-CN" dirty="0"/>
              <a:t>48</a:t>
            </a:r>
            <a:r>
              <a:rPr lang="zh-CN" altLang="en-US" dirty="0"/>
              <a:t>个样本（公开）</a:t>
            </a:r>
            <a:r>
              <a:rPr lang="en-US" altLang="zh-CN" dirty="0"/>
              <a:t>https://www.imagenglab.com/newsite/pddca/</a:t>
            </a:r>
          </a:p>
          <a:p>
            <a:pPr lvl="1"/>
            <a:r>
              <a:rPr lang="zh-CN" altLang="en-US" dirty="0"/>
              <a:t>主要参考论文：</a:t>
            </a:r>
            <a:endParaRPr lang="en-US" altLang="zh-CN" dirty="0"/>
          </a:p>
          <a:p>
            <a:pPr marL="471170" lvl="1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06D75-8813-47F4-8EC0-50C7BBFCA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647635"/>
            <a:ext cx="6336704" cy="18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3D</a:t>
            </a:r>
            <a:r>
              <a:rPr lang="zh-CN" altLang="en-US" dirty="0"/>
              <a:t>的</a:t>
            </a:r>
            <a:r>
              <a:rPr lang="en-US" altLang="zh-CN" dirty="0"/>
              <a:t>CT</a:t>
            </a:r>
            <a:r>
              <a:rPr lang="zh-CN" altLang="en-US" dirty="0"/>
              <a:t>数据的预处理分为三步：</a:t>
            </a:r>
            <a:endParaRPr lang="en-US" altLang="zh-CN" dirty="0"/>
          </a:p>
          <a:p>
            <a:pPr lvl="1"/>
            <a:r>
              <a:rPr lang="zh-CN" altLang="en-US" dirty="0"/>
              <a:t>裁剪，将</a:t>
            </a:r>
            <a:r>
              <a:rPr lang="en-US" altLang="zh-CN" dirty="0"/>
              <a:t>512*512</a:t>
            </a:r>
            <a:r>
              <a:rPr lang="zh-CN" altLang="en-US" dirty="0"/>
              <a:t>的大矩阵裁剪到</a:t>
            </a:r>
            <a:r>
              <a:rPr lang="en-US" altLang="zh-CN" dirty="0"/>
              <a:t>128*128</a:t>
            </a:r>
            <a:r>
              <a:rPr lang="zh-CN" altLang="en-US" dirty="0"/>
              <a:t>。但要保证包含脑干的部分被保留下来。</a:t>
            </a:r>
            <a:endParaRPr lang="en-US" altLang="zh-CN" dirty="0"/>
          </a:p>
          <a:p>
            <a:pPr lvl="1"/>
            <a:r>
              <a:rPr lang="zh-CN" altLang="en-US" dirty="0"/>
              <a:t>降采样，采用线性插值的方法将</a:t>
            </a:r>
            <a:r>
              <a:rPr lang="en-US" altLang="zh-CN" dirty="0"/>
              <a:t>128*128</a:t>
            </a:r>
            <a:r>
              <a:rPr lang="zh-CN" altLang="en-US" dirty="0"/>
              <a:t>的矩阵降采样至</a:t>
            </a:r>
            <a:r>
              <a:rPr lang="en-US" altLang="zh-CN" dirty="0"/>
              <a:t>48*48</a:t>
            </a:r>
            <a:r>
              <a:rPr lang="zh-CN" altLang="en-US" dirty="0"/>
              <a:t>，同时将</a:t>
            </a:r>
            <a:r>
              <a:rPr lang="en-US" altLang="zh-CN" dirty="0"/>
              <a:t>depth</a:t>
            </a:r>
            <a:r>
              <a:rPr lang="zh-CN" altLang="en-US" dirty="0"/>
              <a:t>统一为</a:t>
            </a:r>
            <a:r>
              <a:rPr lang="en-US" altLang="zh-CN" dirty="0"/>
              <a:t>64</a:t>
            </a:r>
            <a:r>
              <a:rPr lang="zh-CN" altLang="en-US" dirty="0"/>
              <a:t>（裁剪和降采样都是为了解决</a:t>
            </a:r>
            <a:r>
              <a:rPr lang="en-US" altLang="zh-CN" dirty="0"/>
              <a:t>GPU</a:t>
            </a:r>
            <a:r>
              <a:rPr lang="zh-CN" altLang="en-US" dirty="0"/>
              <a:t>显存不够的问题）。</a:t>
            </a:r>
            <a:endParaRPr lang="en-US" altLang="zh-CN" dirty="0"/>
          </a:p>
          <a:p>
            <a:pPr lvl="1"/>
            <a:r>
              <a:rPr lang="en-US" altLang="zh-CN" dirty="0"/>
              <a:t>CT</a:t>
            </a:r>
            <a:r>
              <a:rPr lang="zh-CN" altLang="en-US" dirty="0"/>
              <a:t>值拉伸，原</a:t>
            </a:r>
            <a:r>
              <a:rPr lang="en-US" altLang="zh-CN" dirty="0"/>
              <a:t>CT</a:t>
            </a:r>
            <a:r>
              <a:rPr lang="zh-CN" altLang="en-US" dirty="0"/>
              <a:t>值分布在</a:t>
            </a:r>
            <a:r>
              <a:rPr lang="en-US" altLang="zh-CN" dirty="0"/>
              <a:t>-1024-1025</a:t>
            </a:r>
            <a:r>
              <a:rPr lang="zh-CN" altLang="en-US" dirty="0"/>
              <a:t>之间，但我们感兴趣的</a:t>
            </a:r>
            <a:r>
              <a:rPr lang="en-US" altLang="zh-CN" dirty="0"/>
              <a:t>CT</a:t>
            </a:r>
            <a:r>
              <a:rPr lang="zh-CN" altLang="en-US" dirty="0"/>
              <a:t>值在</a:t>
            </a:r>
            <a:r>
              <a:rPr lang="en-US" altLang="zh-CN" dirty="0"/>
              <a:t>150</a:t>
            </a:r>
            <a:r>
              <a:rPr lang="zh-CN" altLang="en-US" dirty="0"/>
              <a:t>附近</a:t>
            </a:r>
            <a:r>
              <a:rPr lang="en-US" altLang="zh-CN" dirty="0"/>
              <a:t>.</a:t>
            </a:r>
            <a:r>
              <a:rPr lang="zh-CN" altLang="en-US" dirty="0"/>
              <a:t>所以我们做窗宽为</a:t>
            </a:r>
            <a:r>
              <a:rPr lang="en-US" altLang="zh-CN" dirty="0"/>
              <a:t>300</a:t>
            </a:r>
            <a:r>
              <a:rPr lang="zh-CN" altLang="en-US" dirty="0"/>
              <a:t>，窗位为</a:t>
            </a:r>
            <a:r>
              <a:rPr lang="en-US" altLang="zh-CN" dirty="0"/>
              <a:t>150</a:t>
            </a:r>
            <a:r>
              <a:rPr lang="zh-CN" altLang="en-US" dirty="0"/>
              <a:t>的线性拉伸。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</p:spTree>
    <p:extLst>
      <p:ext uri="{BB962C8B-B14F-4D97-AF65-F5344CB8AC3E}">
        <p14:creationId xmlns:p14="http://schemas.microsoft.com/office/powerpoint/2010/main" val="5036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5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ADCFC-6C0F-4C7E-BA5A-C9657AF98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301515"/>
            <a:ext cx="8820150" cy="48516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405AE3-F4E2-430D-8182-0BE523CD7D19}"/>
              </a:ext>
            </a:extLst>
          </p:cNvPr>
          <p:cNvSpPr txBox="1"/>
          <p:nvPr/>
        </p:nvSpPr>
        <p:spPr>
          <a:xfrm>
            <a:off x="3851920" y="61531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原</a:t>
            </a:r>
            <a:r>
              <a:rPr lang="en-US" altLang="zh-CN" dirty="0">
                <a:latin typeface="+mn-ea"/>
                <a:ea typeface="+mn-ea"/>
              </a:rPr>
              <a:t>CT</a:t>
            </a:r>
            <a:r>
              <a:rPr lang="zh-CN" altLang="en-US" dirty="0">
                <a:latin typeface="+mn-ea"/>
                <a:ea typeface="+mn-ea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85091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E4A6DA-8E06-49BF-BC3B-043564CE8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" y="1268760"/>
            <a:ext cx="8960162" cy="49011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81283E7-4D35-46A4-AC0B-C86816E5F352}"/>
              </a:ext>
            </a:extLst>
          </p:cNvPr>
          <p:cNvSpPr txBox="1"/>
          <p:nvPr/>
        </p:nvSpPr>
        <p:spPr>
          <a:xfrm>
            <a:off x="3503438" y="621244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预处理后</a:t>
            </a:r>
            <a:r>
              <a:rPr lang="en-US" altLang="zh-CN" dirty="0">
                <a:latin typeface="+mn-ea"/>
                <a:ea typeface="+mn-ea"/>
              </a:rPr>
              <a:t>CT</a:t>
            </a:r>
            <a:r>
              <a:rPr lang="zh-CN" altLang="en-US" dirty="0">
                <a:latin typeface="+mn-ea"/>
                <a:ea typeface="+mn-ea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5362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7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EF282D-7491-41D9-A8F5-C25914BA0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61" y="1340768"/>
            <a:ext cx="6668078" cy="4595258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38001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C542B65-6B8E-4CC6-91FF-F10B5E227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29300"/>
            <a:ext cx="3528517" cy="24316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C5DFF-FBE4-47D1-A984-8AE2FF0E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Unet</a:t>
            </a:r>
            <a:r>
              <a:rPr lang="zh-CN" altLang="en-US" dirty="0"/>
              <a:t>相比，</a:t>
            </a:r>
            <a:r>
              <a:rPr lang="en-US" altLang="zh-CN" dirty="0" err="1"/>
              <a:t>Unet</a:t>
            </a:r>
            <a:r>
              <a:rPr lang="en-US" altLang="zh-CN" dirty="0"/>
              <a:t>++</a:t>
            </a:r>
            <a:r>
              <a:rPr lang="zh-CN" altLang="en-US" dirty="0"/>
              <a:t>有两点改良：</a:t>
            </a:r>
            <a:endParaRPr lang="en-US" altLang="zh-CN" dirty="0"/>
          </a:p>
          <a:p>
            <a:pPr lvl="1"/>
            <a:r>
              <a:rPr lang="en-US" altLang="zh-CN" dirty="0"/>
              <a:t>Skip-connection</a:t>
            </a:r>
            <a:r>
              <a:rPr lang="zh-CN" altLang="en-US" dirty="0"/>
              <a:t>。通过对每一次降采样后的结果进行上采样，然后将上采样后的信息输入后层网络，减少了</a:t>
            </a:r>
            <a:r>
              <a:rPr lang="en-US" altLang="zh-CN" dirty="0"/>
              <a:t>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之间的信息丢失。</a:t>
            </a:r>
            <a:endParaRPr lang="en-US" altLang="zh-CN" dirty="0"/>
          </a:p>
          <a:p>
            <a:pPr lvl="1"/>
            <a:r>
              <a:rPr lang="en-US" altLang="zh-CN" dirty="0"/>
              <a:t>Deep-supervision</a:t>
            </a:r>
            <a:r>
              <a:rPr lang="zh-CN" altLang="en-US" dirty="0"/>
              <a:t>。主要体现在输出更为灵活，每一层都可以是输出，任意权重的组合也可以作为输出。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8290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9271251-74AB-4FDE-BB06-1ABC9B7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36F6DC-7A54-4D28-8850-A6878D40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6165114" cy="199661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0AD4E43-37CD-4E22-9200-4AACC0F27698}"/>
              </a:ext>
            </a:extLst>
          </p:cNvPr>
          <p:cNvSpPr txBox="1"/>
          <p:nvPr/>
        </p:nvSpPr>
        <p:spPr>
          <a:xfrm>
            <a:off x="2556157" y="328978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1132"/>
                </a:solidFill>
                <a:latin typeface="+mn-ea"/>
                <a:ea typeface="+mn-ea"/>
              </a:rPr>
              <a:t>Skip_Connection</a:t>
            </a:r>
            <a:r>
              <a:rPr lang="zh-CN" altLang="en-US" dirty="0">
                <a:solidFill>
                  <a:srgbClr val="001132"/>
                </a:solidFill>
                <a:latin typeface="+mn-ea"/>
                <a:ea typeface="+mn-ea"/>
              </a:rPr>
              <a:t>示意图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7FB11B6-BACB-4A77-8ED0-A471A962C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622089"/>
              </p:ext>
            </p:extLst>
          </p:nvPr>
        </p:nvGraphicFramePr>
        <p:xfrm>
          <a:off x="971600" y="4365104"/>
          <a:ext cx="2890015" cy="51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28600" progId="Equation.DSMT4">
                  <p:embed/>
                </p:oleObj>
              </mc:Choice>
              <mc:Fallback>
                <p:oleObj name="Equation" r:id="rId4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4365104"/>
                        <a:ext cx="2890015" cy="51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EC47EF7-7385-4033-BAFC-D482AD2D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21139"/>
              </p:ext>
            </p:extLst>
          </p:nvPr>
        </p:nvGraphicFramePr>
        <p:xfrm>
          <a:off x="323850" y="5140835"/>
          <a:ext cx="4704885" cy="5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279360" progId="Equation.DSMT4">
                  <p:embed/>
                </p:oleObj>
              </mc:Choice>
              <mc:Fallback>
                <p:oleObj name="Equation" r:id="rId6" imgW="2247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50" y="5140835"/>
                        <a:ext cx="4704885" cy="58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C44477-3491-413F-919C-D459E8C98B0A}"/>
              </a:ext>
            </a:extLst>
          </p:cNvPr>
          <p:cNvSpPr txBox="1"/>
          <p:nvPr/>
        </p:nvSpPr>
        <p:spPr>
          <a:xfrm>
            <a:off x="5148064" y="405402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例如，欲</a:t>
            </a:r>
            <a:r>
              <a:rPr lang="en-US" altLang="zh-CN" dirty="0">
                <a:latin typeface="+mn-ea"/>
                <a:ea typeface="+mn-ea"/>
              </a:rPr>
              <a:t>x_03</a:t>
            </a:r>
            <a:r>
              <a:rPr lang="zh-CN" altLang="en-US" dirty="0">
                <a:latin typeface="+mn-ea"/>
                <a:ea typeface="+mn-ea"/>
              </a:rPr>
              <a:t>的计算，则先将</a:t>
            </a:r>
            <a:r>
              <a:rPr lang="en-US" altLang="zh-CN" dirty="0">
                <a:latin typeface="+mn-ea"/>
                <a:ea typeface="+mn-ea"/>
              </a:rPr>
              <a:t>x_12</a:t>
            </a:r>
            <a:r>
              <a:rPr lang="zh-CN" altLang="en-US" dirty="0">
                <a:latin typeface="+mn-ea"/>
                <a:ea typeface="+mn-ea"/>
              </a:rPr>
              <a:t>进行上采样，然后将上采样结果与</a:t>
            </a:r>
            <a:r>
              <a:rPr lang="en-US" altLang="zh-CN" dirty="0">
                <a:latin typeface="+mn-ea"/>
                <a:ea typeface="+mn-ea"/>
              </a:rPr>
              <a:t>x_02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channel</a:t>
            </a:r>
            <a:r>
              <a:rPr lang="zh-CN" altLang="en-US" dirty="0">
                <a:latin typeface="+mn-ea"/>
                <a:ea typeface="+mn-ea"/>
              </a:rPr>
              <a:t>维度进行拼接，作为</a:t>
            </a:r>
            <a:r>
              <a:rPr lang="en-US" altLang="zh-CN" dirty="0">
                <a:latin typeface="+mn-ea"/>
                <a:ea typeface="+mn-ea"/>
              </a:rPr>
              <a:t>x_03</a:t>
            </a:r>
            <a:r>
              <a:rPr lang="zh-CN" altLang="en-US" dirty="0">
                <a:latin typeface="+mn-ea"/>
                <a:ea typeface="+mn-ea"/>
              </a:rPr>
              <a:t>的输入。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458599"/>
      </p:ext>
    </p:extLst>
  </p:cSld>
  <p:clrMapOvr>
    <a:masterClrMapping/>
  </p:clrMapOvr>
</p:sld>
</file>

<file path=ppt/theme/theme1.xml><?xml version="1.0" encoding="utf-8"?>
<a:theme xmlns:a="http://schemas.openxmlformats.org/drawingml/2006/main" name="333">
  <a:themeElements>
    <a:clrScheme name="333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FF0000"/>
      </a:hlink>
      <a:folHlink>
        <a:srgbClr val="003366"/>
      </a:folHlink>
    </a:clrScheme>
    <a:fontScheme name="33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33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3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3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3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FF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33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FF00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927</Words>
  <Application>Microsoft Office PowerPoint</Application>
  <PresentationFormat>全屏显示(4:3)</PresentationFormat>
  <Paragraphs>132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黑体</vt:lpstr>
      <vt:lpstr>Arial</vt:lpstr>
      <vt:lpstr>Times New Roman</vt:lpstr>
      <vt:lpstr>Verdana</vt:lpstr>
      <vt:lpstr>Wingdings</vt:lpstr>
      <vt:lpstr>333</vt:lpstr>
      <vt:lpstr>Equation</vt:lpstr>
      <vt:lpstr>3DUNet++在脑干分割中的应用</vt:lpstr>
      <vt:lpstr>项目流程</vt:lpstr>
      <vt:lpstr>准备</vt:lpstr>
      <vt:lpstr>预处理</vt:lpstr>
      <vt:lpstr>预处理</vt:lpstr>
      <vt:lpstr>预处理</vt:lpstr>
      <vt:lpstr>网络结构</vt:lpstr>
      <vt:lpstr>网络结构</vt:lpstr>
      <vt:lpstr>网络结构</vt:lpstr>
      <vt:lpstr>网络结构</vt:lpstr>
      <vt:lpstr>网络结构</vt:lpstr>
      <vt:lpstr>后处理</vt:lpstr>
      <vt:lpstr>训练</vt:lpstr>
      <vt:lpstr>训练</vt:lpstr>
      <vt:lpstr>训练结果</vt:lpstr>
      <vt:lpstr>预测结果</vt:lpstr>
      <vt:lpstr>预测结果</vt:lpstr>
      <vt:lpstr>参考文献</vt:lpstr>
      <vt:lpstr>结语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生物力学精品课程建设   （中期汇报）</dc:title>
  <dc:creator>User</dc:creator>
  <cp:lastModifiedBy>Liu Axe</cp:lastModifiedBy>
  <cp:revision>1101</cp:revision>
  <dcterms:created xsi:type="dcterms:W3CDTF">2008-09-05T01:41:00Z</dcterms:created>
  <dcterms:modified xsi:type="dcterms:W3CDTF">2021-07-23T07:55:12Z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