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2755960f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2755960f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2755960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2755960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2755960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2755960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2755960f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2755960f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2755960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2755960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2755960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2755960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2755960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2755960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2755960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2755960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2755960f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2755960f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ARGO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Axel Amzallag, Tim Kalnins, and Josh Hug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Potential Future Goals and Objectives</a:t>
            </a:r>
            <a:endParaRPr/>
          </a:p>
        </p:txBody>
      </p:sp>
      <p:sp>
        <p:nvSpPr>
          <p:cNvPr id="148" name="Google Shape;148;p22"/>
          <p:cNvSpPr txBox="1"/>
          <p:nvPr>
            <p:ph idx="1" type="body"/>
          </p:nvPr>
        </p:nvSpPr>
        <p:spPr>
          <a:xfrm>
            <a:off x="311700" y="1075700"/>
            <a:ext cx="8520600" cy="396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One of our main upcoming goals is to create interactive data visualization</a:t>
            </a:r>
            <a:r>
              <a:rPr lang="en"/>
              <a:t> (a shiny app)</a:t>
            </a:r>
            <a:r>
              <a:rPr lang="en"/>
              <a:t> showcasing the changes in ocean temperatures over the period 2002-2021. Another focus might be the temperature range of certain fish that are important to the local diet/economy.</a:t>
            </a:r>
            <a:endParaRPr/>
          </a:p>
          <a:p>
            <a:pPr indent="-342900" lvl="0" marL="457200" rtl="0" algn="l">
              <a:spcBef>
                <a:spcPts val="0"/>
              </a:spcBef>
              <a:spcAft>
                <a:spcPts val="0"/>
              </a:spcAft>
              <a:buSzPts val="1800"/>
              <a:buChar char="●"/>
            </a:pPr>
            <a:r>
              <a:rPr lang="en"/>
              <a:t>Detect temperatures outside the norm, and focus on any correlation to periodic weather events (El Niño or some similar cyclical climatic event)</a:t>
            </a:r>
            <a:endParaRPr/>
          </a:p>
          <a:p>
            <a:pPr indent="-342900" lvl="0" marL="457200" rtl="0" algn="l">
              <a:spcBef>
                <a:spcPts val="0"/>
              </a:spcBef>
              <a:spcAft>
                <a:spcPts val="0"/>
              </a:spcAft>
              <a:buSzPts val="1800"/>
              <a:buChar char="●"/>
            </a:pPr>
            <a:r>
              <a:rPr lang="en"/>
              <a:t>We could also make a visualization showing the depth of the beginning of the thermocline at different points in the ocean. Or make a 3D visual of the thermocline.</a:t>
            </a:r>
            <a:endParaRPr/>
          </a:p>
          <a:p>
            <a:pPr indent="-342900" lvl="0" marL="457200" rtl="0" algn="l">
              <a:spcBef>
                <a:spcPts val="0"/>
              </a:spcBef>
              <a:spcAft>
                <a:spcPts val="0"/>
              </a:spcAft>
              <a:buSzPts val="1800"/>
              <a:buChar char="●"/>
            </a:pPr>
            <a:r>
              <a:rPr lang="en"/>
              <a:t>Model fitting and prediction: </a:t>
            </a:r>
            <a:endParaRPr/>
          </a:p>
          <a:p>
            <a:pPr indent="-317500" lvl="1" marL="914400" rtl="0" algn="l">
              <a:spcBef>
                <a:spcPts val="0"/>
              </a:spcBef>
              <a:spcAft>
                <a:spcPts val="0"/>
              </a:spcAft>
              <a:buSzPts val="1400"/>
              <a:buChar char="○"/>
            </a:pPr>
            <a:r>
              <a:rPr lang="en"/>
              <a:t>Compute correlation length scales between buoys</a:t>
            </a:r>
            <a:endParaRPr/>
          </a:p>
          <a:p>
            <a:pPr indent="-317500" lvl="1" marL="914400" rtl="0" algn="l">
              <a:spcBef>
                <a:spcPts val="0"/>
              </a:spcBef>
              <a:spcAft>
                <a:spcPts val="0"/>
              </a:spcAft>
              <a:buSzPts val="1400"/>
              <a:buChar char="○"/>
            </a:pPr>
            <a:r>
              <a:rPr lang="en"/>
              <a:t>Construct a mean-field of oceanic surface temperatures based on some time scale</a:t>
            </a:r>
            <a:endParaRPr/>
          </a:p>
          <a:p>
            <a:pPr indent="-317500" lvl="1" marL="914400" rtl="0" algn="l">
              <a:spcBef>
                <a:spcPts val="0"/>
              </a:spcBef>
              <a:spcAft>
                <a:spcPts val="0"/>
              </a:spcAft>
              <a:buSzPts val="1400"/>
              <a:buChar char="○"/>
            </a:pPr>
            <a:r>
              <a:rPr lang="en"/>
              <a:t>Estimate the spatial distribution of thermocline depth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ARGO: What, Where, When</a:t>
            </a:r>
            <a:endParaRPr/>
          </a:p>
        </p:txBody>
      </p:sp>
      <p:sp>
        <p:nvSpPr>
          <p:cNvPr id="61" name="Google Shape;61;p14"/>
          <p:cNvSpPr txBox="1"/>
          <p:nvPr>
            <p:ph idx="1" type="body"/>
          </p:nvPr>
        </p:nvSpPr>
        <p:spPr>
          <a:xfrm>
            <a:off x="5787175" y="1017725"/>
            <a:ext cx="3045300" cy="24213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ARGO is a system of buoys that go down into ocean and measure temperature, salinity, and other variables of ocean water. They are found all over the globe.</a:t>
            </a:r>
            <a:endParaRPr/>
          </a:p>
          <a:p>
            <a:pPr indent="-317182" lvl="0" marL="457200" rtl="0" algn="l">
              <a:spcBef>
                <a:spcPts val="0"/>
              </a:spcBef>
              <a:spcAft>
                <a:spcPts val="0"/>
              </a:spcAft>
              <a:buSzPct val="100000"/>
              <a:buChar char="●"/>
            </a:pPr>
            <a:r>
              <a:rPr lang="en"/>
              <a:t>The buoys are down for ~10 days, and can drift up to 100 kilometers on each dive.</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491850" y="1017725"/>
            <a:ext cx="5295334" cy="2421298"/>
          </a:xfrm>
          <a:prstGeom prst="rect">
            <a:avLst/>
          </a:prstGeom>
          <a:noFill/>
          <a:ln>
            <a:noFill/>
          </a:ln>
        </p:spPr>
      </p:pic>
      <p:sp>
        <p:nvSpPr>
          <p:cNvPr id="63" name="Google Shape;63;p14"/>
          <p:cNvSpPr txBox="1"/>
          <p:nvPr/>
        </p:nvSpPr>
        <p:spPr>
          <a:xfrm>
            <a:off x="706975" y="3527825"/>
            <a:ext cx="8125500" cy="1109400"/>
          </a:xfrm>
          <a:prstGeom prst="rect">
            <a:avLst/>
          </a:prstGeom>
          <a:noFill/>
          <a:ln>
            <a:noFill/>
          </a:ln>
        </p:spPr>
        <p:txBody>
          <a:bodyPr anchorCtr="0" anchor="t" bIns="91425" lIns="91425" spcFirstLastPara="1" rIns="91425" wrap="square" tIns="91425">
            <a:spAutoFit/>
          </a:bodyPr>
          <a:lstStyle/>
          <a:p>
            <a:pPr indent="-314325" lvl="0" marL="457200" rtl="0" algn="l">
              <a:lnSpc>
                <a:spcPct val="115000"/>
              </a:lnSpc>
              <a:spcBef>
                <a:spcPts val="0"/>
              </a:spcBef>
              <a:spcAft>
                <a:spcPts val="0"/>
              </a:spcAft>
              <a:buClr>
                <a:schemeClr val="dk2"/>
              </a:buClr>
              <a:buSzPts val="1350"/>
              <a:buChar char="●"/>
            </a:pPr>
            <a:r>
              <a:rPr lang="en" sz="1350">
                <a:solidFill>
                  <a:schemeClr val="dk2"/>
                </a:solidFill>
              </a:rPr>
              <a:t>After their drift, buoys begin an ascent, during the ascent measurements such as temperature, pressure (a proxy for depth), and salinity are taken</a:t>
            </a:r>
            <a:endParaRPr sz="1350">
              <a:solidFill>
                <a:schemeClr val="dk2"/>
              </a:solidFill>
            </a:endParaRPr>
          </a:p>
          <a:p>
            <a:pPr indent="-314325" lvl="0" marL="457200" rtl="0" algn="l">
              <a:lnSpc>
                <a:spcPct val="115000"/>
              </a:lnSpc>
              <a:spcBef>
                <a:spcPts val="0"/>
              </a:spcBef>
              <a:spcAft>
                <a:spcPts val="0"/>
              </a:spcAft>
              <a:buClr>
                <a:schemeClr val="dk2"/>
              </a:buClr>
              <a:buSzPts val="1350"/>
              <a:buChar char="●"/>
            </a:pPr>
            <a:r>
              <a:rPr lang="en" sz="1350">
                <a:solidFill>
                  <a:schemeClr val="dk2"/>
                </a:solidFill>
              </a:rPr>
              <a:t>After the ascent the buoys surface and relay all of the data via satellite before beginning the cycle again </a:t>
            </a:r>
            <a:endParaRPr sz="13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is a .nc File? </a:t>
            </a:r>
            <a:endParaRPr/>
          </a:p>
        </p:txBody>
      </p:sp>
      <p:sp>
        <p:nvSpPr>
          <p:cNvPr id="69" name="Google Shape;69;p15"/>
          <p:cNvSpPr txBox="1"/>
          <p:nvPr>
            <p:ph idx="1" type="body"/>
          </p:nvPr>
        </p:nvSpPr>
        <p:spPr>
          <a:xfrm>
            <a:off x="311700" y="1130550"/>
            <a:ext cx="8520600" cy="3803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netCDF file format (.nc) is a standard format used for </a:t>
            </a:r>
            <a:r>
              <a:rPr lang="en"/>
              <a:t>meteorological</a:t>
            </a:r>
            <a:r>
              <a:rPr lang="en"/>
              <a:t> and oceanographic data. Can’t read into R in a standard way. Package: ncdf4</a:t>
            </a:r>
            <a:endParaRPr/>
          </a:p>
          <a:p>
            <a:pPr indent="-342900" lvl="0" marL="457200" rtl="0" algn="l">
              <a:spcBef>
                <a:spcPts val="0"/>
              </a:spcBef>
              <a:spcAft>
                <a:spcPts val="0"/>
              </a:spcAft>
              <a:buSzPts val="1800"/>
              <a:buChar char="●"/>
            </a:pPr>
            <a:r>
              <a:rPr lang="en"/>
              <a:t>Documentation is easy to find. The ARGO project has a 110 page User Manual, and the NetCDF data format has a Standard Conventions Manual as well.</a:t>
            </a:r>
            <a:endParaRPr/>
          </a:p>
          <a:p>
            <a:pPr indent="-342900" lvl="0" marL="457200" rtl="0" algn="l">
              <a:spcBef>
                <a:spcPts val="0"/>
              </a:spcBef>
              <a:spcAft>
                <a:spcPts val="0"/>
              </a:spcAft>
              <a:buSzPts val="1800"/>
              <a:buChar char="●"/>
            </a:pPr>
            <a:r>
              <a:rPr lang="en"/>
              <a:t>There are 64 variables per buoy. Some are metadata (1 entry per dive) while others contain greater than 1000 entries.</a:t>
            </a:r>
            <a:endParaRPr/>
          </a:p>
          <a:p>
            <a:pPr indent="-342900" lvl="0" marL="457200" rtl="0" algn="l">
              <a:spcBef>
                <a:spcPts val="0"/>
              </a:spcBef>
              <a:spcAft>
                <a:spcPts val="0"/>
              </a:spcAft>
              <a:buSzPts val="1800"/>
              <a:buChar char="●"/>
            </a:pPr>
            <a:r>
              <a:rPr lang="en"/>
              <a:t>Some variables include metrics of quality for the data collected, allowing us to ensure that we are using data that is accurately measured.</a:t>
            </a:r>
            <a:endParaRPr/>
          </a:p>
          <a:p>
            <a:pPr indent="-342900" lvl="0" marL="457200" rtl="0" algn="l">
              <a:spcBef>
                <a:spcPts val="0"/>
              </a:spcBef>
              <a:spcAft>
                <a:spcPts val="0"/>
              </a:spcAft>
              <a:buSzPts val="1800"/>
              <a:buChar char="●"/>
            </a:pPr>
            <a:r>
              <a:rPr lang="en"/>
              <a:t>Using specialized functions in the ncdf4 package, you can pull out the cells that you need and leave the others.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Location, Location, Location</a:t>
            </a:r>
            <a:endParaRPr/>
          </a:p>
        </p:txBody>
      </p:sp>
      <p:sp>
        <p:nvSpPr>
          <p:cNvPr id="75" name="Google Shape;75;p16"/>
          <p:cNvSpPr txBox="1"/>
          <p:nvPr>
            <p:ph idx="1" type="body"/>
          </p:nvPr>
        </p:nvSpPr>
        <p:spPr>
          <a:xfrm>
            <a:off x="311700" y="1152475"/>
            <a:ext cx="4260300" cy="363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Korean Peninsula and Japan up to Russia’s eastern seaboard.</a:t>
            </a:r>
            <a:endParaRPr/>
          </a:p>
          <a:p>
            <a:pPr indent="-342900" lvl="0" marL="457200" rtl="0" algn="l">
              <a:spcBef>
                <a:spcPts val="0"/>
              </a:spcBef>
              <a:spcAft>
                <a:spcPts val="0"/>
              </a:spcAft>
              <a:buSzPts val="1800"/>
              <a:buChar char="●"/>
            </a:pPr>
            <a:r>
              <a:rPr lang="en"/>
              <a:t>Heavy fishing industry means high potential economic impact of changing ocean.</a:t>
            </a:r>
            <a:endParaRPr/>
          </a:p>
          <a:p>
            <a:pPr indent="-342900" lvl="0" marL="457200" rtl="0" algn="l">
              <a:spcBef>
                <a:spcPts val="0"/>
              </a:spcBef>
              <a:spcAft>
                <a:spcPts val="0"/>
              </a:spcAft>
              <a:buSzPts val="1800"/>
              <a:buChar char="●"/>
            </a:pPr>
            <a:r>
              <a:rPr lang="en"/>
              <a:t>High geopolitical significance due to international importance of neighboring </a:t>
            </a:r>
            <a:r>
              <a:rPr lang="en"/>
              <a:t>countries.</a:t>
            </a:r>
            <a:endParaRPr/>
          </a:p>
          <a:p>
            <a:pPr indent="-342900" lvl="0" marL="457200" rtl="0" algn="l">
              <a:spcBef>
                <a:spcPts val="0"/>
              </a:spcBef>
              <a:spcAft>
                <a:spcPts val="0"/>
              </a:spcAft>
              <a:buSzPts val="1800"/>
              <a:buChar char="●"/>
            </a:pPr>
            <a:r>
              <a:rPr lang="en"/>
              <a:t>Large range of climate zones.</a:t>
            </a:r>
            <a:endParaRPr/>
          </a:p>
          <a:p>
            <a:pPr indent="-342900" lvl="0" marL="457200" rtl="0" algn="l">
              <a:spcBef>
                <a:spcPts val="0"/>
              </a:spcBef>
              <a:spcAft>
                <a:spcPts val="0"/>
              </a:spcAft>
              <a:buSzPts val="1800"/>
              <a:buChar char="●"/>
            </a:pPr>
            <a:r>
              <a:rPr lang="en"/>
              <a:t>High amounts of seismic and cyclone activity in this region.</a:t>
            </a:r>
            <a:endParaRPr/>
          </a:p>
        </p:txBody>
      </p:sp>
      <p:pic>
        <p:nvPicPr>
          <p:cNvPr id="76" name="Google Shape;76;p16"/>
          <p:cNvPicPr preferRelativeResize="0"/>
          <p:nvPr/>
        </p:nvPicPr>
        <p:blipFill>
          <a:blip r:embed="rId3">
            <a:alphaModFix/>
          </a:blip>
          <a:stretch>
            <a:fillRect/>
          </a:stretch>
        </p:blipFill>
        <p:spPr>
          <a:xfrm>
            <a:off x="4572000" y="1152475"/>
            <a:ext cx="3956529" cy="3634199"/>
          </a:xfrm>
          <a:prstGeom prst="rect">
            <a:avLst/>
          </a:prstGeom>
          <a:noFill/>
          <a:ln>
            <a:noFill/>
          </a:ln>
        </p:spPr>
      </p:pic>
      <p:sp>
        <p:nvSpPr>
          <p:cNvPr id="77" name="Google Shape;77;p16"/>
          <p:cNvSpPr txBox="1"/>
          <p:nvPr/>
        </p:nvSpPr>
        <p:spPr>
          <a:xfrm>
            <a:off x="5884650" y="3253625"/>
            <a:ext cx="444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FFFFFF"/>
                </a:solidFill>
              </a:rPr>
              <a:t>Japan</a:t>
            </a:r>
            <a:endParaRPr sz="500">
              <a:solidFill>
                <a:srgbClr val="FFFFFF"/>
              </a:solidFill>
            </a:endParaRPr>
          </a:p>
        </p:txBody>
      </p:sp>
      <p:sp>
        <p:nvSpPr>
          <p:cNvPr id="78" name="Google Shape;78;p16"/>
          <p:cNvSpPr txBox="1"/>
          <p:nvPr/>
        </p:nvSpPr>
        <p:spPr>
          <a:xfrm>
            <a:off x="4691400" y="3501650"/>
            <a:ext cx="444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FFFFFF"/>
                </a:solidFill>
              </a:rPr>
              <a:t>China</a:t>
            </a:r>
            <a:endParaRPr sz="700">
              <a:solidFill>
                <a:srgbClr val="FFFFFF"/>
              </a:solidFill>
            </a:endParaRPr>
          </a:p>
        </p:txBody>
      </p:sp>
      <p:sp>
        <p:nvSpPr>
          <p:cNvPr id="79" name="Google Shape;79;p16"/>
          <p:cNvSpPr txBox="1"/>
          <p:nvPr/>
        </p:nvSpPr>
        <p:spPr>
          <a:xfrm>
            <a:off x="5374000" y="3209150"/>
            <a:ext cx="444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FFFFFF"/>
                </a:solidFill>
              </a:rPr>
              <a:t>Korea</a:t>
            </a:r>
            <a:endParaRPr sz="700">
              <a:solidFill>
                <a:srgbClr val="FFFFFF"/>
              </a:solidFill>
            </a:endParaRPr>
          </a:p>
        </p:txBody>
      </p:sp>
      <p:sp>
        <p:nvSpPr>
          <p:cNvPr id="80" name="Google Shape;80;p16"/>
          <p:cNvSpPr txBox="1"/>
          <p:nvPr/>
        </p:nvSpPr>
        <p:spPr>
          <a:xfrm>
            <a:off x="4995175" y="2697775"/>
            <a:ext cx="533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FFFFFF"/>
                </a:solidFill>
              </a:rPr>
              <a:t>China</a:t>
            </a:r>
            <a:endParaRPr sz="700">
              <a:solidFill>
                <a:srgbClr val="FFFFFF"/>
              </a:solidFill>
            </a:endParaRPr>
          </a:p>
        </p:txBody>
      </p:sp>
      <p:sp>
        <p:nvSpPr>
          <p:cNvPr id="81" name="Google Shape;81;p16"/>
          <p:cNvSpPr txBox="1"/>
          <p:nvPr/>
        </p:nvSpPr>
        <p:spPr>
          <a:xfrm>
            <a:off x="5729000" y="2201200"/>
            <a:ext cx="533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FFFFFF"/>
                </a:solidFill>
              </a:rPr>
              <a:t>Russia</a:t>
            </a:r>
            <a:endParaRPr sz="700">
              <a:solidFill>
                <a:srgbClr val="FFFFFF"/>
              </a:solidFill>
            </a:endParaRPr>
          </a:p>
        </p:txBody>
      </p:sp>
      <p:sp>
        <p:nvSpPr>
          <p:cNvPr id="82" name="Google Shape;82;p16"/>
          <p:cNvSpPr txBox="1"/>
          <p:nvPr/>
        </p:nvSpPr>
        <p:spPr>
          <a:xfrm>
            <a:off x="5195300" y="1571225"/>
            <a:ext cx="533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FFFFFF"/>
                </a:solidFill>
              </a:rPr>
              <a:t>Russia</a:t>
            </a:r>
            <a:endParaRPr sz="700">
              <a:solidFill>
                <a:srgbClr val="FFFFFF"/>
              </a:solidFill>
            </a:endParaRPr>
          </a:p>
        </p:txBody>
      </p:sp>
      <p:sp>
        <p:nvSpPr>
          <p:cNvPr id="83" name="Google Shape;83;p16"/>
          <p:cNvSpPr txBox="1"/>
          <p:nvPr/>
        </p:nvSpPr>
        <p:spPr>
          <a:xfrm>
            <a:off x="6484950" y="1415550"/>
            <a:ext cx="53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FFFFFF"/>
                </a:solidFill>
              </a:rPr>
              <a:t>Russia</a:t>
            </a:r>
            <a:endParaRPr sz="700">
              <a:solidFill>
                <a:srgbClr val="FFFFFF"/>
              </a:solidFill>
            </a:endParaRPr>
          </a:p>
          <a:p>
            <a:pPr indent="0" lvl="0" marL="0" rtl="0" algn="l">
              <a:spcBef>
                <a:spcPts val="0"/>
              </a:spcBef>
              <a:spcAft>
                <a:spcPts val="0"/>
              </a:spcAft>
              <a:buNone/>
            </a:pPr>
            <a:r>
              <a:t/>
            </a:r>
            <a:endParaRPr sz="7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Download</a:t>
            </a:r>
            <a:endParaRPr/>
          </a:p>
        </p:txBody>
      </p:sp>
      <p:sp>
        <p:nvSpPr>
          <p:cNvPr id="89" name="Google Shape;89;p17"/>
          <p:cNvSpPr txBox="1"/>
          <p:nvPr>
            <p:ph idx="1" type="body"/>
          </p:nvPr>
        </p:nvSpPr>
        <p:spPr>
          <a:xfrm>
            <a:off x="311700" y="1152475"/>
            <a:ext cx="8520600" cy="3857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received by satellite, float data is </a:t>
            </a:r>
            <a:r>
              <a:rPr lang="en"/>
              <a:t>transferred</a:t>
            </a:r>
            <a:r>
              <a:rPr lang="en"/>
              <a:t> to data assembly centers, following a quality control procedure and NetCDF formatting, float data is then </a:t>
            </a:r>
            <a:r>
              <a:rPr lang="en"/>
              <a:t>uploaded</a:t>
            </a:r>
            <a:r>
              <a:rPr lang="en"/>
              <a:t> to various public facing ftp and https servers.</a:t>
            </a:r>
            <a:endParaRPr/>
          </a:p>
          <a:p>
            <a:pPr indent="-342900" lvl="0" marL="457200" rtl="0" algn="l">
              <a:spcBef>
                <a:spcPts val="0"/>
              </a:spcBef>
              <a:spcAft>
                <a:spcPts val="0"/>
              </a:spcAft>
              <a:buSzPts val="1800"/>
              <a:buChar char="●"/>
            </a:pPr>
            <a:r>
              <a:rPr lang="en"/>
              <a:t>On these servers data is organized into three “views”: GEO (by geographical), DAC (by data assembly center), LATEST_DATA (by time). Each view contains the same data, but offers users different data groupings for parsing.</a:t>
            </a:r>
            <a:endParaRPr/>
          </a:p>
          <a:p>
            <a:pPr indent="-342900" lvl="0" marL="457200" rtl="0" algn="l">
              <a:spcBef>
                <a:spcPts val="0"/>
              </a:spcBef>
              <a:spcAft>
                <a:spcPts val="0"/>
              </a:spcAft>
              <a:buSzPts val="1800"/>
              <a:buChar char="●"/>
            </a:pPr>
            <a:r>
              <a:rPr lang="en"/>
              <a:t> Since we have a geographic domain restriction, we utilized</a:t>
            </a:r>
            <a:r>
              <a:rPr lang="en"/>
              <a:t> GEO view for scraping purposes.</a:t>
            </a:r>
            <a:endParaRPr/>
          </a:p>
          <a:p>
            <a:pPr indent="-342900" lvl="0" marL="457200" rtl="0" algn="l">
              <a:spcBef>
                <a:spcPts val="0"/>
              </a:spcBef>
              <a:spcAft>
                <a:spcPts val="0"/>
              </a:spcAft>
              <a:buSzPts val="1800"/>
              <a:buChar char="●"/>
            </a:pPr>
            <a:r>
              <a:rPr lang="en"/>
              <a:t>A simple bash script, using the wget utility, was used to iterate over subdirectories and download all pertinent NetCDF files corresponding to float data gathered from the Pacific Ocean.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Cleaning and Formatting</a:t>
            </a:r>
            <a:endParaRPr/>
          </a:p>
        </p:txBody>
      </p:sp>
      <p:sp>
        <p:nvSpPr>
          <p:cNvPr id="95" name="Google Shape;95;p18"/>
          <p:cNvSpPr txBox="1"/>
          <p:nvPr>
            <p:ph idx="1" type="body"/>
          </p:nvPr>
        </p:nvSpPr>
        <p:spPr>
          <a:xfrm>
            <a:off x="311700" y="1152475"/>
            <a:ext cx="3979200" cy="3749100"/>
          </a:xfrm>
          <a:prstGeom prst="rect">
            <a:avLst/>
          </a:prstGeom>
        </p:spPr>
        <p:txBody>
          <a:bodyPr anchorCtr="0" anchor="t" bIns="91425" lIns="91425" spcFirstLastPara="1" rIns="91425" wrap="square" tIns="91425">
            <a:normAutofit fontScale="70000"/>
          </a:bodyPr>
          <a:lstStyle/>
          <a:p>
            <a:pPr indent="-308610" lvl="0" marL="457200" rtl="0" algn="l">
              <a:spcBef>
                <a:spcPts val="0"/>
              </a:spcBef>
              <a:spcAft>
                <a:spcPts val="0"/>
              </a:spcAft>
              <a:buSzPct val="100000"/>
              <a:buChar char="●"/>
            </a:pPr>
            <a:r>
              <a:rPr lang="en"/>
              <a:t>The ARGO Project reviews the files periodically and keeps them standardized, so data collecting/cleaning can be automated without fear of losing data.</a:t>
            </a:r>
            <a:endParaRPr/>
          </a:p>
          <a:p>
            <a:pPr indent="-308610" lvl="0" marL="457200" rtl="0" algn="l">
              <a:spcBef>
                <a:spcPts val="0"/>
              </a:spcBef>
              <a:spcAft>
                <a:spcPts val="0"/>
              </a:spcAft>
              <a:buSzPct val="100000"/>
              <a:buChar char="●"/>
            </a:pPr>
            <a:r>
              <a:rPr lang="en"/>
              <a:t>Our data pipeline consists of functions that take in multiple netCDF files then appropriately subset to any specified latitude and longitude and then select any specified measurements taken by the buoys.</a:t>
            </a:r>
            <a:endParaRPr/>
          </a:p>
          <a:p>
            <a:pPr indent="-308610" lvl="0" marL="457200" rtl="0" algn="l">
              <a:spcBef>
                <a:spcPts val="0"/>
              </a:spcBef>
              <a:spcAft>
                <a:spcPts val="0"/>
              </a:spcAft>
              <a:buSzPct val="100000"/>
              <a:buChar char="●"/>
            </a:pPr>
            <a:r>
              <a:rPr lang="en"/>
              <a:t>We create two data frames via this process, one contains the key variable data the other contains the measurements taken on ascent.</a:t>
            </a:r>
            <a:endParaRPr/>
          </a:p>
          <a:p>
            <a:pPr indent="-308610" lvl="0" marL="457200" rtl="0" algn="l">
              <a:spcBef>
                <a:spcPts val="0"/>
              </a:spcBef>
              <a:spcAft>
                <a:spcPts val="0"/>
              </a:spcAft>
              <a:buSzPct val="100000"/>
              <a:buChar char="●"/>
            </a:pPr>
            <a:r>
              <a:rPr lang="en"/>
              <a:t>These functions are very easy to modify input wise so that we can select any geographic region and any variables that are available easily.</a:t>
            </a:r>
            <a:endParaRPr/>
          </a:p>
        </p:txBody>
      </p:sp>
      <p:cxnSp>
        <p:nvCxnSpPr>
          <p:cNvPr id="96" name="Google Shape;96;p18"/>
          <p:cNvCxnSpPr>
            <a:stCxn id="97" idx="0"/>
            <a:endCxn id="98" idx="2"/>
          </p:cNvCxnSpPr>
          <p:nvPr/>
        </p:nvCxnSpPr>
        <p:spPr>
          <a:xfrm rot="-5400000">
            <a:off x="6406000" y="1942600"/>
            <a:ext cx="572700" cy="6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99" name="Google Shape;99;p18"/>
          <p:cNvCxnSpPr>
            <a:stCxn id="97" idx="2"/>
            <a:endCxn id="100" idx="0"/>
          </p:cNvCxnSpPr>
          <p:nvPr/>
        </p:nvCxnSpPr>
        <p:spPr>
          <a:xfrm flipH="1" rot="-5400000">
            <a:off x="6813550" y="2505250"/>
            <a:ext cx="795000" cy="1038000"/>
          </a:xfrm>
          <a:prstGeom prst="bentConnector3">
            <a:avLst>
              <a:gd fmla="val 49997" name="adj1"/>
            </a:avLst>
          </a:prstGeom>
          <a:noFill/>
          <a:ln cap="flat" cmpd="sng" w="19050">
            <a:solidFill>
              <a:srgbClr val="C2C2C2"/>
            </a:solidFill>
            <a:prstDash val="solid"/>
            <a:miter lim="8000"/>
            <a:headEnd len="sm" w="sm" type="none"/>
            <a:tailEnd len="sm" w="sm" type="none"/>
          </a:ln>
        </p:spPr>
      </p:cxnSp>
      <p:cxnSp>
        <p:nvCxnSpPr>
          <p:cNvPr id="101" name="Google Shape;101;p18"/>
          <p:cNvCxnSpPr>
            <a:stCxn id="102" idx="0"/>
            <a:endCxn id="97" idx="2"/>
          </p:cNvCxnSpPr>
          <p:nvPr/>
        </p:nvCxnSpPr>
        <p:spPr>
          <a:xfrm rot="-5400000">
            <a:off x="5775550" y="2505200"/>
            <a:ext cx="795000" cy="1038000"/>
          </a:xfrm>
          <a:prstGeom prst="bentConnector3">
            <a:avLst>
              <a:gd fmla="val 49997" name="adj1"/>
            </a:avLst>
          </a:prstGeom>
          <a:noFill/>
          <a:ln cap="flat" cmpd="sng" w="19050">
            <a:solidFill>
              <a:srgbClr val="C2C2C2"/>
            </a:solidFill>
            <a:prstDash val="solid"/>
            <a:miter lim="8000"/>
            <a:headEnd len="sm" w="sm" type="none"/>
            <a:tailEnd len="sm" w="sm" type="none"/>
          </a:ln>
        </p:spPr>
      </p:cxnSp>
      <p:sp>
        <p:nvSpPr>
          <p:cNvPr id="98" name="Google Shape;98;p18"/>
          <p:cNvSpPr txBox="1"/>
          <p:nvPr/>
        </p:nvSpPr>
        <p:spPr>
          <a:xfrm>
            <a:off x="4690600" y="1259050"/>
            <a:ext cx="4002900" cy="3975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A72A1E"/>
                </a:solidFill>
                <a:latin typeface="Roboto"/>
                <a:ea typeface="Roboto"/>
                <a:cs typeface="Roboto"/>
                <a:sym typeface="Roboto"/>
              </a:rPr>
              <a:t>NetCDF Read-In (64 Variables/Dive)</a:t>
            </a:r>
            <a:endParaRPr sz="900">
              <a:solidFill>
                <a:srgbClr val="A72A1E"/>
              </a:solidFill>
              <a:latin typeface="Roboto"/>
              <a:ea typeface="Roboto"/>
              <a:cs typeface="Roboto"/>
              <a:sym typeface="Roboto"/>
            </a:endParaRPr>
          </a:p>
        </p:txBody>
      </p:sp>
      <p:sp>
        <p:nvSpPr>
          <p:cNvPr id="97" name="Google Shape;97;p18"/>
          <p:cNvSpPr txBox="1"/>
          <p:nvPr/>
        </p:nvSpPr>
        <p:spPr>
          <a:xfrm>
            <a:off x="4690600" y="2229250"/>
            <a:ext cx="4002900" cy="3975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A72A1E"/>
                </a:solidFill>
                <a:latin typeface="Roboto"/>
                <a:ea typeface="Roboto"/>
                <a:cs typeface="Roboto"/>
                <a:sym typeface="Roboto"/>
              </a:rPr>
              <a:t>Filter in R (5 Location/Time/Buoy Variables and 3 Covariates)</a:t>
            </a:r>
            <a:endParaRPr sz="900">
              <a:solidFill>
                <a:srgbClr val="A72A1E"/>
              </a:solidFill>
              <a:latin typeface="Roboto"/>
              <a:ea typeface="Roboto"/>
              <a:cs typeface="Roboto"/>
              <a:sym typeface="Roboto"/>
            </a:endParaRPr>
          </a:p>
        </p:txBody>
      </p:sp>
      <p:sp>
        <p:nvSpPr>
          <p:cNvPr id="100" name="Google Shape;100;p18"/>
          <p:cNvSpPr txBox="1"/>
          <p:nvPr/>
        </p:nvSpPr>
        <p:spPr>
          <a:xfrm>
            <a:off x="6766600" y="3421700"/>
            <a:ext cx="19269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A72A1E"/>
                </a:solidFill>
                <a:latin typeface="Roboto"/>
                <a:ea typeface="Roboto"/>
                <a:cs typeface="Roboto"/>
                <a:sym typeface="Roboto"/>
              </a:rPr>
              <a:t>Covariate CSV (Many Rows/Dive)</a:t>
            </a:r>
            <a:endParaRPr sz="900">
              <a:solidFill>
                <a:srgbClr val="A72A1E"/>
              </a:solidFill>
              <a:latin typeface="Roboto"/>
              <a:ea typeface="Roboto"/>
              <a:cs typeface="Roboto"/>
              <a:sym typeface="Roboto"/>
            </a:endParaRPr>
          </a:p>
        </p:txBody>
      </p:sp>
      <p:sp>
        <p:nvSpPr>
          <p:cNvPr id="102" name="Google Shape;102;p18"/>
          <p:cNvSpPr txBox="1"/>
          <p:nvPr/>
        </p:nvSpPr>
        <p:spPr>
          <a:xfrm>
            <a:off x="4690600" y="3421700"/>
            <a:ext cx="19269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A72A1E"/>
                </a:solidFill>
                <a:latin typeface="Roboto"/>
                <a:ea typeface="Roboto"/>
                <a:cs typeface="Roboto"/>
                <a:sym typeface="Roboto"/>
              </a:rPr>
              <a:t>Key Vars CSV (1 Row/Dive)</a:t>
            </a:r>
            <a:endParaRPr sz="900">
              <a:solidFill>
                <a:srgbClr val="A72A1E"/>
              </a:solidFill>
              <a:latin typeface="Roboto"/>
              <a:ea typeface="Roboto"/>
              <a:cs typeface="Roboto"/>
              <a:sym typeface="Roboto"/>
            </a:endParaRPr>
          </a:p>
        </p:txBody>
      </p:sp>
      <p:grpSp>
        <p:nvGrpSpPr>
          <p:cNvPr id="103" name="Google Shape;103;p18"/>
          <p:cNvGrpSpPr/>
          <p:nvPr/>
        </p:nvGrpSpPr>
        <p:grpSpPr>
          <a:xfrm>
            <a:off x="5859898" y="4111699"/>
            <a:ext cx="1169288" cy="849311"/>
            <a:chOff x="3071457" y="2013875"/>
            <a:chExt cx="1944600" cy="1569600"/>
          </a:xfrm>
        </p:grpSpPr>
        <p:sp>
          <p:nvSpPr>
            <p:cNvPr id="104" name="Google Shape;104;p18"/>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nvSpPr>
          <p:spPr>
            <a:xfrm>
              <a:off x="3206168" y="2051346"/>
              <a:ext cx="1562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FFFFFF"/>
                  </a:solidFill>
                  <a:latin typeface="Roboto"/>
                  <a:ea typeface="Roboto"/>
                  <a:cs typeface="Roboto"/>
                  <a:sym typeface="Roboto"/>
                </a:rPr>
                <a:t>Measurement Data</a:t>
              </a:r>
              <a:endParaRPr sz="900">
                <a:solidFill>
                  <a:srgbClr val="FFFFFF"/>
                </a:solidFill>
                <a:latin typeface="Roboto"/>
                <a:ea typeface="Roboto"/>
                <a:cs typeface="Roboto"/>
                <a:sym typeface="Roboto"/>
              </a:endParaRPr>
            </a:p>
          </p:txBody>
        </p:sp>
        <p:sp>
          <p:nvSpPr>
            <p:cNvPr id="106" name="Google Shape;106;p18"/>
            <p:cNvSpPr txBox="1"/>
            <p:nvPr/>
          </p:nvSpPr>
          <p:spPr>
            <a:xfrm>
              <a:off x="3316100" y="2716352"/>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Roboto"/>
                  <a:ea typeface="Roboto"/>
                  <a:cs typeface="Roboto"/>
                  <a:sym typeface="Roboto"/>
                </a:rPr>
                <a:t>1 column per buoy/date pair </a:t>
              </a:r>
              <a:endParaRPr sz="1100">
                <a:solidFill>
                  <a:srgbClr val="FFFFFF"/>
                </a:solidFill>
                <a:latin typeface="Roboto"/>
                <a:ea typeface="Roboto"/>
                <a:cs typeface="Roboto"/>
                <a:sym typeface="Roboto"/>
              </a:endParaRPr>
            </a:p>
          </p:txBody>
        </p:sp>
      </p:grpSp>
      <p:grpSp>
        <p:nvGrpSpPr>
          <p:cNvPr id="107" name="Google Shape;107;p18"/>
          <p:cNvGrpSpPr/>
          <p:nvPr/>
        </p:nvGrpSpPr>
        <p:grpSpPr>
          <a:xfrm>
            <a:off x="4690603" y="4111699"/>
            <a:ext cx="1169288" cy="849311"/>
            <a:chOff x="1126863" y="2013875"/>
            <a:chExt cx="1944600" cy="1569600"/>
          </a:xfrm>
        </p:grpSpPr>
        <p:sp>
          <p:nvSpPr>
            <p:cNvPr id="108" name="Google Shape;108;p18"/>
            <p:cNvSpPr/>
            <p:nvPr/>
          </p:nvSpPr>
          <p:spPr>
            <a:xfrm>
              <a:off x="1126863" y="2013875"/>
              <a:ext cx="1944600" cy="1569600"/>
            </a:xfrm>
            <a:prstGeom prst="round2DiagRect">
              <a:avLst>
                <a:gd fmla="val 0" name="adj1"/>
                <a:gd fmla="val 17764" name="adj2"/>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txBox="1"/>
            <p:nvPr/>
          </p:nvSpPr>
          <p:spPr>
            <a:xfrm>
              <a:off x="1351627" y="2128728"/>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FFFFFF"/>
                  </a:solidFill>
                  <a:latin typeface="Roboto"/>
                  <a:ea typeface="Roboto"/>
                  <a:cs typeface="Roboto"/>
                  <a:sym typeface="Roboto"/>
                </a:rPr>
                <a:t>Key Variable Data</a:t>
              </a:r>
              <a:endParaRPr sz="900">
                <a:solidFill>
                  <a:srgbClr val="FFFFFF"/>
                </a:solidFill>
                <a:latin typeface="Roboto"/>
                <a:ea typeface="Roboto"/>
                <a:cs typeface="Roboto"/>
                <a:sym typeface="Roboto"/>
              </a:endParaRPr>
            </a:p>
          </p:txBody>
        </p:sp>
        <p:sp>
          <p:nvSpPr>
            <p:cNvPr id="110" name="Google Shape;110;p18"/>
            <p:cNvSpPr txBox="1"/>
            <p:nvPr/>
          </p:nvSpPr>
          <p:spPr>
            <a:xfrm>
              <a:off x="1351625" y="2716352"/>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Roboto"/>
                  <a:ea typeface="Roboto"/>
                  <a:cs typeface="Roboto"/>
                  <a:sym typeface="Roboto"/>
                </a:rPr>
                <a:t>1 row per buoy/date pair</a:t>
              </a:r>
              <a:endParaRPr sz="1100">
                <a:solidFill>
                  <a:srgbClr val="FFFFFF"/>
                </a:solidFill>
                <a:latin typeface="Roboto"/>
                <a:ea typeface="Roboto"/>
                <a:cs typeface="Roboto"/>
                <a:sym typeface="Roboto"/>
              </a:endParaRPr>
            </a:p>
          </p:txBody>
        </p:sp>
      </p:grpSp>
      <p:grpSp>
        <p:nvGrpSpPr>
          <p:cNvPr id="111" name="Google Shape;111;p18"/>
          <p:cNvGrpSpPr/>
          <p:nvPr/>
        </p:nvGrpSpPr>
        <p:grpSpPr>
          <a:xfrm>
            <a:off x="7027683" y="4111699"/>
            <a:ext cx="1804622" cy="849311"/>
            <a:chOff x="5015938" y="2013875"/>
            <a:chExt cx="3001200" cy="1569600"/>
          </a:xfrm>
        </p:grpSpPr>
        <p:sp>
          <p:nvSpPr>
            <p:cNvPr id="112" name="Google Shape;112;p18"/>
            <p:cNvSpPr/>
            <p:nvPr/>
          </p:nvSpPr>
          <p:spPr>
            <a:xfrm>
              <a:off x="5015938" y="2013875"/>
              <a:ext cx="3001200" cy="1569600"/>
            </a:xfrm>
            <a:prstGeom prst="round2DiagRect">
              <a:avLst>
                <a:gd fmla="val 0" name="adj1"/>
                <a:gd fmla="val 17764"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3" name="Google Shape;113;p18"/>
            <p:cNvSpPr txBox="1"/>
            <p:nvPr/>
          </p:nvSpPr>
          <p:spPr>
            <a:xfrm>
              <a:off x="5360226" y="2075967"/>
              <a:ext cx="2417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FFFFFF"/>
                  </a:solidFill>
                  <a:latin typeface="Roboto"/>
                  <a:ea typeface="Roboto"/>
                  <a:cs typeface="Roboto"/>
                  <a:sym typeface="Roboto"/>
                </a:rPr>
                <a:t>The Covariate CSV</a:t>
              </a:r>
              <a:endParaRPr sz="900">
                <a:solidFill>
                  <a:srgbClr val="FFFFFF"/>
                </a:solidFill>
                <a:latin typeface="Roboto"/>
                <a:ea typeface="Roboto"/>
                <a:cs typeface="Roboto"/>
                <a:sym typeface="Roboto"/>
              </a:endParaRPr>
            </a:p>
          </p:txBody>
        </p:sp>
        <p:sp>
          <p:nvSpPr>
            <p:cNvPr id="114" name="Google Shape;114;p18"/>
            <p:cNvSpPr txBox="1"/>
            <p:nvPr/>
          </p:nvSpPr>
          <p:spPr>
            <a:xfrm>
              <a:off x="5360225" y="2448796"/>
              <a:ext cx="24171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rgbClr val="FFFFFF"/>
                  </a:solidFill>
                  <a:latin typeface="Roboto"/>
                  <a:ea typeface="Roboto"/>
                  <a:cs typeface="Roboto"/>
                  <a:sym typeface="Roboto"/>
                </a:rPr>
                <a:t>1 row per observation of measurement data, with a unique key of Julian Date and buoy number</a:t>
              </a:r>
              <a:endParaRPr sz="700">
                <a:solidFill>
                  <a:srgbClr val="FFFFFF"/>
                </a:solidFill>
                <a:latin typeface="Roboto"/>
                <a:ea typeface="Roboto"/>
                <a:cs typeface="Roboto"/>
                <a:sym typeface="Roboto"/>
              </a:endParaRPr>
            </a:p>
          </p:txBody>
        </p:sp>
      </p:grpSp>
      <p:grpSp>
        <p:nvGrpSpPr>
          <p:cNvPr id="115" name="Google Shape;115;p18"/>
          <p:cNvGrpSpPr/>
          <p:nvPr/>
        </p:nvGrpSpPr>
        <p:grpSpPr>
          <a:xfrm>
            <a:off x="6949074" y="4483426"/>
            <a:ext cx="157271" cy="140868"/>
            <a:chOff x="4858109" y="2631368"/>
            <a:chExt cx="316442" cy="315000"/>
          </a:xfrm>
        </p:grpSpPr>
        <p:sp>
          <p:nvSpPr>
            <p:cNvPr id="116" name="Google Shape;116;p18"/>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grpSp>
        <p:nvGrpSpPr>
          <p:cNvPr id="118" name="Google Shape;118;p18"/>
          <p:cNvGrpSpPr/>
          <p:nvPr/>
        </p:nvGrpSpPr>
        <p:grpSpPr>
          <a:xfrm>
            <a:off x="5784339" y="4483523"/>
            <a:ext cx="156549" cy="140885"/>
            <a:chOff x="3157188" y="909150"/>
            <a:chExt cx="470400" cy="470400"/>
          </a:xfrm>
        </p:grpSpPr>
        <p:sp>
          <p:nvSpPr>
            <p:cNvPr id="119" name="Google Shape;119;p18"/>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Lots of Data: How Much is Useful?</a:t>
            </a:r>
            <a:endParaRPr/>
          </a:p>
        </p:txBody>
      </p:sp>
      <p:sp>
        <p:nvSpPr>
          <p:cNvPr id="126" name="Google Shape;126;p19"/>
          <p:cNvSpPr txBox="1"/>
          <p:nvPr>
            <p:ph idx="1" type="body"/>
          </p:nvPr>
        </p:nvSpPr>
        <p:spPr>
          <a:xfrm>
            <a:off x="311700" y="1152475"/>
            <a:ext cx="41250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Around 80% of buoys that are recorded as having surfaced in these files have recorded NA’s for all their measurement data</a:t>
            </a:r>
            <a:endParaRPr/>
          </a:p>
          <a:p>
            <a:pPr indent="-317182" lvl="0" marL="457200" rtl="0" algn="l">
              <a:spcBef>
                <a:spcPts val="0"/>
              </a:spcBef>
              <a:spcAft>
                <a:spcPts val="0"/>
              </a:spcAft>
              <a:buSzPct val="100000"/>
              <a:buChar char="●"/>
            </a:pPr>
            <a:r>
              <a:rPr lang="en"/>
              <a:t>Typically, only a few dozen buoys come up in our area per month.</a:t>
            </a:r>
            <a:endParaRPr/>
          </a:p>
          <a:p>
            <a:pPr indent="-317182" lvl="0" marL="457200" rtl="0" algn="l">
              <a:spcBef>
                <a:spcPts val="0"/>
              </a:spcBef>
              <a:spcAft>
                <a:spcPts val="0"/>
              </a:spcAft>
              <a:buSzPct val="100000"/>
              <a:buChar char="●"/>
            </a:pPr>
            <a:r>
              <a:rPr lang="en"/>
              <a:t>Lots of empty space between data points, which we will have to take into account in some fashion. </a:t>
            </a:r>
            <a:endParaRPr/>
          </a:p>
          <a:p>
            <a:pPr indent="-317182" lvl="0" marL="457200" rtl="0" algn="l">
              <a:spcBef>
                <a:spcPts val="0"/>
              </a:spcBef>
              <a:spcAft>
                <a:spcPts val="0"/>
              </a:spcAft>
              <a:buSzPct val="100000"/>
              <a:buChar char="●"/>
            </a:pPr>
            <a:r>
              <a:rPr lang="en"/>
              <a:t>Natural weather patterns, such as seasonal variation, should be taken into account. Correlation between different seasons is not necessarily helpful.</a:t>
            </a:r>
            <a:endParaRPr/>
          </a:p>
          <a:p>
            <a:pPr indent="-317182" lvl="0" marL="457200" rtl="0" algn="l">
              <a:spcBef>
                <a:spcPts val="0"/>
              </a:spcBef>
              <a:spcAft>
                <a:spcPts val="0"/>
              </a:spcAft>
              <a:buSzPct val="100000"/>
              <a:buChar char="●"/>
            </a:pPr>
            <a:r>
              <a:rPr lang="en"/>
              <a:t>We have data over many years, and more recent years have more buoys.</a:t>
            </a:r>
            <a:endParaRPr/>
          </a:p>
          <a:p>
            <a:pPr indent="-317182" lvl="0" marL="457200" rtl="0" algn="l">
              <a:spcBef>
                <a:spcPts val="0"/>
              </a:spcBef>
              <a:spcAft>
                <a:spcPts val="0"/>
              </a:spcAft>
              <a:buSzPct val="100000"/>
              <a:buChar char="●"/>
            </a:pPr>
            <a:r>
              <a:rPr lang="en"/>
              <a:t>It appears that there are little to no buoys in the sea of Okhotsk</a:t>
            </a:r>
            <a:endParaRPr/>
          </a:p>
        </p:txBody>
      </p:sp>
      <p:pic>
        <p:nvPicPr>
          <p:cNvPr id="127" name="Google Shape;127;p19"/>
          <p:cNvPicPr preferRelativeResize="0"/>
          <p:nvPr/>
        </p:nvPicPr>
        <p:blipFill>
          <a:blip r:embed="rId3">
            <a:alphaModFix/>
          </a:blip>
          <a:stretch>
            <a:fillRect/>
          </a:stretch>
        </p:blipFill>
        <p:spPr>
          <a:xfrm>
            <a:off x="4436700" y="1122825"/>
            <a:ext cx="3911074" cy="344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5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Two Examples of Single Buoys</a:t>
            </a:r>
            <a:endParaRPr/>
          </a:p>
        </p:txBody>
      </p:sp>
      <p:pic>
        <p:nvPicPr>
          <p:cNvPr id="133" name="Google Shape;133;p20"/>
          <p:cNvPicPr preferRelativeResize="0"/>
          <p:nvPr/>
        </p:nvPicPr>
        <p:blipFill>
          <a:blip r:embed="rId3">
            <a:alphaModFix/>
          </a:blip>
          <a:stretch>
            <a:fillRect/>
          </a:stretch>
        </p:blipFill>
        <p:spPr>
          <a:xfrm>
            <a:off x="5668125" y="929350"/>
            <a:ext cx="3284799" cy="3284799"/>
          </a:xfrm>
          <a:prstGeom prst="rect">
            <a:avLst/>
          </a:prstGeom>
          <a:noFill/>
          <a:ln>
            <a:noFill/>
          </a:ln>
        </p:spPr>
      </p:pic>
      <p:pic>
        <p:nvPicPr>
          <p:cNvPr id="134" name="Google Shape;134;p20"/>
          <p:cNvPicPr preferRelativeResize="0"/>
          <p:nvPr/>
        </p:nvPicPr>
        <p:blipFill rotWithShape="1">
          <a:blip r:embed="rId4">
            <a:alphaModFix/>
          </a:blip>
          <a:srcRect b="0" l="25967" r="22713" t="0"/>
          <a:stretch/>
        </p:blipFill>
        <p:spPr>
          <a:xfrm>
            <a:off x="2570788" y="874050"/>
            <a:ext cx="2947699" cy="3539825"/>
          </a:xfrm>
          <a:prstGeom prst="rect">
            <a:avLst/>
          </a:prstGeom>
          <a:noFill/>
          <a:ln>
            <a:noFill/>
          </a:ln>
        </p:spPr>
      </p:pic>
      <p:pic>
        <p:nvPicPr>
          <p:cNvPr id="135" name="Google Shape;135;p20"/>
          <p:cNvPicPr preferRelativeResize="0"/>
          <p:nvPr/>
        </p:nvPicPr>
        <p:blipFill>
          <a:blip r:embed="rId5">
            <a:alphaModFix/>
          </a:blip>
          <a:stretch>
            <a:fillRect/>
          </a:stretch>
        </p:blipFill>
        <p:spPr>
          <a:xfrm>
            <a:off x="152400" y="874050"/>
            <a:ext cx="2418402" cy="33400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Statistics in Spacetime</a:t>
            </a:r>
            <a:endParaRPr/>
          </a:p>
        </p:txBody>
      </p:sp>
      <p:sp>
        <p:nvSpPr>
          <p:cNvPr id="141" name="Google Shape;141;p21"/>
          <p:cNvSpPr txBox="1"/>
          <p:nvPr>
            <p:ph idx="1" type="body"/>
          </p:nvPr>
        </p:nvSpPr>
        <p:spPr>
          <a:xfrm>
            <a:off x="2786675" y="1017725"/>
            <a:ext cx="6045600" cy="3580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We were able to find a helpful textbook for spatial statistical modeling. There are also helpful Youtube lectures/videos dedicated to Geostatistics.</a:t>
            </a:r>
            <a:endParaRPr/>
          </a:p>
          <a:p>
            <a:pPr indent="-342900" lvl="0" marL="457200" rtl="0" algn="l">
              <a:spcBef>
                <a:spcPts val="0"/>
              </a:spcBef>
              <a:spcAft>
                <a:spcPts val="0"/>
              </a:spcAft>
              <a:buSzPts val="1800"/>
              <a:buChar char="●"/>
            </a:pPr>
            <a:r>
              <a:rPr lang="en"/>
              <a:t>Bayesian inference can be used to help fill in empty spaces between points with a prior. Regression is common with spatial data. GLMs, Gaussian processes, lots of typical statistical practices.</a:t>
            </a:r>
            <a:endParaRPr/>
          </a:p>
          <a:p>
            <a:pPr indent="-342900" lvl="0" marL="457200" rtl="0" algn="l">
              <a:spcBef>
                <a:spcPts val="0"/>
              </a:spcBef>
              <a:spcAft>
                <a:spcPts val="0"/>
              </a:spcAft>
              <a:buSzPts val="1800"/>
              <a:buChar char="●"/>
            </a:pPr>
            <a:r>
              <a:rPr lang="en"/>
              <a:t>Other commonly used statistical methods for spatial data are variograms and kriging: more research needed.</a:t>
            </a:r>
            <a:endParaRPr/>
          </a:p>
          <a:p>
            <a:pPr indent="-342900" lvl="0" marL="457200" rtl="0" algn="l">
              <a:spcBef>
                <a:spcPts val="0"/>
              </a:spcBef>
              <a:spcAft>
                <a:spcPts val="0"/>
              </a:spcAft>
              <a:buSzPts val="1800"/>
              <a:buChar char="●"/>
            </a:pPr>
            <a:r>
              <a:rPr lang="en"/>
              <a:t>There are some helpful R packages for data analysis and visualization: fields, gstat, ggquiver, ggmap, and sp (for Spatial).</a:t>
            </a:r>
            <a:endParaRPr/>
          </a:p>
        </p:txBody>
      </p:sp>
      <p:pic>
        <p:nvPicPr>
          <p:cNvPr id="142" name="Google Shape;142;p21"/>
          <p:cNvPicPr preferRelativeResize="0"/>
          <p:nvPr/>
        </p:nvPicPr>
        <p:blipFill>
          <a:blip r:embed="rId3">
            <a:alphaModFix/>
          </a:blip>
          <a:stretch>
            <a:fillRect/>
          </a:stretch>
        </p:blipFill>
        <p:spPr>
          <a:xfrm>
            <a:off x="311700" y="1017725"/>
            <a:ext cx="2400897" cy="3580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