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15" y="1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B35B99-2BE6-4901-A900-2D427A85D9D5}" type="datetime1">
              <a:rPr lang="fr-FR" smtClean="0"/>
              <a:t>17/09/2018</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1BC8B-4E6F-4308-999C-819B7856421A}" type="slidenum">
              <a:rPr lang="fr-FR" smtClean="0"/>
              <a:t>‹N°›</a:t>
            </a:fld>
            <a:endParaRPr lang="fr-FR" dirty="0"/>
          </a:p>
        </p:txBody>
      </p:sp>
    </p:spTree>
    <p:extLst>
      <p:ext uri="{BB962C8B-B14F-4D97-AF65-F5344CB8AC3E}">
        <p14:creationId xmlns:p14="http://schemas.microsoft.com/office/powerpoint/2010/main" val="1308055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597D5-E44B-4BCF-8896-530F5382E068}" type="datetime1">
              <a:rPr lang="fr-FR" smtClean="0"/>
              <a:pPr/>
              <a:t>17/09/2018</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93B0CF2-7F87-4E02-A248-870047730F99}" type="slidenum">
              <a:rPr lang="fr-FR" noProof="0" smtClean="0"/>
              <a:t>‹N°›</a:t>
            </a:fld>
            <a:endParaRPr lang="fr-FR"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893B0CF2-7F87-4E02-A248-870047730F99}" type="slidenum">
              <a:rPr lang="fr-FR" smtClean="0"/>
              <a:t>1</a:t>
            </a:fld>
            <a:endParaRPr lang="fr-FR" dirty="0"/>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893B0CF2-7F87-4E02-A248-870047730F99}" type="slidenum">
              <a:rPr lang="fr-FR" smtClean="0"/>
              <a:t>2</a:t>
            </a:fld>
            <a:endParaRPr lang="fr-FR" dirty="0"/>
          </a:p>
        </p:txBody>
      </p:sp>
    </p:spTree>
    <p:extLst>
      <p:ext uri="{BB962C8B-B14F-4D97-AF65-F5344CB8AC3E}">
        <p14:creationId xmlns:p14="http://schemas.microsoft.com/office/powerpoint/2010/main" val="169004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1">
        <a:schemeClr val="bg1"/>
      </p:bgRef>
    </p:bg>
    <p:spTree>
      <p:nvGrpSpPr>
        <p:cNvPr id="1" name=""/>
        <p:cNvGrpSpPr/>
        <p:nvPr/>
      </p:nvGrpSpPr>
      <p:grpSpPr>
        <a:xfrm>
          <a:off x="0" y="0"/>
          <a:ext cx="0" cy="0"/>
          <a:chOff x="0" y="0"/>
          <a:chExt cx="0" cy="0"/>
        </a:xfrm>
      </p:grpSpPr>
      <p:grpSp>
        <p:nvGrpSpPr>
          <p:cNvPr id="10" name="Groupe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fr-FR" noProof="0" dirty="0"/>
            </a:p>
          </p:txBody>
        </p:sp>
        <p:cxnSp>
          <p:nvCxnSpPr>
            <p:cNvPr id="7" name="Connecteur droit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Connecteur droit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re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17" name="Sous-titre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a:t>Modifiez le style des sous-titres du masque</a:t>
            </a:r>
            <a:endParaRPr kumimoji="0" lang="fr-FR" noProof="0" dirty="0"/>
          </a:p>
        </p:txBody>
      </p:sp>
      <p:sp>
        <p:nvSpPr>
          <p:cNvPr id="30" name="Espace réservé de la date 29"/>
          <p:cNvSpPr>
            <a:spLocks noGrp="1"/>
          </p:cNvSpPr>
          <p:nvPr>
            <p:ph type="dt" sz="half" idx="10"/>
          </p:nvPr>
        </p:nvSpPr>
        <p:spPr/>
        <p:txBody>
          <a:bodyPr rtlCol="0"/>
          <a:lstStyle/>
          <a:p>
            <a:pPr rtl="0"/>
            <a:fld id="{FBC17325-7F6F-46F3-B274-634CDE795A6B}" type="datetime1">
              <a:rPr lang="fr-FR" noProof="0" smtClean="0"/>
              <a:t>17/09/2018</a:t>
            </a:fld>
            <a:endParaRPr lang="fr-FR" noProof="0" dirty="0"/>
          </a:p>
        </p:txBody>
      </p:sp>
      <p:sp>
        <p:nvSpPr>
          <p:cNvPr id="19" name="Espace réservé du pied de page 18"/>
          <p:cNvSpPr>
            <a:spLocks noGrp="1"/>
          </p:cNvSpPr>
          <p:nvPr>
            <p:ph type="ftr" sz="quarter" idx="11"/>
          </p:nvPr>
        </p:nvSpPr>
        <p:spPr/>
        <p:txBody>
          <a:bodyPr rtlCol="0"/>
          <a:lstStyle/>
          <a:p>
            <a:pPr rtl="0"/>
            <a:r>
              <a:rPr lang="fr-FR" noProof="0" dirty="0"/>
              <a:t>Ajouter un pied de page</a:t>
            </a:r>
          </a:p>
        </p:txBody>
      </p:sp>
      <p:sp>
        <p:nvSpPr>
          <p:cNvPr id="27" name="Espace réservé du numéro de diapositive 2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kumimoji="0" lang="fr-FR" noProof="0" dirty="0"/>
          </a:p>
        </p:txBody>
      </p:sp>
      <p:sp>
        <p:nvSpPr>
          <p:cNvPr id="3" name="Espace réservé du texte vertical 2"/>
          <p:cNvSpPr>
            <a:spLocks noGrp="1"/>
          </p:cNvSpPr>
          <p:nvPr>
            <p:ph type="body" orient="vert" idx="1"/>
          </p:nvPr>
        </p:nvSpPr>
        <p:spPr/>
        <p:txBody>
          <a:bodyPr vert="eaVert" rtlCol="0"/>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F682ADA2-97B9-4B65-8982-D7F7DD6DEE30}" type="datetime1">
              <a:rPr lang="fr-FR" noProof="0" smtClean="0"/>
              <a:t>17/09/2018</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914402"/>
            <a:ext cx="2743200" cy="5211763"/>
          </a:xfrm>
        </p:spPr>
        <p:txBody>
          <a:bodyPr vert="eaVert" rtlCol="0"/>
          <a:lstStyle/>
          <a:p>
            <a:pPr rtl="0"/>
            <a:r>
              <a:rPr lang="fr-FR" noProof="0"/>
              <a:t>Modifiez le style du titre</a:t>
            </a:r>
            <a:endParaRPr kumimoji="0" lang="fr-FR" noProof="0" dirty="0"/>
          </a:p>
        </p:txBody>
      </p:sp>
      <p:sp>
        <p:nvSpPr>
          <p:cNvPr id="3" name="Espace réservé du texte vertical 2"/>
          <p:cNvSpPr>
            <a:spLocks noGrp="1"/>
          </p:cNvSpPr>
          <p:nvPr>
            <p:ph type="body" orient="vert" idx="1"/>
          </p:nvPr>
        </p:nvSpPr>
        <p:spPr>
          <a:xfrm>
            <a:off x="609600" y="914402"/>
            <a:ext cx="8026400" cy="5211763"/>
          </a:xfrm>
        </p:spPr>
        <p:txBody>
          <a:bodyPr vert="eaVert" rtlCol="0"/>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592840CF-93F7-418F-9B5E-718D1718CC0D}" type="datetime1">
              <a:rPr lang="fr-FR" noProof="0" smtClean="0"/>
              <a:t>17/09/2018</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kumimoji="0" lang="fr-FR" noProof="0" dirty="0"/>
          </a:p>
        </p:txBody>
      </p:sp>
      <p:sp>
        <p:nvSpPr>
          <p:cNvPr id="3" name="Espace réservé du contenu 2"/>
          <p:cNvSpPr>
            <a:spLocks noGrp="1"/>
          </p:cNvSpPr>
          <p:nvPr>
            <p:ph idx="1"/>
          </p:nvPr>
        </p:nvSpPr>
        <p:spPr/>
        <p:txBody>
          <a:bodyPr rtlCol="0"/>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e la date 3"/>
          <p:cNvSpPr>
            <a:spLocks noGrp="1"/>
          </p:cNvSpPr>
          <p:nvPr>
            <p:ph type="dt" sz="half" idx="10"/>
          </p:nvPr>
        </p:nvSpPr>
        <p:spPr/>
        <p:txBody>
          <a:bodyPr rtlCol="0"/>
          <a:lstStyle/>
          <a:p>
            <a:pPr rtl="0"/>
            <a:fld id="{A82DABED-52C3-4F31-8CA6-CEAA3409EBE4}" type="datetime1">
              <a:rPr lang="fr-FR" noProof="0" smtClean="0"/>
              <a:t>17/09/2018</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3" name="Espace réservé du texte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fr-FR" noProof="0"/>
              <a:t>Modifier les styles du texte du masque</a:t>
            </a:r>
          </a:p>
        </p:txBody>
      </p:sp>
      <p:sp>
        <p:nvSpPr>
          <p:cNvPr id="4" name="Espace réservé de la date 3"/>
          <p:cNvSpPr>
            <a:spLocks noGrp="1"/>
          </p:cNvSpPr>
          <p:nvPr>
            <p:ph type="dt" sz="half" idx="10"/>
          </p:nvPr>
        </p:nvSpPr>
        <p:spPr/>
        <p:txBody>
          <a:bodyPr rtlCol="0"/>
          <a:lstStyle/>
          <a:p>
            <a:pPr rtl="0"/>
            <a:fld id="{8A3E9D3E-5B84-407F-9ABE-F8DB922CD54D}" type="datetime1">
              <a:rPr lang="fr-FR" noProof="0" smtClean="0"/>
              <a:t>17/09/2018</a:t>
            </a:fld>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6" name="Espace réservé du numéro de diapositive 5"/>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rtlCol="0"/>
          <a:lstStyle/>
          <a:p>
            <a:pPr rtl="0"/>
            <a:r>
              <a:rPr lang="fr-FR" noProof="0"/>
              <a:t>Modifiez le style du titre</a:t>
            </a:r>
            <a:endParaRPr kumimoji="0" lang="fr-FR" noProof="0" dirty="0"/>
          </a:p>
        </p:txBody>
      </p:sp>
      <p:sp>
        <p:nvSpPr>
          <p:cNvPr id="3" name="Espace réservé du contenu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u contenu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5" name="Espace réservé de la date 4"/>
          <p:cNvSpPr>
            <a:spLocks noGrp="1"/>
          </p:cNvSpPr>
          <p:nvPr>
            <p:ph type="dt" sz="half" idx="10"/>
          </p:nvPr>
        </p:nvSpPr>
        <p:spPr/>
        <p:txBody>
          <a:bodyPr rtlCol="0"/>
          <a:lstStyle/>
          <a:p>
            <a:pPr rtl="0"/>
            <a:fld id="{A9A13BF1-AEEF-4263-A36C-8DBF0A9B6433}" type="datetime1">
              <a:rPr lang="fr-FR" noProof="0" smtClean="0"/>
              <a:t>17/09/2018</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tIns="45720" rtlCol="0" anchor="b"/>
          <a:lstStyle>
            <a:lvl1pPr>
              <a:defRPr/>
            </a:lvl1pPr>
          </a:lstStyle>
          <a:p>
            <a:pPr rtl="0"/>
            <a:r>
              <a:rPr lang="fr-FR" noProof="0"/>
              <a:t>Modifiez le style du titre</a:t>
            </a:r>
            <a:endParaRPr kumimoji="0" lang="fr-FR" noProof="0" dirty="0"/>
          </a:p>
        </p:txBody>
      </p:sp>
      <p:sp>
        <p:nvSpPr>
          <p:cNvPr id="3" name="Espace réservé du texte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fr-FR" noProof="0"/>
              <a:t>Modifier les styles du texte du masque</a:t>
            </a:r>
          </a:p>
        </p:txBody>
      </p:sp>
      <p:sp>
        <p:nvSpPr>
          <p:cNvPr id="5" name="Espace réservé du contenu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4" name="Espace réservé du texte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fr-FR" noProof="0"/>
              <a:t>Modifier les styles du texte du masque</a:t>
            </a:r>
          </a:p>
        </p:txBody>
      </p:sp>
      <p:sp>
        <p:nvSpPr>
          <p:cNvPr id="6" name="Espace réservé du contenu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7" name="Espace réservé de la date 6"/>
          <p:cNvSpPr>
            <a:spLocks noGrp="1"/>
          </p:cNvSpPr>
          <p:nvPr>
            <p:ph type="dt" sz="half" idx="10"/>
          </p:nvPr>
        </p:nvSpPr>
        <p:spPr/>
        <p:txBody>
          <a:bodyPr rtlCol="0"/>
          <a:lstStyle/>
          <a:p>
            <a:pPr rtl="0"/>
            <a:fld id="{2739279C-02D0-4CB2-BCE5-6195A30A8CFA}" type="datetime1">
              <a:rPr lang="fr-FR" noProof="0" smtClean="0"/>
              <a:t>17/09/2018</a:t>
            </a:fld>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9" name="Espace réservé du numéro de diapositive 8"/>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7"/>
            <a:ext cx="11074400" cy="1387359"/>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3" name="Espace réservé de la date 2"/>
          <p:cNvSpPr>
            <a:spLocks noGrp="1"/>
          </p:cNvSpPr>
          <p:nvPr>
            <p:ph type="dt" sz="half" idx="10"/>
          </p:nvPr>
        </p:nvSpPr>
        <p:spPr/>
        <p:txBody>
          <a:bodyPr rtlCol="0"/>
          <a:lstStyle/>
          <a:p>
            <a:pPr rtl="0"/>
            <a:fld id="{2000754C-D49B-456E-9A10-7F56CCE3D488}" type="datetime1">
              <a:rPr lang="fr-FR" noProof="0" smtClean="0"/>
              <a:t>17/09/2018</a:t>
            </a:fld>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5" name="Espace réservé du numéro de diapositive 4"/>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BFF7478-2DF3-4DE0-B522-7178A9A2C7E0}" type="datetime1">
              <a:rPr lang="fr-FR" noProof="0" smtClean="0"/>
              <a:t>17/09/2018</a:t>
            </a:fld>
            <a:endParaRPr lang="fr-FR" noProof="0" dirty="0"/>
          </a:p>
        </p:txBody>
      </p:sp>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4" name="Espace réservé du numéro de diapositive 3"/>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mj-ea"/>
                <a:cs typeface="+mj-cs"/>
              </a:defRPr>
            </a:lvl1pPr>
          </a:lstStyle>
          <a:p>
            <a:pPr rtl="0"/>
            <a:r>
              <a:rPr lang="fr-FR" noProof="0"/>
              <a:t>Modifiez le style du titre</a:t>
            </a:r>
            <a:endParaRPr kumimoji="0" lang="fr-FR" noProof="0" dirty="0"/>
          </a:p>
        </p:txBody>
      </p:sp>
      <p:sp>
        <p:nvSpPr>
          <p:cNvPr id="4" name="Espace réservé du contenu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fr-FR" noProof="0"/>
              <a:t>Modifier les styles du texte du masque</a:t>
            </a:r>
          </a:p>
          <a:p>
            <a:pPr lvl="1" rtl="0" eaLnBrk="1" latinLnBrk="0" hangingPunct="1"/>
            <a:r>
              <a:rPr lang="fr-FR" noProof="0"/>
              <a:t>Deuxième niveau</a:t>
            </a:r>
          </a:p>
          <a:p>
            <a:pPr lvl="2" rtl="0" eaLnBrk="1" latinLnBrk="0" hangingPunct="1"/>
            <a:r>
              <a:rPr lang="fr-FR" noProof="0"/>
              <a:t>Troisième niveau</a:t>
            </a:r>
          </a:p>
          <a:p>
            <a:pPr lvl="3" rtl="0" eaLnBrk="1" latinLnBrk="0" hangingPunct="1"/>
            <a:r>
              <a:rPr lang="fr-FR" noProof="0"/>
              <a:t>Quatrième niveau</a:t>
            </a:r>
          </a:p>
          <a:p>
            <a:pPr lvl="4" rtl="0" eaLnBrk="1" latinLnBrk="0" hangingPunct="1"/>
            <a:r>
              <a:rPr lang="fr-FR" noProof="0"/>
              <a:t>Cinquième niveau</a:t>
            </a:r>
            <a:endParaRPr kumimoji="0" lang="fr-FR" noProof="0" dirty="0"/>
          </a:p>
        </p:txBody>
      </p:sp>
      <p:sp>
        <p:nvSpPr>
          <p:cNvPr id="3" name="Espace réservé du texte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fr-FR" noProof="0"/>
              <a:t>Modifier les styles du texte du masque</a:t>
            </a:r>
          </a:p>
        </p:txBody>
      </p:sp>
      <p:sp>
        <p:nvSpPr>
          <p:cNvPr id="5" name="Espace réservé de la date 4"/>
          <p:cNvSpPr>
            <a:spLocks noGrp="1"/>
          </p:cNvSpPr>
          <p:nvPr>
            <p:ph type="dt" sz="half" idx="10"/>
          </p:nvPr>
        </p:nvSpPr>
        <p:spPr/>
        <p:txBody>
          <a:bodyPr rtlCol="0"/>
          <a:lstStyle/>
          <a:p>
            <a:pPr rtl="0"/>
            <a:fld id="{F9098FFF-E11D-4E0A-B923-5869D3FFAE58}" type="datetime1">
              <a:rPr lang="fr-FR" noProof="0" smtClean="0"/>
              <a:t>17/09/2018</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p:txBody>
          <a:bodyPr rtlCol="0"/>
          <a:lstStyle/>
          <a:p>
            <a:pPr rtl="0"/>
            <a:fld id="{401CF334-2D5C-4859-84A6-CA7E6E43FAEB}" type="slidenum">
              <a:rPr lang="fr-FR" noProof="0" smtClean="0"/>
              <a:t>‹N°›</a:t>
            </a:fld>
            <a:endParaRPr lang="fr-FR"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le rectangle 8 à un seul coin"/>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noProof="0" dirty="0"/>
          </a:p>
        </p:txBody>
      </p:sp>
      <p:sp>
        <p:nvSpPr>
          <p:cNvPr id="12" name="Triangle droit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fr-FR" sz="1800" noProof="0" dirty="0"/>
          </a:p>
        </p:txBody>
      </p:sp>
      <p:sp>
        <p:nvSpPr>
          <p:cNvPr id="2" name="Titre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fr-FR" noProof="0"/>
              <a:t>Modifiez le style du titre</a:t>
            </a:r>
            <a:endParaRPr kumimoji="0"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fr-FR" noProof="0"/>
              <a:t>Cliquez sur l'icône pour ajouter une image</a:t>
            </a:r>
            <a:endParaRPr kumimoji="0" lang="fr-FR" noProof="0" dirty="0"/>
          </a:p>
        </p:txBody>
      </p:sp>
      <p:sp>
        <p:nvSpPr>
          <p:cNvPr id="4" name="Espace réservé du texte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fr-FR" noProof="0"/>
              <a:t>Modifier les styles du texte du masque</a:t>
            </a:r>
          </a:p>
        </p:txBody>
      </p:sp>
      <p:sp>
        <p:nvSpPr>
          <p:cNvPr id="5" name="Espace réservé de la date 4"/>
          <p:cNvSpPr>
            <a:spLocks noGrp="1"/>
          </p:cNvSpPr>
          <p:nvPr>
            <p:ph type="dt" sz="half" idx="10"/>
          </p:nvPr>
        </p:nvSpPr>
        <p:spPr/>
        <p:txBody>
          <a:bodyPr rtlCol="0"/>
          <a:lstStyle/>
          <a:p>
            <a:pPr rtl="0"/>
            <a:fld id="{F8704CB1-556E-45D1-BEAF-1F724198DB9D}" type="datetime1">
              <a:rPr lang="fr-FR" noProof="0" smtClean="0"/>
              <a:t>17/09/2018</a:t>
            </a:fld>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6"/>
          <p:cNvSpPr>
            <a:spLocks noGrp="1"/>
          </p:cNvSpPr>
          <p:nvPr>
            <p:ph type="sldNum" sz="quarter" idx="12"/>
          </p:nvPr>
        </p:nvSpPr>
        <p:spPr>
          <a:xfrm>
            <a:off x="10769600" y="6356351"/>
            <a:ext cx="812800" cy="365125"/>
          </a:xfrm>
        </p:spPr>
        <p:txBody>
          <a:bodyPr rtlCol="0"/>
          <a:lstStyle/>
          <a:p>
            <a:pPr rtl="0"/>
            <a:fld id="{401CF334-2D5C-4859-84A6-CA7E6E43FAEB}" type="slidenum">
              <a:rPr lang="fr-FR" noProof="0" smtClean="0"/>
              <a:t>‹N°›</a:t>
            </a:fld>
            <a:endParaRPr lang="fr-FR" noProof="0" dirty="0"/>
          </a:p>
        </p:txBody>
      </p:sp>
      <p:sp>
        <p:nvSpPr>
          <p:cNvPr id="10" name="Forme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
        <p:nvSpPr>
          <p:cNvPr id="11" name="Forme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e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27" name="Groupe 26"/>
            <p:cNvGrpSpPr/>
            <p:nvPr/>
          </p:nvGrpSpPr>
          <p:grpSpPr>
            <a:xfrm>
              <a:off x="0" y="-21658"/>
              <a:ext cx="12240731" cy="1041400"/>
              <a:chOff x="-25356" y="-7144"/>
              <a:chExt cx="12240731" cy="1041400"/>
            </a:xfrm>
          </p:grpSpPr>
          <p:sp>
            <p:nvSpPr>
              <p:cNvPr id="28" name="Forme libre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sp>
            <p:nvSpPr>
              <p:cNvPr id="29" name="Forme libre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fr-FR" sz="1800" noProof="0" dirty="0">
                  <a:solidFill>
                    <a:schemeClr val="tx1"/>
                  </a:solidFill>
                  <a:latin typeface="+mn-lt"/>
                  <a:ea typeface="+mn-ea"/>
                  <a:cs typeface="+mn-cs"/>
                </a:endParaRPr>
              </a:p>
            </p:txBody>
          </p:sp>
          <p:grpSp>
            <p:nvGrpSpPr>
              <p:cNvPr id="31" name="Groupe 30"/>
              <p:cNvGrpSpPr/>
              <p:nvPr/>
            </p:nvGrpSpPr>
            <p:grpSpPr>
              <a:xfrm>
                <a:off x="-25356" y="202408"/>
                <a:ext cx="12240731" cy="649224"/>
                <a:chOff x="-19045" y="216550"/>
                <a:chExt cx="9180548" cy="649224"/>
              </a:xfrm>
            </p:grpSpPr>
            <p:sp>
              <p:nvSpPr>
                <p:cNvPr id="32" name="Forme libre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fr-FR" sz="1800" noProof="0" dirty="0"/>
                </a:p>
              </p:txBody>
            </p:sp>
            <p:sp>
              <p:nvSpPr>
                <p:cNvPr id="33" name="Forme libre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fr-FR" sz="1800" noProof="0" dirty="0"/>
                </a:p>
              </p:txBody>
            </p:sp>
          </p:grpSp>
        </p:grpSp>
      </p:grpSp>
      <p:sp>
        <p:nvSpPr>
          <p:cNvPr id="9" name="Espace réservé du titre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fr-FR" noProof="0" dirty="0"/>
              <a:t>Modifiez le style du titre</a:t>
            </a:r>
            <a:endParaRPr kumimoji="0" lang="fr-FR" noProof="0" dirty="0"/>
          </a:p>
        </p:txBody>
      </p:sp>
      <p:sp>
        <p:nvSpPr>
          <p:cNvPr id="30" name="Espace réservé du texte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fr-FR" noProof="0" dirty="0"/>
              <a:t>Cliquez pour modifier les styles du texte du masque</a:t>
            </a:r>
          </a:p>
          <a:p>
            <a:pPr lvl="1" rtl="0" eaLnBrk="1" latinLnBrk="0" hangingPunct="1"/>
            <a:r>
              <a:rPr lang="fr-FR" noProof="0" dirty="0"/>
              <a:t>Deuxième niveau</a:t>
            </a:r>
          </a:p>
          <a:p>
            <a:pPr lvl="2" rtl="0" eaLnBrk="1" latinLnBrk="0" hangingPunct="1"/>
            <a:r>
              <a:rPr lang="fr-FR" noProof="0" dirty="0"/>
              <a:t>Troisième niveau</a:t>
            </a:r>
          </a:p>
          <a:p>
            <a:pPr lvl="3" rtl="0" eaLnBrk="1" latinLnBrk="0" hangingPunct="1"/>
            <a:r>
              <a:rPr lang="fr-FR" noProof="0" dirty="0"/>
              <a:t>Quatrième niveau</a:t>
            </a:r>
          </a:p>
          <a:p>
            <a:pPr lvl="4" rtl="0" eaLnBrk="1" latinLnBrk="0" hangingPunct="1"/>
            <a:r>
              <a:rPr lang="fr-FR" noProof="0" dirty="0"/>
              <a:t>Cinquième niveau</a:t>
            </a:r>
          </a:p>
        </p:txBody>
      </p:sp>
      <p:sp>
        <p:nvSpPr>
          <p:cNvPr id="10" name="Espace réservé de la date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fld id="{A1F0232E-DA62-4F98-A375-D0E7F0C496FE}" type="datetime1">
              <a:rPr lang="fr-FR" noProof="0" smtClean="0"/>
              <a:t>17/09/2018</a:t>
            </a:fld>
            <a:endParaRPr lang="fr-FR" noProof="0" dirty="0"/>
          </a:p>
        </p:txBody>
      </p:sp>
      <p:sp>
        <p:nvSpPr>
          <p:cNvPr id="22" name="Espace réservé du pied de page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defRPr>
            </a:lvl1pPr>
          </a:lstStyle>
          <a:p>
            <a:pPr rtl="0"/>
            <a:r>
              <a:rPr lang="fr-FR" noProof="0" dirty="0"/>
              <a:t>Ajouter un pied de page</a:t>
            </a:r>
          </a:p>
        </p:txBody>
      </p:sp>
      <p:sp>
        <p:nvSpPr>
          <p:cNvPr id="18" name="Espace réservé du numéro de diapositive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defRPr>
            </a:lvl1pPr>
          </a:lstStyle>
          <a:p>
            <a:pPr rtl="0"/>
            <a:fld id="{401CF334-2D5C-4859-84A6-CA7E6E43FAEB}" type="slidenum">
              <a:rPr lang="fr-FR" noProof="0" smtClean="0"/>
              <a:pPr rtl="0"/>
              <a:t>‹N°›</a:t>
            </a:fld>
            <a:endParaRPr lang="fr-FR"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rtlCol="0"/>
          <a:lstStyle/>
          <a:p>
            <a:pPr rtl="0"/>
            <a:r>
              <a:rPr lang="fr-FR" dirty="0"/>
              <a:t>UX-Design</a:t>
            </a:r>
          </a:p>
        </p:txBody>
      </p:sp>
      <p:sp>
        <p:nvSpPr>
          <p:cNvPr id="5" name="Sous-titre 4"/>
          <p:cNvSpPr>
            <a:spLocks noGrp="1"/>
          </p:cNvSpPr>
          <p:nvPr>
            <p:ph type="subTitle" idx="1"/>
          </p:nvPr>
        </p:nvSpPr>
        <p:spPr/>
        <p:txBody>
          <a:bodyPr rtlCol="0"/>
          <a:lstStyle/>
          <a:p>
            <a:r>
              <a:rPr lang="fr-FR" dirty="0"/>
              <a:t>« C’est l’expérience qui doit être mémorable et non l’interface. »</a:t>
            </a:r>
          </a:p>
          <a:p>
            <a:r>
              <a:rPr lang="fr-FR" dirty="0"/>
              <a:t>Raphaël </a:t>
            </a:r>
            <a:r>
              <a:rPr lang="fr-FR" dirty="0" err="1"/>
              <a:t>Yharrassarry</a:t>
            </a:r>
            <a:endParaRPr lang="fr-FR"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7B4E3-D49B-43B6-B131-83F481F0481D}"/>
              </a:ext>
            </a:extLst>
          </p:cNvPr>
          <p:cNvSpPr>
            <a:spLocks noGrp="1"/>
          </p:cNvSpPr>
          <p:nvPr>
            <p:ph type="title"/>
          </p:nvPr>
        </p:nvSpPr>
        <p:spPr/>
        <p:txBody>
          <a:bodyPr/>
          <a:lstStyle/>
          <a:p>
            <a:r>
              <a:rPr lang="fr-FR" dirty="0"/>
              <a:t>Mesurer l’efficacité</a:t>
            </a:r>
          </a:p>
        </p:txBody>
      </p:sp>
      <p:sp>
        <p:nvSpPr>
          <p:cNvPr id="3" name="Espace réservé du contenu 2">
            <a:extLst>
              <a:ext uri="{FF2B5EF4-FFF2-40B4-BE49-F238E27FC236}">
                <a16:creationId xmlns:a16="http://schemas.microsoft.com/office/drawing/2014/main" id="{FAC82C8B-9818-4F04-88EF-9C72E718C202}"/>
              </a:ext>
            </a:extLst>
          </p:cNvPr>
          <p:cNvSpPr>
            <a:spLocks noGrp="1"/>
          </p:cNvSpPr>
          <p:nvPr>
            <p:ph idx="1"/>
          </p:nvPr>
        </p:nvSpPr>
        <p:spPr/>
        <p:txBody>
          <a:bodyPr/>
          <a:lstStyle/>
          <a:p>
            <a:r>
              <a:rPr lang="fr-FR" b="1" dirty="0">
                <a:solidFill>
                  <a:srgbClr val="FF0000"/>
                </a:solidFill>
              </a:rPr>
              <a:t>Taux de rétention </a:t>
            </a:r>
            <a:r>
              <a:rPr lang="fr-FR" dirty="0"/>
              <a:t>: nombre d'utilisateurs gardés sur une période donnée (fidélisation)</a:t>
            </a:r>
          </a:p>
          <a:p>
            <a:r>
              <a:rPr lang="fr-FR" b="1" dirty="0">
                <a:solidFill>
                  <a:srgbClr val="FF0000"/>
                </a:solidFill>
              </a:rPr>
              <a:t>Taux d’attrition </a:t>
            </a:r>
            <a:r>
              <a:rPr lang="fr-FR" dirty="0"/>
              <a:t>: nombre d'utilisateur perdu sur une période donnée (en moyenne 80% !)</a:t>
            </a:r>
          </a:p>
          <a:p>
            <a:r>
              <a:rPr lang="fr-FR" b="1" dirty="0">
                <a:solidFill>
                  <a:srgbClr val="FF0000"/>
                </a:solidFill>
              </a:rPr>
              <a:t>Approche qualitative </a:t>
            </a:r>
            <a:r>
              <a:rPr lang="fr-FR" dirty="0"/>
              <a:t>: regarder la note d’une application</a:t>
            </a:r>
          </a:p>
          <a:p>
            <a:r>
              <a:rPr lang="fr-FR" b="1" dirty="0">
                <a:solidFill>
                  <a:srgbClr val="FF0000"/>
                </a:solidFill>
              </a:rPr>
              <a:t>Approche quantitative </a:t>
            </a:r>
            <a:r>
              <a:rPr lang="fr-FR" dirty="0"/>
              <a:t>: regarder le nombre de fois que cette application a été téléchargée</a:t>
            </a:r>
          </a:p>
        </p:txBody>
      </p:sp>
    </p:spTree>
    <p:extLst>
      <p:ext uri="{BB962C8B-B14F-4D97-AF65-F5344CB8AC3E}">
        <p14:creationId xmlns:p14="http://schemas.microsoft.com/office/powerpoint/2010/main" val="194913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83BDE-AD45-4510-9A6A-C7C5631CEE08}"/>
              </a:ext>
            </a:extLst>
          </p:cNvPr>
          <p:cNvSpPr>
            <a:spLocks noGrp="1"/>
          </p:cNvSpPr>
          <p:nvPr>
            <p:ph type="title"/>
          </p:nvPr>
        </p:nvSpPr>
        <p:spPr/>
        <p:txBody>
          <a:bodyPr/>
          <a:lstStyle/>
          <a:p>
            <a:r>
              <a:rPr lang="fr-FR" dirty="0"/>
              <a:t>Approche UX-Design</a:t>
            </a:r>
          </a:p>
        </p:txBody>
      </p:sp>
      <p:sp>
        <p:nvSpPr>
          <p:cNvPr id="3" name="Espace réservé du contenu 2">
            <a:extLst>
              <a:ext uri="{FF2B5EF4-FFF2-40B4-BE49-F238E27FC236}">
                <a16:creationId xmlns:a16="http://schemas.microsoft.com/office/drawing/2014/main" id="{88547701-C05B-4631-8606-8EE713413B64}"/>
              </a:ext>
            </a:extLst>
          </p:cNvPr>
          <p:cNvSpPr>
            <a:spLocks noGrp="1"/>
          </p:cNvSpPr>
          <p:nvPr>
            <p:ph idx="1"/>
          </p:nvPr>
        </p:nvSpPr>
        <p:spPr/>
        <p:txBody>
          <a:bodyPr/>
          <a:lstStyle/>
          <a:p>
            <a:r>
              <a:rPr lang="fr-FR" dirty="0"/>
              <a:t>On ne crée pas un site Web pour soi, il faut se concentrer sur les </a:t>
            </a:r>
            <a:r>
              <a:rPr lang="fr-FR" b="1" dirty="0">
                <a:solidFill>
                  <a:srgbClr val="FF0000"/>
                </a:solidFill>
              </a:rPr>
              <a:t>utilisateurs ciblés </a:t>
            </a:r>
            <a:r>
              <a:rPr lang="fr-FR" dirty="0"/>
              <a:t>par la stratégie du site.</a:t>
            </a:r>
          </a:p>
          <a:p>
            <a:r>
              <a:rPr lang="fr-FR" dirty="0"/>
              <a:t>Impossible de créer un </a:t>
            </a:r>
            <a:r>
              <a:rPr lang="fr-FR" b="1" dirty="0">
                <a:solidFill>
                  <a:srgbClr val="FF0000"/>
                </a:solidFill>
              </a:rPr>
              <a:t>site universel</a:t>
            </a:r>
            <a:r>
              <a:rPr lang="fr-FR" dirty="0"/>
              <a:t>, impossible de s’adapter à tous les profils utilisateurs existants sans </a:t>
            </a:r>
            <a:r>
              <a:rPr lang="fr-FR" b="1" dirty="0">
                <a:solidFill>
                  <a:srgbClr val="FF0000"/>
                </a:solidFill>
              </a:rPr>
              <a:t>complexifier</a:t>
            </a:r>
            <a:r>
              <a:rPr lang="fr-FR" dirty="0"/>
              <a:t> tout autant le site.</a:t>
            </a:r>
          </a:p>
          <a:p>
            <a:r>
              <a:rPr lang="fr-FR" dirty="0"/>
              <a:t>Cibler la </a:t>
            </a:r>
            <a:r>
              <a:rPr lang="fr-FR" b="1" dirty="0">
                <a:solidFill>
                  <a:srgbClr val="FF0000"/>
                </a:solidFill>
              </a:rPr>
              <a:t>simplicité</a:t>
            </a:r>
            <a:r>
              <a:rPr lang="fr-FR" dirty="0"/>
              <a:t>. Plus un produit est simple, moins il nécessitera d'explications.</a:t>
            </a:r>
          </a:p>
          <a:p>
            <a:r>
              <a:rPr lang="fr-FR" dirty="0"/>
              <a:t>Moins il y a de </a:t>
            </a:r>
            <a:r>
              <a:rPr lang="fr-FR" b="1" dirty="0">
                <a:solidFill>
                  <a:srgbClr val="FF0000"/>
                </a:solidFill>
              </a:rPr>
              <a:t>fonctionnalité</a:t>
            </a:r>
            <a:r>
              <a:rPr lang="fr-FR" dirty="0"/>
              <a:t>, plus le produit est </a:t>
            </a:r>
            <a:r>
              <a:rPr lang="fr-FR" b="1" dirty="0">
                <a:solidFill>
                  <a:srgbClr val="FF0000"/>
                </a:solidFill>
              </a:rPr>
              <a:t>efficace</a:t>
            </a:r>
            <a:r>
              <a:rPr lang="fr-FR" dirty="0"/>
              <a:t>, </a:t>
            </a:r>
            <a:r>
              <a:rPr lang="fr-FR" b="1" dirty="0">
                <a:solidFill>
                  <a:srgbClr val="FF0000"/>
                </a:solidFill>
              </a:rPr>
              <a:t>efficient</a:t>
            </a:r>
            <a:r>
              <a:rPr lang="fr-FR" dirty="0"/>
              <a:t> et </a:t>
            </a:r>
            <a:r>
              <a:rPr lang="fr-FR" b="1" dirty="0">
                <a:solidFill>
                  <a:srgbClr val="FF0000"/>
                </a:solidFill>
              </a:rPr>
              <a:t>confortable</a:t>
            </a:r>
            <a:r>
              <a:rPr lang="fr-FR" dirty="0"/>
              <a:t> (critères de </a:t>
            </a:r>
            <a:r>
              <a:rPr lang="fr-FR" b="1" dirty="0">
                <a:solidFill>
                  <a:srgbClr val="0070C0"/>
                </a:solidFill>
              </a:rPr>
              <a:t>l'usabilité</a:t>
            </a:r>
            <a:r>
              <a:rPr lang="fr-FR" dirty="0"/>
              <a:t>) et donc accrocheur. (Pas comme Facebook dont la plupart ne se servent que d’une petite partie!)</a:t>
            </a:r>
          </a:p>
        </p:txBody>
      </p:sp>
    </p:spTree>
    <p:extLst>
      <p:ext uri="{BB962C8B-B14F-4D97-AF65-F5344CB8AC3E}">
        <p14:creationId xmlns:p14="http://schemas.microsoft.com/office/powerpoint/2010/main" val="88111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C1CFC-F63C-45C3-9443-CD05F4001F76}"/>
              </a:ext>
            </a:extLst>
          </p:cNvPr>
          <p:cNvSpPr>
            <a:spLocks noGrp="1"/>
          </p:cNvSpPr>
          <p:nvPr>
            <p:ph type="title"/>
          </p:nvPr>
        </p:nvSpPr>
        <p:spPr/>
        <p:txBody>
          <a:bodyPr/>
          <a:lstStyle/>
          <a:p>
            <a:r>
              <a:rPr lang="fr-FR" dirty="0"/>
              <a:t>Persona et Scenarii</a:t>
            </a:r>
          </a:p>
        </p:txBody>
      </p:sp>
      <p:sp>
        <p:nvSpPr>
          <p:cNvPr id="3" name="Espace réservé du contenu 2">
            <a:extLst>
              <a:ext uri="{FF2B5EF4-FFF2-40B4-BE49-F238E27FC236}">
                <a16:creationId xmlns:a16="http://schemas.microsoft.com/office/drawing/2014/main" id="{E951280D-87E1-4192-A3B9-EDFCC05762FB}"/>
              </a:ext>
            </a:extLst>
          </p:cNvPr>
          <p:cNvSpPr>
            <a:spLocks noGrp="1"/>
          </p:cNvSpPr>
          <p:nvPr>
            <p:ph idx="1"/>
          </p:nvPr>
        </p:nvSpPr>
        <p:spPr/>
        <p:txBody>
          <a:bodyPr>
            <a:normAutofit fontScale="85000" lnSpcReduction="20000"/>
          </a:bodyPr>
          <a:lstStyle/>
          <a:p>
            <a:r>
              <a:rPr lang="fr-FR" dirty="0"/>
              <a:t>Terme repris notamment du </a:t>
            </a:r>
            <a:r>
              <a:rPr lang="fr-FR" b="1" dirty="0">
                <a:solidFill>
                  <a:srgbClr val="0070C0"/>
                </a:solidFill>
              </a:rPr>
              <a:t>marketing</a:t>
            </a:r>
            <a:r>
              <a:rPr lang="fr-FR" dirty="0"/>
              <a:t>, un </a:t>
            </a:r>
            <a:r>
              <a:rPr lang="fr-FR" b="1" dirty="0">
                <a:solidFill>
                  <a:srgbClr val="FF0000"/>
                </a:solidFill>
              </a:rPr>
              <a:t>persona</a:t>
            </a:r>
            <a:r>
              <a:rPr lang="fr-FR" dirty="0"/>
              <a:t> est un personnage fictif possédant </a:t>
            </a:r>
            <a:r>
              <a:rPr lang="fr-FR" b="1" dirty="0">
                <a:solidFill>
                  <a:srgbClr val="FF0000"/>
                </a:solidFill>
              </a:rPr>
              <a:t>tous les critères d'un groupe cible</a:t>
            </a:r>
            <a:r>
              <a:rPr lang="fr-FR" dirty="0"/>
              <a:t>.</a:t>
            </a:r>
          </a:p>
          <a:p>
            <a:r>
              <a:rPr lang="fr-FR" dirty="0"/>
              <a:t>A partir de ce </a:t>
            </a:r>
            <a:r>
              <a:rPr lang="fr-FR" b="1" dirty="0">
                <a:solidFill>
                  <a:srgbClr val="FF0000"/>
                </a:solidFill>
              </a:rPr>
              <a:t>persona</a:t>
            </a:r>
            <a:r>
              <a:rPr lang="fr-FR" dirty="0"/>
              <a:t>, un UX designer pourra créer des </a:t>
            </a:r>
            <a:r>
              <a:rPr lang="fr-FR" b="1" dirty="0">
                <a:solidFill>
                  <a:srgbClr val="FF0000"/>
                </a:solidFill>
              </a:rPr>
              <a:t>scenarii</a:t>
            </a:r>
            <a:r>
              <a:rPr lang="fr-FR" dirty="0"/>
              <a:t> d'utilisation du site web.</a:t>
            </a:r>
          </a:p>
          <a:p>
            <a:endParaRPr lang="fr-FR" dirty="0"/>
          </a:p>
          <a:p>
            <a:r>
              <a:rPr lang="fr-FR" dirty="0"/>
              <a:t>Exemple: Un site Web permet de la </a:t>
            </a:r>
            <a:r>
              <a:rPr lang="fr-FR" b="1" dirty="0">
                <a:solidFill>
                  <a:srgbClr val="0070C0"/>
                </a:solidFill>
              </a:rPr>
              <a:t>location courte</a:t>
            </a:r>
            <a:r>
              <a:rPr lang="fr-FR" dirty="0"/>
              <a:t> d'appartement entre particulier (type Airbnb). Les cibles sont plutôt </a:t>
            </a:r>
            <a:r>
              <a:rPr lang="fr-FR" b="1" dirty="0">
                <a:solidFill>
                  <a:srgbClr val="0070C0"/>
                </a:solidFill>
              </a:rPr>
              <a:t>les voyageurs</a:t>
            </a:r>
            <a:r>
              <a:rPr lang="fr-FR" dirty="0"/>
              <a:t>, il faudra prendre en compte que ce persona a plus de chance de visiter le site avec </a:t>
            </a:r>
            <a:r>
              <a:rPr lang="fr-FR" b="1" dirty="0">
                <a:solidFill>
                  <a:srgbClr val="0070C0"/>
                </a:solidFill>
              </a:rPr>
              <a:t>un mobile</a:t>
            </a:r>
            <a:r>
              <a:rPr lang="fr-FR" dirty="0"/>
              <a:t>, possède certainement un </a:t>
            </a:r>
            <a:r>
              <a:rPr lang="fr-FR" b="1" dirty="0">
                <a:solidFill>
                  <a:srgbClr val="0070C0"/>
                </a:solidFill>
              </a:rPr>
              <a:t>véhicule/vélo</a:t>
            </a:r>
            <a:r>
              <a:rPr lang="fr-FR" dirty="0"/>
              <a:t>, ne peut pas avoir beaucoup </a:t>
            </a:r>
            <a:r>
              <a:rPr lang="fr-FR" b="1" dirty="0">
                <a:solidFill>
                  <a:srgbClr val="0070C0"/>
                </a:solidFill>
              </a:rPr>
              <a:t>d'argent</a:t>
            </a:r>
            <a:r>
              <a:rPr lang="fr-FR" dirty="0"/>
              <a:t> sur lui et ne possède pas forcément de </a:t>
            </a:r>
            <a:r>
              <a:rPr lang="fr-FR" b="1" dirty="0">
                <a:solidFill>
                  <a:srgbClr val="0070C0"/>
                </a:solidFill>
              </a:rPr>
              <a:t>nourriture</a:t>
            </a:r>
            <a:r>
              <a:rPr lang="fr-FR" dirty="0"/>
              <a:t> sur lui.</a:t>
            </a:r>
            <a:br>
              <a:rPr lang="fr-FR" dirty="0"/>
            </a:br>
            <a:br>
              <a:rPr lang="fr-FR" dirty="0"/>
            </a:br>
            <a:r>
              <a:rPr lang="fr-FR" dirty="0"/>
              <a:t>Le site devra donc être </a:t>
            </a:r>
            <a:r>
              <a:rPr lang="fr-FR" b="1" dirty="0">
                <a:solidFill>
                  <a:srgbClr val="0070C0"/>
                </a:solidFill>
              </a:rPr>
              <a:t>facilement utilisable sur mobile</a:t>
            </a:r>
            <a:r>
              <a:rPr lang="fr-FR" dirty="0"/>
              <a:t>, indiquer facilement si un </a:t>
            </a:r>
            <a:r>
              <a:rPr lang="fr-FR" b="1" dirty="0">
                <a:solidFill>
                  <a:srgbClr val="0070C0"/>
                </a:solidFill>
              </a:rPr>
              <a:t>parking/range-vélo est disponible</a:t>
            </a:r>
            <a:r>
              <a:rPr lang="fr-FR" dirty="0"/>
              <a:t>, proposer de faire </a:t>
            </a:r>
            <a:r>
              <a:rPr lang="fr-FR" b="1" dirty="0">
                <a:solidFill>
                  <a:srgbClr val="0070C0"/>
                </a:solidFill>
              </a:rPr>
              <a:t>l'intermédiaire pour les paiements</a:t>
            </a:r>
            <a:r>
              <a:rPr lang="fr-FR" dirty="0"/>
              <a:t> et indiquer les </a:t>
            </a:r>
            <a:r>
              <a:rPr lang="fr-FR" b="1" dirty="0">
                <a:solidFill>
                  <a:srgbClr val="0070C0"/>
                </a:solidFill>
              </a:rPr>
              <a:t>commerces les plus proches </a:t>
            </a:r>
            <a:r>
              <a:rPr lang="fr-FR" dirty="0"/>
              <a:t>du logement.</a:t>
            </a:r>
          </a:p>
        </p:txBody>
      </p:sp>
    </p:spTree>
    <p:extLst>
      <p:ext uri="{BB962C8B-B14F-4D97-AF65-F5344CB8AC3E}">
        <p14:creationId xmlns:p14="http://schemas.microsoft.com/office/powerpoint/2010/main" val="339164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B84A3-E2EB-4C8A-9D4C-E3CCC3A446FC}"/>
              </a:ext>
            </a:extLst>
          </p:cNvPr>
          <p:cNvSpPr>
            <a:spLocks noGrp="1"/>
          </p:cNvSpPr>
          <p:nvPr>
            <p:ph type="title"/>
          </p:nvPr>
        </p:nvSpPr>
        <p:spPr/>
        <p:txBody>
          <a:bodyPr/>
          <a:lstStyle/>
          <a:p>
            <a:r>
              <a:rPr lang="fr-FR" dirty="0"/>
              <a:t>Mobile First</a:t>
            </a:r>
          </a:p>
        </p:txBody>
      </p:sp>
      <p:sp>
        <p:nvSpPr>
          <p:cNvPr id="3" name="Espace réservé du contenu 2">
            <a:extLst>
              <a:ext uri="{FF2B5EF4-FFF2-40B4-BE49-F238E27FC236}">
                <a16:creationId xmlns:a16="http://schemas.microsoft.com/office/drawing/2014/main" id="{18978652-C042-487E-9C8D-6B94D150EBEE}"/>
              </a:ext>
            </a:extLst>
          </p:cNvPr>
          <p:cNvSpPr>
            <a:spLocks noGrp="1"/>
          </p:cNvSpPr>
          <p:nvPr>
            <p:ph idx="1"/>
          </p:nvPr>
        </p:nvSpPr>
        <p:spPr/>
        <p:txBody>
          <a:bodyPr/>
          <a:lstStyle/>
          <a:p>
            <a:r>
              <a:rPr lang="fr-FR" dirty="0"/>
              <a:t>Les utilisateurs sont de plus en plus </a:t>
            </a:r>
            <a:r>
              <a:rPr lang="fr-FR" b="1" dirty="0">
                <a:solidFill>
                  <a:srgbClr val="FF0000"/>
                </a:solidFill>
              </a:rPr>
              <a:t>mobiles</a:t>
            </a:r>
            <a:r>
              <a:rPr lang="fr-FR" dirty="0"/>
              <a:t>. De fait le Responsive Web Design « </a:t>
            </a:r>
            <a:r>
              <a:rPr lang="fr-FR" dirty="0">
                <a:solidFill>
                  <a:srgbClr val="FF0000"/>
                </a:solidFill>
              </a:rPr>
              <a:t>Mobile First</a:t>
            </a:r>
            <a:r>
              <a:rPr lang="fr-FR" dirty="0"/>
              <a:t> » prend une place indispensable dans l’</a:t>
            </a:r>
            <a:r>
              <a:rPr lang="fr-FR" b="1" dirty="0">
                <a:solidFill>
                  <a:srgbClr val="0070C0"/>
                </a:solidFill>
              </a:rPr>
              <a:t>UX-Design</a:t>
            </a:r>
            <a:r>
              <a:rPr lang="fr-FR" dirty="0"/>
              <a:t>.</a:t>
            </a:r>
          </a:p>
          <a:p>
            <a:r>
              <a:rPr lang="fr-FR" dirty="0"/>
              <a:t>Contraintes du </a:t>
            </a:r>
            <a:r>
              <a:rPr lang="fr-FR" b="1" dirty="0">
                <a:solidFill>
                  <a:srgbClr val="FF0000"/>
                </a:solidFill>
              </a:rPr>
              <a:t>mobile</a:t>
            </a:r>
            <a:r>
              <a:rPr lang="fr-FR" dirty="0"/>
              <a:t> :</a:t>
            </a:r>
          </a:p>
          <a:p>
            <a:pPr lvl="1"/>
            <a:r>
              <a:rPr lang="fr-FR" b="1" dirty="0">
                <a:solidFill>
                  <a:srgbClr val="FF0000"/>
                </a:solidFill>
              </a:rPr>
              <a:t>Data</a:t>
            </a:r>
            <a:r>
              <a:rPr lang="fr-FR" dirty="0"/>
              <a:t> et </a:t>
            </a:r>
            <a:r>
              <a:rPr lang="fr-FR" b="1" dirty="0">
                <a:solidFill>
                  <a:srgbClr val="FF0000"/>
                </a:solidFill>
              </a:rPr>
              <a:t>batterie</a:t>
            </a:r>
            <a:r>
              <a:rPr lang="fr-FR" dirty="0"/>
              <a:t> </a:t>
            </a:r>
            <a:r>
              <a:rPr lang="fr-FR" b="1" dirty="0">
                <a:solidFill>
                  <a:srgbClr val="FF0000"/>
                </a:solidFill>
              </a:rPr>
              <a:t>limités</a:t>
            </a:r>
          </a:p>
          <a:p>
            <a:pPr lvl="1"/>
            <a:r>
              <a:rPr lang="fr-FR" b="1" dirty="0">
                <a:solidFill>
                  <a:srgbClr val="FF0000"/>
                </a:solidFill>
              </a:rPr>
              <a:t>Distractions</a:t>
            </a:r>
            <a:r>
              <a:rPr lang="fr-FR" dirty="0"/>
              <a:t> à tout moment (mauvais si processus longs)</a:t>
            </a:r>
          </a:p>
          <a:p>
            <a:pPr lvl="1"/>
            <a:r>
              <a:rPr lang="fr-FR" dirty="0"/>
              <a:t>Petite surface d’</a:t>
            </a:r>
            <a:r>
              <a:rPr lang="fr-FR" b="1" dirty="0">
                <a:solidFill>
                  <a:srgbClr val="FF0000"/>
                </a:solidFill>
              </a:rPr>
              <a:t>affichage</a:t>
            </a:r>
          </a:p>
          <a:p>
            <a:pPr lvl="1"/>
            <a:r>
              <a:rPr lang="fr-FR" dirty="0"/>
              <a:t>Connexion</a:t>
            </a:r>
            <a:r>
              <a:rPr lang="fr-FR" b="1" dirty="0">
                <a:solidFill>
                  <a:srgbClr val="FF0000"/>
                </a:solidFill>
              </a:rPr>
              <a:t> internet</a:t>
            </a:r>
            <a:r>
              <a:rPr lang="fr-FR" dirty="0"/>
              <a:t> très fluctuante</a:t>
            </a:r>
          </a:p>
          <a:p>
            <a:pPr lvl="1"/>
            <a:r>
              <a:rPr lang="fr-FR" dirty="0"/>
              <a:t>Utilisation des </a:t>
            </a:r>
            <a:r>
              <a:rPr lang="fr-FR" b="1" dirty="0">
                <a:solidFill>
                  <a:srgbClr val="FF0000"/>
                </a:solidFill>
              </a:rPr>
              <a:t>doigts</a:t>
            </a:r>
            <a:r>
              <a:rPr lang="fr-FR" dirty="0"/>
              <a:t> (plus gros et moins précis qu’une souris)</a:t>
            </a:r>
          </a:p>
        </p:txBody>
      </p:sp>
    </p:spTree>
    <p:extLst>
      <p:ext uri="{BB962C8B-B14F-4D97-AF65-F5344CB8AC3E}">
        <p14:creationId xmlns:p14="http://schemas.microsoft.com/office/powerpoint/2010/main" val="341134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A2BC2-8A55-411F-8179-21BE19AF3712}"/>
              </a:ext>
            </a:extLst>
          </p:cNvPr>
          <p:cNvSpPr>
            <a:spLocks noGrp="1"/>
          </p:cNvSpPr>
          <p:nvPr>
            <p:ph type="title"/>
          </p:nvPr>
        </p:nvSpPr>
        <p:spPr/>
        <p:txBody>
          <a:bodyPr/>
          <a:lstStyle/>
          <a:p>
            <a:r>
              <a:rPr lang="fr-FR" dirty="0"/>
              <a:t>Comment penser UX ?</a:t>
            </a:r>
          </a:p>
        </p:txBody>
      </p:sp>
      <p:sp>
        <p:nvSpPr>
          <p:cNvPr id="3" name="Espace réservé du contenu 2">
            <a:extLst>
              <a:ext uri="{FF2B5EF4-FFF2-40B4-BE49-F238E27FC236}">
                <a16:creationId xmlns:a16="http://schemas.microsoft.com/office/drawing/2014/main" id="{6D869AEE-8F37-459A-8FE3-63F868E896A5}"/>
              </a:ext>
            </a:extLst>
          </p:cNvPr>
          <p:cNvSpPr>
            <a:spLocks noGrp="1"/>
          </p:cNvSpPr>
          <p:nvPr>
            <p:ph idx="1"/>
          </p:nvPr>
        </p:nvSpPr>
        <p:spPr>
          <a:xfrm>
            <a:off x="609600" y="1935479"/>
            <a:ext cx="10972800" cy="4749405"/>
          </a:xfrm>
        </p:spPr>
        <p:txBody>
          <a:bodyPr/>
          <a:lstStyle/>
          <a:p>
            <a:r>
              <a:rPr lang="fr-FR" dirty="0"/>
              <a:t>1) </a:t>
            </a:r>
            <a:r>
              <a:rPr lang="fr-FR" b="1" dirty="0">
                <a:solidFill>
                  <a:srgbClr val="FF0000"/>
                </a:solidFill>
              </a:rPr>
              <a:t>Stratégie</a:t>
            </a:r>
            <a:r>
              <a:rPr lang="fr-FR" dirty="0"/>
              <a:t> : réflexion sur les </a:t>
            </a:r>
            <a:r>
              <a:rPr lang="fr-FR" b="1" dirty="0">
                <a:solidFill>
                  <a:srgbClr val="0070C0"/>
                </a:solidFill>
              </a:rPr>
              <a:t>utilisateurs</a:t>
            </a:r>
            <a:r>
              <a:rPr lang="fr-FR" dirty="0"/>
              <a:t>, analyse de leurs </a:t>
            </a:r>
            <a:r>
              <a:rPr lang="fr-FR" b="1" dirty="0">
                <a:solidFill>
                  <a:srgbClr val="0070C0"/>
                </a:solidFill>
              </a:rPr>
              <a:t>besoins</a:t>
            </a:r>
            <a:r>
              <a:rPr lang="fr-FR" dirty="0"/>
              <a:t> et </a:t>
            </a:r>
            <a:r>
              <a:rPr lang="fr-FR" b="1" dirty="0">
                <a:solidFill>
                  <a:srgbClr val="0070C0"/>
                </a:solidFill>
              </a:rPr>
              <a:t>motivations</a:t>
            </a:r>
          </a:p>
          <a:p>
            <a:r>
              <a:rPr lang="fr-FR" dirty="0"/>
              <a:t>2) </a:t>
            </a:r>
            <a:r>
              <a:rPr lang="fr-FR" b="1" dirty="0">
                <a:solidFill>
                  <a:srgbClr val="FF0000"/>
                </a:solidFill>
              </a:rPr>
              <a:t>Périmètre</a:t>
            </a:r>
            <a:r>
              <a:rPr lang="fr-FR" dirty="0"/>
              <a:t> : quels utilisateurs il faut </a:t>
            </a:r>
            <a:r>
              <a:rPr lang="fr-FR" b="1" dirty="0">
                <a:solidFill>
                  <a:srgbClr val="0070C0"/>
                </a:solidFill>
              </a:rPr>
              <a:t>cibler</a:t>
            </a:r>
            <a:r>
              <a:rPr lang="fr-FR" dirty="0"/>
              <a:t> et </a:t>
            </a:r>
            <a:r>
              <a:rPr lang="fr-FR" b="1" dirty="0">
                <a:solidFill>
                  <a:srgbClr val="0070C0"/>
                </a:solidFill>
              </a:rPr>
              <a:t>comment </a:t>
            </a:r>
            <a:r>
              <a:rPr lang="fr-FR" dirty="0"/>
              <a:t>les</a:t>
            </a:r>
            <a:r>
              <a:rPr lang="fr-FR" b="1" dirty="0">
                <a:solidFill>
                  <a:srgbClr val="0070C0"/>
                </a:solidFill>
              </a:rPr>
              <a:t> atteindre</a:t>
            </a:r>
            <a:r>
              <a:rPr lang="fr-FR" dirty="0"/>
              <a:t>?</a:t>
            </a:r>
          </a:p>
          <a:p>
            <a:r>
              <a:rPr lang="fr-FR" dirty="0"/>
              <a:t>3) </a:t>
            </a:r>
            <a:r>
              <a:rPr lang="fr-FR" b="1" dirty="0">
                <a:solidFill>
                  <a:srgbClr val="FF0000"/>
                </a:solidFill>
              </a:rPr>
              <a:t>Structure</a:t>
            </a:r>
            <a:r>
              <a:rPr lang="fr-FR" dirty="0"/>
              <a:t> : création des </a:t>
            </a:r>
            <a:r>
              <a:rPr lang="fr-FR" b="1" dirty="0">
                <a:solidFill>
                  <a:srgbClr val="0070C0"/>
                </a:solidFill>
              </a:rPr>
              <a:t>structures</a:t>
            </a:r>
            <a:r>
              <a:rPr lang="fr-FR" dirty="0"/>
              <a:t> (parcours utilisateurs, scenarii, ce qui est visible par l’utilisateur dans les processus, etc…)</a:t>
            </a:r>
          </a:p>
          <a:p>
            <a:r>
              <a:rPr lang="fr-FR" dirty="0"/>
              <a:t>4) </a:t>
            </a:r>
            <a:r>
              <a:rPr lang="fr-FR" b="1" dirty="0">
                <a:solidFill>
                  <a:srgbClr val="FF0000"/>
                </a:solidFill>
              </a:rPr>
              <a:t>Squelette</a:t>
            </a:r>
            <a:r>
              <a:rPr lang="fr-FR" dirty="0"/>
              <a:t> : Réalisation des </a:t>
            </a:r>
            <a:r>
              <a:rPr lang="fr-FR" b="1" dirty="0">
                <a:solidFill>
                  <a:srgbClr val="0070C0"/>
                </a:solidFill>
              </a:rPr>
              <a:t>zonings</a:t>
            </a:r>
            <a:r>
              <a:rPr lang="fr-FR" dirty="0"/>
              <a:t> et </a:t>
            </a:r>
            <a:r>
              <a:rPr lang="fr-FR" b="1" dirty="0">
                <a:solidFill>
                  <a:srgbClr val="0070C0"/>
                </a:solidFill>
              </a:rPr>
              <a:t>wireframes</a:t>
            </a:r>
            <a:r>
              <a:rPr lang="fr-FR" dirty="0"/>
              <a:t> (placement des blocs)</a:t>
            </a:r>
          </a:p>
          <a:p>
            <a:r>
              <a:rPr lang="fr-FR" dirty="0"/>
              <a:t>5) </a:t>
            </a:r>
            <a:r>
              <a:rPr lang="fr-FR" b="1" dirty="0">
                <a:solidFill>
                  <a:srgbClr val="FF0000"/>
                </a:solidFill>
              </a:rPr>
              <a:t>Prototypage</a:t>
            </a:r>
            <a:r>
              <a:rPr lang="fr-FR" dirty="0"/>
              <a:t> : création de </a:t>
            </a:r>
            <a:r>
              <a:rPr lang="fr-FR" b="1" dirty="0">
                <a:solidFill>
                  <a:srgbClr val="0070C0"/>
                </a:solidFill>
              </a:rPr>
              <a:t>prototypes</a:t>
            </a:r>
            <a:r>
              <a:rPr lang="fr-FR" dirty="0"/>
              <a:t> et réalisation de </a:t>
            </a:r>
            <a:r>
              <a:rPr lang="fr-FR" b="1" dirty="0">
                <a:solidFill>
                  <a:srgbClr val="0070C0"/>
                </a:solidFill>
              </a:rPr>
              <a:t>séances de test utilisateur</a:t>
            </a:r>
            <a:r>
              <a:rPr lang="fr-FR" dirty="0"/>
              <a:t> pour </a:t>
            </a:r>
            <a:r>
              <a:rPr lang="fr-FR" b="1" dirty="0">
                <a:solidFill>
                  <a:srgbClr val="0070C0"/>
                </a:solidFill>
              </a:rPr>
              <a:t>modifier</a:t>
            </a:r>
            <a:r>
              <a:rPr lang="fr-FR" dirty="0"/>
              <a:t> et/ou </a:t>
            </a:r>
            <a:r>
              <a:rPr lang="fr-FR" b="1" dirty="0">
                <a:solidFill>
                  <a:srgbClr val="0070C0"/>
                </a:solidFill>
              </a:rPr>
              <a:t>améliorer</a:t>
            </a:r>
            <a:r>
              <a:rPr lang="fr-FR" dirty="0"/>
              <a:t> le site</a:t>
            </a:r>
          </a:p>
        </p:txBody>
      </p:sp>
    </p:spTree>
    <p:extLst>
      <p:ext uri="{BB962C8B-B14F-4D97-AF65-F5344CB8AC3E}">
        <p14:creationId xmlns:p14="http://schemas.microsoft.com/office/powerpoint/2010/main" val="105209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507D41-9E07-4F5A-A39F-14D28D7B468C}"/>
              </a:ext>
            </a:extLst>
          </p:cNvPr>
          <p:cNvSpPr>
            <a:spLocks noGrp="1"/>
          </p:cNvSpPr>
          <p:nvPr>
            <p:ph type="title"/>
          </p:nvPr>
        </p:nvSpPr>
        <p:spPr/>
        <p:txBody>
          <a:bodyPr/>
          <a:lstStyle/>
          <a:p>
            <a:r>
              <a:rPr lang="fr-FR" dirty="0"/>
              <a:t>Étapes Conception Site Web</a:t>
            </a:r>
          </a:p>
        </p:txBody>
      </p:sp>
      <p:sp>
        <p:nvSpPr>
          <p:cNvPr id="3" name="Espace réservé du contenu 2">
            <a:extLst>
              <a:ext uri="{FF2B5EF4-FFF2-40B4-BE49-F238E27FC236}">
                <a16:creationId xmlns:a16="http://schemas.microsoft.com/office/drawing/2014/main" id="{3BAEF380-D0D3-4104-A917-DE657FA470B3}"/>
              </a:ext>
            </a:extLst>
          </p:cNvPr>
          <p:cNvSpPr>
            <a:spLocks noGrp="1"/>
          </p:cNvSpPr>
          <p:nvPr>
            <p:ph idx="1"/>
          </p:nvPr>
        </p:nvSpPr>
        <p:spPr>
          <a:xfrm>
            <a:off x="609600" y="1935480"/>
            <a:ext cx="10972800" cy="4847060"/>
          </a:xfrm>
        </p:spPr>
        <p:txBody>
          <a:bodyPr>
            <a:normAutofit fontScale="92500" lnSpcReduction="20000"/>
          </a:bodyPr>
          <a:lstStyle/>
          <a:p>
            <a:r>
              <a:rPr lang="fr-FR" b="1" dirty="0">
                <a:solidFill>
                  <a:srgbClr val="FF0000"/>
                </a:solidFill>
              </a:rPr>
              <a:t>Zoning</a:t>
            </a:r>
            <a:r>
              <a:rPr lang="fr-FR" dirty="0"/>
              <a:t> : </a:t>
            </a:r>
            <a:r>
              <a:rPr lang="fr-FR" b="1" dirty="0">
                <a:solidFill>
                  <a:srgbClr val="0070C0"/>
                </a:solidFill>
              </a:rPr>
              <a:t>schéma grossier </a:t>
            </a:r>
            <a:r>
              <a:rPr lang="fr-FR" dirty="0"/>
              <a:t>d'une page web avec des </a:t>
            </a:r>
            <a:r>
              <a:rPr lang="fr-FR" b="1" dirty="0">
                <a:solidFill>
                  <a:srgbClr val="0070C0"/>
                </a:solidFill>
              </a:rPr>
              <a:t>blocs</a:t>
            </a:r>
            <a:r>
              <a:rPr lang="fr-FR" dirty="0"/>
              <a:t>. Localiser les </a:t>
            </a:r>
            <a:r>
              <a:rPr lang="fr-FR" b="1" dirty="0">
                <a:solidFill>
                  <a:srgbClr val="0070C0"/>
                </a:solidFill>
              </a:rPr>
              <a:t>zones</a:t>
            </a:r>
            <a:r>
              <a:rPr lang="fr-FR" dirty="0"/>
              <a:t> des </a:t>
            </a:r>
            <a:r>
              <a:rPr lang="fr-FR" b="1" dirty="0">
                <a:solidFill>
                  <a:srgbClr val="0070C0"/>
                </a:solidFill>
              </a:rPr>
              <a:t>contenus</a:t>
            </a:r>
            <a:r>
              <a:rPr lang="fr-FR" dirty="0"/>
              <a:t> et des </a:t>
            </a:r>
            <a:r>
              <a:rPr lang="fr-FR" b="1" dirty="0">
                <a:solidFill>
                  <a:srgbClr val="0070C0"/>
                </a:solidFill>
              </a:rPr>
              <a:t>fonctionnalités</a:t>
            </a:r>
            <a:r>
              <a:rPr lang="fr-FR" dirty="0"/>
              <a:t>. Apporte une première approche du projet pour </a:t>
            </a:r>
            <a:r>
              <a:rPr lang="fr-FR" b="1" dirty="0">
                <a:solidFill>
                  <a:srgbClr val="0070C0"/>
                </a:solidFill>
              </a:rPr>
              <a:t>valider ou rectifier les grands axes</a:t>
            </a:r>
            <a:r>
              <a:rPr lang="fr-FR" dirty="0"/>
              <a:t>.</a:t>
            </a:r>
          </a:p>
          <a:p>
            <a:endParaRPr lang="fr-FR" dirty="0"/>
          </a:p>
          <a:p>
            <a:r>
              <a:rPr lang="fr-FR" b="1" dirty="0">
                <a:solidFill>
                  <a:srgbClr val="FF0000"/>
                </a:solidFill>
              </a:rPr>
              <a:t>Wireframe</a:t>
            </a:r>
            <a:r>
              <a:rPr lang="fr-FR" dirty="0"/>
              <a:t> (maquettes fil de fer) : zoning avec </a:t>
            </a:r>
            <a:r>
              <a:rPr lang="fr-FR" b="1" dirty="0">
                <a:solidFill>
                  <a:srgbClr val="0070C0"/>
                </a:solidFill>
              </a:rPr>
              <a:t>introductions des contenus</a:t>
            </a:r>
            <a:r>
              <a:rPr lang="fr-FR" dirty="0"/>
              <a:t> (parfois fictifs) pour mieux </a:t>
            </a:r>
            <a:r>
              <a:rPr lang="fr-FR" b="1" dirty="0">
                <a:solidFill>
                  <a:srgbClr val="0070C0"/>
                </a:solidFill>
              </a:rPr>
              <a:t>visualiser le projet</a:t>
            </a:r>
            <a:r>
              <a:rPr lang="fr-FR" dirty="0"/>
              <a:t>. Définition de </a:t>
            </a:r>
            <a:r>
              <a:rPr lang="fr-FR" b="1" dirty="0">
                <a:solidFill>
                  <a:srgbClr val="0070C0"/>
                </a:solidFill>
              </a:rPr>
              <a:t>l'organisation précise</a:t>
            </a:r>
            <a:r>
              <a:rPr lang="fr-FR" dirty="0"/>
              <a:t>. Ergonomie présente </a:t>
            </a:r>
            <a:r>
              <a:rPr lang="fr-FR" b="1" dirty="0">
                <a:solidFill>
                  <a:srgbClr val="0070C0"/>
                </a:solidFill>
              </a:rPr>
              <a:t>sans notions graphiques</a:t>
            </a:r>
            <a:r>
              <a:rPr lang="fr-FR" dirty="0"/>
              <a:t>. Utile pour rédiger le cahier des charges fonctionnel.</a:t>
            </a:r>
          </a:p>
          <a:p>
            <a:endParaRPr lang="fr-FR" dirty="0"/>
          </a:p>
          <a:p>
            <a:r>
              <a:rPr lang="fr-FR" b="1" dirty="0" err="1">
                <a:solidFill>
                  <a:srgbClr val="FF0000"/>
                </a:solidFill>
              </a:rPr>
              <a:t>Mockup</a:t>
            </a:r>
            <a:r>
              <a:rPr lang="fr-FR" dirty="0"/>
              <a:t> : </a:t>
            </a:r>
            <a:r>
              <a:rPr lang="fr-FR" b="1" dirty="0">
                <a:solidFill>
                  <a:srgbClr val="0070C0"/>
                </a:solidFill>
              </a:rPr>
              <a:t>Transformation</a:t>
            </a:r>
            <a:r>
              <a:rPr lang="fr-FR" dirty="0"/>
              <a:t> du wireframe en </a:t>
            </a:r>
            <a:r>
              <a:rPr lang="fr-FR" b="1" dirty="0">
                <a:solidFill>
                  <a:srgbClr val="0070C0"/>
                </a:solidFill>
              </a:rPr>
              <a:t>page HTML/CSS interactive </a:t>
            </a:r>
            <a:r>
              <a:rPr lang="fr-FR" dirty="0"/>
              <a:t>(navigation entre les pages, interactions formulaires, etc...).</a:t>
            </a:r>
          </a:p>
          <a:p>
            <a:endParaRPr lang="fr-FR" dirty="0"/>
          </a:p>
          <a:p>
            <a:r>
              <a:rPr lang="fr-FR" b="1" dirty="0">
                <a:solidFill>
                  <a:srgbClr val="FF0000"/>
                </a:solidFill>
              </a:rPr>
              <a:t>Prototype</a:t>
            </a:r>
            <a:r>
              <a:rPr lang="fr-FR" dirty="0"/>
              <a:t> : </a:t>
            </a:r>
            <a:r>
              <a:rPr lang="fr-FR" b="1" dirty="0">
                <a:solidFill>
                  <a:srgbClr val="0070C0"/>
                </a:solidFill>
              </a:rPr>
              <a:t>Interfaces</a:t>
            </a:r>
            <a:r>
              <a:rPr lang="fr-FR" dirty="0"/>
              <a:t> reliées aux </a:t>
            </a:r>
            <a:r>
              <a:rPr lang="fr-FR" b="1" dirty="0">
                <a:solidFill>
                  <a:srgbClr val="0070C0"/>
                </a:solidFill>
              </a:rPr>
              <a:t>technologies</a:t>
            </a:r>
            <a:r>
              <a:rPr lang="fr-FR" dirty="0"/>
              <a:t> permettant le fonctionnement du projet.</a:t>
            </a:r>
          </a:p>
        </p:txBody>
      </p:sp>
    </p:spTree>
    <p:extLst>
      <p:ext uri="{BB962C8B-B14F-4D97-AF65-F5344CB8AC3E}">
        <p14:creationId xmlns:p14="http://schemas.microsoft.com/office/powerpoint/2010/main" val="146809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19A8A7-97A2-418A-9E82-5B06DA66EEBA}"/>
              </a:ext>
            </a:extLst>
          </p:cNvPr>
          <p:cNvSpPr>
            <a:spLocks noGrp="1"/>
          </p:cNvSpPr>
          <p:nvPr>
            <p:ph type="title"/>
          </p:nvPr>
        </p:nvSpPr>
        <p:spPr/>
        <p:txBody>
          <a:bodyPr/>
          <a:lstStyle/>
          <a:p>
            <a:r>
              <a:rPr lang="fr-FR" dirty="0"/>
              <a:t>Exemple d’un Zoning</a:t>
            </a:r>
          </a:p>
        </p:txBody>
      </p:sp>
      <p:pic>
        <p:nvPicPr>
          <p:cNvPr id="5" name="Espace réservé du contenu 4">
            <a:extLst>
              <a:ext uri="{FF2B5EF4-FFF2-40B4-BE49-F238E27FC236}">
                <a16:creationId xmlns:a16="http://schemas.microsoft.com/office/drawing/2014/main" id="{E7F4553E-FCBE-4B26-9A6C-1F4A83F58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256" y="1847088"/>
            <a:ext cx="5848535" cy="4985876"/>
          </a:xfrm>
        </p:spPr>
      </p:pic>
      <p:sp>
        <p:nvSpPr>
          <p:cNvPr id="7" name="ZoneTexte 6">
            <a:extLst>
              <a:ext uri="{FF2B5EF4-FFF2-40B4-BE49-F238E27FC236}">
                <a16:creationId xmlns:a16="http://schemas.microsoft.com/office/drawing/2014/main" id="{E43F6D7D-58A7-4338-A449-0942D7480BD4}"/>
              </a:ext>
            </a:extLst>
          </p:cNvPr>
          <p:cNvSpPr txBox="1"/>
          <p:nvPr/>
        </p:nvSpPr>
        <p:spPr>
          <a:xfrm>
            <a:off x="7945515" y="2175029"/>
            <a:ext cx="3169328" cy="923330"/>
          </a:xfrm>
          <a:prstGeom prst="rect">
            <a:avLst/>
          </a:prstGeom>
          <a:noFill/>
          <a:ln>
            <a:solidFill>
              <a:schemeClr val="bg2"/>
            </a:solidFill>
          </a:ln>
        </p:spPr>
        <p:txBody>
          <a:bodyPr wrap="square" rtlCol="0">
            <a:spAutoFit/>
          </a:bodyPr>
          <a:lstStyle/>
          <a:p>
            <a:r>
              <a:rPr lang="fr-FR" dirty="0"/>
              <a:t>Outils :</a:t>
            </a:r>
          </a:p>
          <a:p>
            <a:endParaRPr lang="fr-FR" dirty="0"/>
          </a:p>
          <a:p>
            <a:pPr marL="285750" indent="-285750">
              <a:buFontTx/>
              <a:buChar char="-"/>
            </a:pPr>
            <a:r>
              <a:rPr lang="fr-FR" dirty="0"/>
              <a:t>Crayons et papier !</a:t>
            </a:r>
          </a:p>
        </p:txBody>
      </p:sp>
    </p:spTree>
    <p:extLst>
      <p:ext uri="{BB962C8B-B14F-4D97-AF65-F5344CB8AC3E}">
        <p14:creationId xmlns:p14="http://schemas.microsoft.com/office/powerpoint/2010/main" val="38554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EAC70-D6F8-489E-BA0F-6764F914B3B2}"/>
              </a:ext>
            </a:extLst>
          </p:cNvPr>
          <p:cNvSpPr>
            <a:spLocks noGrp="1"/>
          </p:cNvSpPr>
          <p:nvPr>
            <p:ph type="title"/>
          </p:nvPr>
        </p:nvSpPr>
        <p:spPr/>
        <p:txBody>
          <a:bodyPr/>
          <a:lstStyle/>
          <a:p>
            <a:r>
              <a:rPr lang="fr-FR" dirty="0"/>
              <a:t>Exemple d’un Wireframe</a:t>
            </a:r>
          </a:p>
        </p:txBody>
      </p:sp>
      <p:pic>
        <p:nvPicPr>
          <p:cNvPr id="5" name="Espace réservé du contenu 4">
            <a:extLst>
              <a:ext uri="{FF2B5EF4-FFF2-40B4-BE49-F238E27FC236}">
                <a16:creationId xmlns:a16="http://schemas.microsoft.com/office/drawing/2014/main" id="{0415D4FB-0CA1-489D-8E03-F9CB4510A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036" y="1848087"/>
            <a:ext cx="4428895" cy="5009913"/>
          </a:xfrm>
        </p:spPr>
      </p:pic>
      <p:sp>
        <p:nvSpPr>
          <p:cNvPr id="7" name="ZoneTexte 6">
            <a:extLst>
              <a:ext uri="{FF2B5EF4-FFF2-40B4-BE49-F238E27FC236}">
                <a16:creationId xmlns:a16="http://schemas.microsoft.com/office/drawing/2014/main" id="{F2C177C4-1EDD-4AD5-8D18-E76046902EA5}"/>
              </a:ext>
            </a:extLst>
          </p:cNvPr>
          <p:cNvSpPr txBox="1"/>
          <p:nvPr/>
        </p:nvSpPr>
        <p:spPr>
          <a:xfrm>
            <a:off x="7945515" y="2175029"/>
            <a:ext cx="3169328" cy="1477328"/>
          </a:xfrm>
          <a:prstGeom prst="rect">
            <a:avLst/>
          </a:prstGeom>
          <a:noFill/>
          <a:ln>
            <a:solidFill>
              <a:schemeClr val="bg2"/>
            </a:solidFill>
          </a:ln>
        </p:spPr>
        <p:txBody>
          <a:bodyPr wrap="square" rtlCol="0">
            <a:spAutoFit/>
          </a:bodyPr>
          <a:lstStyle/>
          <a:p>
            <a:r>
              <a:rPr lang="fr-FR" dirty="0"/>
              <a:t>Outils :</a:t>
            </a:r>
          </a:p>
          <a:p>
            <a:endParaRPr lang="fr-FR" dirty="0"/>
          </a:p>
          <a:p>
            <a:pPr marL="285750" indent="-285750">
              <a:buFontTx/>
              <a:buChar char="-"/>
            </a:pPr>
            <a:r>
              <a:rPr lang="fr-FR" dirty="0"/>
              <a:t>Crayons et feuille</a:t>
            </a:r>
          </a:p>
          <a:p>
            <a:pPr marL="285750" indent="-285750">
              <a:buFontTx/>
              <a:buChar char="-"/>
            </a:pPr>
            <a:r>
              <a:rPr lang="fr-FR" dirty="0"/>
              <a:t>Logiciels type </a:t>
            </a:r>
            <a:r>
              <a:rPr lang="fr-FR" dirty="0" err="1"/>
              <a:t>Balsamiq</a:t>
            </a:r>
            <a:r>
              <a:rPr lang="fr-FR" dirty="0"/>
              <a:t> (payant)</a:t>
            </a:r>
          </a:p>
        </p:txBody>
      </p:sp>
    </p:spTree>
    <p:extLst>
      <p:ext uri="{BB962C8B-B14F-4D97-AF65-F5344CB8AC3E}">
        <p14:creationId xmlns:p14="http://schemas.microsoft.com/office/powerpoint/2010/main" val="35729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08BD8D-E15F-4B92-BE6D-5746CE8F8A21}"/>
              </a:ext>
            </a:extLst>
          </p:cNvPr>
          <p:cNvSpPr>
            <a:spLocks noGrp="1"/>
          </p:cNvSpPr>
          <p:nvPr>
            <p:ph type="title"/>
          </p:nvPr>
        </p:nvSpPr>
        <p:spPr/>
        <p:txBody>
          <a:bodyPr/>
          <a:lstStyle/>
          <a:p>
            <a:r>
              <a:rPr lang="fr-FR" dirty="0"/>
              <a:t>Exemple d’un </a:t>
            </a:r>
            <a:r>
              <a:rPr lang="fr-FR" dirty="0" err="1"/>
              <a:t>Mockup</a:t>
            </a:r>
            <a:endParaRPr lang="fr-FR" dirty="0"/>
          </a:p>
        </p:txBody>
      </p:sp>
      <p:pic>
        <p:nvPicPr>
          <p:cNvPr id="5" name="Espace réservé du contenu 4">
            <a:extLst>
              <a:ext uri="{FF2B5EF4-FFF2-40B4-BE49-F238E27FC236}">
                <a16:creationId xmlns:a16="http://schemas.microsoft.com/office/drawing/2014/main" id="{3E754282-4E7F-4FD4-9920-533FB088A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52" y="1847088"/>
            <a:ext cx="5917571" cy="5010912"/>
          </a:xfrm>
        </p:spPr>
      </p:pic>
      <p:sp>
        <p:nvSpPr>
          <p:cNvPr id="6" name="ZoneTexte 5">
            <a:extLst>
              <a:ext uri="{FF2B5EF4-FFF2-40B4-BE49-F238E27FC236}">
                <a16:creationId xmlns:a16="http://schemas.microsoft.com/office/drawing/2014/main" id="{FA3277CC-0289-47B8-A970-8B1033D99CFA}"/>
              </a:ext>
            </a:extLst>
          </p:cNvPr>
          <p:cNvSpPr txBox="1"/>
          <p:nvPr/>
        </p:nvSpPr>
        <p:spPr>
          <a:xfrm>
            <a:off x="7945515" y="2175029"/>
            <a:ext cx="3169328" cy="1200329"/>
          </a:xfrm>
          <a:prstGeom prst="rect">
            <a:avLst/>
          </a:prstGeom>
          <a:noFill/>
          <a:ln>
            <a:solidFill>
              <a:schemeClr val="bg2"/>
            </a:solidFill>
          </a:ln>
        </p:spPr>
        <p:txBody>
          <a:bodyPr wrap="square" rtlCol="0">
            <a:spAutoFit/>
          </a:bodyPr>
          <a:lstStyle/>
          <a:p>
            <a:r>
              <a:rPr lang="fr-FR" dirty="0"/>
              <a:t>Outils :</a:t>
            </a:r>
          </a:p>
          <a:p>
            <a:endParaRPr lang="fr-FR" dirty="0"/>
          </a:p>
          <a:p>
            <a:pPr marL="285750" indent="-285750">
              <a:buFontTx/>
              <a:buChar char="-"/>
            </a:pPr>
            <a:r>
              <a:rPr lang="fr-FR" dirty="0"/>
              <a:t>Photoshop et équivalents</a:t>
            </a:r>
          </a:p>
          <a:p>
            <a:pPr marL="285750" indent="-285750">
              <a:buFontTx/>
              <a:buChar char="-"/>
            </a:pPr>
            <a:r>
              <a:rPr lang="fr-FR" dirty="0"/>
              <a:t>HTML / CSS</a:t>
            </a:r>
          </a:p>
        </p:txBody>
      </p:sp>
    </p:spTree>
    <p:extLst>
      <p:ext uri="{BB962C8B-B14F-4D97-AF65-F5344CB8AC3E}">
        <p14:creationId xmlns:p14="http://schemas.microsoft.com/office/powerpoint/2010/main" val="97032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0A100-400E-4296-8FCC-52AB7D67841A}"/>
              </a:ext>
            </a:extLst>
          </p:cNvPr>
          <p:cNvSpPr>
            <a:spLocks noGrp="1"/>
          </p:cNvSpPr>
          <p:nvPr>
            <p:ph type="title"/>
          </p:nvPr>
        </p:nvSpPr>
        <p:spPr/>
        <p:txBody>
          <a:bodyPr/>
          <a:lstStyle/>
          <a:p>
            <a:r>
              <a:rPr lang="fr-FR" dirty="0"/>
              <a:t>Exemple Prototype</a:t>
            </a:r>
          </a:p>
        </p:txBody>
      </p:sp>
      <p:pic>
        <p:nvPicPr>
          <p:cNvPr id="5" name="Espace réservé du contenu 4">
            <a:extLst>
              <a:ext uri="{FF2B5EF4-FFF2-40B4-BE49-F238E27FC236}">
                <a16:creationId xmlns:a16="http://schemas.microsoft.com/office/drawing/2014/main" id="{863EDF95-DA30-4B1F-827F-C59D73F29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175" y="1847088"/>
            <a:ext cx="5997817" cy="4971164"/>
          </a:xfrm>
        </p:spPr>
      </p:pic>
      <p:sp>
        <p:nvSpPr>
          <p:cNvPr id="6" name="ZoneTexte 5">
            <a:extLst>
              <a:ext uri="{FF2B5EF4-FFF2-40B4-BE49-F238E27FC236}">
                <a16:creationId xmlns:a16="http://schemas.microsoft.com/office/drawing/2014/main" id="{5B7A2608-42A5-4EB8-BB88-06B5A3B81650}"/>
              </a:ext>
            </a:extLst>
          </p:cNvPr>
          <p:cNvSpPr txBox="1"/>
          <p:nvPr/>
        </p:nvSpPr>
        <p:spPr>
          <a:xfrm>
            <a:off x="7945514" y="2175029"/>
            <a:ext cx="3636885" cy="1200329"/>
          </a:xfrm>
          <a:prstGeom prst="rect">
            <a:avLst/>
          </a:prstGeom>
          <a:noFill/>
          <a:ln>
            <a:solidFill>
              <a:schemeClr val="bg2"/>
            </a:solidFill>
          </a:ln>
        </p:spPr>
        <p:txBody>
          <a:bodyPr wrap="square" rtlCol="0">
            <a:spAutoFit/>
          </a:bodyPr>
          <a:lstStyle/>
          <a:p>
            <a:r>
              <a:rPr lang="fr-FR" dirty="0"/>
              <a:t>Outils :</a:t>
            </a:r>
          </a:p>
          <a:p>
            <a:endParaRPr lang="fr-FR" dirty="0"/>
          </a:p>
          <a:p>
            <a:pPr marL="285750" indent="-285750">
              <a:buFontTx/>
              <a:buChar char="-"/>
            </a:pPr>
            <a:r>
              <a:rPr lang="fr-FR" dirty="0"/>
              <a:t>HTML / CSS</a:t>
            </a:r>
          </a:p>
          <a:p>
            <a:pPr marL="285750" indent="-285750">
              <a:buFontTx/>
              <a:buChar char="-"/>
            </a:pPr>
            <a:r>
              <a:rPr lang="fr-FR" dirty="0"/>
              <a:t>Langages des technologies</a:t>
            </a:r>
          </a:p>
        </p:txBody>
      </p:sp>
    </p:spTree>
    <p:extLst>
      <p:ext uri="{BB962C8B-B14F-4D97-AF65-F5344CB8AC3E}">
        <p14:creationId xmlns:p14="http://schemas.microsoft.com/office/powerpoint/2010/main" val="400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rtlCol="0"/>
          <a:lstStyle/>
          <a:p>
            <a:pPr rtl="0"/>
            <a:r>
              <a:rPr lang="fr-FR" dirty="0"/>
              <a:t>Définition</a:t>
            </a:r>
          </a:p>
        </p:txBody>
      </p:sp>
      <p:sp>
        <p:nvSpPr>
          <p:cNvPr id="2" name="Espace réservé du contenu 1"/>
          <p:cNvSpPr>
            <a:spLocks noGrp="1"/>
          </p:cNvSpPr>
          <p:nvPr>
            <p:ph idx="1"/>
          </p:nvPr>
        </p:nvSpPr>
        <p:spPr/>
        <p:txBody>
          <a:bodyPr rtlCol="0"/>
          <a:lstStyle/>
          <a:p>
            <a:r>
              <a:rPr lang="fr-FR" b="1" dirty="0">
                <a:solidFill>
                  <a:srgbClr val="FF0000"/>
                </a:solidFill>
              </a:rPr>
              <a:t>Expérience utilisateur </a:t>
            </a:r>
            <a:r>
              <a:rPr lang="fr-FR" dirty="0"/>
              <a:t>:</a:t>
            </a:r>
            <a:br>
              <a:rPr lang="fr-FR" dirty="0"/>
            </a:br>
            <a:r>
              <a:rPr lang="fr-FR" dirty="0"/>
              <a:t>« Concept apparu dans les années 1990, pour indiquer que l'analyse des fonctions d'un artefact (outil, objet technique, interface homme-machine...) n'est pas suffisante pour comprendre la relation des utilisateurs avec cet artefact et qu'il est nécessaire de prendre en compte la dimension subjective et affective de la personne, qui fait intervenir la notion de plaisir. »</a:t>
            </a:r>
            <a:br>
              <a:rPr lang="fr-FR" dirty="0"/>
            </a:br>
            <a:br>
              <a:rPr lang="fr-FR" dirty="0"/>
            </a:br>
            <a:r>
              <a:rPr lang="fr-FR" dirty="0">
                <a:solidFill>
                  <a:srgbClr val="00B0F0"/>
                </a:solidFill>
              </a:rPr>
              <a:t>Wikipédia</a:t>
            </a:r>
          </a:p>
          <a:p>
            <a:pPr rtl="0"/>
            <a:endParaRPr lang="fr-FR"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B13B54-2386-4DB3-AC0C-4B3E7684AD65}"/>
              </a:ext>
            </a:extLst>
          </p:cNvPr>
          <p:cNvSpPr>
            <a:spLocks noGrp="1"/>
          </p:cNvSpPr>
          <p:nvPr>
            <p:ph type="title"/>
          </p:nvPr>
        </p:nvSpPr>
        <p:spPr/>
        <p:txBody>
          <a:bodyPr/>
          <a:lstStyle/>
          <a:p>
            <a:r>
              <a:rPr lang="fr-FR" dirty="0"/>
              <a:t>UI vs UX ?</a:t>
            </a:r>
          </a:p>
        </p:txBody>
      </p:sp>
      <p:sp>
        <p:nvSpPr>
          <p:cNvPr id="3" name="Espace réservé du contenu 2">
            <a:extLst>
              <a:ext uri="{FF2B5EF4-FFF2-40B4-BE49-F238E27FC236}">
                <a16:creationId xmlns:a16="http://schemas.microsoft.com/office/drawing/2014/main" id="{01D56A81-A6AD-4BAC-BB73-FE5B2FA92E3D}"/>
              </a:ext>
            </a:extLst>
          </p:cNvPr>
          <p:cNvSpPr>
            <a:spLocks noGrp="1"/>
          </p:cNvSpPr>
          <p:nvPr>
            <p:ph idx="1"/>
          </p:nvPr>
        </p:nvSpPr>
        <p:spPr/>
        <p:txBody>
          <a:bodyPr/>
          <a:lstStyle/>
          <a:p>
            <a:r>
              <a:rPr lang="fr-FR" dirty="0"/>
              <a:t>UI = Interface entre l’objet et l’utilisateur.</a:t>
            </a:r>
          </a:p>
          <a:p>
            <a:r>
              <a:rPr lang="fr-FR" dirty="0"/>
              <a:t>UX = Expérience de l’utilisateur, dont l’interface fait partie.</a:t>
            </a:r>
          </a:p>
        </p:txBody>
      </p:sp>
      <p:pic>
        <p:nvPicPr>
          <p:cNvPr id="5" name="Image 4">
            <a:extLst>
              <a:ext uri="{FF2B5EF4-FFF2-40B4-BE49-F238E27FC236}">
                <a16:creationId xmlns:a16="http://schemas.microsoft.com/office/drawing/2014/main" id="{067B456A-5206-4BC6-B0E9-3778B473D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237388"/>
            <a:ext cx="4462511" cy="3278069"/>
          </a:xfrm>
          <a:prstGeom prst="rect">
            <a:avLst/>
          </a:prstGeom>
        </p:spPr>
      </p:pic>
      <p:pic>
        <p:nvPicPr>
          <p:cNvPr id="7" name="Image 6">
            <a:extLst>
              <a:ext uri="{FF2B5EF4-FFF2-40B4-BE49-F238E27FC236}">
                <a16:creationId xmlns:a16="http://schemas.microsoft.com/office/drawing/2014/main" id="{AF8A26D2-D686-4238-8789-9DD5A0147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890" y="3238130"/>
            <a:ext cx="4637103" cy="3276886"/>
          </a:xfrm>
          <a:prstGeom prst="rect">
            <a:avLst/>
          </a:prstGeom>
        </p:spPr>
      </p:pic>
    </p:spTree>
    <p:extLst>
      <p:ext uri="{BB962C8B-B14F-4D97-AF65-F5344CB8AC3E}">
        <p14:creationId xmlns:p14="http://schemas.microsoft.com/office/powerpoint/2010/main" val="396672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2578A-F2CB-4515-BB91-98E3BB2146F9}"/>
              </a:ext>
            </a:extLst>
          </p:cNvPr>
          <p:cNvSpPr>
            <a:spLocks noGrp="1"/>
          </p:cNvSpPr>
          <p:nvPr>
            <p:ph type="title"/>
          </p:nvPr>
        </p:nvSpPr>
        <p:spPr/>
        <p:txBody>
          <a:bodyPr/>
          <a:lstStyle/>
          <a:p>
            <a:r>
              <a:rPr lang="fr-FR" dirty="0" err="1"/>
              <a:t>Usability</a:t>
            </a:r>
            <a:endParaRPr lang="fr-FR" dirty="0"/>
          </a:p>
        </p:txBody>
      </p:sp>
      <p:sp>
        <p:nvSpPr>
          <p:cNvPr id="3" name="Espace réservé du contenu 2">
            <a:extLst>
              <a:ext uri="{FF2B5EF4-FFF2-40B4-BE49-F238E27FC236}">
                <a16:creationId xmlns:a16="http://schemas.microsoft.com/office/drawing/2014/main" id="{7D1AF86E-529C-4B1D-8B64-A97575FF5E4F}"/>
              </a:ext>
            </a:extLst>
          </p:cNvPr>
          <p:cNvSpPr>
            <a:spLocks noGrp="1"/>
          </p:cNvSpPr>
          <p:nvPr>
            <p:ph idx="1"/>
          </p:nvPr>
        </p:nvSpPr>
        <p:spPr>
          <a:xfrm>
            <a:off x="609600" y="1935480"/>
            <a:ext cx="10972800" cy="4776038"/>
          </a:xfrm>
        </p:spPr>
        <p:txBody>
          <a:bodyPr>
            <a:normAutofit lnSpcReduction="10000"/>
          </a:bodyPr>
          <a:lstStyle/>
          <a:p>
            <a:r>
              <a:rPr lang="fr-FR" dirty="0"/>
              <a:t>« l’utilisabilité (</a:t>
            </a:r>
            <a:r>
              <a:rPr lang="fr-FR" dirty="0" err="1"/>
              <a:t>usability</a:t>
            </a:r>
            <a:r>
              <a:rPr lang="fr-FR" dirty="0"/>
              <a:t>) est le degré selon lequel un produit peut être utilisé, par des utilisateurs identifiés, pour atteindre des buts définis avec efficacité, efficience et satisfaction, dans un contexte d'utilisation spécifié » </a:t>
            </a:r>
            <a:r>
              <a:rPr lang="fr-FR" dirty="0">
                <a:solidFill>
                  <a:srgbClr val="00B0F0"/>
                </a:solidFill>
              </a:rPr>
              <a:t>Norme ISO 9241-11 </a:t>
            </a:r>
          </a:p>
          <a:p>
            <a:endParaRPr lang="fr-FR" dirty="0">
              <a:solidFill>
                <a:srgbClr val="00B0F0"/>
              </a:solidFill>
            </a:endParaRPr>
          </a:p>
          <a:p>
            <a:r>
              <a:rPr lang="fr-FR" dirty="0"/>
              <a:t>Objectifs :</a:t>
            </a:r>
          </a:p>
          <a:p>
            <a:pPr lvl="1"/>
            <a:r>
              <a:rPr lang="fr-FR" b="1" dirty="0">
                <a:solidFill>
                  <a:srgbClr val="FF0000"/>
                </a:solidFill>
              </a:rPr>
              <a:t>Efficacité</a:t>
            </a:r>
            <a:r>
              <a:rPr lang="fr-FR" dirty="0"/>
              <a:t> : Atteindre le résultat prévu par le site web</a:t>
            </a:r>
          </a:p>
          <a:p>
            <a:pPr lvl="1"/>
            <a:r>
              <a:rPr lang="fr-FR" b="1" dirty="0">
                <a:solidFill>
                  <a:srgbClr val="FF0000"/>
                </a:solidFill>
              </a:rPr>
              <a:t>Efficience</a:t>
            </a:r>
            <a:r>
              <a:rPr lang="fr-FR" dirty="0"/>
              <a:t> : Atteindre le résultat avec le moins d’effort et de temps possible</a:t>
            </a:r>
          </a:p>
          <a:p>
            <a:pPr lvl="1"/>
            <a:r>
              <a:rPr lang="fr-FR" b="1" dirty="0">
                <a:solidFill>
                  <a:srgbClr val="FF0000"/>
                </a:solidFill>
              </a:rPr>
              <a:t>Satisfaction</a:t>
            </a:r>
            <a:r>
              <a:rPr lang="fr-FR" dirty="0"/>
              <a:t> : Confort de l’utilisateur pour atteindre le résultat</a:t>
            </a:r>
          </a:p>
          <a:p>
            <a:pPr lvl="1"/>
            <a:endParaRPr lang="fr-FR" dirty="0"/>
          </a:p>
          <a:p>
            <a:pPr lvl="1"/>
            <a:r>
              <a:rPr lang="fr-FR" dirty="0">
                <a:solidFill>
                  <a:srgbClr val="FF0000"/>
                </a:solidFill>
              </a:rPr>
              <a:t>Conclusion : Il faut penser et créer un site Web de la meilleure façon possible pour que l’utilisation soit optimale.</a:t>
            </a:r>
          </a:p>
        </p:txBody>
      </p:sp>
    </p:spTree>
    <p:extLst>
      <p:ext uri="{BB962C8B-B14F-4D97-AF65-F5344CB8AC3E}">
        <p14:creationId xmlns:p14="http://schemas.microsoft.com/office/powerpoint/2010/main" val="129910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70983-DA10-4FC8-8412-242141AD73CA}"/>
              </a:ext>
            </a:extLst>
          </p:cNvPr>
          <p:cNvSpPr>
            <a:spLocks noGrp="1"/>
          </p:cNvSpPr>
          <p:nvPr>
            <p:ph type="title"/>
          </p:nvPr>
        </p:nvSpPr>
        <p:spPr/>
        <p:txBody>
          <a:bodyPr>
            <a:normAutofit fontScale="90000"/>
          </a:bodyPr>
          <a:lstStyle/>
          <a:p>
            <a:r>
              <a:rPr lang="fr-FR" dirty="0"/>
              <a:t>Exemple d’un « mauvais » UX-Design</a:t>
            </a:r>
          </a:p>
        </p:txBody>
      </p:sp>
      <p:pic>
        <p:nvPicPr>
          <p:cNvPr id="5" name="Espace réservé du contenu 4">
            <a:extLst>
              <a:ext uri="{FF2B5EF4-FFF2-40B4-BE49-F238E27FC236}">
                <a16:creationId xmlns:a16="http://schemas.microsoft.com/office/drawing/2014/main" id="{74363F3E-F998-468B-9FD1-1E548DC88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468" y="1847088"/>
            <a:ext cx="4886325" cy="3733800"/>
          </a:xfrm>
        </p:spPr>
      </p:pic>
      <p:sp>
        <p:nvSpPr>
          <p:cNvPr id="6" name="ZoneTexte 5">
            <a:extLst>
              <a:ext uri="{FF2B5EF4-FFF2-40B4-BE49-F238E27FC236}">
                <a16:creationId xmlns:a16="http://schemas.microsoft.com/office/drawing/2014/main" id="{A8D9E7EB-F210-4A26-925C-485D85983F55}"/>
              </a:ext>
            </a:extLst>
          </p:cNvPr>
          <p:cNvSpPr txBox="1"/>
          <p:nvPr/>
        </p:nvSpPr>
        <p:spPr>
          <a:xfrm>
            <a:off x="297681" y="5896094"/>
            <a:ext cx="11596636" cy="369332"/>
          </a:xfrm>
          <a:prstGeom prst="rect">
            <a:avLst/>
          </a:prstGeom>
          <a:noFill/>
          <a:ln>
            <a:solidFill>
              <a:schemeClr val="bg2"/>
            </a:solidFill>
          </a:ln>
        </p:spPr>
        <p:txBody>
          <a:bodyPr wrap="none" rtlCol="0">
            <a:spAutoFit/>
          </a:bodyPr>
          <a:lstStyle/>
          <a:p>
            <a:r>
              <a:rPr lang="fr-FR" dirty="0"/>
              <a:t>Exemple d’un designer ayant pensé uniquement à la route (UI) et non aux besoins et habitudes des utilisateurs  </a:t>
            </a:r>
          </a:p>
        </p:txBody>
      </p:sp>
      <p:sp>
        <p:nvSpPr>
          <p:cNvPr id="7" name="ZoneTexte 6">
            <a:extLst>
              <a:ext uri="{FF2B5EF4-FFF2-40B4-BE49-F238E27FC236}">
                <a16:creationId xmlns:a16="http://schemas.microsoft.com/office/drawing/2014/main" id="{47EDEDE4-3409-461D-8112-35756B636700}"/>
              </a:ext>
            </a:extLst>
          </p:cNvPr>
          <p:cNvSpPr txBox="1"/>
          <p:nvPr/>
        </p:nvSpPr>
        <p:spPr>
          <a:xfrm>
            <a:off x="7377344" y="2210540"/>
            <a:ext cx="4385569" cy="1200329"/>
          </a:xfrm>
          <a:prstGeom prst="rect">
            <a:avLst/>
          </a:prstGeom>
          <a:noFill/>
          <a:ln>
            <a:solidFill>
              <a:schemeClr val="bg2"/>
            </a:solidFill>
          </a:ln>
        </p:spPr>
        <p:txBody>
          <a:bodyPr wrap="square" rtlCol="0">
            <a:spAutoFit/>
          </a:bodyPr>
          <a:lstStyle/>
          <a:p>
            <a:r>
              <a:rPr lang="fr-FR" dirty="0"/>
              <a:t>Un mauvais UX-Design sur un site Web se traduira invariablement par une baisse du trafic, et donc des pertes pour l’entreprise!</a:t>
            </a:r>
          </a:p>
        </p:txBody>
      </p:sp>
    </p:spTree>
    <p:extLst>
      <p:ext uri="{BB962C8B-B14F-4D97-AF65-F5344CB8AC3E}">
        <p14:creationId xmlns:p14="http://schemas.microsoft.com/office/powerpoint/2010/main" val="413572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707A23-CCEF-4D78-A419-D857732E67AC}"/>
              </a:ext>
            </a:extLst>
          </p:cNvPr>
          <p:cNvSpPr>
            <a:spLocks noGrp="1"/>
          </p:cNvSpPr>
          <p:nvPr>
            <p:ph type="title"/>
          </p:nvPr>
        </p:nvSpPr>
        <p:spPr/>
        <p:txBody>
          <a:bodyPr/>
          <a:lstStyle/>
          <a:p>
            <a:r>
              <a:rPr lang="fr-FR" dirty="0"/>
              <a:t>Exemple d’un « bon » UX-Design</a:t>
            </a:r>
          </a:p>
        </p:txBody>
      </p:sp>
      <p:pic>
        <p:nvPicPr>
          <p:cNvPr id="5" name="Espace réservé du contenu 4">
            <a:extLst>
              <a:ext uri="{FF2B5EF4-FFF2-40B4-BE49-F238E27FC236}">
                <a16:creationId xmlns:a16="http://schemas.microsoft.com/office/drawing/2014/main" id="{FA03F9CC-0FE9-48AB-A955-351FCE687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69" y="1847088"/>
            <a:ext cx="3135312" cy="4389437"/>
          </a:xfrm>
        </p:spPr>
      </p:pic>
      <p:sp>
        <p:nvSpPr>
          <p:cNvPr id="6" name="ZoneTexte 5">
            <a:extLst>
              <a:ext uri="{FF2B5EF4-FFF2-40B4-BE49-F238E27FC236}">
                <a16:creationId xmlns:a16="http://schemas.microsoft.com/office/drawing/2014/main" id="{E6574DBA-F9A1-48E5-AF33-24B3843DDE18}"/>
              </a:ext>
            </a:extLst>
          </p:cNvPr>
          <p:cNvSpPr txBox="1"/>
          <p:nvPr/>
        </p:nvSpPr>
        <p:spPr>
          <a:xfrm>
            <a:off x="1270063" y="6236525"/>
            <a:ext cx="9651873" cy="369332"/>
          </a:xfrm>
          <a:prstGeom prst="rect">
            <a:avLst/>
          </a:prstGeom>
          <a:noFill/>
          <a:ln>
            <a:solidFill>
              <a:schemeClr val="bg2"/>
            </a:solidFill>
          </a:ln>
        </p:spPr>
        <p:txBody>
          <a:bodyPr wrap="none" rtlCol="0">
            <a:spAutoFit/>
          </a:bodyPr>
          <a:lstStyle/>
          <a:p>
            <a:r>
              <a:rPr lang="fr-FR" dirty="0"/>
              <a:t>La bouteille de gauche est jolie, mais il est difficile de ne pas s’énerver dessus à l’utilisation…</a:t>
            </a:r>
          </a:p>
        </p:txBody>
      </p:sp>
      <p:sp>
        <p:nvSpPr>
          <p:cNvPr id="7" name="ZoneTexte 6">
            <a:extLst>
              <a:ext uri="{FF2B5EF4-FFF2-40B4-BE49-F238E27FC236}">
                <a16:creationId xmlns:a16="http://schemas.microsoft.com/office/drawing/2014/main" id="{214D4A0C-FE87-4C13-82B2-BCAE1E059493}"/>
              </a:ext>
            </a:extLst>
          </p:cNvPr>
          <p:cNvSpPr txBox="1"/>
          <p:nvPr/>
        </p:nvSpPr>
        <p:spPr>
          <a:xfrm>
            <a:off x="6658252" y="2547891"/>
            <a:ext cx="4758431" cy="1754326"/>
          </a:xfrm>
          <a:prstGeom prst="rect">
            <a:avLst/>
          </a:prstGeom>
          <a:noFill/>
          <a:ln>
            <a:solidFill>
              <a:schemeClr val="bg2"/>
            </a:solidFill>
          </a:ln>
        </p:spPr>
        <p:txBody>
          <a:bodyPr wrap="square" rtlCol="0">
            <a:spAutoFit/>
          </a:bodyPr>
          <a:lstStyle/>
          <a:p>
            <a:r>
              <a:rPr lang="fr-FR" dirty="0"/>
              <a:t>Si un site Web plaît à l’utilisateur, il souhaitera renouveler l’expérience et reviendra sans doute dessus.</a:t>
            </a:r>
          </a:p>
          <a:p>
            <a:endParaRPr lang="fr-FR" dirty="0"/>
          </a:p>
          <a:p>
            <a:r>
              <a:rPr lang="fr-FR" dirty="0"/>
              <a:t>L’</a:t>
            </a:r>
            <a:r>
              <a:rPr lang="fr-FR" b="1" dirty="0">
                <a:solidFill>
                  <a:srgbClr val="FF0000"/>
                </a:solidFill>
              </a:rPr>
              <a:t>émotion</a:t>
            </a:r>
            <a:r>
              <a:rPr lang="fr-FR" dirty="0"/>
              <a:t> est une part importante de l’expérience utilisateur!</a:t>
            </a:r>
          </a:p>
        </p:txBody>
      </p:sp>
    </p:spTree>
    <p:extLst>
      <p:ext uri="{BB962C8B-B14F-4D97-AF65-F5344CB8AC3E}">
        <p14:creationId xmlns:p14="http://schemas.microsoft.com/office/powerpoint/2010/main" val="387689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A2962C-88E6-435C-B45D-5FE075685183}"/>
              </a:ext>
            </a:extLst>
          </p:cNvPr>
          <p:cNvSpPr>
            <a:spLocks noGrp="1"/>
          </p:cNvSpPr>
          <p:nvPr>
            <p:ph type="title"/>
          </p:nvPr>
        </p:nvSpPr>
        <p:spPr/>
        <p:txBody>
          <a:bodyPr/>
          <a:lstStyle/>
          <a:p>
            <a:r>
              <a:rPr lang="fr-FR" dirty="0"/>
              <a:t>Modèle Hook Canvas</a:t>
            </a:r>
          </a:p>
        </p:txBody>
      </p:sp>
      <p:sp>
        <p:nvSpPr>
          <p:cNvPr id="3" name="Espace réservé du contenu 2">
            <a:extLst>
              <a:ext uri="{FF2B5EF4-FFF2-40B4-BE49-F238E27FC236}">
                <a16:creationId xmlns:a16="http://schemas.microsoft.com/office/drawing/2014/main" id="{072EA9EB-FCA3-4A7D-82E4-659A26FA5AF5}"/>
              </a:ext>
            </a:extLst>
          </p:cNvPr>
          <p:cNvSpPr>
            <a:spLocks noGrp="1"/>
          </p:cNvSpPr>
          <p:nvPr>
            <p:ph idx="1"/>
          </p:nvPr>
        </p:nvSpPr>
        <p:spPr/>
        <p:txBody>
          <a:bodyPr>
            <a:normAutofit lnSpcReduction="10000"/>
          </a:bodyPr>
          <a:lstStyle/>
          <a:p>
            <a:r>
              <a:rPr lang="fr-FR" dirty="0"/>
              <a:t>Ce modèle utilise les </a:t>
            </a:r>
            <a:r>
              <a:rPr lang="fr-FR" b="1" dirty="0">
                <a:solidFill>
                  <a:srgbClr val="FF0000"/>
                </a:solidFill>
              </a:rPr>
              <a:t>habitudes comportementales </a:t>
            </a:r>
            <a:r>
              <a:rPr lang="fr-FR" dirty="0"/>
              <a:t>pour créer des </a:t>
            </a:r>
            <a:r>
              <a:rPr lang="fr-FR" b="1" dirty="0">
                <a:solidFill>
                  <a:srgbClr val="FF0000"/>
                </a:solidFill>
              </a:rPr>
              <a:t>automatismes</a:t>
            </a:r>
            <a:r>
              <a:rPr lang="fr-FR" dirty="0"/>
              <a:t>, voir des </a:t>
            </a:r>
            <a:r>
              <a:rPr lang="fr-FR" b="1" dirty="0">
                <a:solidFill>
                  <a:srgbClr val="FF0000"/>
                </a:solidFill>
              </a:rPr>
              <a:t>addictions</a:t>
            </a:r>
            <a:r>
              <a:rPr lang="fr-FR" dirty="0"/>
              <a:t>.</a:t>
            </a:r>
          </a:p>
          <a:p>
            <a:r>
              <a:rPr lang="fr-FR" dirty="0"/>
              <a:t>Ce dernier se déroule en 4 étapes :</a:t>
            </a:r>
          </a:p>
          <a:p>
            <a:endParaRPr lang="fr-FR" dirty="0"/>
          </a:p>
          <a:p>
            <a:r>
              <a:rPr lang="fr-FR" dirty="0"/>
              <a:t>1) </a:t>
            </a:r>
            <a:r>
              <a:rPr lang="fr-FR" b="1" dirty="0">
                <a:solidFill>
                  <a:srgbClr val="0070C0"/>
                </a:solidFill>
              </a:rPr>
              <a:t>Élément déclencheur </a:t>
            </a:r>
            <a:r>
              <a:rPr lang="fr-FR" dirty="0"/>
              <a:t>interne (ennui, colère, etc…) ou externe (pubs, notification, etc…) qui pousse l’utilisateur vers le site Web</a:t>
            </a:r>
          </a:p>
          <a:p>
            <a:r>
              <a:rPr lang="fr-FR" dirty="0"/>
              <a:t>2) </a:t>
            </a:r>
            <a:r>
              <a:rPr lang="fr-FR" b="1" dirty="0">
                <a:solidFill>
                  <a:srgbClr val="0070C0"/>
                </a:solidFill>
              </a:rPr>
              <a:t>Action accomplie </a:t>
            </a:r>
            <a:r>
              <a:rPr lang="fr-FR" dirty="0"/>
              <a:t>pour accéder à la récompense</a:t>
            </a:r>
          </a:p>
          <a:p>
            <a:r>
              <a:rPr lang="fr-FR" dirty="0"/>
              <a:t>3) </a:t>
            </a:r>
            <a:r>
              <a:rPr lang="fr-FR" b="1" dirty="0">
                <a:solidFill>
                  <a:srgbClr val="0070C0"/>
                </a:solidFill>
              </a:rPr>
              <a:t>Récompense</a:t>
            </a:r>
            <a:r>
              <a:rPr lang="fr-FR" dirty="0"/>
              <a:t> après l’action pour satisfaire l’utilisateur</a:t>
            </a:r>
          </a:p>
          <a:p>
            <a:r>
              <a:rPr lang="fr-FR" dirty="0"/>
              <a:t>4) </a:t>
            </a:r>
            <a:r>
              <a:rPr lang="fr-FR" b="1" dirty="0">
                <a:solidFill>
                  <a:srgbClr val="0070C0"/>
                </a:solidFill>
              </a:rPr>
              <a:t>Investissement</a:t>
            </a:r>
            <a:r>
              <a:rPr lang="fr-FR" dirty="0"/>
              <a:t> : effort pour être sûr que d’autres éléments déclencheurs arriveront plus tard (</a:t>
            </a:r>
            <a:r>
              <a:rPr lang="fr-FR" b="1" dirty="0">
                <a:solidFill>
                  <a:srgbClr val="FF0000"/>
                </a:solidFill>
              </a:rPr>
              <a:t>et reboucler</a:t>
            </a:r>
            <a:r>
              <a:rPr lang="fr-FR" dirty="0"/>
              <a:t>)</a:t>
            </a:r>
          </a:p>
        </p:txBody>
      </p:sp>
    </p:spTree>
    <p:extLst>
      <p:ext uri="{BB962C8B-B14F-4D97-AF65-F5344CB8AC3E}">
        <p14:creationId xmlns:p14="http://schemas.microsoft.com/office/powerpoint/2010/main" val="425977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AB13-6FEF-4298-8C3F-BA45F034D943}"/>
              </a:ext>
            </a:extLst>
          </p:cNvPr>
          <p:cNvSpPr>
            <a:spLocks noGrp="1"/>
          </p:cNvSpPr>
          <p:nvPr>
            <p:ph type="title"/>
          </p:nvPr>
        </p:nvSpPr>
        <p:spPr/>
        <p:txBody>
          <a:bodyPr>
            <a:normAutofit fontScale="90000"/>
          </a:bodyPr>
          <a:lstStyle/>
          <a:p>
            <a:r>
              <a:rPr lang="fr-FR" dirty="0"/>
              <a:t>Exemple : Hook Canvas de Snapchat</a:t>
            </a:r>
          </a:p>
        </p:txBody>
      </p:sp>
      <p:sp>
        <p:nvSpPr>
          <p:cNvPr id="3" name="Espace réservé du contenu 2">
            <a:extLst>
              <a:ext uri="{FF2B5EF4-FFF2-40B4-BE49-F238E27FC236}">
                <a16:creationId xmlns:a16="http://schemas.microsoft.com/office/drawing/2014/main" id="{E416A7F5-8048-4555-8E4D-E39EA277BA02}"/>
              </a:ext>
            </a:extLst>
          </p:cNvPr>
          <p:cNvSpPr>
            <a:spLocks noGrp="1"/>
          </p:cNvSpPr>
          <p:nvPr>
            <p:ph idx="1"/>
          </p:nvPr>
        </p:nvSpPr>
        <p:spPr>
          <a:xfrm>
            <a:off x="609600" y="1935480"/>
            <a:ext cx="10972800" cy="4784916"/>
          </a:xfrm>
        </p:spPr>
        <p:txBody>
          <a:bodyPr>
            <a:normAutofit/>
          </a:bodyPr>
          <a:lstStyle/>
          <a:p>
            <a:r>
              <a:rPr lang="fr-FR" dirty="0"/>
              <a:t>1) </a:t>
            </a:r>
            <a:r>
              <a:rPr lang="fr-FR" b="1" dirty="0">
                <a:solidFill>
                  <a:srgbClr val="FF0000"/>
                </a:solidFill>
              </a:rPr>
              <a:t>Déclencheur</a:t>
            </a:r>
            <a:r>
              <a:rPr lang="fr-FR" dirty="0"/>
              <a:t> : vouloir prendre en photo un moment marquant avant qu’il ne disparaisse</a:t>
            </a:r>
          </a:p>
          <a:p>
            <a:r>
              <a:rPr lang="fr-FR" dirty="0"/>
              <a:t>2) </a:t>
            </a:r>
            <a:r>
              <a:rPr lang="fr-FR" b="1" dirty="0">
                <a:solidFill>
                  <a:srgbClr val="FF0000"/>
                </a:solidFill>
              </a:rPr>
              <a:t>Action</a:t>
            </a:r>
            <a:r>
              <a:rPr lang="fr-FR" dirty="0"/>
              <a:t> : ouvrir l’application, prendre la photo très facilement un seul « </a:t>
            </a:r>
            <a:r>
              <a:rPr lang="fr-FR" dirty="0" err="1"/>
              <a:t>tap</a:t>
            </a:r>
            <a:r>
              <a:rPr lang="fr-FR" dirty="0"/>
              <a:t> » sur l’écran (dégagement au plus possible des éléments inutiles pouvant freiner l'utilisateur)</a:t>
            </a:r>
          </a:p>
          <a:p>
            <a:r>
              <a:rPr lang="fr-FR" dirty="0"/>
              <a:t>3) </a:t>
            </a:r>
            <a:r>
              <a:rPr lang="fr-FR" b="1" dirty="0">
                <a:solidFill>
                  <a:srgbClr val="FF0000"/>
                </a:solidFill>
              </a:rPr>
              <a:t>Récompense</a:t>
            </a:r>
            <a:r>
              <a:rPr lang="fr-FR" dirty="0"/>
              <a:t> : photo sous les yeux avec possibilité d’appliquer des filtres et/ou des effets très facilement (en « swipant » l’écran)</a:t>
            </a:r>
          </a:p>
          <a:p>
            <a:r>
              <a:rPr lang="fr-FR" dirty="0"/>
              <a:t>4) </a:t>
            </a:r>
            <a:r>
              <a:rPr lang="fr-FR" b="1" dirty="0">
                <a:solidFill>
                  <a:srgbClr val="FF0000"/>
                </a:solidFill>
              </a:rPr>
              <a:t>Investissement</a:t>
            </a:r>
            <a:r>
              <a:rPr lang="fr-FR" dirty="0"/>
              <a:t> : photo envoyée à un autre utilisateur pour préparer le prochain élément déclencheur :réception d’une réponse (dont le retour sera simplifié par un simple « double tape » sur l’écran), qui relancera la boucle (règle de </a:t>
            </a:r>
            <a:r>
              <a:rPr lang="fr-FR" dirty="0">
                <a:solidFill>
                  <a:srgbClr val="0070C0"/>
                </a:solidFill>
              </a:rPr>
              <a:t>réciprocité</a:t>
            </a:r>
            <a:r>
              <a:rPr lang="fr-FR" dirty="0"/>
              <a:t>)</a:t>
            </a:r>
          </a:p>
        </p:txBody>
      </p:sp>
    </p:spTree>
    <p:extLst>
      <p:ext uri="{BB962C8B-B14F-4D97-AF65-F5344CB8AC3E}">
        <p14:creationId xmlns:p14="http://schemas.microsoft.com/office/powerpoint/2010/main" val="2583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AAB13-6FEF-4298-8C3F-BA45F034D943}"/>
              </a:ext>
            </a:extLst>
          </p:cNvPr>
          <p:cNvSpPr>
            <a:spLocks noGrp="1"/>
          </p:cNvSpPr>
          <p:nvPr>
            <p:ph type="title"/>
          </p:nvPr>
        </p:nvSpPr>
        <p:spPr/>
        <p:txBody>
          <a:bodyPr>
            <a:normAutofit fontScale="90000"/>
          </a:bodyPr>
          <a:lstStyle/>
          <a:p>
            <a:r>
              <a:rPr lang="fr-FR" dirty="0"/>
              <a:t>Exemple : Hook Canvas de </a:t>
            </a:r>
            <a:r>
              <a:rPr lang="fr-FR" dirty="0" err="1"/>
              <a:t>Youtube</a:t>
            </a:r>
            <a:endParaRPr lang="fr-FR" dirty="0"/>
          </a:p>
        </p:txBody>
      </p:sp>
      <p:sp>
        <p:nvSpPr>
          <p:cNvPr id="3" name="Espace réservé du contenu 2">
            <a:extLst>
              <a:ext uri="{FF2B5EF4-FFF2-40B4-BE49-F238E27FC236}">
                <a16:creationId xmlns:a16="http://schemas.microsoft.com/office/drawing/2014/main" id="{E416A7F5-8048-4555-8E4D-E39EA277BA02}"/>
              </a:ext>
            </a:extLst>
          </p:cNvPr>
          <p:cNvSpPr>
            <a:spLocks noGrp="1"/>
          </p:cNvSpPr>
          <p:nvPr>
            <p:ph idx="1"/>
          </p:nvPr>
        </p:nvSpPr>
        <p:spPr>
          <a:xfrm>
            <a:off x="609600" y="1935480"/>
            <a:ext cx="10972800" cy="4784916"/>
          </a:xfrm>
        </p:spPr>
        <p:txBody>
          <a:bodyPr>
            <a:normAutofit/>
          </a:bodyPr>
          <a:lstStyle/>
          <a:p>
            <a:r>
              <a:rPr lang="fr-FR" dirty="0"/>
              <a:t>1) </a:t>
            </a:r>
            <a:r>
              <a:rPr lang="fr-FR" b="1" dirty="0">
                <a:solidFill>
                  <a:srgbClr val="FF0000"/>
                </a:solidFill>
              </a:rPr>
              <a:t>Déclencheur</a:t>
            </a:r>
            <a:r>
              <a:rPr lang="fr-FR" dirty="0"/>
              <a:t> : vouloir se divertir ou apprendre quelque chose en regardant une vidéo</a:t>
            </a:r>
          </a:p>
          <a:p>
            <a:r>
              <a:rPr lang="fr-FR" dirty="0"/>
              <a:t>2) </a:t>
            </a:r>
            <a:r>
              <a:rPr lang="fr-FR" b="1" dirty="0">
                <a:solidFill>
                  <a:srgbClr val="FF0000"/>
                </a:solidFill>
              </a:rPr>
              <a:t>Action</a:t>
            </a:r>
            <a:r>
              <a:rPr lang="fr-FR" dirty="0"/>
              <a:t> : aller sur </a:t>
            </a:r>
            <a:r>
              <a:rPr lang="fr-FR" dirty="0" err="1"/>
              <a:t>Youtube</a:t>
            </a:r>
            <a:r>
              <a:rPr lang="fr-FR" dirty="0"/>
              <a:t> dont le lancement de la vidéo est automatique</a:t>
            </a:r>
          </a:p>
          <a:p>
            <a:r>
              <a:rPr lang="fr-FR" dirty="0"/>
              <a:t>3) </a:t>
            </a:r>
            <a:r>
              <a:rPr lang="fr-FR" b="1" dirty="0">
                <a:solidFill>
                  <a:srgbClr val="FF0000"/>
                </a:solidFill>
              </a:rPr>
              <a:t>Récompense</a:t>
            </a:r>
            <a:r>
              <a:rPr lang="fr-FR" dirty="0"/>
              <a:t> : visionnage de la vidéo, apprendre quelque chose, se divertir</a:t>
            </a:r>
          </a:p>
          <a:p>
            <a:r>
              <a:rPr lang="fr-FR" dirty="0"/>
              <a:t>4) </a:t>
            </a:r>
            <a:r>
              <a:rPr lang="fr-FR" b="1" dirty="0">
                <a:solidFill>
                  <a:srgbClr val="FF0000"/>
                </a:solidFill>
              </a:rPr>
              <a:t>Investissement</a:t>
            </a:r>
            <a:r>
              <a:rPr lang="fr-FR" dirty="0"/>
              <a:t> : s'abonner à une chaîne pour recevoir les notifications de la prochaine vidéo (facilité en un clique sous la vidéo) ou lancer une autre vidéo en lecture automatique.</a:t>
            </a:r>
          </a:p>
        </p:txBody>
      </p:sp>
    </p:spTree>
    <p:extLst>
      <p:ext uri="{BB962C8B-B14F-4D97-AF65-F5344CB8AC3E}">
        <p14:creationId xmlns:p14="http://schemas.microsoft.com/office/powerpoint/2010/main" val="17865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 de la séance de réflex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75_TF03460637.potx" id="{E6C03B43-BF05-4B1C-ADC9-8450236F2661}" vid="{922411A6-1DC8-47E5-A21E-A94C38655B1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8CD4B96A62047A8C5809D5FBF7BE3" ma:contentTypeVersion="12" ma:contentTypeDescription="Crée un document." ma:contentTypeScope="" ma:versionID="81668db7da91c2e89d475a37d674d44f">
  <xsd:schema xmlns:xsd="http://www.w3.org/2001/XMLSchema" xmlns:xs="http://www.w3.org/2001/XMLSchema" xmlns:p="http://schemas.microsoft.com/office/2006/metadata/properties" xmlns:ns2="9f5dac2f-cad9-422c-bb54-7662ee91fc6a" xmlns:ns3="7abf5095-7596-42dc-bfb9-205889de8a15" targetNamespace="http://schemas.microsoft.com/office/2006/metadata/properties" ma:root="true" ma:fieldsID="bea8c3c24b0c0bbf9259fe4416b5a8b6" ns2:_="" ns3:_="">
    <xsd:import namespace="9f5dac2f-cad9-422c-bb54-7662ee91fc6a"/>
    <xsd:import namespace="7abf5095-7596-42dc-bfb9-205889de8a1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dac2f-cad9-422c-bb54-7662ee91fc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7fa6ba40-9f14-47f6-8592-dfa8c093376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bf5095-7596-42dc-bfb9-205889de8a1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5318e02-91b6-4db7-80ff-3cbcc6e22c38}" ma:internalName="TaxCatchAll" ma:showField="CatchAllData" ma:web="7abf5095-7596-42dc-bfb9-205889de8a1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abf5095-7596-42dc-bfb9-205889de8a15" xsi:nil="true"/>
    <lcf76f155ced4ddcb4097134ff3c332f xmlns="9f5dac2f-cad9-422c-bb54-7662ee91fc6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191C59-5138-427B-98F5-85E9E7981F72}"/>
</file>

<file path=customXml/itemProps2.xml><?xml version="1.0" encoding="utf-8"?>
<ds:datastoreItem xmlns:ds="http://schemas.openxmlformats.org/officeDocument/2006/customXml" ds:itemID="{BB7BFBC3-C0E3-4C78-8BE1-EC6C922099E3}"/>
</file>

<file path=customXml/itemProps3.xml><?xml version="1.0" encoding="utf-8"?>
<ds:datastoreItem xmlns:ds="http://schemas.openxmlformats.org/officeDocument/2006/customXml" ds:itemID="{81433CEB-FD7C-45C2-8C93-2824A8A1D7E0}"/>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208</TotalTime>
  <Words>974</Words>
  <Application>Microsoft Office PowerPoint</Application>
  <PresentationFormat>Grand écran</PresentationFormat>
  <Paragraphs>101</Paragraphs>
  <Slides>19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Calibri</vt:lpstr>
      <vt:lpstr>Century Gothic</vt:lpstr>
      <vt:lpstr>Palatino Linotype</vt:lpstr>
      <vt:lpstr>Wingdings 2</vt:lpstr>
      <vt:lpstr>Présentation de la séance de réflexion</vt:lpstr>
      <vt:lpstr>UX-Design</vt:lpstr>
      <vt:lpstr>Définition</vt:lpstr>
      <vt:lpstr>UI vs UX ?</vt:lpstr>
      <vt:lpstr>Usability</vt:lpstr>
      <vt:lpstr>Exemple d’un « mauvais » UX-Design</vt:lpstr>
      <vt:lpstr>Exemple d’un « bon » UX-Design</vt:lpstr>
      <vt:lpstr>Modèle Hook Canvas</vt:lpstr>
      <vt:lpstr>Exemple : Hook Canvas de Snapchat</vt:lpstr>
      <vt:lpstr>Exemple : Hook Canvas de Youtube</vt:lpstr>
      <vt:lpstr>Mesurer l’efficacité</vt:lpstr>
      <vt:lpstr>Approche UX-Design</vt:lpstr>
      <vt:lpstr>Persona et Scenarii</vt:lpstr>
      <vt:lpstr>Mobile First</vt:lpstr>
      <vt:lpstr>Comment penser UX ?</vt:lpstr>
      <vt:lpstr>Étapes Conception Site Web</vt:lpstr>
      <vt:lpstr>Exemple d’un Zoning</vt:lpstr>
      <vt:lpstr>Exemple d’un Wireframe</vt:lpstr>
      <vt:lpstr>Exemple d’un Mockup</vt:lpstr>
      <vt:lpstr>Exemple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UX-Design</dc:title>
  <dc:creator>Anthony DEMON</dc:creator>
  <cp:lastModifiedBy>Anthony DEMON</cp:lastModifiedBy>
  <cp:revision>21</cp:revision>
  <dcterms:created xsi:type="dcterms:W3CDTF">2018-09-17T19:45:30Z</dcterms:created>
  <dcterms:modified xsi:type="dcterms:W3CDTF">2018-09-17T23:14:01Z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0x0101004E08CD4B96A62047A8C5809D5FBF7BE3</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